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sldIdLst>
    <p:sldId id="273" r:id="rId2"/>
    <p:sldId id="381" r:id="rId3"/>
    <p:sldId id="274" r:id="rId4"/>
    <p:sldId id="428" r:id="rId5"/>
    <p:sldId id="429" r:id="rId6"/>
    <p:sldId id="425" r:id="rId7"/>
    <p:sldId id="382" r:id="rId8"/>
    <p:sldId id="413" r:id="rId9"/>
    <p:sldId id="385" r:id="rId10"/>
    <p:sldId id="386" r:id="rId11"/>
    <p:sldId id="389" r:id="rId12"/>
    <p:sldId id="415" r:id="rId13"/>
    <p:sldId id="416" r:id="rId14"/>
    <p:sldId id="417" r:id="rId15"/>
    <p:sldId id="418" r:id="rId16"/>
    <p:sldId id="390" r:id="rId17"/>
    <p:sldId id="393" r:id="rId18"/>
    <p:sldId id="394" r:id="rId19"/>
    <p:sldId id="395" r:id="rId20"/>
    <p:sldId id="419" r:id="rId21"/>
    <p:sldId id="420" r:id="rId22"/>
    <p:sldId id="421" r:id="rId23"/>
    <p:sldId id="400" r:id="rId24"/>
    <p:sldId id="401" r:id="rId25"/>
    <p:sldId id="402" r:id="rId26"/>
    <p:sldId id="403" r:id="rId27"/>
    <p:sldId id="422" r:id="rId28"/>
    <p:sldId id="405" r:id="rId29"/>
    <p:sldId id="406" r:id="rId30"/>
    <p:sldId id="407" r:id="rId31"/>
    <p:sldId id="408" r:id="rId32"/>
    <p:sldId id="410" r:id="rId33"/>
    <p:sldId id="411" r:id="rId34"/>
    <p:sldId id="424" r:id="rId35"/>
    <p:sldId id="423" r:id="rId36"/>
    <p:sldId id="289" r:id="rId37"/>
    <p:sldId id="280" r:id="rId38"/>
    <p:sldId id="277" r:id="rId39"/>
    <p:sldId id="278" r:id="rId40"/>
    <p:sldId id="290" r:id="rId41"/>
    <p:sldId id="281" r:id="rId42"/>
    <p:sldId id="282" r:id="rId43"/>
    <p:sldId id="295" r:id="rId44"/>
    <p:sldId id="284" r:id="rId45"/>
    <p:sldId id="291" r:id="rId46"/>
    <p:sldId id="285" r:id="rId47"/>
    <p:sldId id="292" r:id="rId48"/>
    <p:sldId id="293" r:id="rId49"/>
    <p:sldId id="286" r:id="rId50"/>
    <p:sldId id="287" r:id="rId51"/>
    <p:sldId id="294"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426" r:id="rId78"/>
    <p:sldId id="260" r:id="rId79"/>
    <p:sldId id="261" r:id="rId80"/>
    <p:sldId id="262" r:id="rId81"/>
    <p:sldId id="264" r:id="rId82"/>
    <p:sldId id="265" r:id="rId83"/>
    <p:sldId id="266" r:id="rId84"/>
    <p:sldId id="263" r:id="rId85"/>
    <p:sldId id="268" r:id="rId86"/>
    <p:sldId id="267" r:id="rId87"/>
    <p:sldId id="269" r:id="rId88"/>
    <p:sldId id="270" r:id="rId89"/>
    <p:sldId id="271" r:id="rId90"/>
    <p:sldId id="275" r:id="rId91"/>
    <p:sldId id="272" r:id="rId92"/>
    <p:sldId id="276" r:id="rId93"/>
    <p:sldId id="321" r:id="rId94"/>
    <p:sldId id="322" r:id="rId95"/>
    <p:sldId id="323" r:id="rId96"/>
    <p:sldId id="324" r:id="rId97"/>
    <p:sldId id="325" r:id="rId98"/>
    <p:sldId id="326" r:id="rId99"/>
    <p:sldId id="327" r:id="rId100"/>
    <p:sldId id="283" r:id="rId101"/>
    <p:sldId id="328" r:id="rId102"/>
    <p:sldId id="329" r:id="rId103"/>
    <p:sldId id="330" r:id="rId104"/>
    <p:sldId id="331" r:id="rId105"/>
    <p:sldId id="332" r:id="rId106"/>
    <p:sldId id="333" r:id="rId107"/>
    <p:sldId id="334" r:id="rId108"/>
    <p:sldId id="288" r:id="rId109"/>
    <p:sldId id="335" r:id="rId110"/>
    <p:sldId id="336" r:id="rId111"/>
    <p:sldId id="337" r:id="rId112"/>
    <p:sldId id="338" r:id="rId113"/>
    <p:sldId id="339" r:id="rId114"/>
    <p:sldId id="340" r:id="rId115"/>
    <p:sldId id="341" r:id="rId116"/>
    <p:sldId id="342" r:id="rId117"/>
    <p:sldId id="343" r:id="rId118"/>
    <p:sldId id="344" r:id="rId119"/>
    <p:sldId id="345" r:id="rId120"/>
    <p:sldId id="346" r:id="rId121"/>
    <p:sldId id="347" r:id="rId122"/>
    <p:sldId id="348" r:id="rId123"/>
    <p:sldId id="349" r:id="rId124"/>
    <p:sldId id="350" r:id="rId125"/>
    <p:sldId id="427" r:id="rId126"/>
    <p:sldId id="351" r:id="rId127"/>
    <p:sldId id="352" r:id="rId128"/>
    <p:sldId id="353" r:id="rId129"/>
    <p:sldId id="354" r:id="rId130"/>
    <p:sldId id="355" r:id="rId131"/>
    <p:sldId id="356" r:id="rId132"/>
    <p:sldId id="357" r:id="rId133"/>
    <p:sldId id="358" r:id="rId134"/>
    <p:sldId id="360" r:id="rId135"/>
    <p:sldId id="361" r:id="rId136"/>
    <p:sldId id="362" r:id="rId137"/>
    <p:sldId id="363" r:id="rId138"/>
    <p:sldId id="364" r:id="rId139"/>
    <p:sldId id="365" r:id="rId140"/>
    <p:sldId id="366" r:id="rId141"/>
    <p:sldId id="367" r:id="rId142"/>
    <p:sldId id="368" r:id="rId143"/>
    <p:sldId id="369" r:id="rId144"/>
    <p:sldId id="370" r:id="rId145"/>
    <p:sldId id="371" r:id="rId146"/>
    <p:sldId id="372" r:id="rId147"/>
    <p:sldId id="374" r:id="rId148"/>
    <p:sldId id="375" r:id="rId149"/>
    <p:sldId id="376" r:id="rId150"/>
    <p:sldId id="377" r:id="rId151"/>
    <p:sldId id="378" r:id="rId152"/>
    <p:sldId id="379" r:id="rId153"/>
    <p:sldId id="380" r:id="rId154"/>
    <p:sldId id="430" r:id="rId155"/>
    <p:sldId id="431" r:id="rId156"/>
    <p:sldId id="432" r:id="rId157"/>
    <p:sldId id="433" r:id="rId158"/>
    <p:sldId id="434" r:id="rId159"/>
    <p:sldId id="435" r:id="rId160"/>
    <p:sldId id="436" r:id="rId161"/>
    <p:sldId id="437" r:id="rId162"/>
    <p:sldId id="438" r:id="rId163"/>
    <p:sldId id="439" r:id="rId164"/>
    <p:sldId id="440" r:id="rId165"/>
    <p:sldId id="441" r:id="rId166"/>
    <p:sldId id="442" r:id="rId167"/>
    <p:sldId id="443" r:id="rId168"/>
    <p:sldId id="444" r:id="rId169"/>
    <p:sldId id="445" r:id="rId170"/>
    <p:sldId id="446" r:id="rId171"/>
    <p:sldId id="447" r:id="rId172"/>
    <p:sldId id="448" r:id="rId173"/>
    <p:sldId id="449" r:id="rId174"/>
    <p:sldId id="450" r:id="rId175"/>
    <p:sldId id="451" r:id="rId176"/>
    <p:sldId id="452" r:id="rId177"/>
    <p:sldId id="453" r:id="rId178"/>
  </p:sldIdLst>
  <p:sldSz cx="12192000" cy="6858000"/>
  <p:notesSz cx="6858000" cy="9144000"/>
  <p:embeddedFontLst>
    <p:embeddedFont>
      <p:font typeface="Calibri" panose="020F0502020204030204" pitchFamily="34" charset="0"/>
      <p:regular r:id="rId179"/>
      <p:bold r:id="rId180"/>
      <p:italic r:id="rId181"/>
      <p:boldItalic r:id="rId182"/>
    </p:embeddedFont>
    <p:embeddedFont>
      <p:font typeface="Calibri Light" panose="020F0302020204030204" pitchFamily="34" charset="0"/>
      <p:regular r:id="rId183"/>
      <p:italic r:id="rId184"/>
    </p:embeddedFont>
    <p:embeddedFont>
      <p:font typeface="Cambria Math" panose="02040503050406030204" pitchFamily="18" charset="0"/>
      <p:regular r:id="rId1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33zpLNcjzxyPe9vz/i8Zw==" hashData="PtxlIoBNKbwybccMSnDuhob2sLL0VTKpz95fxBgMlmjjf0dNVAwv4hKi0aBgrdgkdHGs7ajveB/rcWQcd5Bzg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51" autoAdjust="0"/>
    <p:restoredTop sz="94660"/>
  </p:normalViewPr>
  <p:slideViewPr>
    <p:cSldViewPr snapToGrid="0">
      <p:cViewPr>
        <p:scale>
          <a:sx n="75" d="100"/>
          <a:sy n="75" d="100"/>
        </p:scale>
        <p:origin x="629"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3.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4.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6.fntdata"/><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font" Target="fonts/font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2.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emf"/><Relationship Id="rId1" Type="http://schemas.openxmlformats.org/officeDocument/2006/relationships/image" Target="../media/image4.emf"/><Relationship Id="rId4" Type="http://schemas.openxmlformats.org/officeDocument/2006/relationships/image" Target="../media/image58.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9.emf"/><Relationship Id="rId4" Type="http://schemas.openxmlformats.org/officeDocument/2006/relationships/image" Target="../media/image62.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68.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image" Target="../media/image97.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image" Target="../media/image99.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image" Target="../media/image104.emf"/><Relationship Id="rId4" Type="http://schemas.openxmlformats.org/officeDocument/2006/relationships/image" Target="../media/image10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9.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image" Target="../media/image147.emf"/><Relationship Id="rId4" Type="http://schemas.openxmlformats.org/officeDocument/2006/relationships/image" Target="../media/image15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image" Target="../media/image157.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image" Target="../media/image15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image" Target="../media/image166.emf"/><Relationship Id="rId4" Type="http://schemas.openxmlformats.org/officeDocument/2006/relationships/image" Target="../media/image169.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image" Target="../media/image170.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7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2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2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2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2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image" Target="../media/image11.emf"/><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 Id="rId4" Type="http://schemas.openxmlformats.org/officeDocument/2006/relationships/image" Target="../media/image37.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32D74-66E0-48E3-ADA0-403A488F07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3E7D40-98DB-43DA-A870-5E2CCBC013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1B398-4878-44A9-9ACF-DA9C852CAB59}"/>
              </a:ext>
            </a:extLst>
          </p:cNvPr>
          <p:cNvSpPr>
            <a:spLocks noGrp="1"/>
          </p:cNvSpPr>
          <p:nvPr>
            <p:ph type="dt" sz="half" idx="10"/>
          </p:nvPr>
        </p:nvSpPr>
        <p:spPr/>
        <p:txBody>
          <a:bodyPr/>
          <a:lstStyle/>
          <a:p>
            <a:fld id="{8B0107E2-A795-431F-B2FA-28934CEB9C97}" type="datetimeFigureOut">
              <a:rPr lang="en-US" smtClean="0"/>
              <a:t>1/14/2021</a:t>
            </a:fld>
            <a:endParaRPr lang="en-US"/>
          </a:p>
        </p:txBody>
      </p:sp>
      <p:sp>
        <p:nvSpPr>
          <p:cNvPr id="5" name="Footer Placeholder 4">
            <a:extLst>
              <a:ext uri="{FF2B5EF4-FFF2-40B4-BE49-F238E27FC236}">
                <a16:creationId xmlns:a16="http://schemas.microsoft.com/office/drawing/2014/main" id="{ECA62464-EB89-4821-9EC8-9412F3D4F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B257E2-37CD-4868-B2AD-17DA2C5382EB}"/>
              </a:ext>
            </a:extLst>
          </p:cNvPr>
          <p:cNvSpPr>
            <a:spLocks noGrp="1"/>
          </p:cNvSpPr>
          <p:nvPr>
            <p:ph type="sldNum" sz="quarter" idx="12"/>
          </p:nvPr>
        </p:nvSpPr>
        <p:spPr/>
        <p:txBody>
          <a:bodyPr/>
          <a:lstStyle/>
          <a:p>
            <a:fld id="{D46356EC-3DD9-48ED-BFBC-E4E1CC2F0938}" type="slidenum">
              <a:rPr lang="en-US" smtClean="0"/>
              <a:t>‹#›</a:t>
            </a:fld>
            <a:endParaRPr lang="en-US"/>
          </a:p>
        </p:txBody>
      </p:sp>
    </p:spTree>
    <p:extLst>
      <p:ext uri="{BB962C8B-B14F-4D97-AF65-F5344CB8AC3E}">
        <p14:creationId xmlns:p14="http://schemas.microsoft.com/office/powerpoint/2010/main" val="2875747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6510-653F-4FF8-9A0F-3979F2ABF3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417007-20E8-42C9-BBA3-0200B8E962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48DA3-19D1-4334-A46D-06922E448BCB}"/>
              </a:ext>
            </a:extLst>
          </p:cNvPr>
          <p:cNvSpPr>
            <a:spLocks noGrp="1"/>
          </p:cNvSpPr>
          <p:nvPr>
            <p:ph type="dt" sz="half" idx="10"/>
          </p:nvPr>
        </p:nvSpPr>
        <p:spPr/>
        <p:txBody>
          <a:bodyPr/>
          <a:lstStyle/>
          <a:p>
            <a:fld id="{8B0107E2-A795-431F-B2FA-28934CEB9C97}" type="datetimeFigureOut">
              <a:rPr lang="en-US" smtClean="0"/>
              <a:t>1/14/2021</a:t>
            </a:fld>
            <a:endParaRPr lang="en-US"/>
          </a:p>
        </p:txBody>
      </p:sp>
      <p:sp>
        <p:nvSpPr>
          <p:cNvPr id="5" name="Footer Placeholder 4">
            <a:extLst>
              <a:ext uri="{FF2B5EF4-FFF2-40B4-BE49-F238E27FC236}">
                <a16:creationId xmlns:a16="http://schemas.microsoft.com/office/drawing/2014/main" id="{BC59B692-1B16-4F94-9233-158FB7787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73D96-9083-4988-9681-57E282DB15F2}"/>
              </a:ext>
            </a:extLst>
          </p:cNvPr>
          <p:cNvSpPr>
            <a:spLocks noGrp="1"/>
          </p:cNvSpPr>
          <p:nvPr>
            <p:ph type="sldNum" sz="quarter" idx="12"/>
          </p:nvPr>
        </p:nvSpPr>
        <p:spPr/>
        <p:txBody>
          <a:bodyPr/>
          <a:lstStyle/>
          <a:p>
            <a:fld id="{D46356EC-3DD9-48ED-BFBC-E4E1CC2F0938}" type="slidenum">
              <a:rPr lang="en-US" smtClean="0"/>
              <a:t>‹#›</a:t>
            </a:fld>
            <a:endParaRPr lang="en-US"/>
          </a:p>
        </p:txBody>
      </p:sp>
    </p:spTree>
    <p:extLst>
      <p:ext uri="{BB962C8B-B14F-4D97-AF65-F5344CB8AC3E}">
        <p14:creationId xmlns:p14="http://schemas.microsoft.com/office/powerpoint/2010/main" val="2842723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A6D226-289E-4E59-843F-4414D5A34B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C5EBD5-1F39-4369-A8A3-8C1B23138F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508BD-D810-4F27-96A2-745EA48558E4}"/>
              </a:ext>
            </a:extLst>
          </p:cNvPr>
          <p:cNvSpPr>
            <a:spLocks noGrp="1"/>
          </p:cNvSpPr>
          <p:nvPr>
            <p:ph type="dt" sz="half" idx="10"/>
          </p:nvPr>
        </p:nvSpPr>
        <p:spPr/>
        <p:txBody>
          <a:bodyPr/>
          <a:lstStyle/>
          <a:p>
            <a:fld id="{8B0107E2-A795-431F-B2FA-28934CEB9C97}" type="datetimeFigureOut">
              <a:rPr lang="en-US" smtClean="0"/>
              <a:t>1/14/2021</a:t>
            </a:fld>
            <a:endParaRPr lang="en-US"/>
          </a:p>
        </p:txBody>
      </p:sp>
      <p:sp>
        <p:nvSpPr>
          <p:cNvPr id="5" name="Footer Placeholder 4">
            <a:extLst>
              <a:ext uri="{FF2B5EF4-FFF2-40B4-BE49-F238E27FC236}">
                <a16:creationId xmlns:a16="http://schemas.microsoft.com/office/drawing/2014/main" id="{15076EC7-634D-4C32-AAF0-14CC2FB52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1C86C-6477-4A86-A946-7D89F4B602CB}"/>
              </a:ext>
            </a:extLst>
          </p:cNvPr>
          <p:cNvSpPr>
            <a:spLocks noGrp="1"/>
          </p:cNvSpPr>
          <p:nvPr>
            <p:ph type="sldNum" sz="quarter" idx="12"/>
          </p:nvPr>
        </p:nvSpPr>
        <p:spPr/>
        <p:txBody>
          <a:bodyPr/>
          <a:lstStyle/>
          <a:p>
            <a:fld id="{D46356EC-3DD9-48ED-BFBC-E4E1CC2F0938}" type="slidenum">
              <a:rPr lang="en-US" smtClean="0"/>
              <a:t>‹#›</a:t>
            </a:fld>
            <a:endParaRPr lang="en-US"/>
          </a:p>
        </p:txBody>
      </p:sp>
    </p:spTree>
    <p:extLst>
      <p:ext uri="{BB962C8B-B14F-4D97-AF65-F5344CB8AC3E}">
        <p14:creationId xmlns:p14="http://schemas.microsoft.com/office/powerpoint/2010/main" val="2298089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0BC8D-200D-469F-A67E-ADE87DC162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46999D-7044-41E6-97F7-5FECA30F8A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C65232-C7FF-405A-9A16-5F6A23ED6AC7}"/>
              </a:ext>
            </a:extLst>
          </p:cNvPr>
          <p:cNvSpPr>
            <a:spLocks noGrp="1"/>
          </p:cNvSpPr>
          <p:nvPr>
            <p:ph type="dt" sz="half" idx="10"/>
          </p:nvPr>
        </p:nvSpPr>
        <p:spPr/>
        <p:txBody>
          <a:bodyPr/>
          <a:lstStyle/>
          <a:p>
            <a:fld id="{8B0107E2-A795-431F-B2FA-28934CEB9C97}" type="datetimeFigureOut">
              <a:rPr lang="en-US" smtClean="0"/>
              <a:t>1/14/2021</a:t>
            </a:fld>
            <a:endParaRPr lang="en-US"/>
          </a:p>
        </p:txBody>
      </p:sp>
      <p:sp>
        <p:nvSpPr>
          <p:cNvPr id="5" name="Footer Placeholder 4">
            <a:extLst>
              <a:ext uri="{FF2B5EF4-FFF2-40B4-BE49-F238E27FC236}">
                <a16:creationId xmlns:a16="http://schemas.microsoft.com/office/drawing/2014/main" id="{A482B37A-FCF5-4ACF-83BD-6A04C3F56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CC66A-B6A8-4D24-89F8-885F55F443CA}"/>
              </a:ext>
            </a:extLst>
          </p:cNvPr>
          <p:cNvSpPr>
            <a:spLocks noGrp="1"/>
          </p:cNvSpPr>
          <p:nvPr>
            <p:ph type="sldNum" sz="quarter" idx="12"/>
          </p:nvPr>
        </p:nvSpPr>
        <p:spPr/>
        <p:txBody>
          <a:bodyPr/>
          <a:lstStyle/>
          <a:p>
            <a:fld id="{D46356EC-3DD9-48ED-BFBC-E4E1CC2F0938}" type="slidenum">
              <a:rPr lang="en-US" smtClean="0"/>
              <a:t>‹#›</a:t>
            </a:fld>
            <a:endParaRPr lang="en-US"/>
          </a:p>
        </p:txBody>
      </p:sp>
    </p:spTree>
    <p:extLst>
      <p:ext uri="{BB962C8B-B14F-4D97-AF65-F5344CB8AC3E}">
        <p14:creationId xmlns:p14="http://schemas.microsoft.com/office/powerpoint/2010/main" val="196434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54AC0-7BA2-4613-9D29-9EC46DA5D0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7256FB-95AE-4306-B3E1-943C72AD66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4DB663-3E3A-48DC-B5AB-C9F52987414B}"/>
              </a:ext>
            </a:extLst>
          </p:cNvPr>
          <p:cNvSpPr>
            <a:spLocks noGrp="1"/>
          </p:cNvSpPr>
          <p:nvPr>
            <p:ph type="dt" sz="half" idx="10"/>
          </p:nvPr>
        </p:nvSpPr>
        <p:spPr/>
        <p:txBody>
          <a:bodyPr/>
          <a:lstStyle/>
          <a:p>
            <a:fld id="{8B0107E2-A795-431F-B2FA-28934CEB9C97}" type="datetimeFigureOut">
              <a:rPr lang="en-US" smtClean="0"/>
              <a:t>1/14/2021</a:t>
            </a:fld>
            <a:endParaRPr lang="en-US"/>
          </a:p>
        </p:txBody>
      </p:sp>
      <p:sp>
        <p:nvSpPr>
          <p:cNvPr id="5" name="Footer Placeholder 4">
            <a:extLst>
              <a:ext uri="{FF2B5EF4-FFF2-40B4-BE49-F238E27FC236}">
                <a16:creationId xmlns:a16="http://schemas.microsoft.com/office/drawing/2014/main" id="{ABEC2396-E567-47A2-94B0-ACAD2464C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B3433-2424-4605-8071-9FB81AC1AB33}"/>
              </a:ext>
            </a:extLst>
          </p:cNvPr>
          <p:cNvSpPr>
            <a:spLocks noGrp="1"/>
          </p:cNvSpPr>
          <p:nvPr>
            <p:ph type="sldNum" sz="quarter" idx="12"/>
          </p:nvPr>
        </p:nvSpPr>
        <p:spPr/>
        <p:txBody>
          <a:bodyPr/>
          <a:lstStyle/>
          <a:p>
            <a:fld id="{D46356EC-3DD9-48ED-BFBC-E4E1CC2F0938}" type="slidenum">
              <a:rPr lang="en-US" smtClean="0"/>
              <a:t>‹#›</a:t>
            </a:fld>
            <a:endParaRPr lang="en-US"/>
          </a:p>
        </p:txBody>
      </p:sp>
    </p:spTree>
    <p:extLst>
      <p:ext uri="{BB962C8B-B14F-4D97-AF65-F5344CB8AC3E}">
        <p14:creationId xmlns:p14="http://schemas.microsoft.com/office/powerpoint/2010/main" val="1695345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A380-6B50-4F26-9DAB-DFAE0118AD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F0B3D7-7CA9-4368-83E2-8798B36687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7A25B-F886-46EF-9043-35A0DF98AE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3797B6-A034-4E4C-AC24-1683D68D54F9}"/>
              </a:ext>
            </a:extLst>
          </p:cNvPr>
          <p:cNvSpPr>
            <a:spLocks noGrp="1"/>
          </p:cNvSpPr>
          <p:nvPr>
            <p:ph type="dt" sz="half" idx="10"/>
          </p:nvPr>
        </p:nvSpPr>
        <p:spPr/>
        <p:txBody>
          <a:bodyPr/>
          <a:lstStyle/>
          <a:p>
            <a:fld id="{8B0107E2-A795-431F-B2FA-28934CEB9C97}" type="datetimeFigureOut">
              <a:rPr lang="en-US" smtClean="0"/>
              <a:t>1/14/2021</a:t>
            </a:fld>
            <a:endParaRPr lang="en-US"/>
          </a:p>
        </p:txBody>
      </p:sp>
      <p:sp>
        <p:nvSpPr>
          <p:cNvPr id="6" name="Footer Placeholder 5">
            <a:extLst>
              <a:ext uri="{FF2B5EF4-FFF2-40B4-BE49-F238E27FC236}">
                <a16:creationId xmlns:a16="http://schemas.microsoft.com/office/drawing/2014/main" id="{A2479E40-AACD-4C5F-A990-76C35C4FE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03E8CF-2B31-45C6-B763-F1E91AEE3A37}"/>
              </a:ext>
            </a:extLst>
          </p:cNvPr>
          <p:cNvSpPr>
            <a:spLocks noGrp="1"/>
          </p:cNvSpPr>
          <p:nvPr>
            <p:ph type="sldNum" sz="quarter" idx="12"/>
          </p:nvPr>
        </p:nvSpPr>
        <p:spPr/>
        <p:txBody>
          <a:bodyPr/>
          <a:lstStyle/>
          <a:p>
            <a:fld id="{D46356EC-3DD9-48ED-BFBC-E4E1CC2F0938}" type="slidenum">
              <a:rPr lang="en-US" smtClean="0"/>
              <a:t>‹#›</a:t>
            </a:fld>
            <a:endParaRPr lang="en-US"/>
          </a:p>
        </p:txBody>
      </p:sp>
    </p:spTree>
    <p:extLst>
      <p:ext uri="{BB962C8B-B14F-4D97-AF65-F5344CB8AC3E}">
        <p14:creationId xmlns:p14="http://schemas.microsoft.com/office/powerpoint/2010/main" val="3375867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B582-C6D1-488D-9E64-CF413464D2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8C71CA-FF84-474A-A775-6FB3BB56CA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7946DE-A306-44D6-82FF-36D2872722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AFCE54-6227-4662-8BDC-59ABBB3468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524CF-D16C-436D-910D-040CC060E3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6D0982-57C0-4E1B-8F23-B78B4127F11F}"/>
              </a:ext>
            </a:extLst>
          </p:cNvPr>
          <p:cNvSpPr>
            <a:spLocks noGrp="1"/>
          </p:cNvSpPr>
          <p:nvPr>
            <p:ph type="dt" sz="half" idx="10"/>
          </p:nvPr>
        </p:nvSpPr>
        <p:spPr/>
        <p:txBody>
          <a:bodyPr/>
          <a:lstStyle/>
          <a:p>
            <a:fld id="{8B0107E2-A795-431F-B2FA-28934CEB9C97}" type="datetimeFigureOut">
              <a:rPr lang="en-US" smtClean="0"/>
              <a:t>1/14/2021</a:t>
            </a:fld>
            <a:endParaRPr lang="en-US"/>
          </a:p>
        </p:txBody>
      </p:sp>
      <p:sp>
        <p:nvSpPr>
          <p:cNvPr id="8" name="Footer Placeholder 7">
            <a:extLst>
              <a:ext uri="{FF2B5EF4-FFF2-40B4-BE49-F238E27FC236}">
                <a16:creationId xmlns:a16="http://schemas.microsoft.com/office/drawing/2014/main" id="{E84CEE4D-F43C-42CE-AA68-963C74064F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565094-1411-42CB-A89A-E9837B4EB0F4}"/>
              </a:ext>
            </a:extLst>
          </p:cNvPr>
          <p:cNvSpPr>
            <a:spLocks noGrp="1"/>
          </p:cNvSpPr>
          <p:nvPr>
            <p:ph type="sldNum" sz="quarter" idx="12"/>
          </p:nvPr>
        </p:nvSpPr>
        <p:spPr/>
        <p:txBody>
          <a:bodyPr/>
          <a:lstStyle/>
          <a:p>
            <a:fld id="{D46356EC-3DD9-48ED-BFBC-E4E1CC2F0938}" type="slidenum">
              <a:rPr lang="en-US" smtClean="0"/>
              <a:t>‹#›</a:t>
            </a:fld>
            <a:endParaRPr lang="en-US"/>
          </a:p>
        </p:txBody>
      </p:sp>
    </p:spTree>
    <p:extLst>
      <p:ext uri="{BB962C8B-B14F-4D97-AF65-F5344CB8AC3E}">
        <p14:creationId xmlns:p14="http://schemas.microsoft.com/office/powerpoint/2010/main" val="314369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F269-89D9-4922-A13D-F4A91456F2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0CF2EC-76C6-4450-B7D1-511C61D176A2}"/>
              </a:ext>
            </a:extLst>
          </p:cNvPr>
          <p:cNvSpPr>
            <a:spLocks noGrp="1"/>
          </p:cNvSpPr>
          <p:nvPr>
            <p:ph type="dt" sz="half" idx="10"/>
          </p:nvPr>
        </p:nvSpPr>
        <p:spPr/>
        <p:txBody>
          <a:bodyPr/>
          <a:lstStyle/>
          <a:p>
            <a:fld id="{8B0107E2-A795-431F-B2FA-28934CEB9C97}" type="datetimeFigureOut">
              <a:rPr lang="en-US" smtClean="0"/>
              <a:t>1/14/2021</a:t>
            </a:fld>
            <a:endParaRPr lang="en-US"/>
          </a:p>
        </p:txBody>
      </p:sp>
      <p:sp>
        <p:nvSpPr>
          <p:cNvPr id="4" name="Footer Placeholder 3">
            <a:extLst>
              <a:ext uri="{FF2B5EF4-FFF2-40B4-BE49-F238E27FC236}">
                <a16:creationId xmlns:a16="http://schemas.microsoft.com/office/drawing/2014/main" id="{A1DBF062-D96E-412B-8B26-7E23E77D8C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7E86CA-93F7-4614-AAC4-C3D751F1A7BA}"/>
              </a:ext>
            </a:extLst>
          </p:cNvPr>
          <p:cNvSpPr>
            <a:spLocks noGrp="1"/>
          </p:cNvSpPr>
          <p:nvPr>
            <p:ph type="sldNum" sz="quarter" idx="12"/>
          </p:nvPr>
        </p:nvSpPr>
        <p:spPr/>
        <p:txBody>
          <a:bodyPr/>
          <a:lstStyle/>
          <a:p>
            <a:fld id="{D46356EC-3DD9-48ED-BFBC-E4E1CC2F0938}" type="slidenum">
              <a:rPr lang="en-US" smtClean="0"/>
              <a:t>‹#›</a:t>
            </a:fld>
            <a:endParaRPr lang="en-US"/>
          </a:p>
        </p:txBody>
      </p:sp>
    </p:spTree>
    <p:extLst>
      <p:ext uri="{BB962C8B-B14F-4D97-AF65-F5344CB8AC3E}">
        <p14:creationId xmlns:p14="http://schemas.microsoft.com/office/powerpoint/2010/main" val="188824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467F30-1AC5-4200-9304-D0E91D372BE5}"/>
              </a:ext>
            </a:extLst>
          </p:cNvPr>
          <p:cNvSpPr>
            <a:spLocks noGrp="1"/>
          </p:cNvSpPr>
          <p:nvPr>
            <p:ph type="dt" sz="half" idx="10"/>
          </p:nvPr>
        </p:nvSpPr>
        <p:spPr/>
        <p:txBody>
          <a:bodyPr/>
          <a:lstStyle/>
          <a:p>
            <a:fld id="{8B0107E2-A795-431F-B2FA-28934CEB9C97}" type="datetimeFigureOut">
              <a:rPr lang="en-US" smtClean="0"/>
              <a:t>1/14/2021</a:t>
            </a:fld>
            <a:endParaRPr lang="en-US"/>
          </a:p>
        </p:txBody>
      </p:sp>
      <p:sp>
        <p:nvSpPr>
          <p:cNvPr id="3" name="Footer Placeholder 2">
            <a:extLst>
              <a:ext uri="{FF2B5EF4-FFF2-40B4-BE49-F238E27FC236}">
                <a16:creationId xmlns:a16="http://schemas.microsoft.com/office/drawing/2014/main" id="{6EBF56F0-D0DC-4C06-80C8-77C28292F2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B4B425-44AA-4168-B0D9-68B9825E3AE8}"/>
              </a:ext>
            </a:extLst>
          </p:cNvPr>
          <p:cNvSpPr>
            <a:spLocks noGrp="1"/>
          </p:cNvSpPr>
          <p:nvPr>
            <p:ph type="sldNum" sz="quarter" idx="12"/>
          </p:nvPr>
        </p:nvSpPr>
        <p:spPr/>
        <p:txBody>
          <a:bodyPr/>
          <a:lstStyle/>
          <a:p>
            <a:fld id="{D46356EC-3DD9-48ED-BFBC-E4E1CC2F0938}" type="slidenum">
              <a:rPr lang="en-US" smtClean="0"/>
              <a:t>‹#›</a:t>
            </a:fld>
            <a:endParaRPr lang="en-US"/>
          </a:p>
        </p:txBody>
      </p:sp>
    </p:spTree>
    <p:extLst>
      <p:ext uri="{BB962C8B-B14F-4D97-AF65-F5344CB8AC3E}">
        <p14:creationId xmlns:p14="http://schemas.microsoft.com/office/powerpoint/2010/main" val="2018047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F3D9-9C54-423A-B81A-8A40E0C5A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34D647-ABD6-43A9-A2B2-2FBC1B96D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BFAC75-4990-49CA-B599-5289BFB79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D7CFDF-7853-487B-BAA4-0F67471A49DF}"/>
              </a:ext>
            </a:extLst>
          </p:cNvPr>
          <p:cNvSpPr>
            <a:spLocks noGrp="1"/>
          </p:cNvSpPr>
          <p:nvPr>
            <p:ph type="dt" sz="half" idx="10"/>
          </p:nvPr>
        </p:nvSpPr>
        <p:spPr/>
        <p:txBody>
          <a:bodyPr/>
          <a:lstStyle/>
          <a:p>
            <a:fld id="{8B0107E2-A795-431F-B2FA-28934CEB9C97}" type="datetimeFigureOut">
              <a:rPr lang="en-US" smtClean="0"/>
              <a:t>1/14/2021</a:t>
            </a:fld>
            <a:endParaRPr lang="en-US"/>
          </a:p>
        </p:txBody>
      </p:sp>
      <p:sp>
        <p:nvSpPr>
          <p:cNvPr id="6" name="Footer Placeholder 5">
            <a:extLst>
              <a:ext uri="{FF2B5EF4-FFF2-40B4-BE49-F238E27FC236}">
                <a16:creationId xmlns:a16="http://schemas.microsoft.com/office/drawing/2014/main" id="{79F0C2F6-A0B3-4B6E-BAD2-8DC5043708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2A4DD2-8662-46FF-BD4E-A578AB0EBC50}"/>
              </a:ext>
            </a:extLst>
          </p:cNvPr>
          <p:cNvSpPr>
            <a:spLocks noGrp="1"/>
          </p:cNvSpPr>
          <p:nvPr>
            <p:ph type="sldNum" sz="quarter" idx="12"/>
          </p:nvPr>
        </p:nvSpPr>
        <p:spPr/>
        <p:txBody>
          <a:bodyPr/>
          <a:lstStyle/>
          <a:p>
            <a:fld id="{D46356EC-3DD9-48ED-BFBC-E4E1CC2F0938}" type="slidenum">
              <a:rPr lang="en-US" smtClean="0"/>
              <a:t>‹#›</a:t>
            </a:fld>
            <a:endParaRPr lang="en-US"/>
          </a:p>
        </p:txBody>
      </p:sp>
    </p:spTree>
    <p:extLst>
      <p:ext uri="{BB962C8B-B14F-4D97-AF65-F5344CB8AC3E}">
        <p14:creationId xmlns:p14="http://schemas.microsoft.com/office/powerpoint/2010/main" val="1234316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CC51-FBA2-473A-A538-977DEAA99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6B8DA5-7CD6-40BA-A671-4EAF0FCA36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7AE211-2794-4558-A903-363734928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AA97EA-0DA6-4903-B0B2-21346A07BCA7}"/>
              </a:ext>
            </a:extLst>
          </p:cNvPr>
          <p:cNvSpPr>
            <a:spLocks noGrp="1"/>
          </p:cNvSpPr>
          <p:nvPr>
            <p:ph type="dt" sz="half" idx="10"/>
          </p:nvPr>
        </p:nvSpPr>
        <p:spPr/>
        <p:txBody>
          <a:bodyPr/>
          <a:lstStyle/>
          <a:p>
            <a:fld id="{8B0107E2-A795-431F-B2FA-28934CEB9C97}" type="datetimeFigureOut">
              <a:rPr lang="en-US" smtClean="0"/>
              <a:t>1/14/2021</a:t>
            </a:fld>
            <a:endParaRPr lang="en-US"/>
          </a:p>
        </p:txBody>
      </p:sp>
      <p:sp>
        <p:nvSpPr>
          <p:cNvPr id="6" name="Footer Placeholder 5">
            <a:extLst>
              <a:ext uri="{FF2B5EF4-FFF2-40B4-BE49-F238E27FC236}">
                <a16:creationId xmlns:a16="http://schemas.microsoft.com/office/drawing/2014/main" id="{53ECE18C-C8C6-4946-A235-2158A4B006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689CF-44A8-4594-8B53-8F6CCBD63758}"/>
              </a:ext>
            </a:extLst>
          </p:cNvPr>
          <p:cNvSpPr>
            <a:spLocks noGrp="1"/>
          </p:cNvSpPr>
          <p:nvPr>
            <p:ph type="sldNum" sz="quarter" idx="12"/>
          </p:nvPr>
        </p:nvSpPr>
        <p:spPr/>
        <p:txBody>
          <a:bodyPr/>
          <a:lstStyle/>
          <a:p>
            <a:fld id="{D46356EC-3DD9-48ED-BFBC-E4E1CC2F0938}" type="slidenum">
              <a:rPr lang="en-US" smtClean="0"/>
              <a:t>‹#›</a:t>
            </a:fld>
            <a:endParaRPr lang="en-US"/>
          </a:p>
        </p:txBody>
      </p:sp>
    </p:spTree>
    <p:extLst>
      <p:ext uri="{BB962C8B-B14F-4D97-AF65-F5344CB8AC3E}">
        <p14:creationId xmlns:p14="http://schemas.microsoft.com/office/powerpoint/2010/main" val="258380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C0829E-63C8-4A1A-892D-B01CF3BEB1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06E487-2ADF-4F67-A134-362515336F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FB2D6-D188-491C-BA22-A4DB442D7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0107E2-A795-431F-B2FA-28934CEB9C97}" type="datetimeFigureOut">
              <a:rPr lang="en-US" smtClean="0"/>
              <a:t>1/14/2021</a:t>
            </a:fld>
            <a:endParaRPr lang="en-US"/>
          </a:p>
        </p:txBody>
      </p:sp>
      <p:sp>
        <p:nvSpPr>
          <p:cNvPr id="5" name="Footer Placeholder 4">
            <a:extLst>
              <a:ext uri="{FF2B5EF4-FFF2-40B4-BE49-F238E27FC236}">
                <a16:creationId xmlns:a16="http://schemas.microsoft.com/office/drawing/2014/main" id="{E90099D1-7A4C-4611-AB43-6740AAB200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A9D266-DD7F-40D0-8B82-1E3BCED895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356EC-3DD9-48ED-BFBC-E4E1CC2F0938}" type="slidenum">
              <a:rPr lang="en-US" smtClean="0"/>
              <a:t>‹#›</a:t>
            </a:fld>
            <a:endParaRPr lang="en-US"/>
          </a:p>
        </p:txBody>
      </p:sp>
    </p:spTree>
    <p:extLst>
      <p:ext uri="{BB962C8B-B14F-4D97-AF65-F5344CB8AC3E}">
        <p14:creationId xmlns:p14="http://schemas.microsoft.com/office/powerpoint/2010/main" val="338940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package" Target="../embeddings/Microsoft_Visio_Drawing13.vsdx"/><Relationship Id="rId18" Type="http://schemas.openxmlformats.org/officeDocument/2006/relationships/image" Target="../media/image18.emf"/><Relationship Id="rId3" Type="http://schemas.openxmlformats.org/officeDocument/2006/relationships/package" Target="../embeddings/Microsoft_Visio_Drawing8.vsdx"/><Relationship Id="rId7" Type="http://schemas.openxmlformats.org/officeDocument/2006/relationships/package" Target="../embeddings/Microsoft_Visio_Drawing10.vsdx"/><Relationship Id="rId12" Type="http://schemas.openxmlformats.org/officeDocument/2006/relationships/image" Target="../media/image15.emf"/><Relationship Id="rId17" Type="http://schemas.openxmlformats.org/officeDocument/2006/relationships/package" Target="../embeddings/Microsoft_Visio_Drawing15.vsdx"/><Relationship Id="rId2" Type="http://schemas.openxmlformats.org/officeDocument/2006/relationships/slideLayout" Target="../slideLayouts/slideLayout2.xml"/><Relationship Id="rId16" Type="http://schemas.openxmlformats.org/officeDocument/2006/relationships/image" Target="../media/image17.emf"/><Relationship Id="rId1" Type="http://schemas.openxmlformats.org/officeDocument/2006/relationships/vmlDrawing" Target="../drawings/vmlDrawing5.vml"/><Relationship Id="rId6" Type="http://schemas.openxmlformats.org/officeDocument/2006/relationships/image" Target="../media/image12.emf"/><Relationship Id="rId11" Type="http://schemas.openxmlformats.org/officeDocument/2006/relationships/package" Target="../embeddings/Microsoft_Visio_Drawing12.vsdx"/><Relationship Id="rId5" Type="http://schemas.openxmlformats.org/officeDocument/2006/relationships/package" Target="../embeddings/Microsoft_Visio_Drawing9.vsdx"/><Relationship Id="rId15" Type="http://schemas.openxmlformats.org/officeDocument/2006/relationships/package" Target="../embeddings/Microsoft_Visio_Drawing14.vsdx"/><Relationship Id="rId10" Type="http://schemas.openxmlformats.org/officeDocument/2006/relationships/image" Target="../media/image14.emf"/><Relationship Id="rId4" Type="http://schemas.openxmlformats.org/officeDocument/2006/relationships/image" Target="../media/image11.emf"/><Relationship Id="rId9" Type="http://schemas.openxmlformats.org/officeDocument/2006/relationships/package" Target="../embeddings/Microsoft_Visio_Drawing11.vsdx"/><Relationship Id="rId14" Type="http://schemas.openxmlformats.org/officeDocument/2006/relationships/image" Target="../media/image16.emf"/></Relationships>
</file>

<file path=ppt/slides/_rels/slide100.xml.rels><?xml version="1.0" encoding="UTF-8" standalone="yes"?>
<Relationships xmlns="http://schemas.openxmlformats.org/package/2006/relationships"><Relationship Id="rId8" Type="http://schemas.openxmlformats.org/officeDocument/2006/relationships/image" Target="../media/image184.emf"/><Relationship Id="rId3" Type="http://schemas.openxmlformats.org/officeDocument/2006/relationships/image" Target="../media/image443.png"/><Relationship Id="rId7" Type="http://schemas.openxmlformats.org/officeDocument/2006/relationships/image" Target="../media/image482.png"/><Relationship Id="rId2" Type="http://schemas.openxmlformats.org/officeDocument/2006/relationships/image" Target="../media/image183.emf"/><Relationship Id="rId1" Type="http://schemas.openxmlformats.org/officeDocument/2006/relationships/slideLayout" Target="../slideLayouts/slideLayout2.xml"/><Relationship Id="rId6" Type="http://schemas.openxmlformats.org/officeDocument/2006/relationships/image" Target="../media/image473.png"/><Relationship Id="rId5" Type="http://schemas.openxmlformats.org/officeDocument/2006/relationships/image" Target="../media/image462.png"/><Relationship Id="rId4" Type="http://schemas.openxmlformats.org/officeDocument/2006/relationships/image" Target="../media/image453.png"/></Relationships>
</file>

<file path=ppt/slides/_rels/slide101.xml.rels><?xml version="1.0" encoding="UTF-8" standalone="yes"?>
<Relationships xmlns="http://schemas.openxmlformats.org/package/2006/relationships"><Relationship Id="rId8" Type="http://schemas.openxmlformats.org/officeDocument/2006/relationships/image" Target="../media/image522.png"/><Relationship Id="rId3" Type="http://schemas.openxmlformats.org/officeDocument/2006/relationships/image" Target="../media/image1830.png"/><Relationship Id="rId7" Type="http://schemas.openxmlformats.org/officeDocument/2006/relationships/image" Target="../media/image2320.png"/><Relationship Id="rId2" Type="http://schemas.openxmlformats.org/officeDocument/2006/relationships/image" Target="../media/image185.emf"/><Relationship Id="rId1" Type="http://schemas.openxmlformats.org/officeDocument/2006/relationships/slideLayout" Target="../slideLayouts/slideLayout2.xml"/><Relationship Id="rId6" Type="http://schemas.openxmlformats.org/officeDocument/2006/relationships/image" Target="../media/image513.png"/><Relationship Id="rId11" Type="http://schemas.openxmlformats.org/officeDocument/2006/relationships/image" Target="../media/image552.png"/><Relationship Id="rId5" Type="http://schemas.openxmlformats.org/officeDocument/2006/relationships/image" Target="../media/image211.png"/><Relationship Id="rId10" Type="http://schemas.openxmlformats.org/officeDocument/2006/relationships/image" Target="../media/image543.png"/><Relationship Id="rId4" Type="http://schemas.openxmlformats.org/officeDocument/2006/relationships/image" Target="../media/image202.png"/><Relationship Id="rId9" Type="http://schemas.openxmlformats.org/officeDocument/2006/relationships/image" Target="../media/image533.png"/></Relationships>
</file>

<file path=ppt/slides/_rels/slide102.xml.rels><?xml version="1.0" encoding="UTF-8" standalone="yes"?>
<Relationships xmlns="http://schemas.openxmlformats.org/package/2006/relationships"><Relationship Id="rId8" Type="http://schemas.openxmlformats.org/officeDocument/2006/relationships/image" Target="../media/image186.emf"/><Relationship Id="rId3" Type="http://schemas.openxmlformats.org/officeDocument/2006/relationships/image" Target="../media/image563.png"/><Relationship Id="rId7" Type="http://schemas.openxmlformats.org/officeDocument/2006/relationships/image" Target="../media/image602.png"/><Relationship Id="rId2" Type="http://schemas.openxmlformats.org/officeDocument/2006/relationships/image" Target="../media/image185.emf"/><Relationship Id="rId1" Type="http://schemas.openxmlformats.org/officeDocument/2006/relationships/slideLayout" Target="../slideLayouts/slideLayout2.xml"/><Relationship Id="rId6" Type="http://schemas.openxmlformats.org/officeDocument/2006/relationships/image" Target="../media/image592.png"/><Relationship Id="rId5" Type="http://schemas.openxmlformats.org/officeDocument/2006/relationships/image" Target="../media/image582.png"/><Relationship Id="rId4" Type="http://schemas.openxmlformats.org/officeDocument/2006/relationships/image" Target="../media/image572.png"/></Relationships>
</file>

<file path=ppt/slides/_rels/slide103.xml.rels><?xml version="1.0" encoding="UTF-8" standalone="yes"?>
<Relationships xmlns="http://schemas.openxmlformats.org/package/2006/relationships"><Relationship Id="rId8" Type="http://schemas.openxmlformats.org/officeDocument/2006/relationships/image" Target="../media/image672.png"/><Relationship Id="rId3" Type="http://schemas.openxmlformats.org/officeDocument/2006/relationships/image" Target="../media/image202.png"/><Relationship Id="rId7" Type="http://schemas.openxmlformats.org/officeDocument/2006/relationships/image" Target="../media/image662.png"/><Relationship Id="rId2" Type="http://schemas.openxmlformats.org/officeDocument/2006/relationships/image" Target="../media/image187.emf"/><Relationship Id="rId1" Type="http://schemas.openxmlformats.org/officeDocument/2006/relationships/slideLayout" Target="../slideLayouts/slideLayout2.xml"/><Relationship Id="rId6" Type="http://schemas.openxmlformats.org/officeDocument/2006/relationships/image" Target="../media/image652.png"/><Relationship Id="rId5" Type="http://schemas.openxmlformats.org/officeDocument/2006/relationships/image" Target="../media/image642.png"/><Relationship Id="rId4" Type="http://schemas.openxmlformats.org/officeDocument/2006/relationships/image" Target="../media/image633.png"/><Relationship Id="rId9" Type="http://schemas.openxmlformats.org/officeDocument/2006/relationships/image" Target="../media/image682.png"/></Relationships>
</file>

<file path=ppt/slides/_rels/slide104.xml.rels><?xml version="1.0" encoding="UTF-8" standalone="yes"?>
<Relationships xmlns="http://schemas.openxmlformats.org/package/2006/relationships"><Relationship Id="rId3" Type="http://schemas.openxmlformats.org/officeDocument/2006/relationships/image" Target="../media/image691.png"/><Relationship Id="rId7" Type="http://schemas.openxmlformats.org/officeDocument/2006/relationships/image" Target="../media/image731.png"/><Relationship Id="rId2" Type="http://schemas.openxmlformats.org/officeDocument/2006/relationships/image" Target="../media/image187.emf"/><Relationship Id="rId1" Type="http://schemas.openxmlformats.org/officeDocument/2006/relationships/slideLayout" Target="../slideLayouts/slideLayout2.xml"/><Relationship Id="rId6" Type="http://schemas.openxmlformats.org/officeDocument/2006/relationships/image" Target="../media/image721.png"/><Relationship Id="rId5" Type="http://schemas.openxmlformats.org/officeDocument/2006/relationships/image" Target="../media/image712.png"/><Relationship Id="rId4" Type="http://schemas.openxmlformats.org/officeDocument/2006/relationships/image" Target="../media/image188.emf"/></Relationships>
</file>

<file path=ppt/slides/_rels/slide105.xml.rels><?xml version="1.0" encoding="UTF-8" standalone="yes"?>
<Relationships xmlns="http://schemas.openxmlformats.org/package/2006/relationships"><Relationship Id="rId8" Type="http://schemas.openxmlformats.org/officeDocument/2006/relationships/image" Target="../media/image791.png"/><Relationship Id="rId3" Type="http://schemas.openxmlformats.org/officeDocument/2006/relationships/image" Target="../media/image741.png"/><Relationship Id="rId7" Type="http://schemas.openxmlformats.org/officeDocument/2006/relationships/image" Target="../media/image781.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772.png"/><Relationship Id="rId11" Type="http://schemas.openxmlformats.org/officeDocument/2006/relationships/image" Target="../media/image8200.png"/><Relationship Id="rId5" Type="http://schemas.openxmlformats.org/officeDocument/2006/relationships/image" Target="../media/image189.emf"/><Relationship Id="rId10" Type="http://schemas.openxmlformats.org/officeDocument/2006/relationships/image" Target="../media/image811.png"/><Relationship Id="rId4" Type="http://schemas.openxmlformats.org/officeDocument/2006/relationships/image" Target="../media/image752.png"/><Relationship Id="rId9" Type="http://schemas.openxmlformats.org/officeDocument/2006/relationships/image" Target="../media/image801.png"/></Relationships>
</file>

<file path=ppt/slides/_rels/slide106.xml.rels><?xml version="1.0" encoding="UTF-8" standalone="yes"?>
<Relationships xmlns="http://schemas.openxmlformats.org/package/2006/relationships"><Relationship Id="rId3" Type="http://schemas.openxmlformats.org/officeDocument/2006/relationships/image" Target="../media/image8300.png"/><Relationship Id="rId2" Type="http://schemas.openxmlformats.org/officeDocument/2006/relationships/image" Target="../media/image189.emf"/><Relationship Id="rId1" Type="http://schemas.openxmlformats.org/officeDocument/2006/relationships/slideLayout" Target="../slideLayouts/slideLayout2.xml"/><Relationship Id="rId6" Type="http://schemas.openxmlformats.org/officeDocument/2006/relationships/image" Target="../media/image190.emf"/><Relationship Id="rId5" Type="http://schemas.openxmlformats.org/officeDocument/2006/relationships/image" Target="../media/image8500.png"/><Relationship Id="rId4" Type="http://schemas.openxmlformats.org/officeDocument/2006/relationships/image" Target="../media/image842.png"/></Relationships>
</file>

<file path=ppt/slides/_rels/slide107.xml.rels><?xml version="1.0" encoding="UTF-8" standalone="yes"?>
<Relationships xmlns="http://schemas.openxmlformats.org/package/2006/relationships"><Relationship Id="rId3" Type="http://schemas.openxmlformats.org/officeDocument/2006/relationships/image" Target="../media/image880.png"/><Relationship Id="rId2" Type="http://schemas.openxmlformats.org/officeDocument/2006/relationships/image" Target="../media/image87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92.emf"/><Relationship Id="rId4" Type="http://schemas.openxmlformats.org/officeDocument/2006/relationships/image" Target="../media/image191.emf"/></Relationships>
</file>

<file path=ppt/slides/_rels/slide108.xml.rels><?xml version="1.0" encoding="UTF-8" standalone="yes"?>
<Relationships xmlns="http://schemas.openxmlformats.org/package/2006/relationships"><Relationship Id="rId8" Type="http://schemas.openxmlformats.org/officeDocument/2006/relationships/image" Target="../media/image970.png"/><Relationship Id="rId3" Type="http://schemas.openxmlformats.org/officeDocument/2006/relationships/image" Target="../media/image920.png"/><Relationship Id="rId7" Type="http://schemas.openxmlformats.org/officeDocument/2006/relationships/image" Target="../media/image195.emf"/><Relationship Id="rId2" Type="http://schemas.openxmlformats.org/officeDocument/2006/relationships/image" Target="../media/image193.emf"/><Relationship Id="rId1" Type="http://schemas.openxmlformats.org/officeDocument/2006/relationships/slideLayout" Target="../slideLayouts/slideLayout2.xml"/><Relationship Id="rId6" Type="http://schemas.openxmlformats.org/officeDocument/2006/relationships/image" Target="../media/image194.emf"/><Relationship Id="rId5" Type="http://schemas.openxmlformats.org/officeDocument/2006/relationships/image" Target="../media/image940.png"/><Relationship Id="rId10" Type="http://schemas.openxmlformats.org/officeDocument/2006/relationships/image" Target="../media/image196.emf"/><Relationship Id="rId4" Type="http://schemas.openxmlformats.org/officeDocument/2006/relationships/image" Target="../media/image930.png"/><Relationship Id="rId9" Type="http://schemas.openxmlformats.org/officeDocument/2006/relationships/image" Target="../media/image980.png"/></Relationships>
</file>

<file path=ppt/slides/_rels/slide109.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61.png"/><Relationship Id="rId1" Type="http://schemas.openxmlformats.org/officeDocument/2006/relationships/slideLayout" Target="../slideLayouts/slideLayout2.xml"/><Relationship Id="rId6" Type="http://schemas.openxmlformats.org/officeDocument/2006/relationships/image" Target="../media/image198.emf"/><Relationship Id="rId5" Type="http://schemas.openxmlformats.org/officeDocument/2006/relationships/image" Target="../media/image197.emf"/><Relationship Id="rId4" Type="http://schemas.openxmlformats.org/officeDocument/2006/relationships/image" Target="../media/image493.png"/></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emf"/></Relationships>
</file>

<file path=ppt/slides/_rels/slide1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99.emf"/><Relationship Id="rId7" Type="http://schemas.openxmlformats.org/officeDocument/2006/relationships/image" Target="../media/image1730.png"/><Relationship Id="rId2" Type="http://schemas.openxmlformats.org/officeDocument/2006/relationships/image" Target="../media/image1200.png"/><Relationship Id="rId1" Type="http://schemas.openxmlformats.org/officeDocument/2006/relationships/slideLayout" Target="../slideLayouts/slideLayout2.xml"/><Relationship Id="rId6" Type="http://schemas.openxmlformats.org/officeDocument/2006/relationships/image" Target="../media/image1620.png"/><Relationship Id="rId5" Type="http://schemas.openxmlformats.org/officeDocument/2006/relationships/image" Target="../media/image1520.png"/><Relationship Id="rId4" Type="http://schemas.openxmlformats.org/officeDocument/2006/relationships/image" Target="../media/image1420.png"/></Relationships>
</file>

<file path=ppt/slides/_rels/slide111.xml.rels><?xml version="1.0" encoding="UTF-8" standalone="yes"?>
<Relationships xmlns="http://schemas.openxmlformats.org/package/2006/relationships"><Relationship Id="rId8" Type="http://schemas.openxmlformats.org/officeDocument/2006/relationships/image" Target="../media/image2430.png"/><Relationship Id="rId3" Type="http://schemas.openxmlformats.org/officeDocument/2006/relationships/image" Target="../media/image156.emf"/><Relationship Id="rId7" Type="http://schemas.openxmlformats.org/officeDocument/2006/relationships/image" Target="../media/image2330.png"/><Relationship Id="rId2" Type="http://schemas.openxmlformats.org/officeDocument/2006/relationships/image" Target="../media/image1840.png"/><Relationship Id="rId1" Type="http://schemas.openxmlformats.org/officeDocument/2006/relationships/slideLayout" Target="../slideLayouts/slideLayout2.xml"/><Relationship Id="rId6" Type="http://schemas.openxmlformats.org/officeDocument/2006/relationships/image" Target="../media/image2230.png"/><Relationship Id="rId5" Type="http://schemas.openxmlformats.org/officeDocument/2006/relationships/image" Target="../media/image212.png"/><Relationship Id="rId4" Type="http://schemas.openxmlformats.org/officeDocument/2006/relationships/image" Target="../media/image203.png"/></Relationships>
</file>

<file path=ppt/slides/_rels/slide112.xml.rels><?xml version="1.0" encoding="UTF-8" standalone="yes"?>
<Relationships xmlns="http://schemas.openxmlformats.org/package/2006/relationships"><Relationship Id="rId3" Type="http://schemas.openxmlformats.org/officeDocument/2006/relationships/image" Target="../media/image200.emf"/><Relationship Id="rId7" Type="http://schemas.openxmlformats.org/officeDocument/2006/relationships/image" Target="../media/image3040.png"/><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2940.png"/><Relationship Id="rId5" Type="http://schemas.openxmlformats.org/officeDocument/2006/relationships/image" Target="../media/image2830.png"/><Relationship Id="rId4" Type="http://schemas.openxmlformats.org/officeDocument/2006/relationships/image" Target="../media/image201.emf"/></Relationships>
</file>

<file path=ppt/slides/_rels/slide113.xml.rels><?xml version="1.0" encoding="UTF-8" standalone="yes"?>
<Relationships xmlns="http://schemas.openxmlformats.org/package/2006/relationships"><Relationship Id="rId8" Type="http://schemas.openxmlformats.org/officeDocument/2006/relationships/image" Target="../media/image374.png"/><Relationship Id="rId13" Type="http://schemas.openxmlformats.org/officeDocument/2006/relationships/slide" Target="slide4.xml"/><Relationship Id="rId3" Type="http://schemas.openxmlformats.org/officeDocument/2006/relationships/image" Target="../media/image323.png"/><Relationship Id="rId7" Type="http://schemas.openxmlformats.org/officeDocument/2006/relationships/image" Target="../media/image362.png"/><Relationship Id="rId12" Type="http://schemas.openxmlformats.org/officeDocument/2006/relationships/image" Target="../media/image202.emf"/><Relationship Id="rId2" Type="http://schemas.openxmlformats.org/officeDocument/2006/relationships/image" Target="../media/image3140.png"/><Relationship Id="rId1" Type="http://schemas.openxmlformats.org/officeDocument/2006/relationships/slideLayout" Target="../slideLayouts/slideLayout2.xml"/><Relationship Id="rId6" Type="http://schemas.openxmlformats.org/officeDocument/2006/relationships/image" Target="../media/image354.png"/><Relationship Id="rId11" Type="http://schemas.openxmlformats.org/officeDocument/2006/relationships/image" Target="../media/image403.png"/><Relationship Id="rId5" Type="http://schemas.openxmlformats.org/officeDocument/2006/relationships/image" Target="../media/image343.png"/><Relationship Id="rId10" Type="http://schemas.openxmlformats.org/officeDocument/2006/relationships/image" Target="../media/image394.png"/><Relationship Id="rId4" Type="http://schemas.openxmlformats.org/officeDocument/2006/relationships/image" Target="../media/image332.png"/><Relationship Id="rId9" Type="http://schemas.openxmlformats.org/officeDocument/2006/relationships/image" Target="../media/image383.png"/></Relationships>
</file>

<file path=ppt/slides/_rels/slide11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463.png"/><Relationship Id="rId5" Type="http://schemas.openxmlformats.org/officeDocument/2006/relationships/image" Target="../media/image454.png"/><Relationship Id="rId4" Type="http://schemas.openxmlformats.org/officeDocument/2006/relationships/image" Target="../media/image205.emf"/></Relationships>
</file>

<file path=ppt/slides/_rels/slide115.xml.rels><?xml version="1.0" encoding="UTF-8" standalone="yes"?>
<Relationships xmlns="http://schemas.openxmlformats.org/package/2006/relationships"><Relationship Id="rId3" Type="http://schemas.openxmlformats.org/officeDocument/2006/relationships/image" Target="../media/image483.png"/><Relationship Id="rId7" Type="http://schemas.openxmlformats.org/officeDocument/2006/relationships/image" Target="../media/image206.emf"/><Relationship Id="rId2" Type="http://schemas.openxmlformats.org/officeDocument/2006/relationships/image" Target="../media/image474.png"/><Relationship Id="rId1" Type="http://schemas.openxmlformats.org/officeDocument/2006/relationships/slideLayout" Target="../slideLayouts/slideLayout2.xml"/><Relationship Id="rId6" Type="http://schemas.openxmlformats.org/officeDocument/2006/relationships/image" Target="../media/image514.png"/><Relationship Id="rId5" Type="http://schemas.openxmlformats.org/officeDocument/2006/relationships/image" Target="../media/image502.png"/><Relationship Id="rId4" Type="http://schemas.openxmlformats.org/officeDocument/2006/relationships/image" Target="../media/image494.png"/></Relationships>
</file>

<file path=ppt/slides/_rels/slide116.xml.rels><?xml version="1.0" encoding="UTF-8" standalone="yes"?>
<Relationships xmlns="http://schemas.openxmlformats.org/package/2006/relationships"><Relationship Id="rId8" Type="http://schemas.openxmlformats.org/officeDocument/2006/relationships/image" Target="../media/image523.png"/><Relationship Id="rId3" Type="http://schemas.openxmlformats.org/officeDocument/2006/relationships/image" Target="../media/image276.png"/><Relationship Id="rId7" Type="http://schemas.openxmlformats.org/officeDocument/2006/relationships/image" Target="../media/image444.png"/><Relationship Id="rId2" Type="http://schemas.openxmlformats.org/officeDocument/2006/relationships/image" Target="../media/image2620.png"/><Relationship Id="rId1" Type="http://schemas.openxmlformats.org/officeDocument/2006/relationships/slideLayout" Target="../slideLayouts/slideLayout2.xml"/><Relationship Id="rId6" Type="http://schemas.openxmlformats.org/officeDocument/2006/relationships/image" Target="../media/image434.png"/><Relationship Id="rId5" Type="http://schemas.openxmlformats.org/officeDocument/2006/relationships/image" Target="../media/image423.png"/><Relationship Id="rId4" Type="http://schemas.openxmlformats.org/officeDocument/2006/relationships/image" Target="../media/image414.png"/><Relationship Id="rId9" Type="http://schemas.openxmlformats.org/officeDocument/2006/relationships/image" Target="../media/image207.emf"/></Relationships>
</file>

<file path=ppt/slides/_rels/slide117.xml.rels><?xml version="1.0" encoding="UTF-8" standalone="yes"?>
<Relationships xmlns="http://schemas.openxmlformats.org/package/2006/relationships"><Relationship Id="rId8" Type="http://schemas.openxmlformats.org/officeDocument/2006/relationships/image" Target="../media/image603.png"/><Relationship Id="rId3" Type="http://schemas.openxmlformats.org/officeDocument/2006/relationships/image" Target="../media/image553.png"/><Relationship Id="rId7" Type="http://schemas.openxmlformats.org/officeDocument/2006/relationships/image" Target="../media/image593.png"/><Relationship Id="rId2" Type="http://schemas.openxmlformats.org/officeDocument/2006/relationships/image" Target="../media/image544.png"/><Relationship Id="rId1" Type="http://schemas.openxmlformats.org/officeDocument/2006/relationships/slideLayout" Target="../slideLayouts/slideLayout2.xml"/><Relationship Id="rId6" Type="http://schemas.openxmlformats.org/officeDocument/2006/relationships/image" Target="../media/image208.emf"/><Relationship Id="rId5" Type="http://schemas.openxmlformats.org/officeDocument/2006/relationships/image" Target="../media/image573.png"/><Relationship Id="rId4" Type="http://schemas.openxmlformats.org/officeDocument/2006/relationships/image" Target="../media/image564.png"/></Relationships>
</file>

<file path=ppt/slides/_rels/slide118.xml.rels><?xml version="1.0" encoding="UTF-8" standalone="yes"?>
<Relationships xmlns="http://schemas.openxmlformats.org/package/2006/relationships"><Relationship Id="rId8" Type="http://schemas.openxmlformats.org/officeDocument/2006/relationships/image" Target="../media/image673.png"/><Relationship Id="rId3" Type="http://schemas.openxmlformats.org/officeDocument/2006/relationships/image" Target="../media/image622.png"/><Relationship Id="rId7" Type="http://schemas.openxmlformats.org/officeDocument/2006/relationships/image" Target="../media/image663.png"/><Relationship Id="rId2" Type="http://schemas.openxmlformats.org/officeDocument/2006/relationships/image" Target="../media/image613.png"/><Relationship Id="rId1" Type="http://schemas.openxmlformats.org/officeDocument/2006/relationships/slideLayout" Target="../slideLayouts/slideLayout2.xml"/><Relationship Id="rId6" Type="http://schemas.openxmlformats.org/officeDocument/2006/relationships/image" Target="../media/image209.emf"/><Relationship Id="rId5" Type="http://schemas.openxmlformats.org/officeDocument/2006/relationships/image" Target="../media/image643.png"/><Relationship Id="rId10" Type="http://schemas.openxmlformats.org/officeDocument/2006/relationships/image" Target="../media/image692.png"/><Relationship Id="rId4" Type="http://schemas.openxmlformats.org/officeDocument/2006/relationships/image" Target="../media/image634.png"/><Relationship Id="rId9" Type="http://schemas.openxmlformats.org/officeDocument/2006/relationships/image" Target="../media/image683.png"/></Relationships>
</file>

<file path=ppt/slides/_rels/slide119.xml.rels><?xml version="1.0" encoding="UTF-8" standalone="yes"?>
<Relationships xmlns="http://schemas.openxmlformats.org/package/2006/relationships"><Relationship Id="rId8" Type="http://schemas.openxmlformats.org/officeDocument/2006/relationships/image" Target="../media/image753.png"/><Relationship Id="rId3" Type="http://schemas.openxmlformats.org/officeDocument/2006/relationships/image" Target="../media/image702.png"/><Relationship Id="rId7" Type="http://schemas.openxmlformats.org/officeDocument/2006/relationships/image" Target="../media/image742.png"/><Relationship Id="rId2" Type="http://schemas.openxmlformats.org/officeDocument/2006/relationships/image" Target="../media/image209.emf"/><Relationship Id="rId1" Type="http://schemas.openxmlformats.org/officeDocument/2006/relationships/slideLayout" Target="../slideLayouts/slideLayout2.xml"/><Relationship Id="rId6" Type="http://schemas.openxmlformats.org/officeDocument/2006/relationships/image" Target="../media/image732.png"/><Relationship Id="rId5" Type="http://schemas.openxmlformats.org/officeDocument/2006/relationships/image" Target="../media/image722.png"/><Relationship Id="rId4" Type="http://schemas.openxmlformats.org/officeDocument/2006/relationships/image" Target="../media/image713.png"/><Relationship Id="rId9" Type="http://schemas.openxmlformats.org/officeDocument/2006/relationships/image" Target="../media/image762.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package" Target="../embeddings/Microsoft_Visio_Drawing16.vsdx"/><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8.emf"/><Relationship Id="rId11" Type="http://schemas.openxmlformats.org/officeDocument/2006/relationships/image" Target="../media/image16.png"/><Relationship Id="rId5" Type="http://schemas.openxmlformats.org/officeDocument/2006/relationships/package" Target="../embeddings/Microsoft_Visio_Drawing17.vsdx"/><Relationship Id="rId10" Type="http://schemas.openxmlformats.org/officeDocument/2006/relationships/image" Target="../media/image15.png"/><Relationship Id="rId4" Type="http://schemas.openxmlformats.org/officeDocument/2006/relationships/image" Target="../media/image27.emf"/><Relationship Id="rId9" Type="http://schemas.openxmlformats.org/officeDocument/2006/relationships/image" Target="../media/image14.png"/></Relationships>
</file>

<file path=ppt/slides/_rels/slide120.xml.rels><?xml version="1.0" encoding="UTF-8" standalone="yes"?>
<Relationships xmlns="http://schemas.openxmlformats.org/package/2006/relationships"><Relationship Id="rId8" Type="http://schemas.openxmlformats.org/officeDocument/2006/relationships/image" Target="../media/image831.png"/><Relationship Id="rId13" Type="http://schemas.openxmlformats.org/officeDocument/2006/relationships/image" Target="../media/image881.png"/><Relationship Id="rId3" Type="http://schemas.openxmlformats.org/officeDocument/2006/relationships/image" Target="../media/image782.png"/><Relationship Id="rId7" Type="http://schemas.openxmlformats.org/officeDocument/2006/relationships/image" Target="../media/image821.png"/><Relationship Id="rId12" Type="http://schemas.openxmlformats.org/officeDocument/2006/relationships/image" Target="../media/image871.png"/><Relationship Id="rId2" Type="http://schemas.openxmlformats.org/officeDocument/2006/relationships/image" Target="../media/image210.emf"/><Relationship Id="rId1" Type="http://schemas.openxmlformats.org/officeDocument/2006/relationships/slideLayout" Target="../slideLayouts/slideLayout2.xml"/><Relationship Id="rId6" Type="http://schemas.openxmlformats.org/officeDocument/2006/relationships/image" Target="../media/image812.png"/><Relationship Id="rId11" Type="http://schemas.openxmlformats.org/officeDocument/2006/relationships/image" Target="../media/image860.png"/><Relationship Id="rId5" Type="http://schemas.openxmlformats.org/officeDocument/2006/relationships/image" Target="../media/image802.png"/><Relationship Id="rId10" Type="http://schemas.openxmlformats.org/officeDocument/2006/relationships/image" Target="../media/image851.png"/><Relationship Id="rId4" Type="http://schemas.openxmlformats.org/officeDocument/2006/relationships/image" Target="../media/image792.png"/><Relationship Id="rId9" Type="http://schemas.openxmlformats.org/officeDocument/2006/relationships/image" Target="../media/image8400.png"/><Relationship Id="rId14" Type="http://schemas.openxmlformats.org/officeDocument/2006/relationships/image" Target="../media/image891.png"/></Relationships>
</file>

<file path=ppt/slides/_rels/slide121.xml.rels><?xml version="1.0" encoding="UTF-8" standalone="yes"?>
<Relationships xmlns="http://schemas.openxmlformats.org/package/2006/relationships"><Relationship Id="rId8" Type="http://schemas.openxmlformats.org/officeDocument/2006/relationships/image" Target="../media/image2540.png"/><Relationship Id="rId3" Type="http://schemas.openxmlformats.org/officeDocument/2006/relationships/image" Target="../media/image352.png"/><Relationship Id="rId7" Type="http://schemas.openxmlformats.org/officeDocument/2006/relationships/image" Target="../media/image2440.png"/><Relationship Id="rId12" Type="http://schemas.openxmlformats.org/officeDocument/2006/relationships/slide" Target="slide4.xml"/><Relationship Id="rId2" Type="http://schemas.openxmlformats.org/officeDocument/2006/relationships/image" Target="../media/image211.emf"/><Relationship Id="rId1" Type="http://schemas.openxmlformats.org/officeDocument/2006/relationships/slideLayout" Target="../slideLayouts/slideLayout2.xml"/><Relationship Id="rId6" Type="http://schemas.openxmlformats.org/officeDocument/2006/relationships/image" Target="../media/image2340.png"/><Relationship Id="rId11" Type="http://schemas.openxmlformats.org/officeDocument/2006/relationships/image" Target="../media/image284.png"/><Relationship Id="rId5" Type="http://schemas.openxmlformats.org/officeDocument/2006/relationships/image" Target="../media/image224.png"/><Relationship Id="rId10" Type="http://schemas.openxmlformats.org/officeDocument/2006/relationships/image" Target="../media/image2770.png"/><Relationship Id="rId4" Type="http://schemas.openxmlformats.org/officeDocument/2006/relationships/image" Target="../media/image355.png"/><Relationship Id="rId9" Type="http://schemas.openxmlformats.org/officeDocument/2006/relationships/image" Target="../media/image263.png"/></Relationships>
</file>

<file path=ppt/slides/_rels/slide122.xml.rels><?xml version="1.0" encoding="UTF-8" standalone="yes"?>
<Relationships xmlns="http://schemas.openxmlformats.org/package/2006/relationships"><Relationship Id="rId8" Type="http://schemas.openxmlformats.org/officeDocument/2006/relationships/image" Target="../media/image3550.png"/><Relationship Id="rId3" Type="http://schemas.openxmlformats.org/officeDocument/2006/relationships/image" Target="../media/image3050.png"/><Relationship Id="rId7" Type="http://schemas.openxmlformats.org/officeDocument/2006/relationships/image" Target="../media/image344.png"/><Relationship Id="rId2" Type="http://schemas.openxmlformats.org/officeDocument/2006/relationships/image" Target="../media/image2950.png"/><Relationship Id="rId1" Type="http://schemas.openxmlformats.org/officeDocument/2006/relationships/slideLayout" Target="../slideLayouts/slideLayout2.xml"/><Relationship Id="rId6" Type="http://schemas.openxmlformats.org/officeDocument/2006/relationships/image" Target="../media/image333.png"/><Relationship Id="rId5" Type="http://schemas.openxmlformats.org/officeDocument/2006/relationships/image" Target="../media/image324.png"/><Relationship Id="rId10" Type="http://schemas.openxmlformats.org/officeDocument/2006/relationships/image" Target="../media/image211.emf"/><Relationship Id="rId4" Type="http://schemas.openxmlformats.org/officeDocument/2006/relationships/image" Target="../media/image3150.png"/><Relationship Id="rId9" Type="http://schemas.openxmlformats.org/officeDocument/2006/relationships/image" Target="../media/image363.png"/></Relationships>
</file>

<file path=ppt/slides/_rels/slide123.xml.rels><?xml version="1.0" encoding="UTF-8" standalone="yes"?>
<Relationships xmlns="http://schemas.openxmlformats.org/package/2006/relationships"><Relationship Id="rId8" Type="http://schemas.openxmlformats.org/officeDocument/2006/relationships/image" Target="../media/image1630.png"/><Relationship Id="rId3" Type="http://schemas.openxmlformats.org/officeDocument/2006/relationships/image" Target="../media/image2040.png"/><Relationship Id="rId7" Type="http://schemas.openxmlformats.org/officeDocument/2006/relationships/image" Target="../media/image153.png"/><Relationship Id="rId12" Type="http://schemas.openxmlformats.org/officeDocument/2006/relationships/image" Target="../media/image212.emf"/><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384.png"/><Relationship Id="rId5" Type="http://schemas.openxmlformats.org/officeDocument/2006/relationships/image" Target="../media/image224.png"/><Relationship Id="rId10" Type="http://schemas.openxmlformats.org/officeDocument/2006/relationships/image" Target="../media/image375.png"/><Relationship Id="rId4" Type="http://schemas.openxmlformats.org/officeDocument/2006/relationships/image" Target="../media/image213.png"/><Relationship Id="rId9" Type="http://schemas.openxmlformats.org/officeDocument/2006/relationships/image" Target="../media/image1930.png"/></Relationships>
</file>

<file path=ppt/slides/_rels/slide124.xml.rels><?xml version="1.0" encoding="UTF-8" standalone="yes"?>
<Relationships xmlns="http://schemas.openxmlformats.org/package/2006/relationships"><Relationship Id="rId8" Type="http://schemas.openxmlformats.org/officeDocument/2006/relationships/image" Target="../media/image3550.png"/><Relationship Id="rId3" Type="http://schemas.openxmlformats.org/officeDocument/2006/relationships/image" Target="../media/image3050.png"/><Relationship Id="rId7" Type="http://schemas.openxmlformats.org/officeDocument/2006/relationships/image" Target="../media/image344.png"/><Relationship Id="rId2" Type="http://schemas.openxmlformats.org/officeDocument/2006/relationships/image" Target="../media/image2950.png"/><Relationship Id="rId1" Type="http://schemas.openxmlformats.org/officeDocument/2006/relationships/slideLayout" Target="../slideLayouts/slideLayout2.xml"/><Relationship Id="rId6" Type="http://schemas.openxmlformats.org/officeDocument/2006/relationships/image" Target="../media/image333.png"/><Relationship Id="rId5" Type="http://schemas.openxmlformats.org/officeDocument/2006/relationships/image" Target="../media/image324.png"/><Relationship Id="rId10" Type="http://schemas.openxmlformats.org/officeDocument/2006/relationships/image" Target="../media/image212.emf"/><Relationship Id="rId4" Type="http://schemas.openxmlformats.org/officeDocument/2006/relationships/image" Target="../media/image3150.png"/><Relationship Id="rId9" Type="http://schemas.openxmlformats.org/officeDocument/2006/relationships/image" Target="../media/image363.png"/></Relationships>
</file>

<file path=ppt/slides/_rels/slide12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3.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404.png"/><Relationship Id="rId1" Type="http://schemas.openxmlformats.org/officeDocument/2006/relationships/slideLayout" Target="../slideLayouts/slideLayout2.xml"/><Relationship Id="rId5" Type="http://schemas.openxmlformats.org/officeDocument/2006/relationships/image" Target="../media/image214.emf"/><Relationship Id="rId4" Type="http://schemas.openxmlformats.org/officeDocument/2006/relationships/image" Target="../media/image218.png"/></Relationships>
</file>

<file path=ppt/slides/_rels/slide128.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image" Target="../media/image44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15.emf"/><Relationship Id="rId2" Type="http://schemas.openxmlformats.org/officeDocument/2006/relationships/image" Target="../media/image464.png"/><Relationship Id="rId1" Type="http://schemas.openxmlformats.org/officeDocument/2006/relationships/slideLayout" Target="../slideLayouts/slideLayout2.xml"/><Relationship Id="rId5" Type="http://schemas.openxmlformats.org/officeDocument/2006/relationships/image" Target="../media/image216.emf"/><Relationship Id="rId4" Type="http://schemas.openxmlformats.org/officeDocument/2006/relationships/image" Target="../media/image484.png"/></Relationships>
</file>

<file path=ppt/slides/_rels/slide13.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package" Target="../embeddings/Microsoft_Visio_Drawing22.vsdx"/><Relationship Id="rId3" Type="http://schemas.openxmlformats.org/officeDocument/2006/relationships/package" Target="../embeddings/Microsoft_Visio_Drawing18.vsdx"/><Relationship Id="rId7" Type="http://schemas.openxmlformats.org/officeDocument/2006/relationships/package" Target="../embeddings/Microsoft_Visio_Drawing20.vsdx"/><Relationship Id="rId12"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0.emf"/><Relationship Id="rId11" Type="http://schemas.openxmlformats.org/officeDocument/2006/relationships/package" Target="../embeddings/Microsoft_Visio_Drawing21.vsdx"/><Relationship Id="rId5" Type="http://schemas.openxmlformats.org/officeDocument/2006/relationships/package" Target="../embeddings/Microsoft_Visio_Drawing19.vsdx"/><Relationship Id="rId10" Type="http://schemas.openxmlformats.org/officeDocument/2006/relationships/image" Target="../media/image2.emf"/><Relationship Id="rId4" Type="http://schemas.openxmlformats.org/officeDocument/2006/relationships/image" Target="../media/image29.emf"/><Relationship Id="rId9" Type="http://schemas.openxmlformats.org/officeDocument/2006/relationships/package" Target="../embeddings/Microsoft_Visio_Drawing.vsdx"/><Relationship Id="rId14" Type="http://schemas.openxmlformats.org/officeDocument/2006/relationships/image" Target="../media/image33.emf"/></Relationships>
</file>

<file path=ppt/slides/_rels/slide130.xml.rels><?xml version="1.0" encoding="UTF-8" standalone="yes"?>
<Relationships xmlns="http://schemas.openxmlformats.org/package/2006/relationships"><Relationship Id="rId3" Type="http://schemas.openxmlformats.org/officeDocument/2006/relationships/image" Target="../media/image515.png"/><Relationship Id="rId2" Type="http://schemas.openxmlformats.org/officeDocument/2006/relationships/image" Target="../media/image503.png"/><Relationship Id="rId1" Type="http://schemas.openxmlformats.org/officeDocument/2006/relationships/slideLayout" Target="../slideLayouts/slideLayout2.xml"/><Relationship Id="rId6" Type="http://schemas.openxmlformats.org/officeDocument/2006/relationships/image" Target="../media/image545.png"/><Relationship Id="rId5" Type="http://schemas.openxmlformats.org/officeDocument/2006/relationships/image" Target="../media/image534.png"/><Relationship Id="rId4" Type="http://schemas.openxmlformats.org/officeDocument/2006/relationships/image" Target="../media/image524.png"/></Relationships>
</file>

<file path=ppt/slides/_rels/slide131.xml.rels><?xml version="1.0" encoding="UTF-8" standalone="yes"?>
<Relationships xmlns="http://schemas.openxmlformats.org/package/2006/relationships"><Relationship Id="rId8" Type="http://schemas.openxmlformats.org/officeDocument/2006/relationships/image" Target="../media/image370.png"/><Relationship Id="rId18" Type="http://schemas.openxmlformats.org/officeDocument/2006/relationships/image" Target="../media/image623.png"/><Relationship Id="rId3" Type="http://schemas.openxmlformats.org/officeDocument/2006/relationships/image" Target="../media/image217.emf"/><Relationship Id="rId7" Type="http://schemas.openxmlformats.org/officeDocument/2006/relationships/image" Target="../media/image369.png"/><Relationship Id="rId17" Type="http://schemas.openxmlformats.org/officeDocument/2006/relationships/image" Target="../media/image793.png"/><Relationship Id="rId2" Type="http://schemas.openxmlformats.org/officeDocument/2006/relationships/image" Target="../media/image364.png"/><Relationship Id="rId20" Type="http://schemas.openxmlformats.org/officeDocument/2006/relationships/image" Target="../media/image376.png"/><Relationship Id="rId1" Type="http://schemas.openxmlformats.org/officeDocument/2006/relationships/slideLayout" Target="../slideLayouts/slideLayout2.xml"/><Relationship Id="rId6" Type="http://schemas.openxmlformats.org/officeDocument/2006/relationships/image" Target="../media/image368.png"/><Relationship Id="rId5" Type="http://schemas.openxmlformats.org/officeDocument/2006/relationships/image" Target="../media/image218.emf"/><Relationship Id="rId19" Type="http://schemas.openxmlformats.org/officeDocument/2006/relationships/image" Target="../media/image372.png"/><Relationship Id="rId4" Type="http://schemas.openxmlformats.org/officeDocument/2006/relationships/image" Target="../media/image366.png"/></Relationships>
</file>

<file path=ppt/slides/_rels/slide132.xml.rels><?xml version="1.0" encoding="UTF-8" standalone="yes"?>
<Relationships xmlns="http://schemas.openxmlformats.org/package/2006/relationships"><Relationship Id="rId8" Type="http://schemas.openxmlformats.org/officeDocument/2006/relationships/image" Target="../media/image387.png"/><Relationship Id="rId3" Type="http://schemas.openxmlformats.org/officeDocument/2006/relationships/image" Target="../media/image378.png"/><Relationship Id="rId7" Type="http://schemas.openxmlformats.org/officeDocument/2006/relationships/image" Target="../media/image219.emf"/><Relationship Id="rId2" Type="http://schemas.openxmlformats.org/officeDocument/2006/relationships/image" Target="../media/image377.png"/><Relationship Id="rId1" Type="http://schemas.openxmlformats.org/officeDocument/2006/relationships/slideLayout" Target="../slideLayouts/slideLayout2.xml"/><Relationship Id="rId6" Type="http://schemas.openxmlformats.org/officeDocument/2006/relationships/image" Target="../media/image385.png"/><Relationship Id="rId5" Type="http://schemas.openxmlformats.org/officeDocument/2006/relationships/image" Target="../media/image381.png"/><Relationship Id="rId4" Type="http://schemas.openxmlformats.org/officeDocument/2006/relationships/image" Target="../media/image379.png"/></Relationships>
</file>

<file path=ppt/slides/_rels/slide133.xml.rels><?xml version="1.0" encoding="UTF-8" standalone="yes"?>
<Relationships xmlns="http://schemas.openxmlformats.org/package/2006/relationships"><Relationship Id="rId3" Type="http://schemas.openxmlformats.org/officeDocument/2006/relationships/image" Target="../media/image733.png"/><Relationship Id="rId2" Type="http://schemas.openxmlformats.org/officeDocument/2006/relationships/image" Target="../media/image723.png"/><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743.png"/></Relationships>
</file>

<file path=ppt/slides/_rels/slide134.xml.rels><?xml version="1.0" encoding="UTF-8" standalone="yes"?>
<Relationships xmlns="http://schemas.openxmlformats.org/package/2006/relationships"><Relationship Id="rId3" Type="http://schemas.openxmlformats.org/officeDocument/2006/relationships/image" Target="../media/image1290.png"/><Relationship Id="rId7" Type="http://schemas.openxmlformats.org/officeDocument/2006/relationships/image" Target="../media/image133.png"/><Relationship Id="rId2" Type="http://schemas.openxmlformats.org/officeDocument/2006/relationships/image" Target="../media/image220.emf"/><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135.xml.rels><?xml version="1.0" encoding="UTF-8" standalone="yes"?>
<Relationships xmlns="http://schemas.openxmlformats.org/package/2006/relationships"><Relationship Id="rId3" Type="http://schemas.openxmlformats.org/officeDocument/2006/relationships/image" Target="../media/image763.png"/><Relationship Id="rId2" Type="http://schemas.openxmlformats.org/officeDocument/2006/relationships/image" Target="../media/image754.png"/><Relationship Id="rId1" Type="http://schemas.openxmlformats.org/officeDocument/2006/relationships/slideLayout" Target="../slideLayouts/slideLayout2.xml"/><Relationship Id="rId5" Type="http://schemas.openxmlformats.org/officeDocument/2006/relationships/image" Target="../media/image783.png"/><Relationship Id="rId4" Type="http://schemas.openxmlformats.org/officeDocument/2006/relationships/image" Target="../media/image773.png"/></Relationships>
</file>

<file path=ppt/slides/_rels/slide136.xml.rels><?xml version="1.0" encoding="UTF-8" standalone="yes"?>
<Relationships xmlns="http://schemas.openxmlformats.org/package/2006/relationships"><Relationship Id="rId8" Type="http://schemas.openxmlformats.org/officeDocument/2006/relationships/image" Target="../media/image852.png"/><Relationship Id="rId13" Type="http://schemas.openxmlformats.org/officeDocument/2006/relationships/image" Target="../media/image900.png"/><Relationship Id="rId3" Type="http://schemas.openxmlformats.org/officeDocument/2006/relationships/image" Target="../media/image803.png"/><Relationship Id="rId7" Type="http://schemas.openxmlformats.org/officeDocument/2006/relationships/image" Target="../media/image841.png"/><Relationship Id="rId12" Type="http://schemas.openxmlformats.org/officeDocument/2006/relationships/image" Target="../media/image890.png"/><Relationship Id="rId2" Type="http://schemas.openxmlformats.org/officeDocument/2006/relationships/image" Target="../media/image221.emf"/><Relationship Id="rId1" Type="http://schemas.openxmlformats.org/officeDocument/2006/relationships/slideLayout" Target="../slideLayouts/slideLayout2.xml"/><Relationship Id="rId6" Type="http://schemas.openxmlformats.org/officeDocument/2006/relationships/image" Target="../media/image832.png"/><Relationship Id="rId11" Type="http://schemas.openxmlformats.org/officeDocument/2006/relationships/image" Target="../media/image882.png"/><Relationship Id="rId5" Type="http://schemas.openxmlformats.org/officeDocument/2006/relationships/image" Target="../media/image822.png"/><Relationship Id="rId10" Type="http://schemas.openxmlformats.org/officeDocument/2006/relationships/image" Target="../media/image872.png"/><Relationship Id="rId4" Type="http://schemas.openxmlformats.org/officeDocument/2006/relationships/image" Target="../media/image813.png"/><Relationship Id="rId9" Type="http://schemas.openxmlformats.org/officeDocument/2006/relationships/image" Target="../media/image861.png"/><Relationship Id="rId14" Type="http://schemas.openxmlformats.org/officeDocument/2006/relationships/image" Target="../media/image910.png"/></Relationships>
</file>

<file path=ppt/slides/_rels/slide137.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921.png"/><Relationship Id="rId1" Type="http://schemas.openxmlformats.org/officeDocument/2006/relationships/slideLayout" Target="../slideLayouts/slideLayout2.xml"/><Relationship Id="rId5" Type="http://schemas.openxmlformats.org/officeDocument/2006/relationships/image" Target="../media/image950.png"/><Relationship Id="rId4" Type="http://schemas.openxmlformats.org/officeDocument/2006/relationships/image" Target="../media/image941.png"/></Relationships>
</file>

<file path=ppt/slides/_rels/slide138.xml.rels><?xml version="1.0" encoding="UTF-8" standalone="yes"?>
<Relationships xmlns="http://schemas.openxmlformats.org/package/2006/relationships"><Relationship Id="rId8" Type="http://schemas.openxmlformats.org/officeDocument/2006/relationships/image" Target="../media/image1020.png"/><Relationship Id="rId3" Type="http://schemas.openxmlformats.org/officeDocument/2006/relationships/image" Target="../media/image971.png"/><Relationship Id="rId7" Type="http://schemas.openxmlformats.org/officeDocument/2006/relationships/image" Target="../media/image1010.png"/><Relationship Id="rId2" Type="http://schemas.openxmlformats.org/officeDocument/2006/relationships/image" Target="../media/image213.emf"/><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image" Target="../media/image990.png"/><Relationship Id="rId10" Type="http://schemas.openxmlformats.org/officeDocument/2006/relationships/slide" Target="slide5.xml"/><Relationship Id="rId4" Type="http://schemas.openxmlformats.org/officeDocument/2006/relationships/image" Target="../media/image981.png"/><Relationship Id="rId9" Type="http://schemas.openxmlformats.org/officeDocument/2006/relationships/image" Target="../media/image1030.png"/></Relationships>
</file>

<file path=ppt/slides/_rels/slide139.xml.rels><?xml version="1.0" encoding="UTF-8" standalone="yes"?>
<Relationships xmlns="http://schemas.openxmlformats.org/package/2006/relationships"><Relationship Id="rId8" Type="http://schemas.openxmlformats.org/officeDocument/2006/relationships/image" Target="../media/image1090.png"/><Relationship Id="rId3" Type="http://schemas.openxmlformats.org/officeDocument/2006/relationships/image" Target="../media/image104.png"/><Relationship Id="rId7" Type="http://schemas.openxmlformats.org/officeDocument/2006/relationships/image" Target="../media/image1080.png"/><Relationship Id="rId2" Type="http://schemas.openxmlformats.org/officeDocument/2006/relationships/image" Target="../media/image213.emf"/><Relationship Id="rId1" Type="http://schemas.openxmlformats.org/officeDocument/2006/relationships/slideLayout" Target="../slideLayouts/slideLayout2.xml"/><Relationship Id="rId6" Type="http://schemas.openxmlformats.org/officeDocument/2006/relationships/image" Target="../media/image1070.png"/><Relationship Id="rId5" Type="http://schemas.openxmlformats.org/officeDocument/2006/relationships/image" Target="../media/image106.png"/><Relationship Id="rId10" Type="http://schemas.openxmlformats.org/officeDocument/2006/relationships/image" Target="../media/image1110.png"/><Relationship Id="rId4" Type="http://schemas.openxmlformats.org/officeDocument/2006/relationships/image" Target="../media/image105.png"/><Relationship Id="rId9" Type="http://schemas.openxmlformats.org/officeDocument/2006/relationships/image" Target="../media/image1100.png"/></Relationships>
</file>

<file path=ppt/slides/_rels/slide1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package" Target="../embeddings/Microsoft_Visio_Drawing23.vsdx"/><Relationship Id="rId7" Type="http://schemas.openxmlformats.org/officeDocument/2006/relationships/package" Target="../embeddings/Microsoft_Visio_Drawing25.vsdx"/><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5.emf"/><Relationship Id="rId5" Type="http://schemas.openxmlformats.org/officeDocument/2006/relationships/package" Target="../embeddings/Microsoft_Visio_Drawing24.vsdx"/><Relationship Id="rId10" Type="http://schemas.openxmlformats.org/officeDocument/2006/relationships/image" Target="../media/image37.emf"/><Relationship Id="rId4" Type="http://schemas.openxmlformats.org/officeDocument/2006/relationships/image" Target="../media/image34.emf"/><Relationship Id="rId9" Type="http://schemas.openxmlformats.org/officeDocument/2006/relationships/package" Target="../embeddings/Microsoft_Visio_Drawing26.vsdx"/></Relationships>
</file>

<file path=ppt/slides/_rels/slide140.xml.rels><?xml version="1.0" encoding="UTF-8" standalone="yes"?>
<Relationships xmlns="http://schemas.openxmlformats.org/package/2006/relationships"><Relationship Id="rId8" Type="http://schemas.openxmlformats.org/officeDocument/2006/relationships/image" Target="../media/image1711.png"/><Relationship Id="rId3" Type="http://schemas.openxmlformats.org/officeDocument/2006/relationships/image" Target="../media/image1410.png"/><Relationship Id="rId7" Type="http://schemas.openxmlformats.org/officeDocument/2006/relationships/image" Target="../media/image1611.png"/><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223.emf"/><Relationship Id="rId5" Type="http://schemas.openxmlformats.org/officeDocument/2006/relationships/package" Target="../embeddings/Microsoft_Visio_Drawing73.vsdx"/><Relationship Id="rId10" Type="http://schemas.openxmlformats.org/officeDocument/2006/relationships/slide" Target="slide5.xml"/><Relationship Id="rId4" Type="http://schemas.openxmlformats.org/officeDocument/2006/relationships/image" Target="../media/image1510.png"/><Relationship Id="rId9" Type="http://schemas.openxmlformats.org/officeDocument/2006/relationships/image" Target="../media/image18.png"/></Relationships>
</file>

<file path=ppt/slides/_rels/slide141.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package" Target="../embeddings/Microsoft_Visio_Drawing73.vsdx"/><Relationship Id="rId7" Type="http://schemas.openxmlformats.org/officeDocument/2006/relationships/image" Target="../media/image214.png"/><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205.png"/><Relationship Id="rId11" Type="http://schemas.openxmlformats.org/officeDocument/2006/relationships/image" Target="../media/image251.png"/><Relationship Id="rId5" Type="http://schemas.openxmlformats.org/officeDocument/2006/relationships/image" Target="../media/image1900.png"/><Relationship Id="rId10" Type="http://schemas.openxmlformats.org/officeDocument/2006/relationships/image" Target="../media/image241.png"/><Relationship Id="rId4" Type="http://schemas.openxmlformats.org/officeDocument/2006/relationships/image" Target="../media/image223.emf"/><Relationship Id="rId9" Type="http://schemas.openxmlformats.org/officeDocument/2006/relationships/image" Target="../media/image2310.png"/></Relationships>
</file>

<file path=ppt/slides/_rels/slide142.xml.rels><?xml version="1.0" encoding="UTF-8" standalone="yes"?>
<Relationships xmlns="http://schemas.openxmlformats.org/package/2006/relationships"><Relationship Id="rId8" Type="http://schemas.openxmlformats.org/officeDocument/2006/relationships/image" Target="../media/image3010.png"/><Relationship Id="rId3" Type="http://schemas.openxmlformats.org/officeDocument/2006/relationships/package" Target="../embeddings/Microsoft_Visio_Drawing74.vsdx"/><Relationship Id="rId7" Type="http://schemas.openxmlformats.org/officeDocument/2006/relationships/image" Target="../media/image297.png"/><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image" Target="../media/image28.png"/><Relationship Id="rId5" Type="http://schemas.openxmlformats.org/officeDocument/2006/relationships/image" Target="../media/image2710.png"/><Relationship Id="rId4" Type="http://schemas.openxmlformats.org/officeDocument/2006/relationships/image" Target="../media/image224.emf"/><Relationship Id="rId9" Type="http://schemas.openxmlformats.org/officeDocument/2006/relationships/image" Target="../media/image319.png"/></Relationships>
</file>

<file path=ppt/slides/_rels/slide143.xml.rels><?xml version="1.0" encoding="UTF-8" standalone="yes"?>
<Relationships xmlns="http://schemas.openxmlformats.org/package/2006/relationships"><Relationship Id="rId8" Type="http://schemas.openxmlformats.org/officeDocument/2006/relationships/image" Target="../media/image365.png"/><Relationship Id="rId13" Type="http://schemas.openxmlformats.org/officeDocument/2006/relationships/image" Target="../media/image412.png"/><Relationship Id="rId3" Type="http://schemas.openxmlformats.org/officeDocument/2006/relationships/package" Target="../embeddings/Microsoft_Visio_Drawing75.vsdx"/><Relationship Id="rId7" Type="http://schemas.openxmlformats.org/officeDocument/2006/relationships/image" Target="../media/image350.png"/><Relationship Id="rId12"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image" Target="../media/image341.png"/><Relationship Id="rId11" Type="http://schemas.openxmlformats.org/officeDocument/2006/relationships/image" Target="../media/image39.png"/><Relationship Id="rId5" Type="http://schemas.openxmlformats.org/officeDocument/2006/relationships/image" Target="../media/image334.png"/><Relationship Id="rId10" Type="http://schemas.openxmlformats.org/officeDocument/2006/relationships/image" Target="../media/image386.png"/><Relationship Id="rId4" Type="http://schemas.openxmlformats.org/officeDocument/2006/relationships/image" Target="../media/image225.emf"/><Relationship Id="rId9" Type="http://schemas.openxmlformats.org/officeDocument/2006/relationships/image" Target="../media/image3710.png"/></Relationships>
</file>

<file path=ppt/slides/_rels/slide144.xml.rels><?xml version="1.0" encoding="UTF-8" standalone="yes"?>
<Relationships xmlns="http://schemas.openxmlformats.org/package/2006/relationships"><Relationship Id="rId3" Type="http://schemas.openxmlformats.org/officeDocument/2006/relationships/image" Target="../media/image226.emf"/><Relationship Id="rId7" Type="http://schemas.openxmlformats.org/officeDocument/2006/relationships/image" Target="../media/image472.png"/><Relationship Id="rId2" Type="http://schemas.openxmlformats.org/officeDocument/2006/relationships/image" Target="../media/image421.png"/><Relationship Id="rId1" Type="http://schemas.openxmlformats.org/officeDocument/2006/relationships/slideLayout" Target="../slideLayouts/slideLayout2.xml"/><Relationship Id="rId6" Type="http://schemas.openxmlformats.org/officeDocument/2006/relationships/image" Target="../media/image465.png"/><Relationship Id="rId5" Type="http://schemas.openxmlformats.org/officeDocument/2006/relationships/image" Target="../media/image457.png"/><Relationship Id="rId4" Type="http://schemas.openxmlformats.org/officeDocument/2006/relationships/image" Target="../media/image446.png"/></Relationships>
</file>

<file path=ppt/slides/_rels/slide145.xml.rels><?xml version="1.0" encoding="UTF-8" standalone="yes"?>
<Relationships xmlns="http://schemas.openxmlformats.org/package/2006/relationships"><Relationship Id="rId3" Type="http://schemas.openxmlformats.org/officeDocument/2006/relationships/image" Target="../media/image228.gif"/><Relationship Id="rId7" Type="http://schemas.openxmlformats.org/officeDocument/2006/relationships/slide" Target="slide5.xml"/><Relationship Id="rId2" Type="http://schemas.openxmlformats.org/officeDocument/2006/relationships/image" Target="../media/image227.gif"/><Relationship Id="rId1" Type="http://schemas.openxmlformats.org/officeDocument/2006/relationships/slideLayout" Target="../slideLayouts/slideLayout2.xml"/><Relationship Id="rId6" Type="http://schemas.openxmlformats.org/officeDocument/2006/relationships/image" Target="../media/image525.png"/><Relationship Id="rId5" Type="http://schemas.openxmlformats.org/officeDocument/2006/relationships/image" Target="../media/image246.png"/><Relationship Id="rId4" Type="http://schemas.openxmlformats.org/officeDocument/2006/relationships/image" Target="../media/image245.png"/></Relationships>
</file>

<file path=ppt/slides/_rels/slide146.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image" Target="../media/image644.png"/><Relationship Id="rId3" Type="http://schemas.openxmlformats.org/officeDocument/2006/relationships/image" Target="../media/image594.png"/><Relationship Id="rId7" Type="http://schemas.openxmlformats.org/officeDocument/2006/relationships/image" Target="../media/image630.png"/><Relationship Id="rId2" Type="http://schemas.openxmlformats.org/officeDocument/2006/relationships/image" Target="../media/image249.emf"/><Relationship Id="rId1" Type="http://schemas.openxmlformats.org/officeDocument/2006/relationships/slideLayout" Target="../slideLayouts/slideLayout2.xml"/><Relationship Id="rId6" Type="http://schemas.openxmlformats.org/officeDocument/2006/relationships/image" Target="../media/image621.png"/><Relationship Id="rId5" Type="http://schemas.openxmlformats.org/officeDocument/2006/relationships/image" Target="../media/image61.png"/><Relationship Id="rId10" Type="http://schemas.openxmlformats.org/officeDocument/2006/relationships/slide" Target="slide5.xml"/><Relationship Id="rId4" Type="http://schemas.openxmlformats.org/officeDocument/2006/relationships/image" Target="../media/image60.png"/><Relationship Id="rId9" Type="http://schemas.openxmlformats.org/officeDocument/2006/relationships/image" Target="../media/image653.png"/></Relationships>
</file>

<file path=ppt/slides/_rels/slide148.xml.rels><?xml version="1.0" encoding="UTF-8" standalone="yes"?>
<Relationships xmlns="http://schemas.openxmlformats.org/package/2006/relationships"><Relationship Id="rId8" Type="http://schemas.openxmlformats.org/officeDocument/2006/relationships/image" Target="../media/image714.png"/><Relationship Id="rId3" Type="http://schemas.openxmlformats.org/officeDocument/2006/relationships/image" Target="../media/image664.png"/><Relationship Id="rId7" Type="http://schemas.openxmlformats.org/officeDocument/2006/relationships/image" Target="../media/image250.emf"/><Relationship Id="rId2" Type="http://schemas.openxmlformats.org/officeDocument/2006/relationships/image" Target="../media/image249.emf"/><Relationship Id="rId1" Type="http://schemas.openxmlformats.org/officeDocument/2006/relationships/slideLayout" Target="../slideLayouts/slideLayout2.xml"/><Relationship Id="rId6" Type="http://schemas.openxmlformats.org/officeDocument/2006/relationships/image" Target="../media/image694.png"/><Relationship Id="rId5" Type="http://schemas.openxmlformats.org/officeDocument/2006/relationships/image" Target="../media/image684.png"/><Relationship Id="rId4" Type="http://schemas.openxmlformats.org/officeDocument/2006/relationships/image" Target="../media/image671.png"/></Relationships>
</file>

<file path=ppt/slides/_rels/slide149.xml.rels><?xml version="1.0" encoding="UTF-8" standalone="yes"?>
<Relationships xmlns="http://schemas.openxmlformats.org/package/2006/relationships"><Relationship Id="rId8" Type="http://schemas.openxmlformats.org/officeDocument/2006/relationships/image" Target="../media/image785.png"/><Relationship Id="rId3" Type="http://schemas.openxmlformats.org/officeDocument/2006/relationships/image" Target="../media/image251.emf"/><Relationship Id="rId7" Type="http://schemas.openxmlformats.org/officeDocument/2006/relationships/image" Target="../media/image774.png"/><Relationship Id="rId2" Type="http://schemas.openxmlformats.org/officeDocument/2006/relationships/image" Target="../media/image724.png"/><Relationship Id="rId1" Type="http://schemas.openxmlformats.org/officeDocument/2006/relationships/slideLayout" Target="../slideLayouts/slideLayout2.xml"/><Relationship Id="rId6" Type="http://schemas.openxmlformats.org/officeDocument/2006/relationships/image" Target="../media/image764.png"/><Relationship Id="rId5" Type="http://schemas.openxmlformats.org/officeDocument/2006/relationships/image" Target="../media/image755.png"/><Relationship Id="rId4" Type="http://schemas.openxmlformats.org/officeDocument/2006/relationships/image" Target="../media/image745.png"/></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Visio_Drawing27.vsdx"/><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9.emf"/><Relationship Id="rId5" Type="http://schemas.openxmlformats.org/officeDocument/2006/relationships/package" Target="../embeddings/Microsoft_Visio_Drawing28.vsdx"/><Relationship Id="rId4" Type="http://schemas.openxmlformats.org/officeDocument/2006/relationships/image" Target="../media/image38.emf"/></Relationships>
</file>

<file path=ppt/slides/_rels/slide150.xml.rels><?xml version="1.0" encoding="UTF-8" standalone="yes"?>
<Relationships xmlns="http://schemas.openxmlformats.org/package/2006/relationships"><Relationship Id="rId8" Type="http://schemas.openxmlformats.org/officeDocument/2006/relationships/image" Target="../media/image853.png"/><Relationship Id="rId3" Type="http://schemas.openxmlformats.org/officeDocument/2006/relationships/image" Target="../media/image252.emf"/><Relationship Id="rId7" Type="http://schemas.openxmlformats.org/officeDocument/2006/relationships/image" Target="../media/image432.png"/><Relationship Id="rId2" Type="http://schemas.openxmlformats.org/officeDocument/2006/relationships/image" Target="../media/image795.png"/><Relationship Id="rId1" Type="http://schemas.openxmlformats.org/officeDocument/2006/relationships/slideLayout" Target="../slideLayouts/slideLayout2.xml"/><Relationship Id="rId6" Type="http://schemas.openxmlformats.org/officeDocument/2006/relationships/image" Target="../media/image833.png"/><Relationship Id="rId5" Type="http://schemas.openxmlformats.org/officeDocument/2006/relationships/image" Target="../media/image823.png"/><Relationship Id="rId4" Type="http://schemas.openxmlformats.org/officeDocument/2006/relationships/image" Target="../media/image253.emf"/></Relationships>
</file>

<file path=ppt/slides/_rels/slide151.xml.rels><?xml version="1.0" encoding="UTF-8" standalone="yes"?>
<Relationships xmlns="http://schemas.openxmlformats.org/package/2006/relationships"><Relationship Id="rId3" Type="http://schemas.openxmlformats.org/officeDocument/2006/relationships/image" Target="../media/image873.png"/><Relationship Id="rId7" Type="http://schemas.openxmlformats.org/officeDocument/2006/relationships/slide" Target="slide5.xml"/><Relationship Id="rId2" Type="http://schemas.openxmlformats.org/officeDocument/2006/relationships/image" Target="../media/image254.emf"/><Relationship Id="rId1" Type="http://schemas.openxmlformats.org/officeDocument/2006/relationships/slideLayout" Target="../slideLayouts/slideLayout2.xml"/><Relationship Id="rId6" Type="http://schemas.openxmlformats.org/officeDocument/2006/relationships/image" Target="../media/image901.png"/><Relationship Id="rId5" Type="http://schemas.openxmlformats.org/officeDocument/2006/relationships/image" Target="../media/image892.png"/><Relationship Id="rId4" Type="http://schemas.openxmlformats.org/officeDocument/2006/relationships/image" Target="../media/image883.png"/></Relationships>
</file>

<file path=ppt/slides/_rels/slide152.xml.rels><?xml version="1.0" encoding="UTF-8" standalone="yes"?>
<Relationships xmlns="http://schemas.openxmlformats.org/package/2006/relationships"><Relationship Id="rId8" Type="http://schemas.openxmlformats.org/officeDocument/2006/relationships/image" Target="../media/image960.png"/><Relationship Id="rId3" Type="http://schemas.openxmlformats.org/officeDocument/2006/relationships/image" Target="../media/image912.png"/><Relationship Id="rId7" Type="http://schemas.openxmlformats.org/officeDocument/2006/relationships/image" Target="../media/image951.png"/><Relationship Id="rId2" Type="http://schemas.openxmlformats.org/officeDocument/2006/relationships/image" Target="../media/image254.emf"/><Relationship Id="rId1" Type="http://schemas.openxmlformats.org/officeDocument/2006/relationships/slideLayout" Target="../slideLayouts/slideLayout2.xml"/><Relationship Id="rId6" Type="http://schemas.openxmlformats.org/officeDocument/2006/relationships/image" Target="../media/image255.emf"/><Relationship Id="rId5" Type="http://schemas.openxmlformats.org/officeDocument/2006/relationships/image" Target="../media/image932.png"/><Relationship Id="rId4" Type="http://schemas.openxmlformats.org/officeDocument/2006/relationships/image" Target="../media/image923.png"/><Relationship Id="rId9" Type="http://schemas.openxmlformats.org/officeDocument/2006/relationships/image" Target="../media/image972.png"/></Relationships>
</file>

<file path=ppt/slides/_rels/slide153.xml.rels><?xml version="1.0" encoding="UTF-8" standalone="yes"?>
<Relationships xmlns="http://schemas.openxmlformats.org/package/2006/relationships"><Relationship Id="rId8" Type="http://schemas.openxmlformats.org/officeDocument/2006/relationships/image" Target="../media/image256.emf"/><Relationship Id="rId3" Type="http://schemas.openxmlformats.org/officeDocument/2006/relationships/image" Target="../media/image982.png"/><Relationship Id="rId7" Type="http://schemas.openxmlformats.org/officeDocument/2006/relationships/image" Target="../media/image1022.png"/><Relationship Id="rId2" Type="http://schemas.openxmlformats.org/officeDocument/2006/relationships/image" Target="../media/image254.emf"/><Relationship Id="rId1" Type="http://schemas.openxmlformats.org/officeDocument/2006/relationships/slideLayout" Target="../slideLayouts/slideLayout2.xml"/><Relationship Id="rId6" Type="http://schemas.openxmlformats.org/officeDocument/2006/relationships/image" Target="../media/image1012.png"/><Relationship Id="rId5" Type="http://schemas.openxmlformats.org/officeDocument/2006/relationships/image" Target="../media/image1002.png"/><Relationship Id="rId4" Type="http://schemas.openxmlformats.org/officeDocument/2006/relationships/image" Target="../media/image992.png"/></Relationships>
</file>

<file path=ppt/slides/_rels/slide15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slide" Target="slide5.xml"/><Relationship Id="rId2" Type="http://schemas.openxmlformats.org/officeDocument/2006/relationships/image" Target="../media/image257.emf"/><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55.xml.rels><?xml version="1.0" encoding="UTF-8" standalone="yes"?>
<Relationships xmlns="http://schemas.openxmlformats.org/package/2006/relationships"><Relationship Id="rId8" Type="http://schemas.openxmlformats.org/officeDocument/2006/relationships/image" Target="../media/image258.emf"/><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5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xml"/><Relationship Id="rId4" Type="http://schemas.openxmlformats.org/officeDocument/2006/relationships/image" Target="../media/image266.png"/></Relationships>
</file>

<file path=ppt/slides/_rels/slide1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67.emf"/><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NULL"/><Relationship Id="rId4" Type="http://schemas.openxmlformats.org/officeDocument/2006/relationships/image" Target="NULL"/></Relationships>
</file>

<file path=ppt/slides/_rels/slide158.xml.rels><?xml version="1.0" encoding="UTF-8" standalone="yes"?>
<Relationships xmlns="http://schemas.openxmlformats.org/package/2006/relationships"><Relationship Id="rId3" Type="http://schemas.openxmlformats.org/officeDocument/2006/relationships/image" Target="../media/image268.emf"/><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5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26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270.emf"/><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61.xml.rels><?xml version="1.0" encoding="UTF-8" standalone="yes"?>
<Relationships xmlns="http://schemas.openxmlformats.org/package/2006/relationships"><Relationship Id="rId3" Type="http://schemas.openxmlformats.org/officeDocument/2006/relationships/image" Target="../media/image271.emf"/><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6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272.emf"/></Relationships>
</file>

<file path=ppt/slides/_rels/slide163.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88.emf"/><Relationship Id="rId2" Type="http://schemas.openxmlformats.org/officeDocument/2006/relationships/image" Target="../media/image287.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289.emf"/><Relationship Id="rId5" Type="http://schemas.openxmlformats.org/officeDocument/2006/relationships/image" Target="NULL"/><Relationship Id="rId4" Type="http://schemas.openxmlformats.org/officeDocument/2006/relationships/image" Target="NULL"/></Relationships>
</file>

<file path=ppt/slides/_rels/slide16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289.emf"/><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6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89.emf"/><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16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290.emf"/><Relationship Id="rId7" Type="http://schemas.openxmlformats.org/officeDocument/2006/relationships/image" Target="../media/image126.png"/><Relationship Id="rId2" Type="http://schemas.openxmlformats.org/officeDocument/2006/relationships/image" Target="../media/image715.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013.png"/><Relationship Id="rId4" Type="http://schemas.openxmlformats.org/officeDocument/2006/relationships/image" Target="../media/image913.png"/><Relationship Id="rId9" Type="http://schemas.openxmlformats.org/officeDocument/2006/relationships/slide" Target="slide5.xml"/></Relationships>
</file>

<file path=ppt/slides/_rels/slide169.xml.rels><?xml version="1.0" encoding="UTF-8" standalone="yes"?>
<Relationships xmlns="http://schemas.openxmlformats.org/package/2006/relationships"><Relationship Id="rId8" Type="http://schemas.openxmlformats.org/officeDocument/2006/relationships/image" Target="../media/image1810.png"/><Relationship Id="rId3" Type="http://schemas.openxmlformats.org/officeDocument/2006/relationships/image" Target="../media/image290.emf"/><Relationship Id="rId7" Type="http://schemas.openxmlformats.org/officeDocument/2006/relationships/image" Target="../media/image815.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712.png"/><Relationship Id="rId5" Type="http://schemas.openxmlformats.org/officeDocument/2006/relationships/image" Target="../media/image1612.png"/><Relationship Id="rId4" Type="http://schemas.openxmlformats.org/officeDocument/2006/relationships/image" Target="../media/image1511.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7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10.png"/><Relationship Id="rId3" Type="http://schemas.openxmlformats.org/officeDocument/2006/relationships/image" Target="../media/image215.png"/><Relationship Id="rId7" Type="http://schemas.openxmlformats.org/officeDocument/2006/relationships/image" Target="../media/image255.png"/><Relationship Id="rId12" Type="http://schemas.openxmlformats.org/officeDocument/2006/relationships/image" Target="../media/image30.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450.png"/><Relationship Id="rId11" Type="http://schemas.openxmlformats.org/officeDocument/2006/relationships/image" Target="../media/image298.png"/><Relationship Id="rId5" Type="http://schemas.openxmlformats.org/officeDocument/2006/relationships/image" Target="../media/image2311.png"/><Relationship Id="rId10" Type="http://schemas.openxmlformats.org/officeDocument/2006/relationships/image" Target="../media/image2811.png"/><Relationship Id="rId4" Type="http://schemas.openxmlformats.org/officeDocument/2006/relationships/image" Target="../media/image2210.png"/><Relationship Id="rId9" Type="http://schemas.openxmlformats.org/officeDocument/2006/relationships/image" Target="../media/image2711.png"/><Relationship Id="rId14" Type="http://schemas.openxmlformats.org/officeDocument/2006/relationships/slide" Target="slide5.xml"/></Relationships>
</file>

<file path=ppt/slides/_rels/slide17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5.png"/><Relationship Id="rId1" Type="http://schemas.openxmlformats.org/officeDocument/2006/relationships/slideLayout" Target="../slideLayouts/slideLayout2.xml"/><Relationship Id="rId5" Type="http://schemas.openxmlformats.org/officeDocument/2006/relationships/image" Target="../media/image351.png"/><Relationship Id="rId4" Type="http://schemas.openxmlformats.org/officeDocument/2006/relationships/image" Target="../media/image34.png"/></Relationships>
</file>

<file path=ppt/slides/_rels/slide172.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image" Target="../media/image360.png"/><Relationship Id="rId7" Type="http://schemas.openxmlformats.org/officeDocument/2006/relationships/image" Target="../media/image371.png"/><Relationship Id="rId12" Type="http://schemas.openxmlformats.org/officeDocument/2006/relationships/image" Target="../media/image458.png"/><Relationship Id="rId2" Type="http://schemas.openxmlformats.org/officeDocument/2006/relationships/image" Target="../media/image1910.png"/><Relationship Id="rId1" Type="http://schemas.openxmlformats.org/officeDocument/2006/relationships/slideLayout" Target="../slideLayouts/slideLayout2.xml"/><Relationship Id="rId6" Type="http://schemas.openxmlformats.org/officeDocument/2006/relationships/image" Target="../media/image401.png"/><Relationship Id="rId11" Type="http://schemas.openxmlformats.org/officeDocument/2006/relationships/image" Target="../media/image447.png"/><Relationship Id="rId5" Type="http://schemas.openxmlformats.org/officeDocument/2006/relationships/image" Target="../media/image391.png"/><Relationship Id="rId10" Type="http://schemas.openxmlformats.org/officeDocument/2006/relationships/image" Target="../media/image435.png"/><Relationship Id="rId4" Type="http://schemas.openxmlformats.org/officeDocument/2006/relationships/image" Target="../media/image380.png"/><Relationship Id="rId9" Type="http://schemas.openxmlformats.org/officeDocument/2006/relationships/image" Target="../media/image424.png"/></Relationships>
</file>

<file path=ppt/slides/_rels/slide173.xml.rels><?xml version="1.0" encoding="UTF-8" standalone="yes"?>
<Relationships xmlns="http://schemas.openxmlformats.org/package/2006/relationships"><Relationship Id="rId3" Type="http://schemas.openxmlformats.org/officeDocument/2006/relationships/image" Target="../media/image475.png"/><Relationship Id="rId7" Type="http://schemas.openxmlformats.org/officeDocument/2006/relationships/image" Target="../media/image516.png"/><Relationship Id="rId2" Type="http://schemas.openxmlformats.org/officeDocument/2006/relationships/image" Target="../media/image466.png"/><Relationship Id="rId1" Type="http://schemas.openxmlformats.org/officeDocument/2006/relationships/slideLayout" Target="../slideLayouts/slideLayout2.xml"/><Relationship Id="rId6" Type="http://schemas.openxmlformats.org/officeDocument/2006/relationships/image" Target="../media/image504.png"/><Relationship Id="rId5" Type="http://schemas.openxmlformats.org/officeDocument/2006/relationships/image" Target="../media/image491.png"/><Relationship Id="rId4" Type="http://schemas.openxmlformats.org/officeDocument/2006/relationships/image" Target="../media/image486.png"/></Relationships>
</file>

<file path=ppt/slides/_rels/slide174.xml.rels><?xml version="1.0" encoding="UTF-8" standalone="yes"?>
<Relationships xmlns="http://schemas.openxmlformats.org/package/2006/relationships"><Relationship Id="rId8" Type="http://schemas.openxmlformats.org/officeDocument/2006/relationships/image" Target="../media/image583.png"/><Relationship Id="rId13" Type="http://schemas.openxmlformats.org/officeDocument/2006/relationships/image" Target="../media/image635.png"/><Relationship Id="rId3" Type="http://schemas.openxmlformats.org/officeDocument/2006/relationships/image" Target="../media/image535.png"/><Relationship Id="rId7" Type="http://schemas.openxmlformats.org/officeDocument/2006/relationships/image" Target="../media/image574.png"/><Relationship Id="rId12" Type="http://schemas.openxmlformats.org/officeDocument/2006/relationships/image" Target="../media/image624.png"/><Relationship Id="rId2" Type="http://schemas.openxmlformats.org/officeDocument/2006/relationships/image" Target="../media/image526.png"/><Relationship Id="rId1" Type="http://schemas.openxmlformats.org/officeDocument/2006/relationships/slideLayout" Target="../slideLayouts/slideLayout2.xml"/><Relationship Id="rId6" Type="http://schemas.openxmlformats.org/officeDocument/2006/relationships/image" Target="../media/image565.png"/><Relationship Id="rId11" Type="http://schemas.openxmlformats.org/officeDocument/2006/relationships/image" Target="../media/image611.png"/><Relationship Id="rId5" Type="http://schemas.openxmlformats.org/officeDocument/2006/relationships/image" Target="../media/image551.png"/><Relationship Id="rId10" Type="http://schemas.openxmlformats.org/officeDocument/2006/relationships/image" Target="../media/image600.png"/><Relationship Id="rId4" Type="http://schemas.openxmlformats.org/officeDocument/2006/relationships/image" Target="../media/image546.png"/><Relationship Id="rId9" Type="http://schemas.openxmlformats.org/officeDocument/2006/relationships/image" Target="../media/image595.png"/><Relationship Id="rId14" Type="http://schemas.openxmlformats.org/officeDocument/2006/relationships/slide" Target="slide5.xml"/></Relationships>
</file>

<file path=ppt/slides/_rels/slide175.xml.rels><?xml version="1.0" encoding="UTF-8" standalone="yes"?>
<Relationships xmlns="http://schemas.openxmlformats.org/package/2006/relationships"><Relationship Id="rId3" Type="http://schemas.openxmlformats.org/officeDocument/2006/relationships/image" Target="../media/image291.emf"/><Relationship Id="rId7" Type="http://schemas.openxmlformats.org/officeDocument/2006/relationships/image" Target="../media/image695.png"/><Relationship Id="rId2" Type="http://schemas.openxmlformats.org/officeDocument/2006/relationships/image" Target="../media/image645.png"/><Relationship Id="rId1" Type="http://schemas.openxmlformats.org/officeDocument/2006/relationships/slideLayout" Target="../slideLayouts/slideLayout2.xml"/><Relationship Id="rId6" Type="http://schemas.openxmlformats.org/officeDocument/2006/relationships/image" Target="../media/image685.png"/><Relationship Id="rId5" Type="http://schemas.openxmlformats.org/officeDocument/2006/relationships/image" Target="../media/image674.png"/><Relationship Id="rId4" Type="http://schemas.openxmlformats.org/officeDocument/2006/relationships/image" Target="../media/image665.png"/></Relationships>
</file>

<file path=ppt/slides/_rels/slide176.xml.rels><?xml version="1.0" encoding="UTF-8" standalone="yes"?>
<Relationships xmlns="http://schemas.openxmlformats.org/package/2006/relationships"><Relationship Id="rId3" Type="http://schemas.openxmlformats.org/officeDocument/2006/relationships/image" Target="../media/image292.emf"/><Relationship Id="rId7" Type="http://schemas.openxmlformats.org/officeDocument/2006/relationships/image" Target="../media/image756.png"/><Relationship Id="rId2" Type="http://schemas.openxmlformats.org/officeDocument/2006/relationships/image" Target="../media/image703.png"/><Relationship Id="rId1" Type="http://schemas.openxmlformats.org/officeDocument/2006/relationships/slideLayout" Target="../slideLayouts/slideLayout2.xml"/><Relationship Id="rId6" Type="http://schemas.openxmlformats.org/officeDocument/2006/relationships/image" Target="../media/image746.png"/><Relationship Id="rId5" Type="http://schemas.openxmlformats.org/officeDocument/2006/relationships/image" Target="../media/image734.png"/><Relationship Id="rId4" Type="http://schemas.openxmlformats.org/officeDocument/2006/relationships/image" Target="../media/image725.png"/></Relationships>
</file>

<file path=ppt/slides/_rels/slide17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75.png"/><Relationship Id="rId7" Type="http://schemas.openxmlformats.org/officeDocument/2006/relationships/image" Target="../media/image816.png"/><Relationship Id="rId2" Type="http://schemas.openxmlformats.org/officeDocument/2006/relationships/image" Target="../media/image765.png"/><Relationship Id="rId1" Type="http://schemas.openxmlformats.org/officeDocument/2006/relationships/slideLayout" Target="../slideLayouts/slideLayout2.xml"/><Relationship Id="rId6" Type="http://schemas.openxmlformats.org/officeDocument/2006/relationships/image" Target="../media/image805.png"/><Relationship Id="rId5" Type="http://schemas.openxmlformats.org/officeDocument/2006/relationships/image" Target="../media/image293.emf"/><Relationship Id="rId4" Type="http://schemas.openxmlformats.org/officeDocument/2006/relationships/image" Target="../media/image786.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4.emf"/><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3.png"/><Relationship Id="rId5" Type="http://schemas.openxmlformats.org/officeDocument/2006/relationships/image" Target="../media/image54.png"/><Relationship Id="rId10" Type="http://schemas.openxmlformats.org/officeDocument/2006/relationships/image" Target="../media/image51.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45.emf"/><Relationship Id="rId21" Type="http://schemas.openxmlformats.org/officeDocument/2006/relationships/image" Target="../media/image83.png"/><Relationship Id="rId7" Type="http://schemas.openxmlformats.org/officeDocument/2006/relationships/image" Target="../media/image68.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47.emf"/><Relationship Id="rId2" Type="http://schemas.openxmlformats.org/officeDocument/2006/relationships/image" Target="../media/image62.png"/><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2.xml"/><Relationship Id="rId11" Type="http://schemas.openxmlformats.org/officeDocument/2006/relationships/image" Target="../media/image73.png"/><Relationship Id="rId24" Type="http://schemas.openxmlformats.org/officeDocument/2006/relationships/image" Target="../media/image46.emf"/><Relationship Id="rId5" Type="http://schemas.openxmlformats.org/officeDocument/2006/relationships/image" Target="../media/image65.png"/><Relationship Id="rId15" Type="http://schemas.openxmlformats.org/officeDocument/2006/relationships/image" Target="../media/image77.png"/><Relationship Id="rId23" Type="http://schemas.openxmlformats.org/officeDocument/2006/relationships/image" Target="../media/image85.png"/><Relationship Id="rId10" Type="http://schemas.openxmlformats.org/officeDocument/2006/relationships/image" Target="../media/image72.png"/><Relationship Id="rId4" Type="http://schemas.openxmlformats.org/officeDocument/2006/relationships/image" Target="../media/image64.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png"/></Relationships>
</file>

<file path=ppt/slides/_rels/slide2.xml.rels><?xml version="1.0" encoding="UTF-8" standalone="yes"?>
<Relationships xmlns="http://schemas.openxmlformats.org/package/2006/relationships"><Relationship Id="rId2" Type="http://schemas.openxmlformats.org/officeDocument/2006/relationships/hyperlink" Target="https://mecanica.utcluj.ro/files/Planuri%20de%20invatamant/FD-2019/Licenta/3.MFNT/39.00_Mecanisme_II.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31.png"/><Relationship Id="rId7" Type="http://schemas.openxmlformats.org/officeDocument/2006/relationships/package" Target="../embeddings/Microsoft_Visio_Drawing29.vsdx"/><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9.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emf"/><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71.png"/><Relationship Id="rId3" Type="http://schemas.openxmlformats.org/officeDocument/2006/relationships/image" Target="../media/image420.png"/><Relationship Id="rId7" Type="http://schemas.openxmlformats.org/officeDocument/2006/relationships/image" Target="../media/image460.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51.png"/><Relationship Id="rId5" Type="http://schemas.openxmlformats.org/officeDocument/2006/relationships/image" Target="../media/image44.png"/><Relationship Id="rId4" Type="http://schemas.openxmlformats.org/officeDocument/2006/relationships/image" Target="../media/image430.png"/><Relationship Id="rId9" Type="http://schemas.openxmlformats.org/officeDocument/2006/relationships/image" Target="../media/image480.pn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32.png"/><Relationship Id="rId7" Type="http://schemas.openxmlformats.org/officeDocument/2006/relationships/image" Target="../media/image70.png"/><Relationship Id="rId2"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40.png"/><Relationship Id="rId5" Type="http://schemas.openxmlformats.org/officeDocument/2006/relationships/image" Target="../media/image680.png"/><Relationship Id="rId10" Type="http://schemas.openxmlformats.org/officeDocument/2006/relationships/image" Target="../media/image730.png"/><Relationship Id="rId4" Type="http://schemas.openxmlformats.org/officeDocument/2006/relationships/image" Target="../media/image66.png"/><Relationship Id="rId9" Type="http://schemas.openxmlformats.org/officeDocument/2006/relationships/image" Target="../media/image720.png"/></Relationships>
</file>

<file path=ppt/slides/_rels/slide24.xml.rels><?xml version="1.0" encoding="UTF-8" standalone="yes"?>
<Relationships xmlns="http://schemas.openxmlformats.org/package/2006/relationships"><Relationship Id="rId8" Type="http://schemas.openxmlformats.org/officeDocument/2006/relationships/image" Target="../media/image814.png"/><Relationship Id="rId13" Type="http://schemas.openxmlformats.org/officeDocument/2006/relationships/image" Target="../media/image86.png"/><Relationship Id="rId3" Type="http://schemas.openxmlformats.org/officeDocument/2006/relationships/image" Target="../media/image760.png"/><Relationship Id="rId7" Type="http://schemas.openxmlformats.org/officeDocument/2006/relationships/image" Target="../media/image800.png"/><Relationship Id="rId12" Type="http://schemas.openxmlformats.org/officeDocument/2006/relationships/image" Target="../media/image850.png"/><Relationship Id="rId2" Type="http://schemas.openxmlformats.org/officeDocument/2006/relationships/image" Target="../media/image750.png"/><Relationship Id="rId1" Type="http://schemas.openxmlformats.org/officeDocument/2006/relationships/slideLayout" Target="../slideLayouts/slideLayout2.xml"/><Relationship Id="rId6" Type="http://schemas.openxmlformats.org/officeDocument/2006/relationships/image" Target="../media/image790.png"/><Relationship Id="rId11" Type="http://schemas.openxmlformats.org/officeDocument/2006/relationships/image" Target="../media/image840.png"/><Relationship Id="rId5" Type="http://schemas.openxmlformats.org/officeDocument/2006/relationships/image" Target="../media/image780.png"/><Relationship Id="rId10" Type="http://schemas.openxmlformats.org/officeDocument/2006/relationships/image" Target="../media/image830.png"/><Relationship Id="rId4" Type="http://schemas.openxmlformats.org/officeDocument/2006/relationships/image" Target="../media/image770.png"/><Relationship Id="rId9" Type="http://schemas.openxmlformats.org/officeDocument/2006/relationships/image" Target="../media/image820.png"/><Relationship Id="rId14"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50.png"/><Relationship Id="rId7" Type="http://schemas.openxmlformats.org/officeDocument/2006/relationships/image" Target="../media/image92.png"/><Relationship Id="rId2" Type="http://schemas.openxmlformats.org/officeDocument/2006/relationships/image" Target="../media/image441.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54.emf"/><Relationship Id="rId5" Type="http://schemas.openxmlformats.org/officeDocument/2006/relationships/image" Target="../media/image89.png"/><Relationship Id="rId10" Type="http://schemas.openxmlformats.org/officeDocument/2006/relationships/image" Target="../media/image53.emf"/><Relationship Id="rId4" Type="http://schemas.openxmlformats.org/officeDocument/2006/relationships/image" Target="../media/image88.png"/><Relationship Id="rId9" Type="http://schemas.openxmlformats.org/officeDocument/2006/relationships/image" Target="../media/image52.emf"/></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package" Target="../embeddings/Microsoft_Visio_Drawing30.vsdx"/><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56.emf"/><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109.png"/><Relationship Id="rId3" Type="http://schemas.openxmlformats.org/officeDocument/2006/relationships/package" Target="../embeddings/Microsoft_Visio_Drawing2.vsdx"/><Relationship Id="rId7" Type="http://schemas.openxmlformats.org/officeDocument/2006/relationships/package" Target="../embeddings/Microsoft_Visio_Drawing31.vsdx"/><Relationship Id="rId12"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5.emf"/><Relationship Id="rId11" Type="http://schemas.openxmlformats.org/officeDocument/2006/relationships/image" Target="../media/image107.png"/><Relationship Id="rId5" Type="http://schemas.openxmlformats.org/officeDocument/2006/relationships/package" Target="../embeddings/Microsoft_Visio_Drawing3.vsdx"/><Relationship Id="rId10" Type="http://schemas.openxmlformats.org/officeDocument/2006/relationships/image" Target="../media/image58.emf"/><Relationship Id="rId4" Type="http://schemas.openxmlformats.org/officeDocument/2006/relationships/image" Target="../media/image4.emf"/><Relationship Id="rId9" Type="http://schemas.openxmlformats.org/officeDocument/2006/relationships/package" Target="../embeddings/Microsoft_Visio_Drawing32.vsdx"/><Relationship Id="rId14" Type="http://schemas.openxmlformats.org/officeDocument/2006/relationships/image" Target="../media/image111.png"/></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3.emf"/><Relationship Id="rId7" Type="http://schemas.openxmlformats.org/officeDocument/2006/relationships/image" Target="../media/image60.emf"/><Relationship Id="rId12" Type="http://schemas.openxmlformats.org/officeDocument/2006/relationships/image" Target="../media/image62.e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package" Target="../embeddings/Microsoft_Visio_Drawing34.vsdx"/><Relationship Id="rId11" Type="http://schemas.openxmlformats.org/officeDocument/2006/relationships/package" Target="../embeddings/Microsoft_Visio_Drawing36.vsdx"/><Relationship Id="rId5" Type="http://schemas.openxmlformats.org/officeDocument/2006/relationships/image" Target="../media/image59.emf"/><Relationship Id="rId10" Type="http://schemas.openxmlformats.org/officeDocument/2006/relationships/image" Target="../media/image61.emf"/><Relationship Id="rId4" Type="http://schemas.openxmlformats.org/officeDocument/2006/relationships/package" Target="../embeddings/Microsoft_Visio_Drawing33.vsdx"/><Relationship Id="rId9" Type="http://schemas.openxmlformats.org/officeDocument/2006/relationships/package" Target="../embeddings/Microsoft_Visio_Drawing35.vsdx"/></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64.emf"/><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65.emf"/></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124.png"/><Relationship Id="rId4" Type="http://schemas.openxmlformats.org/officeDocument/2006/relationships/image" Target="../media/image66.emf"/></Relationships>
</file>

<file path=ppt/slides/_rels/slide3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8.png"/><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package" Target="../embeddings/Microsoft_Visio_Drawing1.vsdx"/><Relationship Id="rId5" Type="http://schemas.openxmlformats.org/officeDocument/2006/relationships/image" Target="../media/image68.emf"/><Relationship Id="rId10" Type="http://schemas.openxmlformats.org/officeDocument/2006/relationships/image" Target="../media/image141.png"/><Relationship Id="rId4" Type="http://schemas.openxmlformats.org/officeDocument/2006/relationships/package" Target="../embeddings/Microsoft_Visio_Drawing37.vsdx"/><Relationship Id="rId9" Type="http://schemas.openxmlformats.org/officeDocument/2006/relationships/image" Target="../media/image69.gif"/></Relationships>
</file>

<file path=ppt/slides/_rels/slide33.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3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Visio_Drawing38.vsdx"/><Relationship Id="rId7" Type="http://schemas.openxmlformats.org/officeDocument/2006/relationships/slide" Target="slide4.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98.emf"/><Relationship Id="rId5" Type="http://schemas.openxmlformats.org/officeDocument/2006/relationships/package" Target="../embeddings/Microsoft_Visio_Drawing39.vsdx"/><Relationship Id="rId4" Type="http://schemas.openxmlformats.org/officeDocument/2006/relationships/image" Target="../media/image97.emf"/></Relationships>
</file>

<file path=ppt/slides/_rels/slide39.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102.gif"/><Relationship Id="rId7" Type="http://schemas.openxmlformats.org/officeDocument/2006/relationships/package" Target="../embeddings/Microsoft_Visio_Drawing41.vsdx"/><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03.gif"/><Relationship Id="rId5" Type="http://schemas.openxmlformats.org/officeDocument/2006/relationships/image" Target="../media/image99.emf"/><Relationship Id="rId10" Type="http://schemas.openxmlformats.org/officeDocument/2006/relationships/image" Target="../media/image101.emf"/><Relationship Id="rId4" Type="http://schemas.openxmlformats.org/officeDocument/2006/relationships/package" Target="../embeddings/Microsoft_Visio_Drawing40.vsdx"/><Relationship Id="rId9" Type="http://schemas.openxmlformats.org/officeDocument/2006/relationships/package" Target="../embeddings/Microsoft_Visio_Drawing42.vsdx"/></Relationships>
</file>

<file path=ppt/slides/_rels/slide4.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slide" Target="slide72.xml"/><Relationship Id="rId18" Type="http://schemas.openxmlformats.org/officeDocument/2006/relationships/slide" Target="slide87.xml"/><Relationship Id="rId3" Type="http://schemas.openxmlformats.org/officeDocument/2006/relationships/slide" Target="slide34.xml"/><Relationship Id="rId21" Type="http://schemas.openxmlformats.org/officeDocument/2006/relationships/slide" Target="slide110.xml"/><Relationship Id="rId7" Type="http://schemas.openxmlformats.org/officeDocument/2006/relationships/slide" Target="slide43.xml"/><Relationship Id="rId12" Type="http://schemas.openxmlformats.org/officeDocument/2006/relationships/slide" Target="slide69.xml"/><Relationship Id="rId17" Type="http://schemas.openxmlformats.org/officeDocument/2006/relationships/slide" Target="slide78.xml"/><Relationship Id="rId2" Type="http://schemas.openxmlformats.org/officeDocument/2006/relationships/slide" Target="slide6.xml"/><Relationship Id="rId16" Type="http://schemas.openxmlformats.org/officeDocument/2006/relationships/slide" Target="slide77.xml"/><Relationship Id="rId20" Type="http://schemas.openxmlformats.org/officeDocument/2006/relationships/slide" Target="slide107.xml"/><Relationship Id="rId1" Type="http://schemas.openxmlformats.org/officeDocument/2006/relationships/slideLayout" Target="../slideLayouts/slideLayout2.xml"/><Relationship Id="rId6" Type="http://schemas.openxmlformats.org/officeDocument/2006/relationships/slide" Target="slide41.xml"/><Relationship Id="rId11" Type="http://schemas.openxmlformats.org/officeDocument/2006/relationships/slide" Target="slide67.xml"/><Relationship Id="rId5" Type="http://schemas.openxmlformats.org/officeDocument/2006/relationships/slide" Target="slide38.xml"/><Relationship Id="rId15" Type="http://schemas.openxmlformats.org/officeDocument/2006/relationships/slide" Target="slide76.xml"/><Relationship Id="rId23" Type="http://schemas.openxmlformats.org/officeDocument/2006/relationships/slide" Target="slide121.xml"/><Relationship Id="rId10" Type="http://schemas.openxmlformats.org/officeDocument/2006/relationships/slide" Target="slide59.xml"/><Relationship Id="rId19" Type="http://schemas.openxmlformats.org/officeDocument/2006/relationships/slide" Target="slide97.xml"/><Relationship Id="rId4" Type="http://schemas.openxmlformats.org/officeDocument/2006/relationships/slide" Target="slide35.xml"/><Relationship Id="rId9" Type="http://schemas.openxmlformats.org/officeDocument/2006/relationships/slide" Target="slide52.xml"/><Relationship Id="rId14" Type="http://schemas.openxmlformats.org/officeDocument/2006/relationships/slide" Target="slide73.xml"/><Relationship Id="rId22" Type="http://schemas.openxmlformats.org/officeDocument/2006/relationships/slide" Target="slide113.xml"/></Relationships>
</file>

<file path=ppt/slides/_rels/slide40.xml.rels><?xml version="1.0" encoding="UTF-8" standalone="yes"?>
<Relationships xmlns="http://schemas.openxmlformats.org/package/2006/relationships"><Relationship Id="rId8" Type="http://schemas.openxmlformats.org/officeDocument/2006/relationships/package" Target="../embeddings/Microsoft_Visio_Drawing45.vsdx"/><Relationship Id="rId13" Type="http://schemas.openxmlformats.org/officeDocument/2006/relationships/image" Target="../media/image112.jpeg"/><Relationship Id="rId18" Type="http://schemas.openxmlformats.org/officeDocument/2006/relationships/image" Target="../media/image117.emf"/><Relationship Id="rId3" Type="http://schemas.openxmlformats.org/officeDocument/2006/relationships/image" Target="../media/image110.png"/><Relationship Id="rId7" Type="http://schemas.openxmlformats.org/officeDocument/2006/relationships/image" Target="../media/image105.emf"/><Relationship Id="rId12" Type="http://schemas.openxmlformats.org/officeDocument/2006/relationships/image" Target="../media/image111.jpeg"/><Relationship Id="rId17" Type="http://schemas.openxmlformats.org/officeDocument/2006/relationships/image" Target="../media/image116.emf"/><Relationship Id="rId2" Type="http://schemas.openxmlformats.org/officeDocument/2006/relationships/slideLayout" Target="../slideLayouts/slideLayout2.xml"/><Relationship Id="rId16" Type="http://schemas.openxmlformats.org/officeDocument/2006/relationships/image" Target="../media/image115.emf"/><Relationship Id="rId1" Type="http://schemas.openxmlformats.org/officeDocument/2006/relationships/vmlDrawing" Target="../drawings/vmlDrawing17.vml"/><Relationship Id="rId6" Type="http://schemas.openxmlformats.org/officeDocument/2006/relationships/package" Target="../embeddings/Microsoft_Visio_Drawing44.vsdx"/><Relationship Id="rId11" Type="http://schemas.openxmlformats.org/officeDocument/2006/relationships/image" Target="../media/image107.emf"/><Relationship Id="rId5" Type="http://schemas.openxmlformats.org/officeDocument/2006/relationships/image" Target="../media/image104.emf"/><Relationship Id="rId15" Type="http://schemas.openxmlformats.org/officeDocument/2006/relationships/image" Target="../media/image114.emf"/><Relationship Id="rId10" Type="http://schemas.openxmlformats.org/officeDocument/2006/relationships/package" Target="../embeddings/Microsoft_Visio_Drawing46.vsdx"/><Relationship Id="rId4" Type="http://schemas.openxmlformats.org/officeDocument/2006/relationships/package" Target="../embeddings/Microsoft_Visio_Drawing43.vsdx"/><Relationship Id="rId9" Type="http://schemas.openxmlformats.org/officeDocument/2006/relationships/image" Target="../media/image106.emf"/><Relationship Id="rId14" Type="http://schemas.openxmlformats.org/officeDocument/2006/relationships/image" Target="../media/image113.jpeg"/></Relationships>
</file>

<file path=ppt/slides/_rels/slide41.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em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8" Type="http://schemas.openxmlformats.org/officeDocument/2006/relationships/image" Target="../media/image121.emf"/><Relationship Id="rId3" Type="http://schemas.openxmlformats.org/officeDocument/2006/relationships/package" Target="../embeddings/Microsoft_Visio_Drawing47.vsdx"/><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21.png"/><Relationship Id="rId5" Type="http://schemas.openxmlformats.org/officeDocument/2006/relationships/image" Target="../media/image29.png"/><Relationship Id="rId4" Type="http://schemas.openxmlformats.org/officeDocument/2006/relationships/image" Target="../media/image120.emf"/></Relationships>
</file>

<file path=ppt/slides/_rels/slide4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22.emf"/><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5.png"/><Relationship Id="rId4" Type="http://schemas.openxmlformats.org/officeDocument/2006/relationships/image" Target="../media/image123.emf"/></Relationships>
</file>

<file path=ppt/slides/_rels/slide44.xml.rels><?xml version="1.0" encoding="UTF-8" standalone="yes"?>
<Relationships xmlns="http://schemas.openxmlformats.org/package/2006/relationships"><Relationship Id="rId8" Type="http://schemas.openxmlformats.org/officeDocument/2006/relationships/image" Target="../media/image431.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slide" Target="slide4.xml"/><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461.png"/><Relationship Id="rId5" Type="http://schemas.openxmlformats.org/officeDocument/2006/relationships/image" Target="../media/image150.png"/><Relationship Id="rId10" Type="http://schemas.openxmlformats.org/officeDocument/2006/relationships/image" Target="../media/image456.png"/><Relationship Id="rId4" Type="http://schemas.openxmlformats.org/officeDocument/2006/relationships/image" Target="../media/image149.png"/><Relationship Id="rId9" Type="http://schemas.openxmlformats.org/officeDocument/2006/relationships/image" Target="../media/image442.png"/></Relationships>
</file>

<file path=ppt/slides/_rels/slide45.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126.emf"/><Relationship Id="rId4" Type="http://schemas.openxmlformats.org/officeDocument/2006/relationships/package" Target="../embeddings/Microsoft_Visio_Drawing48.vsdx"/></Relationships>
</file>

<file path=ppt/slides/_rels/slide4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4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27.emf"/><Relationship Id="rId5" Type="http://schemas.openxmlformats.org/officeDocument/2006/relationships/package" Target="../embeddings/Microsoft_Visio_Drawing49.vsdx"/><Relationship Id="rId4" Type="http://schemas.openxmlformats.org/officeDocument/2006/relationships/image" Target="../media/image165.png"/></Relationships>
</file>

<file path=ppt/slides/_rels/slide48.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3.png"/><Relationship Id="rId7" Type="http://schemas.openxmlformats.org/officeDocument/2006/relationships/image" Target="../media/image711.png"/><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28.emf"/><Relationship Id="rId5" Type="http://schemas.openxmlformats.org/officeDocument/2006/relationships/package" Target="../embeddings/Microsoft_Visio_Drawing50.vsdx"/><Relationship Id="rId4" Type="http://schemas.openxmlformats.org/officeDocument/2006/relationships/image" Target="../media/image701.png"/></Relationships>
</file>

<file path=ppt/slides/_rels/slide5.xml.rels><?xml version="1.0" encoding="UTF-8" standalone="yes"?>
<Relationships xmlns="http://schemas.openxmlformats.org/package/2006/relationships"><Relationship Id="rId8" Type="http://schemas.openxmlformats.org/officeDocument/2006/relationships/slide" Target="slide147.xml"/><Relationship Id="rId13" Type="http://schemas.openxmlformats.org/officeDocument/2006/relationships/slide" Target="slide170.xml"/><Relationship Id="rId3" Type="http://schemas.openxmlformats.org/officeDocument/2006/relationships/slide" Target="slide126.xml"/><Relationship Id="rId7" Type="http://schemas.openxmlformats.org/officeDocument/2006/relationships/slide" Target="slide145.xml"/><Relationship Id="rId12" Type="http://schemas.openxmlformats.org/officeDocument/2006/relationships/slide" Target="slide168.xml"/><Relationship Id="rId2" Type="http://schemas.openxmlformats.org/officeDocument/2006/relationships/slide" Target="slide125.xml"/><Relationship Id="rId1" Type="http://schemas.openxmlformats.org/officeDocument/2006/relationships/slideLayout" Target="../slideLayouts/slideLayout2.xml"/><Relationship Id="rId6" Type="http://schemas.openxmlformats.org/officeDocument/2006/relationships/slide" Target="slide140.xml"/><Relationship Id="rId11" Type="http://schemas.openxmlformats.org/officeDocument/2006/relationships/slide" Target="slide157.xml"/><Relationship Id="rId5" Type="http://schemas.openxmlformats.org/officeDocument/2006/relationships/slide" Target="slide138.xml"/><Relationship Id="rId10" Type="http://schemas.openxmlformats.org/officeDocument/2006/relationships/slide" Target="slide154.xml"/><Relationship Id="rId4" Type="http://schemas.openxmlformats.org/officeDocument/2006/relationships/slide" Target="slide133.xml"/><Relationship Id="rId9" Type="http://schemas.openxmlformats.org/officeDocument/2006/relationships/slide" Target="slide151.xml"/><Relationship Id="rId14" Type="http://schemas.openxmlformats.org/officeDocument/2006/relationships/slide" Target="slide174.xml"/></Relationships>
</file>

<file path=ppt/slides/_rels/slide5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51.xml.rels><?xml version="1.0" encoding="UTF-8" standalone="yes"?>
<Relationships xmlns="http://schemas.openxmlformats.org/package/2006/relationships"><Relationship Id="rId3" Type="http://schemas.openxmlformats.org/officeDocument/2006/relationships/image" Target="../media/image751.png"/><Relationship Id="rId7" Type="http://schemas.openxmlformats.org/officeDocument/2006/relationships/image" Target="../media/image771.png"/><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29.emf"/><Relationship Id="rId5" Type="http://schemas.openxmlformats.org/officeDocument/2006/relationships/package" Target="../embeddings/Microsoft_Visio_Drawing51.vsdx"/><Relationship Id="rId4" Type="http://schemas.openxmlformats.org/officeDocument/2006/relationships/image" Target="../media/image761.png"/></Relationships>
</file>

<file path=ppt/slides/_rels/slide5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image" Target="../media/image130.em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10.png"/><Relationship Id="rId5" Type="http://schemas.openxmlformats.org/officeDocument/2006/relationships/image" Target="../media/image11.pn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4.png"/><Relationship Id="rId7" Type="http://schemas.openxmlformats.org/officeDocument/2006/relationships/image" Target="../media/image130.emf"/><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54.xml.rels><?xml version="1.0" encoding="UTF-8" standalone="yes"?>
<Relationships xmlns="http://schemas.openxmlformats.org/package/2006/relationships"><Relationship Id="rId3" Type="http://schemas.openxmlformats.org/officeDocument/2006/relationships/image" Target="../media/image132.emf"/><Relationship Id="rId7" Type="http://schemas.openxmlformats.org/officeDocument/2006/relationships/image" Target="../media/image250.png"/><Relationship Id="rId2" Type="http://schemas.openxmlformats.org/officeDocument/2006/relationships/image" Target="../media/image131.emf"/><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26.png"/></Relationships>
</file>

<file path=ppt/slides/_rels/slide5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33.emf"/><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5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5" Type="http://schemas.openxmlformats.org/officeDocument/2006/relationships/image" Target="../media/image134.emf"/><Relationship Id="rId4" Type="http://schemas.openxmlformats.org/officeDocument/2006/relationships/image" Target="../media/image310.png"/></Relationships>
</file>

<file path=ppt/slides/_rels/slide57.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99.png"/><Relationship Id="rId1" Type="http://schemas.openxmlformats.org/officeDocument/2006/relationships/slideLayout" Target="../slideLayouts/slideLayout2.xml"/><Relationship Id="rId5" Type="http://schemas.openxmlformats.org/officeDocument/2006/relationships/image" Target="../media/image138.emf"/><Relationship Id="rId4" Type="http://schemas.openxmlformats.org/officeDocument/2006/relationships/image" Target="../media/image201.png"/></Relationships>
</file>

<file path=ppt/slides/_rels/slide59.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39.emf"/><Relationship Id="rId4" Type="http://schemas.openxmlformats.org/officeDocument/2006/relationships/image" Target="../media/image410.png"/></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Visio_Drawing.vsdx"/><Relationship Id="rId7" Type="http://schemas.openxmlformats.org/officeDocument/2006/relationships/slide" Target="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package" Target="../embeddings/Microsoft_Visio_Drawing1.vsdx"/><Relationship Id="rId4" Type="http://schemas.openxmlformats.org/officeDocument/2006/relationships/image" Target="../media/image2.emf"/></Relationships>
</file>

<file path=ppt/slides/_rels/slide6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00.png"/><Relationship Id="rId2" Type="http://schemas.openxmlformats.org/officeDocument/2006/relationships/image" Target="../media/image440.png"/><Relationship Id="rId1" Type="http://schemas.openxmlformats.org/officeDocument/2006/relationships/slideLayout" Target="../slideLayouts/slideLayout2.xml"/><Relationship Id="rId4" Type="http://schemas.openxmlformats.org/officeDocument/2006/relationships/image" Target="../media/image140.emf"/></Relationships>
</file>

<file path=ppt/slides/_rels/slide62.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470.png"/><Relationship Id="rId1" Type="http://schemas.openxmlformats.org/officeDocument/2006/relationships/slideLayout" Target="../slideLayouts/slideLayout2.xml"/><Relationship Id="rId5" Type="http://schemas.openxmlformats.org/officeDocument/2006/relationships/image" Target="../media/image142.emf"/><Relationship Id="rId4" Type="http://schemas.openxmlformats.org/officeDocument/2006/relationships/image" Target="../media/image490.png"/></Relationships>
</file>

<file path=ppt/slides/_rels/slide6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510.png"/><Relationship Id="rId1" Type="http://schemas.openxmlformats.org/officeDocument/2006/relationships/slideLayout" Target="../slideLayouts/slideLayout2.xml"/><Relationship Id="rId4" Type="http://schemas.openxmlformats.org/officeDocument/2006/relationships/image" Target="../media/image530.png"/></Relationships>
</file>

<file path=ppt/slides/_rels/slide64.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540.png"/><Relationship Id="rId1" Type="http://schemas.openxmlformats.org/officeDocument/2006/relationships/slideLayout" Target="../slideLayouts/slideLayout2.xml"/><Relationship Id="rId5" Type="http://schemas.openxmlformats.org/officeDocument/2006/relationships/image" Target="../media/image145.emf"/><Relationship Id="rId4" Type="http://schemas.openxmlformats.org/officeDocument/2006/relationships/image" Target="../media/image560.png"/></Relationships>
</file>

<file path=ppt/slides/_rels/slide65.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package" Target="../embeddings/Microsoft_Visio_Drawing54.vsdx"/><Relationship Id="rId3" Type="http://schemas.openxmlformats.org/officeDocument/2006/relationships/image" Target="../media/image216.png"/><Relationship Id="rId7" Type="http://schemas.openxmlformats.org/officeDocument/2006/relationships/image" Target="../media/image148.e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package" Target="../embeddings/Microsoft_Visio_Drawing53.vsdx"/><Relationship Id="rId11" Type="http://schemas.openxmlformats.org/officeDocument/2006/relationships/image" Target="../media/image150.emf"/><Relationship Id="rId5" Type="http://schemas.openxmlformats.org/officeDocument/2006/relationships/image" Target="../media/image147.emf"/><Relationship Id="rId10" Type="http://schemas.openxmlformats.org/officeDocument/2006/relationships/package" Target="../embeddings/Microsoft_Visio_Drawing55.vsdx"/><Relationship Id="rId4" Type="http://schemas.openxmlformats.org/officeDocument/2006/relationships/package" Target="../embeddings/Microsoft_Visio_Drawing52.vsdx"/><Relationship Id="rId9" Type="http://schemas.openxmlformats.org/officeDocument/2006/relationships/image" Target="../media/image149.emf"/></Relationships>
</file>

<file path=ppt/slides/_rels/slide67.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710.png"/><Relationship Id="rId7" Type="http://schemas.openxmlformats.org/officeDocument/2006/relationships/image" Target="../media/image210.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151.emf"/><Relationship Id="rId5" Type="http://schemas.openxmlformats.org/officeDocument/2006/relationships/image" Target="../media/image191.png"/><Relationship Id="rId10" Type="http://schemas.openxmlformats.org/officeDocument/2006/relationships/slide" Target="slide4.xml"/><Relationship Id="rId4" Type="http://schemas.openxmlformats.org/officeDocument/2006/relationships/image" Target="../media/image181.png"/><Relationship Id="rId9" Type="http://schemas.openxmlformats.org/officeDocument/2006/relationships/image" Target="../media/image230.png"/></Relationships>
</file>

<file path=ppt/slides/_rels/slide68.xml.rels><?xml version="1.0" encoding="UTF-8" standalone="yes"?>
<Relationships xmlns="http://schemas.openxmlformats.org/package/2006/relationships"><Relationship Id="rId8" Type="http://schemas.openxmlformats.org/officeDocument/2006/relationships/image" Target="../media/image291.png"/><Relationship Id="rId3" Type="http://schemas.openxmlformats.org/officeDocument/2006/relationships/image" Target="../media/image219.png"/><Relationship Id="rId7" Type="http://schemas.openxmlformats.org/officeDocument/2006/relationships/image" Target="../media/image280.png"/><Relationship Id="rId2" Type="http://schemas.openxmlformats.org/officeDocument/2006/relationships/image" Target="../media/image151.emf"/><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png"/><Relationship Id="rId10" Type="http://schemas.openxmlformats.org/officeDocument/2006/relationships/image" Target="../media/image311.png"/><Relationship Id="rId4" Type="http://schemas.openxmlformats.org/officeDocument/2006/relationships/image" Target="../media/image221.png"/><Relationship Id="rId9" Type="http://schemas.openxmlformats.org/officeDocument/2006/relationships/image" Target="../media/image301.png"/></Relationships>
</file>

<file path=ppt/slides/_rels/slide69.xml.rels><?xml version="1.0" encoding="UTF-8" standalone="yes"?>
<Relationships xmlns="http://schemas.openxmlformats.org/package/2006/relationships"><Relationship Id="rId3" Type="http://schemas.openxmlformats.org/officeDocument/2006/relationships/image" Target="../media/image1400.png"/><Relationship Id="rId2" Type="http://schemas.openxmlformats.org/officeDocument/2006/relationships/image" Target="../media/image81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00.png"/><Relationship Id="rId4" Type="http://schemas.openxmlformats.org/officeDocument/2006/relationships/image" Target="../media/image152.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Visio_Drawing3.vsdx"/><Relationship Id="rId5" Type="http://schemas.openxmlformats.org/officeDocument/2006/relationships/image" Target="../media/image4.emf"/><Relationship Id="rId4" Type="http://schemas.openxmlformats.org/officeDocument/2006/relationships/package" Target="../embeddings/Microsoft_Visio_Drawing2.vsdx"/></Relationships>
</file>

<file path=ppt/slides/_rels/slide7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slide" Target="slide4.xml"/><Relationship Id="rId3" Type="http://schemas.openxmlformats.org/officeDocument/2006/relationships/package" Target="../embeddings/Microsoft_Visio_Drawing56.vsdx"/><Relationship Id="rId7" Type="http://schemas.openxmlformats.org/officeDocument/2006/relationships/image" Target="../media/image182.png"/><Relationship Id="rId12" Type="http://schemas.openxmlformats.org/officeDocument/2006/relationships/image" Target="../media/image198.png"/><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73.png"/><Relationship Id="rId11" Type="http://schemas.openxmlformats.org/officeDocument/2006/relationships/image" Target="../media/image197.png"/><Relationship Id="rId5" Type="http://schemas.openxmlformats.org/officeDocument/2006/relationships/image" Target="../media/image163.png"/><Relationship Id="rId10" Type="http://schemas.openxmlformats.org/officeDocument/2006/relationships/image" Target="../media/image196.png"/><Relationship Id="rId4" Type="http://schemas.openxmlformats.org/officeDocument/2006/relationships/image" Target="../media/image154.emf"/><Relationship Id="rId9" Type="http://schemas.openxmlformats.org/officeDocument/2006/relationships/image" Target="../media/image190.png"/></Relationships>
</file>

<file path=ppt/slides/_rels/slide74.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29.png"/><Relationship Id="rId7" Type="http://schemas.openxmlformats.org/officeDocument/2006/relationships/image" Target="../media/image234.png"/><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pn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png"/></Relationships>
</file>

<file path=ppt/slides/_rels/slide75.xml.rels><?xml version="1.0" encoding="UTF-8" standalone="yes"?>
<Relationships xmlns="http://schemas.openxmlformats.org/package/2006/relationships"><Relationship Id="rId8" Type="http://schemas.openxmlformats.org/officeDocument/2006/relationships/image" Target="../media/image561.png"/><Relationship Id="rId13" Type="http://schemas.openxmlformats.org/officeDocument/2006/relationships/image" Target="../media/image610.png"/><Relationship Id="rId18" Type="http://schemas.openxmlformats.org/officeDocument/2006/relationships/image" Target="../media/image660.png"/><Relationship Id="rId3" Type="http://schemas.openxmlformats.org/officeDocument/2006/relationships/image" Target="../media/image511.png"/><Relationship Id="rId7" Type="http://schemas.openxmlformats.org/officeDocument/2006/relationships/image" Target="../media/image550.png"/><Relationship Id="rId12" Type="http://schemas.openxmlformats.org/officeDocument/2006/relationships/image" Target="../media/image238.png"/><Relationship Id="rId17" Type="http://schemas.openxmlformats.org/officeDocument/2006/relationships/image" Target="../media/image650.png"/><Relationship Id="rId2" Type="http://schemas.openxmlformats.org/officeDocument/2006/relationships/image" Target="../media/image500.png"/><Relationship Id="rId16" Type="http://schemas.openxmlformats.org/officeDocument/2006/relationships/image" Target="../media/image640.png"/><Relationship Id="rId1" Type="http://schemas.openxmlformats.org/officeDocument/2006/relationships/slideLayout" Target="../slideLayouts/slideLayout2.xml"/><Relationship Id="rId6" Type="http://schemas.openxmlformats.org/officeDocument/2006/relationships/image" Target="../media/image541.png"/><Relationship Id="rId11" Type="http://schemas.openxmlformats.org/officeDocument/2006/relationships/image" Target="../media/image590.png"/><Relationship Id="rId5" Type="http://schemas.openxmlformats.org/officeDocument/2006/relationships/image" Target="../media/image531.png"/><Relationship Id="rId15" Type="http://schemas.openxmlformats.org/officeDocument/2006/relationships/image" Target="../media/image631.png"/><Relationship Id="rId10" Type="http://schemas.openxmlformats.org/officeDocument/2006/relationships/image" Target="../media/image580.png"/><Relationship Id="rId4" Type="http://schemas.openxmlformats.org/officeDocument/2006/relationships/image" Target="../media/image520.png"/><Relationship Id="rId9" Type="http://schemas.openxmlformats.org/officeDocument/2006/relationships/image" Target="../media/image570.png"/><Relationship Id="rId14" Type="http://schemas.openxmlformats.org/officeDocument/2006/relationships/image" Target="../media/image620.png"/></Relationships>
</file>

<file path=ppt/slides/_rels/slide76.xml.rels><?xml version="1.0" encoding="UTF-8" standalone="yes"?>
<Relationships xmlns="http://schemas.openxmlformats.org/package/2006/relationships"><Relationship Id="rId8" Type="http://schemas.openxmlformats.org/officeDocument/2006/relationships/image" Target="../media/image7300.png"/><Relationship Id="rId13" Type="http://schemas.openxmlformats.org/officeDocument/2006/relationships/image" Target="../media/image784.png"/><Relationship Id="rId3" Type="http://schemas.openxmlformats.org/officeDocument/2006/relationships/image" Target="../media/image6800.png"/><Relationship Id="rId7" Type="http://schemas.openxmlformats.org/officeDocument/2006/relationships/image" Target="../media/image7200.png"/><Relationship Id="rId12" Type="http://schemas.openxmlformats.org/officeDocument/2006/relationships/image" Target="../media/image7700.png"/><Relationship Id="rId2" Type="http://schemas.openxmlformats.org/officeDocument/2006/relationships/image" Target="../media/image670.png"/><Relationship Id="rId16"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710.png"/><Relationship Id="rId11" Type="http://schemas.openxmlformats.org/officeDocument/2006/relationships/image" Target="../media/image7600.png"/><Relationship Id="rId5" Type="http://schemas.openxmlformats.org/officeDocument/2006/relationships/image" Target="../media/image700.png"/><Relationship Id="rId15" Type="http://schemas.openxmlformats.org/officeDocument/2006/relationships/image" Target="../media/image804.png"/><Relationship Id="rId10" Type="http://schemas.openxmlformats.org/officeDocument/2006/relationships/image" Target="../media/image7500.png"/><Relationship Id="rId4" Type="http://schemas.openxmlformats.org/officeDocument/2006/relationships/image" Target="../media/image155.emf"/><Relationship Id="rId9" Type="http://schemas.openxmlformats.org/officeDocument/2006/relationships/image" Target="../media/image744.png"/><Relationship Id="rId14" Type="http://schemas.openxmlformats.org/officeDocument/2006/relationships/image" Target="../media/image794.png"/></Relationships>
</file>

<file path=ppt/slides/_rels/slide7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6.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58.emf"/><Relationship Id="rId3" Type="http://schemas.openxmlformats.org/officeDocument/2006/relationships/package" Target="../embeddings/Microsoft_Visio_Drawing57.vsdx"/><Relationship Id="rId7" Type="http://schemas.openxmlformats.org/officeDocument/2006/relationships/package" Target="../embeddings/Microsoft_Visio_Drawing58.vsdx"/><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157.emf"/><Relationship Id="rId9" Type="http://schemas.openxmlformats.org/officeDocument/2006/relationships/slide" Target="slide4.xml"/></Relationships>
</file>

<file path=ppt/slides/_rels/slide79.xml.rels><?xml version="1.0" encoding="UTF-8" standalone="yes"?>
<Relationships xmlns="http://schemas.openxmlformats.org/package/2006/relationships"><Relationship Id="rId8" Type="http://schemas.openxmlformats.org/officeDocument/2006/relationships/image" Target="../media/image160.emf"/><Relationship Id="rId3" Type="http://schemas.openxmlformats.org/officeDocument/2006/relationships/image" Target="../media/image247.png"/><Relationship Id="rId7" Type="http://schemas.openxmlformats.org/officeDocument/2006/relationships/package" Target="../embeddings/Microsoft_Visio_Drawing60.vsdx"/><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59.emf"/><Relationship Id="rId5" Type="http://schemas.openxmlformats.org/officeDocument/2006/relationships/package" Target="../embeddings/Microsoft_Visio_Drawing59.vsdx"/><Relationship Id="rId4" Type="http://schemas.openxmlformats.org/officeDocument/2006/relationships/image" Target="../media/image248.png"/></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Visio_Drawing4.vsd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emf"/></Relationships>
</file>

<file path=ppt/slides/_rels/slide80.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249.png"/><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162.emf"/></Relationships>
</file>

<file path=ppt/slides/_rels/slide8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slideLayout" Target="../slideLayouts/slideLayout2.xml"/><Relationship Id="rId1" Type="http://schemas.openxmlformats.org/officeDocument/2006/relationships/vmlDrawing" Target="../drawings/vmlDrawing27.vml"/><Relationship Id="rId5" Type="http://schemas.openxmlformats.org/officeDocument/2006/relationships/image" Target="../media/image163.emf"/><Relationship Id="rId4" Type="http://schemas.openxmlformats.org/officeDocument/2006/relationships/package" Target="../embeddings/Microsoft_Visio_Drawing61.vsdx"/></Relationships>
</file>

<file path=ppt/slides/_rels/slide82.xml.rels><?xml version="1.0" encoding="UTF-8" standalone="yes"?>
<Relationships xmlns="http://schemas.openxmlformats.org/package/2006/relationships"><Relationship Id="rId8" Type="http://schemas.openxmlformats.org/officeDocument/2006/relationships/image" Target="../media/image1820.png"/><Relationship Id="rId3" Type="http://schemas.openxmlformats.org/officeDocument/2006/relationships/package" Target="../embeddings/Microsoft_Visio_Drawing62.vsdx"/><Relationship Id="rId7" Type="http://schemas.openxmlformats.org/officeDocument/2006/relationships/image" Target="../media/image1720.png"/><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610.png"/><Relationship Id="rId5" Type="http://schemas.openxmlformats.org/officeDocument/2006/relationships/image" Target="../media/image1500.png"/><Relationship Id="rId4" Type="http://schemas.openxmlformats.org/officeDocument/2006/relationships/image" Target="../media/image164.emf"/><Relationship Id="rId9" Type="http://schemas.openxmlformats.org/officeDocument/2006/relationships/image" Target="../media/image1920.png"/></Relationships>
</file>

<file path=ppt/slides/_rels/slide83.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package" Target="../embeddings/Microsoft_Visio_Drawing63.vsdx"/><Relationship Id="rId7" Type="http://schemas.openxmlformats.org/officeDocument/2006/relationships/image" Target="../media/image259.png"/><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165.emf"/></Relationships>
</file>

<file path=ppt/slides/_rels/slide84.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268.png"/><Relationship Id="rId13" Type="http://schemas.openxmlformats.org/officeDocument/2006/relationships/image" Target="../media/image271.png"/><Relationship Id="rId18" Type="http://schemas.openxmlformats.org/officeDocument/2006/relationships/image" Target="../media/image274.png"/><Relationship Id="rId3" Type="http://schemas.openxmlformats.org/officeDocument/2006/relationships/package" Target="../embeddings/Microsoft_Visio_Drawing64.vsdx"/><Relationship Id="rId7" Type="http://schemas.openxmlformats.org/officeDocument/2006/relationships/image" Target="../media/image167.emf"/><Relationship Id="rId12" Type="http://schemas.openxmlformats.org/officeDocument/2006/relationships/image" Target="../media/image168.emf"/><Relationship Id="rId17" Type="http://schemas.openxmlformats.org/officeDocument/2006/relationships/image" Target="../media/image273.png"/><Relationship Id="rId2" Type="http://schemas.openxmlformats.org/officeDocument/2006/relationships/slideLayout" Target="../slideLayouts/slideLayout2.xml"/><Relationship Id="rId16" Type="http://schemas.openxmlformats.org/officeDocument/2006/relationships/image" Target="../media/image169.emf"/><Relationship Id="rId1" Type="http://schemas.openxmlformats.org/officeDocument/2006/relationships/vmlDrawing" Target="../drawings/vmlDrawing30.vml"/><Relationship Id="rId6" Type="http://schemas.openxmlformats.org/officeDocument/2006/relationships/package" Target="../embeddings/Microsoft_Visio_Drawing65.vsdx"/><Relationship Id="rId11" Type="http://schemas.openxmlformats.org/officeDocument/2006/relationships/package" Target="../embeddings/Microsoft_Visio_Drawing66.vsdx"/><Relationship Id="rId5" Type="http://schemas.openxmlformats.org/officeDocument/2006/relationships/image" Target="../media/image267.png"/><Relationship Id="rId15" Type="http://schemas.openxmlformats.org/officeDocument/2006/relationships/package" Target="../embeddings/Microsoft_Visio_Drawing67.vsdx"/><Relationship Id="rId10" Type="http://schemas.openxmlformats.org/officeDocument/2006/relationships/image" Target="../media/image270.png"/><Relationship Id="rId4" Type="http://schemas.openxmlformats.org/officeDocument/2006/relationships/image" Target="../media/image166.emf"/><Relationship Id="rId9" Type="http://schemas.openxmlformats.org/officeDocument/2006/relationships/image" Target="../media/image269.png"/><Relationship Id="rId14" Type="http://schemas.openxmlformats.org/officeDocument/2006/relationships/image" Target="../media/image272.png"/></Relationships>
</file>

<file path=ppt/slides/_rels/slide86.xml.rels><?xml version="1.0" encoding="UTF-8" standalone="yes"?>
<Relationships xmlns="http://schemas.openxmlformats.org/package/2006/relationships"><Relationship Id="rId8" Type="http://schemas.openxmlformats.org/officeDocument/2006/relationships/image" Target="../media/image171.emf"/><Relationship Id="rId3" Type="http://schemas.openxmlformats.org/officeDocument/2006/relationships/package" Target="../embeddings/Microsoft_Visio_Drawing68.vsdx"/><Relationship Id="rId7" Type="http://schemas.openxmlformats.org/officeDocument/2006/relationships/package" Target="../embeddings/Microsoft_Visio_Drawing69.vsdx"/><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278.png"/><Relationship Id="rId5" Type="http://schemas.openxmlformats.org/officeDocument/2006/relationships/image" Target="../media/image277.png"/><Relationship Id="rId10" Type="http://schemas.openxmlformats.org/officeDocument/2006/relationships/image" Target="../media/image281.png"/><Relationship Id="rId4" Type="http://schemas.openxmlformats.org/officeDocument/2006/relationships/image" Target="../media/image170.emf"/><Relationship Id="rId9" Type="http://schemas.openxmlformats.org/officeDocument/2006/relationships/image" Target="../media/image279.png"/></Relationships>
</file>

<file path=ppt/slides/_rels/slide87.xml.rels><?xml version="1.0" encoding="UTF-8" standalone="yes"?>
<Relationships xmlns="http://schemas.openxmlformats.org/package/2006/relationships"><Relationship Id="rId3" Type="http://schemas.openxmlformats.org/officeDocument/2006/relationships/package" Target="../embeddings/Microsoft_Visio_Drawing70.vsdx"/><Relationship Id="rId7" Type="http://schemas.openxmlformats.org/officeDocument/2006/relationships/slide" Target="slide4.xml"/><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2010.png"/><Relationship Id="rId5" Type="http://schemas.openxmlformats.org/officeDocument/2006/relationships/image" Target="../media/image283.png"/><Relationship Id="rId4" Type="http://schemas.openxmlformats.org/officeDocument/2006/relationships/image" Target="../media/image172.emf"/></Relationships>
</file>

<file path=ppt/slides/_rels/slide88.xml.rels><?xml version="1.0" encoding="UTF-8" standalone="yes"?>
<Relationships xmlns="http://schemas.openxmlformats.org/package/2006/relationships"><Relationship Id="rId8" Type="http://schemas.openxmlformats.org/officeDocument/2006/relationships/image" Target="../media/image542.png"/><Relationship Id="rId3" Type="http://schemas.openxmlformats.org/officeDocument/2006/relationships/image" Target="../media/image492.png"/><Relationship Id="rId7" Type="http://schemas.openxmlformats.org/officeDocument/2006/relationships/image" Target="../media/image532.png"/><Relationship Id="rId2" Type="http://schemas.openxmlformats.org/officeDocument/2006/relationships/image" Target="../media/image481.png"/><Relationship Id="rId1" Type="http://schemas.openxmlformats.org/officeDocument/2006/relationships/slideLayout" Target="../slideLayouts/slideLayout2.xml"/><Relationship Id="rId6" Type="http://schemas.openxmlformats.org/officeDocument/2006/relationships/image" Target="../media/image521.png"/><Relationship Id="rId5" Type="http://schemas.openxmlformats.org/officeDocument/2006/relationships/image" Target="../media/image512.png"/><Relationship Id="rId4" Type="http://schemas.openxmlformats.org/officeDocument/2006/relationships/image" Target="../media/image501.png"/></Relationships>
</file>

<file path=ppt/slides/_rels/slide89.xml.rels><?xml version="1.0" encoding="UTF-8" standalone="yes"?>
<Relationships xmlns="http://schemas.openxmlformats.org/package/2006/relationships"><Relationship Id="rId3" Type="http://schemas.openxmlformats.org/officeDocument/2006/relationships/image" Target="../media/image2810.png"/><Relationship Id="rId7" Type="http://schemas.openxmlformats.org/officeDocument/2006/relationships/image" Target="../media/image392.png"/><Relationship Id="rId2" Type="http://schemas.openxmlformats.org/officeDocument/2006/relationships/image" Target="../media/image2740.png"/><Relationship Id="rId1" Type="http://schemas.openxmlformats.org/officeDocument/2006/relationships/slideLayout" Target="../slideLayouts/slideLayout2.xml"/><Relationship Id="rId6" Type="http://schemas.openxmlformats.org/officeDocument/2006/relationships/image" Target="../media/image173.emf"/><Relationship Id="rId5" Type="http://schemas.openxmlformats.org/officeDocument/2006/relationships/image" Target="../media/image302.png"/><Relationship Id="rId4" Type="http://schemas.openxmlformats.org/officeDocument/2006/relationships/image" Target="../media/image292.png"/></Relationships>
</file>

<file path=ppt/slides/_rels/slide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package" Target="../embeddings/Microsoft_Visio_Drawing5.vsdx"/><Relationship Id="rId7" Type="http://schemas.openxmlformats.org/officeDocument/2006/relationships/package" Target="../embeddings/Microsoft_Visio_Drawing7.vsd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emf"/><Relationship Id="rId5" Type="http://schemas.openxmlformats.org/officeDocument/2006/relationships/package" Target="../embeddings/Microsoft_Visio_Drawing6.vsdx"/><Relationship Id="rId4" Type="http://schemas.openxmlformats.org/officeDocument/2006/relationships/image" Target="../media/image8.emf"/></Relationships>
</file>

<file path=ppt/slides/_rels/slide90.xml.rels><?xml version="1.0" encoding="UTF-8" standalone="yes"?>
<Relationships xmlns="http://schemas.openxmlformats.org/package/2006/relationships"><Relationship Id="rId8" Type="http://schemas.openxmlformats.org/officeDocument/2006/relationships/image" Target="../media/image591.png"/><Relationship Id="rId3" Type="http://schemas.openxmlformats.org/officeDocument/2006/relationships/package" Target="../embeddings/Microsoft_Visio_Drawing71.vsdx"/><Relationship Id="rId7" Type="http://schemas.openxmlformats.org/officeDocument/2006/relationships/image" Target="../media/image581.png"/><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571.png"/><Relationship Id="rId5" Type="http://schemas.openxmlformats.org/officeDocument/2006/relationships/image" Target="../media/image562.png"/><Relationship Id="rId10" Type="http://schemas.openxmlformats.org/officeDocument/2006/relationships/image" Target="../media/image612.png"/><Relationship Id="rId4" Type="http://schemas.openxmlformats.org/officeDocument/2006/relationships/image" Target="../media/image174.emf"/><Relationship Id="rId9" Type="http://schemas.openxmlformats.org/officeDocument/2006/relationships/image" Target="../media/image452.png"/></Relationships>
</file>

<file path=ppt/slides/_rels/slide91.xml.rels><?xml version="1.0" encoding="UTF-8" standalone="yes"?>
<Relationships xmlns="http://schemas.openxmlformats.org/package/2006/relationships"><Relationship Id="rId8" Type="http://schemas.openxmlformats.org/officeDocument/2006/relationships/image" Target="../media/image661.png"/><Relationship Id="rId3" Type="http://schemas.openxmlformats.org/officeDocument/2006/relationships/image" Target="../media/image287.png"/><Relationship Id="rId7" Type="http://schemas.openxmlformats.org/officeDocument/2006/relationships/image" Target="../media/image651.png"/><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641.png"/><Relationship Id="rId11" Type="http://schemas.openxmlformats.org/officeDocument/2006/relationships/image" Target="../media/image690.png"/><Relationship Id="rId5" Type="http://schemas.openxmlformats.org/officeDocument/2006/relationships/image" Target="../media/image175.emf"/><Relationship Id="rId10" Type="http://schemas.openxmlformats.org/officeDocument/2006/relationships/image" Target="../media/image681.png"/><Relationship Id="rId4" Type="http://schemas.openxmlformats.org/officeDocument/2006/relationships/package" Target="../embeddings/Microsoft_Visio_Drawing72.vsdx"/><Relationship Id="rId9" Type="http://schemas.openxmlformats.org/officeDocument/2006/relationships/image" Target="../media/image2700.png"/></Relationships>
</file>

<file path=ppt/slides/_rels/slide92.xml.rels><?xml version="1.0" encoding="UTF-8" standalone="yes"?>
<Relationships xmlns="http://schemas.openxmlformats.org/package/2006/relationships"><Relationship Id="rId8" Type="http://schemas.openxmlformats.org/officeDocument/2006/relationships/image" Target="../media/image296.png"/><Relationship Id="rId3" Type="http://schemas.openxmlformats.org/officeDocument/2006/relationships/image" Target="../media/image289.png"/><Relationship Id="rId7" Type="http://schemas.openxmlformats.org/officeDocument/2006/relationships/image" Target="../media/image295.png"/><Relationship Id="rId2" Type="http://schemas.openxmlformats.org/officeDocument/2006/relationships/image" Target="../media/image288.png"/><Relationship Id="rId1" Type="http://schemas.openxmlformats.org/officeDocument/2006/relationships/slideLayout" Target="../slideLayouts/slideLayout2.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0.png"/><Relationship Id="rId9" Type="http://schemas.openxmlformats.org/officeDocument/2006/relationships/image" Target="../media/image176.emf"/></Relationships>
</file>

<file path=ppt/slides/_rels/slide93.xml.rels><?xml version="1.0" encoding="UTF-8" standalone="yes"?>
<Relationships xmlns="http://schemas.openxmlformats.org/package/2006/relationships"><Relationship Id="rId3" Type="http://schemas.openxmlformats.org/officeDocument/2006/relationships/image" Target="../media/image299.png"/><Relationship Id="rId7" Type="http://schemas.openxmlformats.org/officeDocument/2006/relationships/image" Target="../media/image305.png"/><Relationship Id="rId2" Type="http://schemas.openxmlformats.org/officeDocument/2006/relationships/image" Target="../media/image177.emf"/><Relationship Id="rId1" Type="http://schemas.openxmlformats.org/officeDocument/2006/relationships/slideLayout" Target="../slideLayouts/slideLayout2.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0.png"/></Relationships>
</file>

<file path=ppt/slides/_rels/slide94.xml.rels><?xml version="1.0" encoding="UTF-8" standalone="yes"?>
<Relationships xmlns="http://schemas.openxmlformats.org/package/2006/relationships"><Relationship Id="rId3" Type="http://schemas.openxmlformats.org/officeDocument/2006/relationships/image" Target="../media/image307.png"/><Relationship Id="rId7" Type="http://schemas.openxmlformats.org/officeDocument/2006/relationships/image" Target="../media/image178.emf"/><Relationship Id="rId2" Type="http://schemas.openxmlformats.org/officeDocument/2006/relationships/image" Target="../media/image306.png"/><Relationship Id="rId1" Type="http://schemas.openxmlformats.org/officeDocument/2006/relationships/slideLayout" Target="../slideLayouts/slideLayout2.xml"/><Relationship Id="rId6" Type="http://schemas.openxmlformats.org/officeDocument/2006/relationships/image" Target="../media/image312.png"/><Relationship Id="rId5" Type="http://schemas.openxmlformats.org/officeDocument/2006/relationships/image" Target="../media/image309.png"/><Relationship Id="rId4" Type="http://schemas.openxmlformats.org/officeDocument/2006/relationships/image" Target="../media/image308.png"/></Relationships>
</file>

<file path=ppt/slides/_rels/slide95.xml.rels><?xml version="1.0" encoding="UTF-8" standalone="yes"?>
<Relationships xmlns="http://schemas.openxmlformats.org/package/2006/relationships"><Relationship Id="rId3" Type="http://schemas.openxmlformats.org/officeDocument/2006/relationships/image" Target="../media/image307.png"/><Relationship Id="rId7" Type="http://schemas.openxmlformats.org/officeDocument/2006/relationships/image" Target="../media/image179.emf"/><Relationship Id="rId2" Type="http://schemas.openxmlformats.org/officeDocument/2006/relationships/image" Target="../media/image314.png"/><Relationship Id="rId1" Type="http://schemas.openxmlformats.org/officeDocument/2006/relationships/slideLayout" Target="../slideLayouts/slideLayout2.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315.png"/></Relationships>
</file>

<file path=ppt/slides/_rels/slide96.xml.rels><?xml version="1.0" encoding="UTF-8" standalone="yes"?>
<Relationships xmlns="http://schemas.openxmlformats.org/package/2006/relationships"><Relationship Id="rId8" Type="http://schemas.openxmlformats.org/officeDocument/2006/relationships/image" Target="../media/image961.png"/><Relationship Id="rId13" Type="http://schemas.openxmlformats.org/officeDocument/2006/relationships/image" Target="../media/image1011.png"/><Relationship Id="rId3" Type="http://schemas.openxmlformats.org/officeDocument/2006/relationships/image" Target="../media/image911.png"/><Relationship Id="rId7" Type="http://schemas.openxmlformats.org/officeDocument/2006/relationships/image" Target="../media/image95.png"/><Relationship Id="rId12" Type="http://schemas.openxmlformats.org/officeDocument/2006/relationships/image" Target="../media/image1001.png"/><Relationship Id="rId2" Type="http://schemas.openxmlformats.org/officeDocument/2006/relationships/image" Target="../media/image180.emf"/><Relationship Id="rId1" Type="http://schemas.openxmlformats.org/officeDocument/2006/relationships/slideLayout" Target="../slideLayouts/slideLayout2.xml"/><Relationship Id="rId6" Type="http://schemas.openxmlformats.org/officeDocument/2006/relationships/image" Target="../media/image942.png"/><Relationship Id="rId11" Type="http://schemas.openxmlformats.org/officeDocument/2006/relationships/image" Target="../media/image991.png"/><Relationship Id="rId5" Type="http://schemas.openxmlformats.org/officeDocument/2006/relationships/image" Target="../media/image931.png"/><Relationship Id="rId10" Type="http://schemas.openxmlformats.org/officeDocument/2006/relationships/image" Target="../media/image98.png"/><Relationship Id="rId4" Type="http://schemas.openxmlformats.org/officeDocument/2006/relationships/image" Target="../media/image922.png"/><Relationship Id="rId9" Type="http://schemas.openxmlformats.org/officeDocument/2006/relationships/image" Target="../media/image97.png"/><Relationship Id="rId14" Type="http://schemas.openxmlformats.org/officeDocument/2006/relationships/image" Target="../media/image1021.png"/></Relationships>
</file>

<file path=ppt/slides/_rels/slide97.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930.png"/><Relationship Id="rId3" Type="http://schemas.openxmlformats.org/officeDocument/2006/relationships/image" Target="../media/image1830.png"/><Relationship Id="rId7" Type="http://schemas.openxmlformats.org/officeDocument/2006/relationships/image" Target="../media/image2320.png"/><Relationship Id="rId12" Type="http://schemas.openxmlformats.org/officeDocument/2006/relationships/image" Target="../media/image282.png"/><Relationship Id="rId2" Type="http://schemas.openxmlformats.org/officeDocument/2006/relationships/image" Target="../media/image181.emf"/><Relationship Id="rId1" Type="http://schemas.openxmlformats.org/officeDocument/2006/relationships/slideLayout" Target="../slideLayouts/slideLayout2.xml"/><Relationship Id="rId6" Type="http://schemas.openxmlformats.org/officeDocument/2006/relationships/image" Target="../media/image2220.png"/><Relationship Id="rId11" Type="http://schemas.openxmlformats.org/officeDocument/2006/relationships/image" Target="../media/image275.png"/><Relationship Id="rId5" Type="http://schemas.openxmlformats.org/officeDocument/2006/relationships/image" Target="../media/image211.png"/><Relationship Id="rId15" Type="http://schemas.openxmlformats.org/officeDocument/2006/relationships/slide" Target="slide4.xml"/><Relationship Id="rId10" Type="http://schemas.openxmlformats.org/officeDocument/2006/relationships/image" Target="../media/image2610.png"/><Relationship Id="rId4" Type="http://schemas.openxmlformats.org/officeDocument/2006/relationships/image" Target="../media/image202.png"/><Relationship Id="rId9" Type="http://schemas.openxmlformats.org/officeDocument/2006/relationships/image" Target="../media/image2520.png"/><Relationship Id="rId14" Type="http://schemas.openxmlformats.org/officeDocument/2006/relationships/image" Target="../media/image3030.png"/></Relationships>
</file>

<file path=ppt/slides/_rels/slide98.xml.rels><?xml version="1.0" encoding="UTF-8" standalone="yes"?>
<Relationships xmlns="http://schemas.openxmlformats.org/package/2006/relationships"><Relationship Id="rId8" Type="http://schemas.openxmlformats.org/officeDocument/2006/relationships/image" Target="../media/image182.emf"/><Relationship Id="rId3" Type="http://schemas.openxmlformats.org/officeDocument/2006/relationships/image" Target="../media/image313.png"/><Relationship Id="rId7" Type="http://schemas.openxmlformats.org/officeDocument/2006/relationships/image" Target="../media/image353.png"/><Relationship Id="rId2" Type="http://schemas.openxmlformats.org/officeDocument/2006/relationships/image" Target="../media/image181.emf"/><Relationship Id="rId1" Type="http://schemas.openxmlformats.org/officeDocument/2006/relationships/slideLayout" Target="../slideLayouts/slideLayout2.xml"/><Relationship Id="rId6" Type="http://schemas.openxmlformats.org/officeDocument/2006/relationships/image" Target="../media/image342.png"/><Relationship Id="rId5" Type="http://schemas.openxmlformats.org/officeDocument/2006/relationships/image" Target="../media/image331.png"/><Relationship Id="rId4" Type="http://schemas.openxmlformats.org/officeDocument/2006/relationships/image" Target="../media/image322.png"/><Relationship Id="rId9" Type="http://schemas.openxmlformats.org/officeDocument/2006/relationships/image" Target="../media/image373.png"/></Relationships>
</file>

<file path=ppt/slides/_rels/slide99.xml.rels><?xml version="1.0" encoding="UTF-8" standalone="yes"?>
<Relationships xmlns="http://schemas.openxmlformats.org/package/2006/relationships"><Relationship Id="rId8" Type="http://schemas.openxmlformats.org/officeDocument/2006/relationships/image" Target="../media/image393.png"/><Relationship Id="rId13" Type="http://schemas.openxmlformats.org/officeDocument/2006/relationships/image" Target="../media/image422.png"/><Relationship Id="rId3" Type="http://schemas.openxmlformats.org/officeDocument/2006/relationships/image" Target="../media/image1830.png"/><Relationship Id="rId7" Type="http://schemas.openxmlformats.org/officeDocument/2006/relationships/image" Target="../media/image2320.png"/><Relationship Id="rId12" Type="http://schemas.openxmlformats.org/officeDocument/2006/relationships/image" Target="../media/image282.png"/><Relationship Id="rId2" Type="http://schemas.openxmlformats.org/officeDocument/2006/relationships/image" Target="../media/image183.emf"/><Relationship Id="rId1" Type="http://schemas.openxmlformats.org/officeDocument/2006/relationships/slideLayout" Target="../slideLayouts/slideLayout2.xml"/><Relationship Id="rId6" Type="http://schemas.openxmlformats.org/officeDocument/2006/relationships/image" Target="../media/image2220.png"/><Relationship Id="rId11" Type="http://schemas.openxmlformats.org/officeDocument/2006/relationships/image" Target="../media/image275.png"/><Relationship Id="rId5" Type="http://schemas.openxmlformats.org/officeDocument/2006/relationships/image" Target="../media/image211.png"/><Relationship Id="rId10" Type="http://schemas.openxmlformats.org/officeDocument/2006/relationships/image" Target="../media/image413.png"/><Relationship Id="rId4" Type="http://schemas.openxmlformats.org/officeDocument/2006/relationships/image" Target="../media/image202.png"/><Relationship Id="rId9" Type="http://schemas.openxmlformats.org/officeDocument/2006/relationships/image" Target="../media/image402.png"/><Relationship Id="rId14" Type="http://schemas.openxmlformats.org/officeDocument/2006/relationships/image" Target="../media/image4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5A638E-6E47-4B3D-9CBA-664A02DCCDB3}"/>
              </a:ext>
            </a:extLst>
          </p:cNvPr>
          <p:cNvSpPr/>
          <p:nvPr/>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D04AC04-7688-4F61-AAB3-BED12E3A686E}"/>
              </a:ext>
            </a:extLst>
          </p:cNvPr>
          <p:cNvSpPr/>
          <p:nvPr/>
        </p:nvSpPr>
        <p:spPr>
          <a:xfrm>
            <a:off x="645769" y="2639044"/>
            <a:ext cx="4804457" cy="1015663"/>
          </a:xfrm>
          <a:prstGeom prst="rect">
            <a:avLst/>
          </a:prstGeom>
        </p:spPr>
        <p:txBody>
          <a:bodyPr wrap="none">
            <a:spAutoFit/>
          </a:bodyPr>
          <a:lstStyle/>
          <a:p>
            <a:pPr algn="ctr"/>
            <a:r>
              <a:rPr lang="ro-RO" sz="6000" b="1" dirty="0">
                <a:solidFill>
                  <a:schemeClr val="bg1"/>
                </a:solidFill>
              </a:rPr>
              <a:t>MECANISME II</a:t>
            </a:r>
            <a:endParaRPr lang="en-US" sz="6000" b="1" dirty="0">
              <a:solidFill>
                <a:schemeClr val="bg1"/>
              </a:solidFill>
            </a:endParaRPr>
          </a:p>
        </p:txBody>
      </p:sp>
      <p:pic>
        <p:nvPicPr>
          <p:cNvPr id="3" name="Picture 2">
            <a:extLst>
              <a:ext uri="{FF2B5EF4-FFF2-40B4-BE49-F238E27FC236}">
                <a16:creationId xmlns:a16="http://schemas.microsoft.com/office/drawing/2014/main" id="{4099DE7C-84D1-4CE4-9C0F-4950E9C25153}"/>
              </a:ext>
            </a:extLst>
          </p:cNvPr>
          <p:cNvPicPr>
            <a:picLocks noChangeAspect="1"/>
          </p:cNvPicPr>
          <p:nvPr/>
        </p:nvPicPr>
        <p:blipFill>
          <a:blip r:embed="rId2"/>
          <a:stretch>
            <a:fillRect/>
          </a:stretch>
        </p:blipFill>
        <p:spPr>
          <a:xfrm>
            <a:off x="6589369" y="1518335"/>
            <a:ext cx="5213972" cy="3648969"/>
          </a:xfrm>
          <a:prstGeom prst="rect">
            <a:avLst/>
          </a:prstGeom>
        </p:spPr>
      </p:pic>
      <p:sp>
        <p:nvSpPr>
          <p:cNvPr id="6" name="Rectangle 5">
            <a:extLst>
              <a:ext uri="{FF2B5EF4-FFF2-40B4-BE49-F238E27FC236}">
                <a16:creationId xmlns:a16="http://schemas.microsoft.com/office/drawing/2014/main" id="{645C2BCE-1916-4484-92AC-BDA2320FA2BF}"/>
              </a:ext>
            </a:extLst>
          </p:cNvPr>
          <p:cNvSpPr/>
          <p:nvPr/>
        </p:nvSpPr>
        <p:spPr>
          <a:xfrm>
            <a:off x="2067600" y="369332"/>
            <a:ext cx="1960793" cy="523220"/>
          </a:xfrm>
          <a:prstGeom prst="rect">
            <a:avLst/>
          </a:prstGeom>
        </p:spPr>
        <p:txBody>
          <a:bodyPr wrap="none">
            <a:spAutoFit/>
          </a:bodyPr>
          <a:lstStyle/>
          <a:p>
            <a:pPr algn="ctr"/>
            <a:r>
              <a:rPr lang="ro-RO" sz="2800" dirty="0">
                <a:solidFill>
                  <a:schemeClr val="bg1"/>
                </a:solidFill>
              </a:rPr>
              <a:t>CĂLIN RUSU</a:t>
            </a:r>
            <a:endParaRPr lang="en-US" sz="2800" dirty="0">
              <a:solidFill>
                <a:schemeClr val="bg1"/>
              </a:solidFill>
            </a:endParaRPr>
          </a:p>
        </p:txBody>
      </p:sp>
      <p:sp>
        <p:nvSpPr>
          <p:cNvPr id="7" name="Rectangle 6">
            <a:extLst>
              <a:ext uri="{FF2B5EF4-FFF2-40B4-BE49-F238E27FC236}">
                <a16:creationId xmlns:a16="http://schemas.microsoft.com/office/drawing/2014/main" id="{A112B1E9-0D54-4B05-83A4-4984D42BF11D}"/>
              </a:ext>
            </a:extLst>
          </p:cNvPr>
          <p:cNvSpPr/>
          <p:nvPr/>
        </p:nvSpPr>
        <p:spPr>
          <a:xfrm>
            <a:off x="2089211" y="3654707"/>
            <a:ext cx="1825371" cy="369332"/>
          </a:xfrm>
          <a:prstGeom prst="rect">
            <a:avLst/>
          </a:prstGeom>
        </p:spPr>
        <p:txBody>
          <a:bodyPr wrap="none">
            <a:spAutoFit/>
          </a:bodyPr>
          <a:lstStyle/>
          <a:p>
            <a:pPr algn="ctr"/>
            <a:r>
              <a:rPr lang="ro-RO" dirty="0">
                <a:solidFill>
                  <a:schemeClr val="bg1"/>
                </a:solidFill>
              </a:rPr>
              <a:t>- suport de curs - </a:t>
            </a:r>
            <a:endParaRPr lang="en-US" dirty="0">
              <a:solidFill>
                <a:schemeClr val="bg1"/>
              </a:solidFill>
            </a:endParaRPr>
          </a:p>
        </p:txBody>
      </p:sp>
      <p:sp>
        <p:nvSpPr>
          <p:cNvPr id="8" name="Rectangle 7">
            <a:extLst>
              <a:ext uri="{FF2B5EF4-FFF2-40B4-BE49-F238E27FC236}">
                <a16:creationId xmlns:a16="http://schemas.microsoft.com/office/drawing/2014/main" id="{36C8418B-48FE-4061-9A5F-6F6B27342860}"/>
              </a:ext>
            </a:extLst>
          </p:cNvPr>
          <p:cNvSpPr/>
          <p:nvPr/>
        </p:nvSpPr>
        <p:spPr>
          <a:xfrm>
            <a:off x="2677268" y="5965448"/>
            <a:ext cx="915636" cy="523220"/>
          </a:xfrm>
          <a:prstGeom prst="rect">
            <a:avLst/>
          </a:prstGeom>
        </p:spPr>
        <p:txBody>
          <a:bodyPr wrap="none">
            <a:spAutoFit/>
          </a:bodyPr>
          <a:lstStyle/>
          <a:p>
            <a:pPr algn="ctr"/>
            <a:r>
              <a:rPr lang="ro-RO" sz="2800" dirty="0">
                <a:solidFill>
                  <a:schemeClr val="bg1"/>
                </a:solidFill>
              </a:rPr>
              <a:t>2021</a:t>
            </a:r>
            <a:endParaRPr lang="en-US" sz="2800" dirty="0">
              <a:solidFill>
                <a:schemeClr val="bg1"/>
              </a:solidFill>
            </a:endParaRPr>
          </a:p>
        </p:txBody>
      </p:sp>
    </p:spTree>
    <p:extLst>
      <p:ext uri="{BB962C8B-B14F-4D97-AF65-F5344CB8AC3E}">
        <p14:creationId xmlns:p14="http://schemas.microsoft.com/office/powerpoint/2010/main" val="3931180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E8826FA-4BDC-410E-B2F8-479104D18BA1}"/>
              </a:ext>
            </a:extLst>
          </p:cNvPr>
          <p:cNvSpPr/>
          <p:nvPr/>
        </p:nvSpPr>
        <p:spPr>
          <a:xfrm>
            <a:off x="1462248" y="1172649"/>
            <a:ext cx="1776448" cy="369332"/>
          </a:xfrm>
          <a:prstGeom prst="rect">
            <a:avLst/>
          </a:prstGeom>
        </p:spPr>
        <p:txBody>
          <a:bodyPr wrap="none">
            <a:spAutoFit/>
          </a:bodyPr>
          <a:lstStyle/>
          <a:p>
            <a:r>
              <a:rPr lang="ro-RO" b="1" i="1" dirty="0">
                <a:ea typeface="Calibri" panose="020F0502020204030204" pitchFamily="34" charset="0"/>
              </a:rPr>
              <a:t>Cupla de clasa 4 </a:t>
            </a:r>
            <a:endParaRPr lang="en-US" dirty="0"/>
          </a:p>
        </p:txBody>
      </p:sp>
      <p:sp>
        <p:nvSpPr>
          <p:cNvPr id="19" name="Rectangle 18">
            <a:extLst>
              <a:ext uri="{FF2B5EF4-FFF2-40B4-BE49-F238E27FC236}">
                <a16:creationId xmlns:a16="http://schemas.microsoft.com/office/drawing/2014/main" id="{F1B884EE-D584-4ABA-B62F-C70252017859}"/>
              </a:ext>
            </a:extLst>
          </p:cNvPr>
          <p:cNvSpPr/>
          <p:nvPr/>
        </p:nvSpPr>
        <p:spPr>
          <a:xfrm>
            <a:off x="7362801" y="1181314"/>
            <a:ext cx="1813317" cy="369332"/>
          </a:xfrm>
          <a:prstGeom prst="rect">
            <a:avLst/>
          </a:prstGeom>
        </p:spPr>
        <p:txBody>
          <a:bodyPr wrap="none">
            <a:spAutoFit/>
          </a:bodyPr>
          <a:lstStyle/>
          <a:p>
            <a:r>
              <a:rPr lang="ro-RO" b="1" i="1" dirty="0">
                <a:ea typeface="Calibri" panose="020F0502020204030204" pitchFamily="34" charset="0"/>
              </a:rPr>
              <a:t>Cupla de clasa 5 </a:t>
            </a:r>
            <a:endParaRPr lang="en-US" dirty="0"/>
          </a:p>
        </p:txBody>
      </p:sp>
      <p:sp>
        <p:nvSpPr>
          <p:cNvPr id="21" name="Rectangle 20">
            <a:extLst>
              <a:ext uri="{FF2B5EF4-FFF2-40B4-BE49-F238E27FC236}">
                <a16:creationId xmlns:a16="http://schemas.microsoft.com/office/drawing/2014/main" id="{0E100F68-6715-4028-ADFE-6D7BF3D3576C}"/>
              </a:ext>
            </a:extLst>
          </p:cNvPr>
          <p:cNvSpPr/>
          <p:nvPr/>
        </p:nvSpPr>
        <p:spPr>
          <a:xfrm>
            <a:off x="1791572" y="6223649"/>
            <a:ext cx="1146468" cy="369332"/>
          </a:xfrm>
          <a:prstGeom prst="rect">
            <a:avLst/>
          </a:prstGeom>
        </p:spPr>
        <p:txBody>
          <a:bodyPr wrap="none">
            <a:spAutoFit/>
          </a:bodyPr>
          <a:lstStyle/>
          <a:p>
            <a:r>
              <a:rPr lang="ro-RO" i="1" dirty="0">
                <a:ea typeface="Calibri" panose="020F0502020204030204" pitchFamily="34" charset="0"/>
              </a:rPr>
              <a:t>k = 4, f = 2</a:t>
            </a:r>
            <a:endParaRPr lang="en-US" dirty="0"/>
          </a:p>
        </p:txBody>
      </p:sp>
      <p:sp>
        <p:nvSpPr>
          <p:cNvPr id="22" name="Rectangle 21">
            <a:extLst>
              <a:ext uri="{FF2B5EF4-FFF2-40B4-BE49-F238E27FC236}">
                <a16:creationId xmlns:a16="http://schemas.microsoft.com/office/drawing/2014/main" id="{DC9C5BF8-4A1C-4F99-B8F4-CECC007E17D7}"/>
              </a:ext>
            </a:extLst>
          </p:cNvPr>
          <p:cNvSpPr/>
          <p:nvPr/>
        </p:nvSpPr>
        <p:spPr>
          <a:xfrm>
            <a:off x="8029650" y="6223649"/>
            <a:ext cx="1146468" cy="369332"/>
          </a:xfrm>
          <a:prstGeom prst="rect">
            <a:avLst/>
          </a:prstGeom>
        </p:spPr>
        <p:txBody>
          <a:bodyPr wrap="none">
            <a:spAutoFit/>
          </a:bodyPr>
          <a:lstStyle/>
          <a:p>
            <a:r>
              <a:rPr lang="ro-RO" i="1" dirty="0">
                <a:ea typeface="Calibri" panose="020F0502020204030204" pitchFamily="34" charset="0"/>
              </a:rPr>
              <a:t>k = 5, f = 1</a:t>
            </a:r>
            <a:endParaRPr lang="en-US" dirty="0"/>
          </a:p>
        </p:txBody>
      </p:sp>
      <p:graphicFrame>
        <p:nvGraphicFramePr>
          <p:cNvPr id="9" name="Object 8">
            <a:extLst>
              <a:ext uri="{FF2B5EF4-FFF2-40B4-BE49-F238E27FC236}">
                <a16:creationId xmlns:a16="http://schemas.microsoft.com/office/drawing/2014/main" id="{1403B79C-59C8-41ED-87FE-031E78634E80}"/>
              </a:ext>
            </a:extLst>
          </p:cNvPr>
          <p:cNvGraphicFramePr>
            <a:graphicFrameLocks noChangeAspect="1"/>
          </p:cNvGraphicFramePr>
          <p:nvPr/>
        </p:nvGraphicFramePr>
        <p:xfrm>
          <a:off x="1154440" y="1721142"/>
          <a:ext cx="2236656" cy="1743175"/>
        </p:xfrm>
        <a:graphic>
          <a:graphicData uri="http://schemas.openxmlformats.org/presentationml/2006/ole">
            <mc:AlternateContent xmlns:mc="http://schemas.openxmlformats.org/markup-compatibility/2006">
              <mc:Choice xmlns:v="urn:schemas-microsoft-com:vml" Requires="v">
                <p:oleObj spid="_x0000_s5122" name="Visio" r:id="rId3" imgW="2727889" imgH="2118376" progId="Visio.Drawing.15">
                  <p:embed/>
                </p:oleObj>
              </mc:Choice>
              <mc:Fallback>
                <p:oleObj name="Visio" r:id="rId3" imgW="2727889" imgH="2118376" progId="Visio.Drawing.15">
                  <p:embed/>
                  <p:pic>
                    <p:nvPicPr>
                      <p:cNvPr id="9" name="Object 8">
                        <a:extLst>
                          <a:ext uri="{FF2B5EF4-FFF2-40B4-BE49-F238E27FC236}">
                            <a16:creationId xmlns:a16="http://schemas.microsoft.com/office/drawing/2014/main" id="{1403B79C-59C8-41ED-87FE-031E78634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440" y="1721142"/>
                        <a:ext cx="2236656" cy="1743175"/>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57FD6ACB-29F7-49AA-A526-016DA74C7F85}"/>
              </a:ext>
            </a:extLst>
          </p:cNvPr>
          <p:cNvGraphicFramePr>
            <a:graphicFrameLocks noChangeAspect="1"/>
          </p:cNvGraphicFramePr>
          <p:nvPr/>
        </p:nvGraphicFramePr>
        <p:xfrm>
          <a:off x="1552006" y="3549664"/>
          <a:ext cx="1625600" cy="2503291"/>
        </p:xfrm>
        <a:graphic>
          <a:graphicData uri="http://schemas.openxmlformats.org/presentationml/2006/ole">
            <mc:AlternateContent xmlns:mc="http://schemas.openxmlformats.org/markup-compatibility/2006">
              <mc:Choice xmlns:v="urn:schemas-microsoft-com:vml" Requires="v">
                <p:oleObj spid="_x0000_s5123" name="Visio" r:id="rId5" imgW="2110775" imgH="3230864" progId="Visio.Drawing.15">
                  <p:embed/>
                </p:oleObj>
              </mc:Choice>
              <mc:Fallback>
                <p:oleObj name="Visio" r:id="rId5" imgW="2110775" imgH="3230864" progId="Visio.Drawing.15">
                  <p:embed/>
                  <p:pic>
                    <p:nvPicPr>
                      <p:cNvPr id="12" name="Object 11">
                        <a:extLst>
                          <a:ext uri="{FF2B5EF4-FFF2-40B4-BE49-F238E27FC236}">
                            <a16:creationId xmlns:a16="http://schemas.microsoft.com/office/drawing/2014/main" id="{57FD6ACB-29F7-49AA-A526-016DA74C7F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2006" y="3549664"/>
                        <a:ext cx="1625600" cy="2503291"/>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5260E6F8-43A0-47AC-B948-064F09B93025}"/>
              </a:ext>
            </a:extLst>
          </p:cNvPr>
          <p:cNvGraphicFramePr>
            <a:graphicFrameLocks noChangeAspect="1"/>
          </p:cNvGraphicFramePr>
          <p:nvPr/>
        </p:nvGraphicFramePr>
        <p:xfrm>
          <a:off x="4595586" y="3309825"/>
          <a:ext cx="2902280" cy="2050409"/>
        </p:xfrm>
        <a:graphic>
          <a:graphicData uri="http://schemas.openxmlformats.org/presentationml/2006/ole">
            <mc:AlternateContent xmlns:mc="http://schemas.openxmlformats.org/markup-compatibility/2006">
              <mc:Choice xmlns:v="urn:schemas-microsoft-com:vml" Requires="v">
                <p:oleObj spid="_x0000_s5124" name="Visio" r:id="rId7" imgW="3078338" imgH="2171676" progId="Visio.Drawing.15">
                  <p:embed/>
                </p:oleObj>
              </mc:Choice>
              <mc:Fallback>
                <p:oleObj name="Visio" r:id="rId7" imgW="3078338" imgH="2171676" progId="Visio.Drawing.15">
                  <p:embed/>
                  <p:pic>
                    <p:nvPicPr>
                      <p:cNvPr id="14" name="Object 13">
                        <a:extLst>
                          <a:ext uri="{FF2B5EF4-FFF2-40B4-BE49-F238E27FC236}">
                            <a16:creationId xmlns:a16="http://schemas.microsoft.com/office/drawing/2014/main" id="{5260E6F8-43A0-47AC-B948-064F09B930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5586" y="3309825"/>
                        <a:ext cx="2902280" cy="2050409"/>
                      </a:xfrm>
                      <a:prstGeom prst="rect">
                        <a:avLst/>
                      </a:prstGeom>
                      <a:noFill/>
                    </p:spPr>
                  </p:pic>
                </p:oleObj>
              </mc:Fallback>
            </mc:AlternateContent>
          </a:graphicData>
        </a:graphic>
      </p:graphicFrame>
      <p:graphicFrame>
        <p:nvGraphicFramePr>
          <p:cNvPr id="24" name="Object 23">
            <a:extLst>
              <a:ext uri="{FF2B5EF4-FFF2-40B4-BE49-F238E27FC236}">
                <a16:creationId xmlns:a16="http://schemas.microsoft.com/office/drawing/2014/main" id="{B7C892DE-2BA1-4D41-9F28-5375BF9DF570}"/>
              </a:ext>
            </a:extLst>
          </p:cNvPr>
          <p:cNvGraphicFramePr>
            <a:graphicFrameLocks noChangeAspect="1"/>
          </p:cNvGraphicFramePr>
          <p:nvPr/>
        </p:nvGraphicFramePr>
        <p:xfrm>
          <a:off x="6949440" y="1851221"/>
          <a:ext cx="2733040" cy="1407553"/>
        </p:xfrm>
        <a:graphic>
          <a:graphicData uri="http://schemas.openxmlformats.org/presentationml/2006/ole">
            <mc:AlternateContent xmlns:mc="http://schemas.openxmlformats.org/markup-compatibility/2006">
              <mc:Choice xmlns:v="urn:schemas-microsoft-com:vml" Requires="v">
                <p:oleObj spid="_x0000_s5125" name="Visio" r:id="rId9" imgW="3002209" imgH="1531644" progId="Visio.Drawing.15">
                  <p:embed/>
                </p:oleObj>
              </mc:Choice>
              <mc:Fallback>
                <p:oleObj name="Visio" r:id="rId9" imgW="3002209" imgH="1531644" progId="Visio.Drawing.15">
                  <p:embed/>
                  <p:pic>
                    <p:nvPicPr>
                      <p:cNvPr id="24" name="Object 23">
                        <a:extLst>
                          <a:ext uri="{FF2B5EF4-FFF2-40B4-BE49-F238E27FC236}">
                            <a16:creationId xmlns:a16="http://schemas.microsoft.com/office/drawing/2014/main" id="{B7C892DE-2BA1-4D41-9F28-5375BF9DF5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9440" y="1851221"/>
                        <a:ext cx="2733040" cy="1407553"/>
                      </a:xfrm>
                      <a:prstGeom prst="rect">
                        <a:avLst/>
                      </a:prstGeom>
                      <a:noFill/>
                    </p:spPr>
                  </p:pic>
                </p:oleObj>
              </mc:Fallback>
            </mc:AlternateContent>
          </a:graphicData>
        </a:graphic>
      </p:graphicFrame>
      <p:graphicFrame>
        <p:nvGraphicFramePr>
          <p:cNvPr id="26" name="Object 25">
            <a:extLst>
              <a:ext uri="{FF2B5EF4-FFF2-40B4-BE49-F238E27FC236}">
                <a16:creationId xmlns:a16="http://schemas.microsoft.com/office/drawing/2014/main" id="{C7E7C450-B338-460E-8B82-05FF40D7A25C}"/>
              </a:ext>
            </a:extLst>
          </p:cNvPr>
          <p:cNvGraphicFramePr>
            <a:graphicFrameLocks noChangeAspect="1"/>
          </p:cNvGraphicFramePr>
          <p:nvPr/>
        </p:nvGraphicFramePr>
        <p:xfrm>
          <a:off x="8800906" y="3084869"/>
          <a:ext cx="3079261" cy="2198331"/>
        </p:xfrm>
        <a:graphic>
          <a:graphicData uri="http://schemas.openxmlformats.org/presentationml/2006/ole">
            <mc:AlternateContent xmlns:mc="http://schemas.openxmlformats.org/markup-compatibility/2006">
              <mc:Choice xmlns:v="urn:schemas-microsoft-com:vml" Requires="v">
                <p:oleObj spid="_x0000_s5126" name="Visio" r:id="rId11" imgW="3429213" imgH="2278277" progId="Visio.Drawing.15">
                  <p:embed/>
                </p:oleObj>
              </mc:Choice>
              <mc:Fallback>
                <p:oleObj name="Visio" r:id="rId11" imgW="3429213" imgH="2278277" progId="Visio.Drawing.15">
                  <p:embed/>
                  <p:pic>
                    <p:nvPicPr>
                      <p:cNvPr id="26" name="Object 25">
                        <a:extLst>
                          <a:ext uri="{FF2B5EF4-FFF2-40B4-BE49-F238E27FC236}">
                            <a16:creationId xmlns:a16="http://schemas.microsoft.com/office/drawing/2014/main" id="{C7E7C450-B338-460E-8B82-05FF40D7A2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00906" y="3084869"/>
                        <a:ext cx="3079261" cy="2198331"/>
                      </a:xfrm>
                      <a:prstGeom prst="rect">
                        <a:avLst/>
                      </a:prstGeom>
                      <a:noFill/>
                    </p:spPr>
                  </p:pic>
                </p:oleObj>
              </mc:Fallback>
            </mc:AlternateContent>
          </a:graphicData>
        </a:graphic>
      </p:graphicFrame>
      <p:graphicFrame>
        <p:nvGraphicFramePr>
          <p:cNvPr id="28" name="Object 27">
            <a:extLst>
              <a:ext uri="{FF2B5EF4-FFF2-40B4-BE49-F238E27FC236}">
                <a16:creationId xmlns:a16="http://schemas.microsoft.com/office/drawing/2014/main" id="{F54A7B42-4DF1-4BF1-9AAB-E7556C586AA8}"/>
              </a:ext>
            </a:extLst>
          </p:cNvPr>
          <p:cNvGraphicFramePr>
            <a:graphicFrameLocks noChangeAspect="1"/>
          </p:cNvGraphicFramePr>
          <p:nvPr/>
        </p:nvGraphicFramePr>
        <p:xfrm>
          <a:off x="9906000" y="1940969"/>
          <a:ext cx="1239520" cy="630710"/>
        </p:xfrm>
        <a:graphic>
          <a:graphicData uri="http://schemas.openxmlformats.org/presentationml/2006/ole">
            <mc:AlternateContent xmlns:mc="http://schemas.openxmlformats.org/markup-compatibility/2006">
              <mc:Choice xmlns:v="urn:schemas-microsoft-com:vml" Requires="v">
                <p:oleObj spid="_x0000_s5127" name="Visio" r:id="rId13" imgW="1470695" imgH="746634" progId="Visio.Drawing.15">
                  <p:embed/>
                </p:oleObj>
              </mc:Choice>
              <mc:Fallback>
                <p:oleObj name="Visio" r:id="rId13" imgW="1470695" imgH="746634" progId="Visio.Drawing.15">
                  <p:embed/>
                  <p:pic>
                    <p:nvPicPr>
                      <p:cNvPr id="28" name="Object 27">
                        <a:extLst>
                          <a:ext uri="{FF2B5EF4-FFF2-40B4-BE49-F238E27FC236}">
                            <a16:creationId xmlns:a16="http://schemas.microsoft.com/office/drawing/2014/main" id="{F54A7B42-4DF1-4BF1-9AAB-E7556C586A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000" y="1940969"/>
                        <a:ext cx="1239520" cy="630710"/>
                      </a:xfrm>
                      <a:prstGeom prst="rect">
                        <a:avLst/>
                      </a:prstGeom>
                      <a:noFill/>
                    </p:spPr>
                  </p:pic>
                </p:oleObj>
              </mc:Fallback>
            </mc:AlternateContent>
          </a:graphicData>
        </a:graphic>
      </p:graphicFrame>
      <p:graphicFrame>
        <p:nvGraphicFramePr>
          <p:cNvPr id="30" name="Object 29">
            <a:extLst>
              <a:ext uri="{FF2B5EF4-FFF2-40B4-BE49-F238E27FC236}">
                <a16:creationId xmlns:a16="http://schemas.microsoft.com/office/drawing/2014/main" id="{5F338D71-45E8-4A51-BB01-D8973068235C}"/>
              </a:ext>
            </a:extLst>
          </p:cNvPr>
          <p:cNvGraphicFramePr>
            <a:graphicFrameLocks noChangeAspect="1"/>
          </p:cNvGraphicFramePr>
          <p:nvPr/>
        </p:nvGraphicFramePr>
        <p:xfrm>
          <a:off x="9986093" y="5331512"/>
          <a:ext cx="1307801" cy="600237"/>
        </p:xfrm>
        <a:graphic>
          <a:graphicData uri="http://schemas.openxmlformats.org/presentationml/2006/ole">
            <mc:AlternateContent xmlns:mc="http://schemas.openxmlformats.org/markup-compatibility/2006">
              <mc:Choice xmlns:v="urn:schemas-microsoft-com:vml" Requires="v">
                <p:oleObj spid="_x0000_s5128" name="Visio" r:id="rId15" imgW="1577446" imgH="738958" progId="Visio.Drawing.15">
                  <p:embed/>
                </p:oleObj>
              </mc:Choice>
              <mc:Fallback>
                <p:oleObj name="Visio" r:id="rId15" imgW="1577446" imgH="738958" progId="Visio.Drawing.15">
                  <p:embed/>
                  <p:pic>
                    <p:nvPicPr>
                      <p:cNvPr id="30" name="Object 29">
                        <a:extLst>
                          <a:ext uri="{FF2B5EF4-FFF2-40B4-BE49-F238E27FC236}">
                            <a16:creationId xmlns:a16="http://schemas.microsoft.com/office/drawing/2014/main" id="{5F338D71-45E8-4A51-BB01-D8973068235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86093" y="5331512"/>
                        <a:ext cx="1307801" cy="600237"/>
                      </a:xfrm>
                      <a:prstGeom prst="rect">
                        <a:avLst/>
                      </a:prstGeom>
                      <a:noFill/>
                    </p:spPr>
                  </p:pic>
                </p:oleObj>
              </mc:Fallback>
            </mc:AlternateContent>
          </a:graphicData>
        </a:graphic>
      </p:graphicFrame>
      <p:graphicFrame>
        <p:nvGraphicFramePr>
          <p:cNvPr id="32" name="Object 31">
            <a:extLst>
              <a:ext uri="{FF2B5EF4-FFF2-40B4-BE49-F238E27FC236}">
                <a16:creationId xmlns:a16="http://schemas.microsoft.com/office/drawing/2014/main" id="{52FCC394-20D6-4204-9025-52516DC25F98}"/>
              </a:ext>
            </a:extLst>
          </p:cNvPr>
          <p:cNvGraphicFramePr>
            <a:graphicFrameLocks noChangeAspect="1"/>
          </p:cNvGraphicFramePr>
          <p:nvPr/>
        </p:nvGraphicFramePr>
        <p:xfrm>
          <a:off x="5275879" y="5360234"/>
          <a:ext cx="1541695" cy="802737"/>
        </p:xfrm>
        <a:graphic>
          <a:graphicData uri="http://schemas.openxmlformats.org/presentationml/2006/ole">
            <mc:AlternateContent xmlns:mc="http://schemas.openxmlformats.org/markup-compatibility/2006">
              <mc:Choice xmlns:v="urn:schemas-microsoft-com:vml" Requires="v">
                <p:oleObj spid="_x0000_s5129" name="Visio" r:id="rId17" imgW="1867077" imgH="967937" progId="Visio.Drawing.15">
                  <p:embed/>
                </p:oleObj>
              </mc:Choice>
              <mc:Fallback>
                <p:oleObj name="Visio" r:id="rId17" imgW="1867077" imgH="967937" progId="Visio.Drawing.15">
                  <p:embed/>
                  <p:pic>
                    <p:nvPicPr>
                      <p:cNvPr id="32" name="Object 31">
                        <a:extLst>
                          <a:ext uri="{FF2B5EF4-FFF2-40B4-BE49-F238E27FC236}">
                            <a16:creationId xmlns:a16="http://schemas.microsoft.com/office/drawing/2014/main" id="{52FCC394-20D6-4204-9025-52516DC25F9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75879" y="5360234"/>
                        <a:ext cx="1541695" cy="802737"/>
                      </a:xfrm>
                      <a:prstGeom prst="rect">
                        <a:avLst/>
                      </a:prstGeom>
                      <a:noFill/>
                    </p:spPr>
                  </p:pic>
                </p:oleObj>
              </mc:Fallback>
            </mc:AlternateContent>
          </a:graphicData>
        </a:graphic>
      </p:graphicFrame>
      <p:sp>
        <p:nvSpPr>
          <p:cNvPr id="16" name="Rectangle 15">
            <a:extLst>
              <a:ext uri="{FF2B5EF4-FFF2-40B4-BE49-F238E27FC236}">
                <a16:creationId xmlns:a16="http://schemas.microsoft.com/office/drawing/2014/main" id="{B6F1DE97-6FD2-490B-9EA8-8082F1DCB17D}"/>
              </a:ext>
            </a:extLst>
          </p:cNvPr>
          <p:cNvSpPr/>
          <p:nvPr/>
        </p:nvSpPr>
        <p:spPr>
          <a:xfrm>
            <a:off x="730897" y="422617"/>
            <a:ext cx="6039538"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STRUCTURALĂ</a:t>
            </a:r>
            <a:endParaRPr lang="en-US" sz="2400" dirty="0"/>
          </a:p>
        </p:txBody>
      </p:sp>
      <p:cxnSp>
        <p:nvCxnSpPr>
          <p:cNvPr id="17" name="Straight Connector 16">
            <a:extLst>
              <a:ext uri="{FF2B5EF4-FFF2-40B4-BE49-F238E27FC236}">
                <a16:creationId xmlns:a16="http://schemas.microsoft.com/office/drawing/2014/main" id="{6A00F085-E938-43D9-A638-0B0EA6B99CF2}"/>
              </a:ext>
            </a:extLst>
          </p:cNvPr>
          <p:cNvCxnSpPr/>
          <p:nvPr/>
        </p:nvCxnSpPr>
        <p:spPr>
          <a:xfrm>
            <a:off x="730897" y="835179"/>
            <a:ext cx="109541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1771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CA298E-8EFC-4900-BC07-436CCC042A8C}"/>
              </a:ext>
            </a:extLst>
          </p:cNvPr>
          <p:cNvPicPr>
            <a:picLocks noChangeAspect="1"/>
          </p:cNvPicPr>
          <p:nvPr/>
        </p:nvPicPr>
        <p:blipFill>
          <a:blip r:embed="rId2"/>
          <a:stretch>
            <a:fillRect/>
          </a:stretch>
        </p:blipFill>
        <p:spPr>
          <a:xfrm>
            <a:off x="723902" y="2921764"/>
            <a:ext cx="6102516" cy="3021942"/>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3CF8331-2B7C-4F55-992A-CBBD60A125F0}"/>
                  </a:ext>
                </a:extLst>
              </p:cNvPr>
              <p:cNvSpPr/>
              <p:nvPr/>
            </p:nvSpPr>
            <p:spPr>
              <a:xfrm>
                <a:off x="4723298" y="1227748"/>
                <a:ext cx="3158557" cy="403893"/>
              </a:xfrm>
              <a:prstGeom prst="rect">
                <a:avLst/>
              </a:prstGeom>
            </p:spPr>
            <p:txBody>
              <a:bodyPr wrap="none">
                <a:spAutoFit/>
              </a:bodyPr>
              <a:lstStyle/>
              <a:p>
                <a14:m>
                  <m:oMath xmlns:m="http://schemas.openxmlformats.org/officeDocument/2006/math">
                    <m:sSubSup>
                      <m:sSubSupPr>
                        <m:ctrlPr>
                          <a:rPr lang="en-US" i="1" smtClean="0">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𝑡</m:t>
                        </m:r>
                      </m:sup>
                    </m:sSubSup>
                    <m:r>
                      <a:rPr lang="ro-RO" b="0" i="1" smtClean="0">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𝑛</m:t>
                        </m:r>
                      </m:sup>
                    </m:sSub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3</m:t>
                        </m:r>
                      </m:sub>
                    </m:sSub>
                    <m:r>
                      <a:rPr lang="ro-RO"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4</m:t>
                        </m:r>
                        <m:r>
                          <a:rPr lang="en-US" i="1">
                            <a:latin typeface="Cambria Math" panose="02040503050406030204" pitchFamily="18" charset="0"/>
                          </a:rPr>
                          <m:t>3</m:t>
                        </m:r>
                      </m:sub>
                    </m:sSub>
                    <m:r>
                      <a:rPr lang="en-US" i="1">
                        <a:latin typeface="Cambria Math" panose="02040503050406030204" pitchFamily="18" charset="0"/>
                      </a:rPr>
                      <m:t> </m:t>
                    </m:r>
                    <m:r>
                      <a:rPr lang="ro-RO" b="0" i="1" smtClean="0">
                        <a:latin typeface="Cambria Math" panose="02040503050406030204" pitchFamily="18" charset="0"/>
                      </a:rPr>
                      <m:t>=0</m:t>
                    </m:r>
                  </m:oMath>
                </a14:m>
                <a:endParaRPr lang="en-US" dirty="0"/>
              </a:p>
            </p:txBody>
          </p:sp>
        </mc:Choice>
        <mc:Fallback xmlns="">
          <p:sp>
            <p:nvSpPr>
              <p:cNvPr id="7" name="Rectangle 6">
                <a:extLst>
                  <a:ext uri="{FF2B5EF4-FFF2-40B4-BE49-F238E27FC236}">
                    <a16:creationId xmlns:a16="http://schemas.microsoft.com/office/drawing/2014/main" id="{03CF8331-2B7C-4F55-992A-CBBD60A125F0}"/>
                  </a:ext>
                </a:extLst>
              </p:cNvPr>
              <p:cNvSpPr>
                <a:spLocks noRot="1" noChangeAspect="1" noMove="1" noResize="1" noEditPoints="1" noAdjustHandles="1" noChangeArrowheads="1" noChangeShapeType="1" noTextEdit="1"/>
              </p:cNvSpPr>
              <p:nvPr/>
            </p:nvSpPr>
            <p:spPr>
              <a:xfrm>
                <a:off x="4723298" y="1227748"/>
                <a:ext cx="3158557" cy="403893"/>
              </a:xfrm>
              <a:prstGeom prst="rect">
                <a:avLst/>
              </a:prstGeom>
              <a:blipFill>
                <a:blip r:embed="rId3"/>
                <a:stretch>
                  <a:fillRect t="-22388"/>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6102AC4-B6EB-4BBB-8E0C-E2F957B0D744}"/>
              </a:ext>
            </a:extLst>
          </p:cNvPr>
          <p:cNvSpPr/>
          <p:nvPr/>
        </p:nvSpPr>
        <p:spPr>
          <a:xfrm>
            <a:off x="649568" y="914294"/>
            <a:ext cx="1312282" cy="400110"/>
          </a:xfrm>
          <a:prstGeom prst="rect">
            <a:avLst/>
          </a:prstGeom>
        </p:spPr>
        <p:txBody>
          <a:bodyPr wrap="none">
            <a:spAutoFit/>
          </a:bodyPr>
          <a:lstStyle/>
          <a:p>
            <a:r>
              <a:rPr lang="ro-RO" sz="2000" b="1" dirty="0"/>
              <a:t>Grupa RRT</a:t>
            </a:r>
            <a:endParaRPr lang="en-US" sz="2000" b="1"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4527EED-A1EC-4C5C-9E47-B4975E14B14E}"/>
                  </a:ext>
                </a:extLst>
              </p:cNvPr>
              <p:cNvSpPr/>
              <p:nvPr/>
            </p:nvSpPr>
            <p:spPr>
              <a:xfrm>
                <a:off x="5326940" y="1667794"/>
                <a:ext cx="487416"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o-RO" sz="1400" i="1">
                          <a:latin typeface="Cambria Math" panose="02040503050406030204" pitchFamily="18" charset="0"/>
                          <a:ea typeface="Cambria Math" panose="02040503050406030204" pitchFamily="18" charset="0"/>
                        </a:rPr>
                        <m:t>∥</m:t>
                      </m:r>
                      <m:r>
                        <a:rPr lang="ro-RO" sz="1400" i="1">
                          <a:latin typeface="Cambria Math" panose="02040503050406030204" pitchFamily="18" charset="0"/>
                          <a:ea typeface="Cambria Math" panose="02040503050406030204" pitchFamily="18" charset="0"/>
                        </a:rPr>
                        <m:t>𝐴𝐵</m:t>
                      </m:r>
                    </m:oMath>
                  </m:oMathPara>
                </a14:m>
                <a:endParaRPr lang="en-US" sz="1400" dirty="0"/>
              </a:p>
            </p:txBody>
          </p:sp>
        </mc:Choice>
        <mc:Fallback xmlns="">
          <p:sp>
            <p:nvSpPr>
              <p:cNvPr id="9" name="Rectangle 8">
                <a:extLst>
                  <a:ext uri="{FF2B5EF4-FFF2-40B4-BE49-F238E27FC236}">
                    <a16:creationId xmlns:a16="http://schemas.microsoft.com/office/drawing/2014/main" id="{A4527EED-A1EC-4C5C-9E47-B4975E14B14E}"/>
                  </a:ext>
                </a:extLst>
              </p:cNvPr>
              <p:cNvSpPr>
                <a:spLocks noRot="1" noChangeAspect="1" noMove="1" noResize="1" noEditPoints="1" noAdjustHandles="1" noChangeArrowheads="1" noChangeShapeType="1" noTextEdit="1"/>
              </p:cNvSpPr>
              <p:nvPr/>
            </p:nvSpPr>
            <p:spPr>
              <a:xfrm>
                <a:off x="5326940" y="1667794"/>
                <a:ext cx="487416" cy="307777"/>
              </a:xfrm>
              <a:prstGeom prst="rect">
                <a:avLst/>
              </a:prstGeom>
              <a:blipFill>
                <a:blip r:embed="rId4"/>
                <a:stretch>
                  <a:fillRect r="-5000"/>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C8915BB1-5453-4B26-B7E3-D55C41E05A3F}"/>
              </a:ext>
            </a:extLst>
          </p:cNvPr>
          <p:cNvGrpSpPr/>
          <p:nvPr/>
        </p:nvGrpSpPr>
        <p:grpSpPr>
          <a:xfrm>
            <a:off x="6016913" y="1667157"/>
            <a:ext cx="213360" cy="30480"/>
            <a:chOff x="6289040" y="1932940"/>
            <a:chExt cx="213360" cy="30480"/>
          </a:xfrm>
        </p:grpSpPr>
        <p:cxnSp>
          <p:nvCxnSpPr>
            <p:cNvPr id="11" name="Straight Connector 10">
              <a:extLst>
                <a:ext uri="{FF2B5EF4-FFF2-40B4-BE49-F238E27FC236}">
                  <a16:creationId xmlns:a16="http://schemas.microsoft.com/office/drawing/2014/main" id="{9BB1529B-097F-4D55-9667-5851C104E72A}"/>
                </a:ext>
              </a:extLst>
            </p:cNvPr>
            <p:cNvCxnSpPr/>
            <p:nvPr/>
          </p:nvCxnSpPr>
          <p:spPr>
            <a:xfrm>
              <a:off x="6289040" y="1932940"/>
              <a:ext cx="2133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805BC3-F623-4F9F-AE4D-657D0F7D4966}"/>
                </a:ext>
              </a:extLst>
            </p:cNvPr>
            <p:cNvCxnSpPr/>
            <p:nvPr/>
          </p:nvCxnSpPr>
          <p:spPr>
            <a:xfrm>
              <a:off x="6289040" y="1963420"/>
              <a:ext cx="2133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19674BBF-C91B-42C5-9F4B-847010B5C17A}"/>
              </a:ext>
            </a:extLst>
          </p:cNvPr>
          <p:cNvGrpSpPr/>
          <p:nvPr/>
        </p:nvGrpSpPr>
        <p:grpSpPr>
          <a:xfrm>
            <a:off x="6496582" y="1666436"/>
            <a:ext cx="213360" cy="30480"/>
            <a:chOff x="6289040" y="1932940"/>
            <a:chExt cx="213360" cy="30480"/>
          </a:xfrm>
        </p:grpSpPr>
        <p:cxnSp>
          <p:nvCxnSpPr>
            <p:cNvPr id="15" name="Straight Connector 14">
              <a:extLst>
                <a:ext uri="{FF2B5EF4-FFF2-40B4-BE49-F238E27FC236}">
                  <a16:creationId xmlns:a16="http://schemas.microsoft.com/office/drawing/2014/main" id="{9CE303EC-EA97-4FAE-8EF1-7340DFFB3762}"/>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9D95B3D-7593-4614-88A7-1B4FCEC2C062}"/>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4A77B16-3F0D-4B43-A3ED-2A1135990E44}"/>
              </a:ext>
            </a:extLst>
          </p:cNvPr>
          <p:cNvGrpSpPr/>
          <p:nvPr/>
        </p:nvGrpSpPr>
        <p:grpSpPr>
          <a:xfrm>
            <a:off x="7025256" y="1670104"/>
            <a:ext cx="213360" cy="30480"/>
            <a:chOff x="6289040" y="1932940"/>
            <a:chExt cx="213360" cy="30480"/>
          </a:xfrm>
        </p:grpSpPr>
        <p:cxnSp>
          <p:nvCxnSpPr>
            <p:cNvPr id="18" name="Straight Connector 17">
              <a:extLst>
                <a:ext uri="{FF2B5EF4-FFF2-40B4-BE49-F238E27FC236}">
                  <a16:creationId xmlns:a16="http://schemas.microsoft.com/office/drawing/2014/main" id="{CB670695-7E2C-4EA9-B617-648E5F738964}"/>
                </a:ext>
              </a:extLst>
            </p:cNvPr>
            <p:cNvCxnSpPr/>
            <p:nvPr/>
          </p:nvCxnSpPr>
          <p:spPr>
            <a:xfrm>
              <a:off x="6289040" y="1932940"/>
              <a:ext cx="2133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40EA703-08C9-4B9E-A412-B6ED10637FD8}"/>
                </a:ext>
              </a:extLst>
            </p:cNvPr>
            <p:cNvCxnSpPr/>
            <p:nvPr/>
          </p:nvCxnSpPr>
          <p:spPr>
            <a:xfrm>
              <a:off x="6289040" y="1963420"/>
              <a:ext cx="2133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DF5ADED-FD3B-479B-BF33-914185843834}"/>
              </a:ext>
            </a:extLst>
          </p:cNvPr>
          <p:cNvGrpSpPr/>
          <p:nvPr/>
        </p:nvGrpSpPr>
        <p:grpSpPr>
          <a:xfrm>
            <a:off x="4858962" y="1667157"/>
            <a:ext cx="213360" cy="30480"/>
            <a:chOff x="6289040" y="1932940"/>
            <a:chExt cx="213360" cy="30480"/>
          </a:xfrm>
        </p:grpSpPr>
        <p:cxnSp>
          <p:nvCxnSpPr>
            <p:cNvPr id="21" name="Straight Connector 20">
              <a:extLst>
                <a:ext uri="{FF2B5EF4-FFF2-40B4-BE49-F238E27FC236}">
                  <a16:creationId xmlns:a16="http://schemas.microsoft.com/office/drawing/2014/main" id="{6E7643A8-E937-497F-A788-2D7D2413A8F4}"/>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BF8951-927E-4262-AE97-287A354A6F9C}"/>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11330943-A5F1-4E3B-973F-4F5487D6CC69}"/>
              </a:ext>
            </a:extLst>
          </p:cNvPr>
          <p:cNvCxnSpPr/>
          <p:nvPr/>
        </p:nvCxnSpPr>
        <p:spPr>
          <a:xfrm>
            <a:off x="5430564" y="166569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CB9E6092-9089-4630-826B-DF59AC76608E}"/>
                  </a:ext>
                </a:extLst>
              </p:cNvPr>
              <p:cNvSpPr/>
              <p:nvPr/>
            </p:nvSpPr>
            <p:spPr>
              <a:xfrm>
                <a:off x="4680800" y="1685344"/>
                <a:ext cx="538207"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o-RO" sz="1400" i="1">
                          <a:latin typeface="Cambria Math" panose="02040503050406030204" pitchFamily="18" charset="0"/>
                          <a:ea typeface="Cambria Math" panose="02040503050406030204" pitchFamily="18" charset="0"/>
                        </a:rPr>
                        <m:t>⊥</m:t>
                      </m:r>
                      <m:r>
                        <a:rPr lang="ro-RO" sz="1400" i="1">
                          <a:latin typeface="Cambria Math" panose="02040503050406030204" pitchFamily="18" charset="0"/>
                          <a:ea typeface="Cambria Math" panose="02040503050406030204" pitchFamily="18" charset="0"/>
                        </a:rPr>
                        <m:t>𝐴𝐵</m:t>
                      </m:r>
                    </m:oMath>
                  </m:oMathPara>
                </a14:m>
                <a:endParaRPr lang="en-US" sz="1400" dirty="0"/>
              </a:p>
            </p:txBody>
          </p:sp>
        </mc:Choice>
        <mc:Fallback xmlns="">
          <p:sp>
            <p:nvSpPr>
              <p:cNvPr id="25" name="Rectangle 24">
                <a:extLst>
                  <a:ext uri="{FF2B5EF4-FFF2-40B4-BE49-F238E27FC236}">
                    <a16:creationId xmlns:a16="http://schemas.microsoft.com/office/drawing/2014/main" id="{CB9E6092-9089-4630-826B-DF59AC76608E}"/>
                  </a:ext>
                </a:extLst>
              </p:cNvPr>
              <p:cNvSpPr>
                <a:spLocks noRot="1" noChangeAspect="1" noMove="1" noResize="1" noEditPoints="1" noAdjustHandles="1" noChangeArrowheads="1" noChangeShapeType="1" noTextEdit="1"/>
              </p:cNvSpPr>
              <p:nvPr/>
            </p:nvSpPr>
            <p:spPr>
              <a:xfrm>
                <a:off x="4680800" y="1685344"/>
                <a:ext cx="538207" cy="307777"/>
              </a:xfrm>
              <a:prstGeom prst="rect">
                <a:avLst/>
              </a:prstGeom>
              <a:blipFill>
                <a:blip r:embed="rId5"/>
                <a:stretch>
                  <a:fillRect r="-11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FAA6C63F-9767-411C-80BB-2B46F974C78A}"/>
                  </a:ext>
                </a:extLst>
              </p:cNvPr>
              <p:cNvSpPr/>
              <p:nvPr/>
            </p:nvSpPr>
            <p:spPr>
              <a:xfrm>
                <a:off x="6826418" y="1686921"/>
                <a:ext cx="81092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sz="1400" i="1" smtClean="0">
                          <a:latin typeface="Cambria Math" panose="02040503050406030204" pitchFamily="18" charset="0"/>
                          <a:ea typeface="Cambria Math" panose="02040503050406030204" pitchFamily="18" charset="0"/>
                        </a:rPr>
                        <m:t>⊥</m:t>
                      </m:r>
                      <m:r>
                        <a:rPr lang="ro-RO" sz="1400" b="0" i="1" smtClean="0">
                          <a:latin typeface="Cambria Math" panose="02040503050406030204" pitchFamily="18" charset="0"/>
                          <a:ea typeface="Cambria Math" panose="02040503050406030204" pitchFamily="18" charset="0"/>
                        </a:rPr>
                        <m:t>𝑥</m:t>
                      </m:r>
                      <m:r>
                        <a:rPr lang="ro-RO" sz="1400" b="0" i="1" smtClean="0">
                          <a:latin typeface="Cambria Math" panose="02040503050406030204" pitchFamily="18" charset="0"/>
                          <a:ea typeface="Cambria Math" panose="02040503050406030204" pitchFamily="18" charset="0"/>
                        </a:rPr>
                        <m:t>−</m:t>
                      </m:r>
                      <m:r>
                        <a:rPr lang="ro-RO" sz="1400" b="0" i="1" smtClean="0">
                          <a:latin typeface="Cambria Math" panose="02040503050406030204" pitchFamily="18" charset="0"/>
                          <a:ea typeface="Cambria Math" panose="02040503050406030204" pitchFamily="18" charset="0"/>
                        </a:rPr>
                        <m:t>𝑥</m:t>
                      </m:r>
                    </m:oMath>
                  </m:oMathPara>
                </a14:m>
                <a:endParaRPr lang="en-US" sz="1400" dirty="0"/>
              </a:p>
            </p:txBody>
          </p:sp>
        </mc:Choice>
        <mc:Fallback xmlns="">
          <p:sp>
            <p:nvSpPr>
              <p:cNvPr id="26" name="Rectangle 25">
                <a:extLst>
                  <a:ext uri="{FF2B5EF4-FFF2-40B4-BE49-F238E27FC236}">
                    <a16:creationId xmlns:a16="http://schemas.microsoft.com/office/drawing/2014/main" id="{FAA6C63F-9767-411C-80BB-2B46F974C78A}"/>
                  </a:ext>
                </a:extLst>
              </p:cNvPr>
              <p:cNvSpPr>
                <a:spLocks noRot="1" noChangeAspect="1" noMove="1" noResize="1" noEditPoints="1" noAdjustHandles="1" noChangeArrowheads="1" noChangeShapeType="1" noTextEdit="1"/>
              </p:cNvSpPr>
              <p:nvPr/>
            </p:nvSpPr>
            <p:spPr>
              <a:xfrm>
                <a:off x="6826418" y="1686921"/>
                <a:ext cx="810928"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C00C9400-0128-4131-901D-2A1B939CC364}"/>
                  </a:ext>
                </a:extLst>
              </p:cNvPr>
              <p:cNvSpPr/>
              <p:nvPr/>
            </p:nvSpPr>
            <p:spPr>
              <a:xfrm>
                <a:off x="5219007" y="2441644"/>
                <a:ext cx="1962845"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1</m:t>
                          </m:r>
                          <m:r>
                            <a:rPr lang="en-US" i="1">
                              <a:latin typeface="Cambria Math" panose="02040503050406030204" pitchFamily="18" charset="0"/>
                            </a:rPr>
                            <m:t>2</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3</m:t>
                          </m:r>
                          <m:r>
                            <a:rPr lang="en-US" i="1">
                              <a:latin typeface="Cambria Math" panose="02040503050406030204" pitchFamily="18" charset="0"/>
                            </a:rPr>
                            <m:t>2</m:t>
                          </m:r>
                        </m:sub>
                      </m:sSub>
                      <m:r>
                        <a:rPr lang="ro-RO" b="0" i="1" smtClean="0">
                          <a:latin typeface="Cambria Math" panose="02040503050406030204" pitchFamily="18" charset="0"/>
                        </a:rPr>
                        <m:t>=0</m:t>
                      </m:r>
                    </m:oMath>
                  </m:oMathPara>
                </a14:m>
                <a:endParaRPr lang="en-US" dirty="0"/>
              </a:p>
            </p:txBody>
          </p:sp>
        </mc:Choice>
        <mc:Fallback xmlns="">
          <p:sp>
            <p:nvSpPr>
              <p:cNvPr id="27" name="Rectangle 26">
                <a:extLst>
                  <a:ext uri="{FF2B5EF4-FFF2-40B4-BE49-F238E27FC236}">
                    <a16:creationId xmlns:a16="http://schemas.microsoft.com/office/drawing/2014/main" id="{C00C9400-0128-4131-901D-2A1B939CC364}"/>
                  </a:ext>
                </a:extLst>
              </p:cNvPr>
              <p:cNvSpPr>
                <a:spLocks noRot="1" noChangeAspect="1" noMove="1" noResize="1" noEditPoints="1" noAdjustHandles="1" noChangeArrowheads="1" noChangeShapeType="1" noTextEdit="1"/>
              </p:cNvSpPr>
              <p:nvPr/>
            </p:nvSpPr>
            <p:spPr>
              <a:xfrm>
                <a:off x="5219007" y="2441644"/>
                <a:ext cx="1962845" cy="402931"/>
              </a:xfrm>
              <a:prstGeom prst="rect">
                <a:avLst/>
              </a:prstGeom>
              <a:blipFill>
                <a:blip r:embed="rId7"/>
                <a:stretch>
                  <a:fillRect t="-22727"/>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ADA0095-D930-474C-AD34-B1EF227FCA9B}"/>
              </a:ext>
            </a:extLst>
          </p:cNvPr>
          <p:cNvPicPr>
            <a:picLocks noChangeAspect="1"/>
          </p:cNvPicPr>
          <p:nvPr/>
        </p:nvPicPr>
        <p:blipFill>
          <a:blip r:embed="rId8"/>
          <a:stretch>
            <a:fillRect/>
          </a:stretch>
        </p:blipFill>
        <p:spPr>
          <a:xfrm>
            <a:off x="7881855" y="2313210"/>
            <a:ext cx="2680222" cy="3908104"/>
          </a:xfrm>
          <a:prstGeom prst="rect">
            <a:avLst/>
          </a:prstGeom>
        </p:spPr>
      </p:pic>
      <p:sp>
        <p:nvSpPr>
          <p:cNvPr id="28" name="Rectangle 27">
            <a:extLst>
              <a:ext uri="{FF2B5EF4-FFF2-40B4-BE49-F238E27FC236}">
                <a16:creationId xmlns:a16="http://schemas.microsoft.com/office/drawing/2014/main" id="{38B2A2DD-A602-4BCC-B7C7-514465226BDB}"/>
              </a:ext>
            </a:extLst>
          </p:cNvPr>
          <p:cNvSpPr/>
          <p:nvPr/>
        </p:nvSpPr>
        <p:spPr>
          <a:xfrm>
            <a:off x="649568" y="311318"/>
            <a:ext cx="8230266" cy="461665"/>
          </a:xfrm>
          <a:prstGeom prst="rect">
            <a:avLst/>
          </a:prstGeom>
        </p:spPr>
        <p:txBody>
          <a:bodyPr wrap="none">
            <a:spAutoFit/>
          </a:bodyPr>
          <a:lstStyle/>
          <a:p>
            <a:r>
              <a:rPr lang="ro-RO" sz="2400" dirty="0"/>
              <a:t>2.3 Determinarea forțelor de legătură pentru grupele structurale</a:t>
            </a:r>
            <a:endParaRPr lang="en-US" sz="2000" dirty="0"/>
          </a:p>
        </p:txBody>
      </p:sp>
      <p:cxnSp>
        <p:nvCxnSpPr>
          <p:cNvPr id="29" name="Straight Connector 28">
            <a:extLst>
              <a:ext uri="{FF2B5EF4-FFF2-40B4-BE49-F238E27FC236}">
                <a16:creationId xmlns:a16="http://schemas.microsoft.com/office/drawing/2014/main" id="{5EA84CC6-36EE-4D8C-9EA5-FE92C36F36C4}"/>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96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5" grpId="0"/>
      <p:bldP spid="26" grpId="0"/>
      <p:bldP spid="2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18110F9-79CC-4544-94D5-BAE34F160945}"/>
              </a:ext>
            </a:extLst>
          </p:cNvPr>
          <p:cNvSpPr/>
          <p:nvPr/>
        </p:nvSpPr>
        <p:spPr>
          <a:xfrm>
            <a:off x="649568" y="914294"/>
            <a:ext cx="1198726" cy="369332"/>
          </a:xfrm>
          <a:prstGeom prst="rect">
            <a:avLst/>
          </a:prstGeom>
        </p:spPr>
        <p:txBody>
          <a:bodyPr wrap="none">
            <a:spAutoFit/>
          </a:bodyPr>
          <a:lstStyle/>
          <a:p>
            <a:r>
              <a:rPr lang="ro-RO" b="1" dirty="0"/>
              <a:t>Grupa RTR</a:t>
            </a:r>
            <a:endParaRPr lang="en-US" b="1" dirty="0"/>
          </a:p>
        </p:txBody>
      </p:sp>
      <p:pic>
        <p:nvPicPr>
          <p:cNvPr id="6" name="Picture 5">
            <a:extLst>
              <a:ext uri="{FF2B5EF4-FFF2-40B4-BE49-F238E27FC236}">
                <a16:creationId xmlns:a16="http://schemas.microsoft.com/office/drawing/2014/main" id="{7EB45872-38FD-46C5-80BB-47F570AA90F6}"/>
              </a:ext>
            </a:extLst>
          </p:cNvPr>
          <p:cNvPicPr>
            <a:picLocks noChangeAspect="1"/>
          </p:cNvPicPr>
          <p:nvPr/>
        </p:nvPicPr>
        <p:blipFill>
          <a:blip r:embed="rId2"/>
          <a:stretch>
            <a:fillRect/>
          </a:stretch>
        </p:blipFill>
        <p:spPr>
          <a:xfrm>
            <a:off x="7235302" y="1175242"/>
            <a:ext cx="4197033" cy="292583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6930EA3-8E68-4F8B-BB65-A2EECD44B8AB}"/>
                  </a:ext>
                </a:extLst>
              </p:cNvPr>
              <p:cNvSpPr txBox="1"/>
              <p:nvPr/>
            </p:nvSpPr>
            <p:spPr>
              <a:xfrm>
                <a:off x="4366835" y="2099990"/>
                <a:ext cx="908518" cy="311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𝐹</m:t>
                              </m:r>
                            </m:e>
                          </m:acc>
                        </m:e>
                        <m:sub>
                          <m:r>
                            <a:rPr lang="ro-RO" b="0" i="1" smtClean="0">
                              <a:latin typeface="Cambria Math" panose="02040503050406030204" pitchFamily="18" charset="0"/>
                            </a:rPr>
                            <m:t>12</m:t>
                          </m:r>
                        </m:sub>
                        <m:sup>
                          <m:r>
                            <a:rPr lang="ro-RO" b="0" i="1" smtClean="0">
                              <a:latin typeface="Cambria Math" panose="02040503050406030204" pitchFamily="18" charset="0"/>
                            </a:rPr>
                            <m:t>𝑛</m:t>
                          </m:r>
                        </m:sup>
                      </m:sSubSup>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𝐴𝐵</m:t>
                      </m:r>
                    </m:oMath>
                  </m:oMathPara>
                </a14:m>
                <a:endParaRPr lang="en-US" dirty="0"/>
              </a:p>
            </p:txBody>
          </p:sp>
        </mc:Choice>
        <mc:Fallback xmlns="">
          <p:sp>
            <p:nvSpPr>
              <p:cNvPr id="8" name="TextBox 7">
                <a:extLst>
                  <a:ext uri="{FF2B5EF4-FFF2-40B4-BE49-F238E27FC236}">
                    <a16:creationId xmlns:a16="http://schemas.microsoft.com/office/drawing/2014/main" id="{16930EA3-8E68-4F8B-BB65-A2EECD44B8AB}"/>
                  </a:ext>
                </a:extLst>
              </p:cNvPr>
              <p:cNvSpPr txBox="1">
                <a:spLocks noRot="1" noChangeAspect="1" noMove="1" noResize="1" noEditPoints="1" noAdjustHandles="1" noChangeArrowheads="1" noChangeShapeType="1" noTextEdit="1"/>
              </p:cNvSpPr>
              <p:nvPr/>
            </p:nvSpPr>
            <p:spPr>
              <a:xfrm>
                <a:off x="4366835" y="2099990"/>
                <a:ext cx="908518" cy="311560"/>
              </a:xfrm>
              <a:prstGeom prst="rect">
                <a:avLst/>
              </a:prstGeom>
              <a:blipFill>
                <a:blip r:embed="rId3"/>
                <a:stretch>
                  <a:fillRect l="-5369" t="-42308" r="-6040"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368BE6F-CB87-4674-8BDC-F7BEAA47EC96}"/>
                  </a:ext>
                </a:extLst>
              </p:cNvPr>
              <p:cNvSpPr txBox="1"/>
              <p:nvPr/>
            </p:nvSpPr>
            <p:spPr>
              <a:xfrm>
                <a:off x="649568" y="1514970"/>
                <a:ext cx="4488180" cy="402931"/>
              </a:xfrm>
              <a:prstGeom prst="rect">
                <a:avLst/>
              </a:prstGeom>
              <a:noFill/>
            </p:spPr>
            <p:txBody>
              <a:bodyPr wrap="square" rtlCol="0">
                <a:spAutoFit/>
              </a:bodyPr>
              <a:lstStyle/>
              <a:p>
                <a:r>
                  <a:rPr lang="en-US" dirty="0"/>
                  <a:t>Se </a:t>
                </a:r>
                <a:r>
                  <a:rPr lang="en-US" dirty="0" err="1"/>
                  <a:t>cunosc</a:t>
                </a:r>
                <a:r>
                  <a:rPr lang="en-US" dirty="0"/>
                  <a:t> </a:t>
                </a:r>
                <a:r>
                  <a:rPr lang="ro-RO" dirty="0"/>
                  <a:t>forțele </a:t>
                </a:r>
                <a14:m>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3</m:t>
                        </m:r>
                      </m:sub>
                    </m:sSub>
                  </m:oMath>
                </a14:m>
                <a:r>
                  <a:rPr lang="en-US" dirty="0"/>
                  <a:t> </a:t>
                </a:r>
                <a:r>
                  <a:rPr lang="ro-RO" dirty="0"/>
                  <a:t>și momentele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2</m:t>
                        </m:r>
                      </m:sub>
                    </m:sSub>
                    <m:r>
                      <a:rPr lang="ro-RO" b="0" i="1" smtClean="0">
                        <a:latin typeface="Cambria Math" panose="02040503050406030204" pitchFamily="18" charset="0"/>
                      </a:rPr>
                      <m:t>, </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3</m:t>
                        </m:r>
                      </m:sub>
                    </m:sSub>
                  </m:oMath>
                </a14:m>
                <a:endParaRPr lang="en-US" dirty="0"/>
              </a:p>
            </p:txBody>
          </p:sp>
        </mc:Choice>
        <mc:Fallback xmlns="">
          <p:sp>
            <p:nvSpPr>
              <p:cNvPr id="9" name="TextBox 8">
                <a:extLst>
                  <a:ext uri="{FF2B5EF4-FFF2-40B4-BE49-F238E27FC236}">
                    <a16:creationId xmlns:a16="http://schemas.microsoft.com/office/drawing/2014/main" id="{A368BE6F-CB87-4674-8BDC-F7BEAA47EC96}"/>
                  </a:ext>
                </a:extLst>
              </p:cNvPr>
              <p:cNvSpPr txBox="1">
                <a:spLocks noRot="1" noChangeAspect="1" noMove="1" noResize="1" noEditPoints="1" noAdjustHandles="1" noChangeArrowheads="1" noChangeShapeType="1" noTextEdit="1"/>
              </p:cNvSpPr>
              <p:nvPr/>
            </p:nvSpPr>
            <p:spPr>
              <a:xfrm>
                <a:off x="649568" y="1514970"/>
                <a:ext cx="4488180" cy="402931"/>
              </a:xfrm>
              <a:prstGeom prst="rect">
                <a:avLst/>
              </a:prstGeom>
              <a:blipFill>
                <a:blip r:embed="rId4"/>
                <a:stretch>
                  <a:fillRect l="-1223" t="-22727"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D18BBFC-3D7B-454F-BA9C-F83FCC4B32E0}"/>
                  </a:ext>
                </a:extLst>
              </p:cNvPr>
              <p:cNvSpPr txBox="1"/>
              <p:nvPr/>
            </p:nvSpPr>
            <p:spPr>
              <a:xfrm>
                <a:off x="649568" y="2255770"/>
                <a:ext cx="3629925" cy="402931"/>
              </a:xfrm>
              <a:prstGeom prst="rect">
                <a:avLst/>
              </a:prstGeom>
              <a:noFill/>
            </p:spPr>
            <p:txBody>
              <a:bodyPr wrap="square" rtlCol="0">
                <a:spAutoFit/>
              </a:bodyPr>
              <a:lstStyle/>
              <a:p>
                <a:r>
                  <a:rPr lang="en-US" dirty="0"/>
                  <a:t>Se </a:t>
                </a:r>
                <a:r>
                  <a:rPr lang="ro-RO" dirty="0"/>
                  <a:t>introduc</a:t>
                </a:r>
                <a:r>
                  <a:rPr lang="en-US" dirty="0"/>
                  <a:t> </a:t>
                </a:r>
                <a:r>
                  <a:rPr lang="ro-RO" dirty="0"/>
                  <a:t>forțele de legătură: </a:t>
                </a:r>
                <a14:m>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e>
                      <m:sub>
                        <m:r>
                          <a:rPr lang="ro-RO" b="0" i="1" smtClean="0">
                            <a:latin typeface="Cambria Math" panose="02040503050406030204" pitchFamily="18" charset="0"/>
                          </a:rPr>
                          <m:t>1</m:t>
                        </m:r>
                        <m:r>
                          <a:rPr lang="en-US" b="0" i="1" smtClean="0">
                            <a:latin typeface="Cambria Math" panose="02040503050406030204" pitchFamily="18" charset="0"/>
                          </a:rPr>
                          <m:t>2</m:t>
                        </m:r>
                      </m:sub>
                    </m:sSub>
                  </m:oMath>
                </a14:m>
                <a:r>
                  <a:rPr lang="ro-RO" dirty="0"/>
                  <a:t> </a:t>
                </a:r>
                <a:endParaRPr lang="en-US" dirty="0"/>
              </a:p>
            </p:txBody>
          </p:sp>
        </mc:Choice>
        <mc:Fallback xmlns="">
          <p:sp>
            <p:nvSpPr>
              <p:cNvPr id="10" name="TextBox 9">
                <a:extLst>
                  <a:ext uri="{FF2B5EF4-FFF2-40B4-BE49-F238E27FC236}">
                    <a16:creationId xmlns:a16="http://schemas.microsoft.com/office/drawing/2014/main" id="{5D18BBFC-3D7B-454F-BA9C-F83FCC4B32E0}"/>
                  </a:ext>
                </a:extLst>
              </p:cNvPr>
              <p:cNvSpPr txBox="1">
                <a:spLocks noRot="1" noChangeAspect="1" noMove="1" noResize="1" noEditPoints="1" noAdjustHandles="1" noChangeArrowheads="1" noChangeShapeType="1" noTextEdit="1"/>
              </p:cNvSpPr>
              <p:nvPr/>
            </p:nvSpPr>
            <p:spPr>
              <a:xfrm>
                <a:off x="649568" y="2255770"/>
                <a:ext cx="3629925" cy="402931"/>
              </a:xfrm>
              <a:prstGeom prst="rect">
                <a:avLst/>
              </a:prstGeom>
              <a:blipFill>
                <a:blip r:embed="rId5"/>
                <a:stretch>
                  <a:fillRect l="-1513" t="-22727"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DA8002A2-BF81-4677-B36F-A0E3C131F0C4}"/>
                  </a:ext>
                </a:extLst>
              </p:cNvPr>
              <p:cNvSpPr/>
              <p:nvPr/>
            </p:nvSpPr>
            <p:spPr>
              <a:xfrm>
                <a:off x="3422160" y="2913291"/>
                <a:ext cx="744178" cy="402931"/>
              </a:xfrm>
              <a:prstGeom prst="rect">
                <a:avLst/>
              </a:prstGeom>
            </p:spPr>
            <p:txBody>
              <a:bodyPr wrap="none">
                <a:spAutoFit/>
              </a:bodyPr>
              <a:lstStyle/>
              <a:p>
                <a:r>
                  <a:rPr lang="ro-RO" dirty="0"/>
                  <a:t>și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4</m:t>
                        </m:r>
                        <m:r>
                          <a:rPr lang="en-US" i="1">
                            <a:latin typeface="Cambria Math" panose="02040503050406030204" pitchFamily="18" charset="0"/>
                          </a:rPr>
                          <m:t>3</m:t>
                        </m:r>
                      </m:sub>
                    </m:sSub>
                  </m:oMath>
                </a14:m>
                <a:endParaRPr lang="en-US" dirty="0"/>
              </a:p>
            </p:txBody>
          </p:sp>
        </mc:Choice>
        <mc:Fallback xmlns="">
          <p:sp>
            <p:nvSpPr>
              <p:cNvPr id="11" name="Rectangle 10">
                <a:extLst>
                  <a:ext uri="{FF2B5EF4-FFF2-40B4-BE49-F238E27FC236}">
                    <a16:creationId xmlns:a16="http://schemas.microsoft.com/office/drawing/2014/main" id="{DA8002A2-BF81-4677-B36F-A0E3C131F0C4}"/>
                  </a:ext>
                </a:extLst>
              </p:cNvPr>
              <p:cNvSpPr>
                <a:spLocks noRot="1" noChangeAspect="1" noMove="1" noResize="1" noEditPoints="1" noAdjustHandles="1" noChangeArrowheads="1" noChangeShapeType="1" noTextEdit="1"/>
              </p:cNvSpPr>
              <p:nvPr/>
            </p:nvSpPr>
            <p:spPr>
              <a:xfrm>
                <a:off x="3422160" y="2913291"/>
                <a:ext cx="744178" cy="402931"/>
              </a:xfrm>
              <a:prstGeom prst="rect">
                <a:avLst/>
              </a:prstGeom>
              <a:blipFill>
                <a:blip r:embed="rId6"/>
                <a:stretch>
                  <a:fillRect l="-6557" t="-22727" r="-16393"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B082A84-6C50-42A0-BF4A-DA54058A3C9F}"/>
                  </a:ext>
                </a:extLst>
              </p:cNvPr>
              <p:cNvSpPr txBox="1"/>
              <p:nvPr/>
            </p:nvSpPr>
            <p:spPr>
              <a:xfrm>
                <a:off x="4366835" y="2482377"/>
                <a:ext cx="953403" cy="311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𝐹</m:t>
                              </m:r>
                            </m:e>
                          </m:acc>
                        </m:e>
                        <m:sub>
                          <m:r>
                            <a:rPr lang="ro-RO" b="0" i="1" smtClean="0">
                              <a:latin typeface="Cambria Math" panose="02040503050406030204" pitchFamily="18" charset="0"/>
                            </a:rPr>
                            <m:t>12</m:t>
                          </m:r>
                        </m:sub>
                        <m:sup>
                          <m:r>
                            <a:rPr lang="ro-RO" b="0" i="1" smtClean="0">
                              <a:latin typeface="Cambria Math" panose="02040503050406030204" pitchFamily="18" charset="0"/>
                            </a:rPr>
                            <m:t>𝑡</m:t>
                          </m:r>
                        </m:sup>
                      </m:sSubSup>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𝐴𝐵</m:t>
                      </m:r>
                    </m:oMath>
                  </m:oMathPara>
                </a14:m>
                <a:endParaRPr lang="en-US" dirty="0"/>
              </a:p>
            </p:txBody>
          </p:sp>
        </mc:Choice>
        <mc:Fallback xmlns="">
          <p:sp>
            <p:nvSpPr>
              <p:cNvPr id="12" name="TextBox 11">
                <a:extLst>
                  <a:ext uri="{FF2B5EF4-FFF2-40B4-BE49-F238E27FC236}">
                    <a16:creationId xmlns:a16="http://schemas.microsoft.com/office/drawing/2014/main" id="{4B082A84-6C50-42A0-BF4A-DA54058A3C9F}"/>
                  </a:ext>
                </a:extLst>
              </p:cNvPr>
              <p:cNvSpPr txBox="1">
                <a:spLocks noRot="1" noChangeAspect="1" noMove="1" noResize="1" noEditPoints="1" noAdjustHandles="1" noChangeArrowheads="1" noChangeShapeType="1" noTextEdit="1"/>
              </p:cNvSpPr>
              <p:nvPr/>
            </p:nvSpPr>
            <p:spPr>
              <a:xfrm>
                <a:off x="4366835" y="2482377"/>
                <a:ext cx="953403" cy="311560"/>
              </a:xfrm>
              <a:prstGeom prst="rect">
                <a:avLst/>
              </a:prstGeom>
              <a:blipFill>
                <a:blip r:embed="rId7"/>
                <a:stretch>
                  <a:fillRect l="-5096" t="-43137" r="-5096" b="-17647"/>
                </a:stretch>
              </a:blipFill>
            </p:spPr>
            <p:txBody>
              <a:bodyPr/>
              <a:lstStyle/>
              <a:p>
                <a:r>
                  <a:rPr lang="en-US">
                    <a:noFill/>
                  </a:rPr>
                  <a:t> </a:t>
                </a:r>
              </a:p>
            </p:txBody>
          </p:sp>
        </mc:Fallback>
      </mc:AlternateContent>
      <p:sp>
        <p:nvSpPr>
          <p:cNvPr id="13" name="Left Brace 12">
            <a:extLst>
              <a:ext uri="{FF2B5EF4-FFF2-40B4-BE49-F238E27FC236}">
                <a16:creationId xmlns:a16="http://schemas.microsoft.com/office/drawing/2014/main" id="{AB097B84-4E24-436D-9798-8A23703E72E7}"/>
              </a:ext>
            </a:extLst>
          </p:cNvPr>
          <p:cNvSpPr/>
          <p:nvPr/>
        </p:nvSpPr>
        <p:spPr>
          <a:xfrm>
            <a:off x="4265068" y="2099990"/>
            <a:ext cx="82550" cy="703873"/>
          </a:xfrm>
          <a:prstGeom prst="leftBrace">
            <a:avLst>
              <a:gd name="adj1" fmla="val 56380"/>
              <a:gd name="adj2" fmla="val 50000"/>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
            <a:extLst>
              <a:ext uri="{FF2B5EF4-FFF2-40B4-BE49-F238E27FC236}">
                <a16:creationId xmlns:a16="http://schemas.microsoft.com/office/drawing/2014/main" id="{1DD93F71-F34D-4BC7-882F-E2CDACA79773}"/>
              </a:ext>
            </a:extLst>
          </p:cNvPr>
          <p:cNvSpPr/>
          <p:nvPr/>
        </p:nvSpPr>
        <p:spPr>
          <a:xfrm>
            <a:off x="4166338" y="2930090"/>
            <a:ext cx="2410212" cy="369332"/>
          </a:xfrm>
          <a:prstGeom prst="rect">
            <a:avLst/>
          </a:prstGeom>
        </p:spPr>
        <p:txBody>
          <a:bodyPr wrap="none">
            <a:spAutoFit/>
          </a:bodyPr>
          <a:lstStyle/>
          <a:p>
            <a:r>
              <a:rPr lang="ro-RO" dirty="0"/>
              <a:t>cu direcția necunoscută</a:t>
            </a:r>
            <a:endParaRPr lang="en-US" dirty="0"/>
          </a:p>
        </p:txBody>
      </p:sp>
      <p:sp>
        <p:nvSpPr>
          <p:cNvPr id="19" name="Rectangle 18">
            <a:extLst>
              <a:ext uri="{FF2B5EF4-FFF2-40B4-BE49-F238E27FC236}">
                <a16:creationId xmlns:a16="http://schemas.microsoft.com/office/drawing/2014/main" id="{8A8DFB58-A5A5-4220-B03E-D9F8C5549C69}"/>
              </a:ext>
            </a:extLst>
          </p:cNvPr>
          <p:cNvSpPr/>
          <p:nvPr/>
        </p:nvSpPr>
        <p:spPr>
          <a:xfrm>
            <a:off x="601948" y="3844498"/>
            <a:ext cx="6633354" cy="369332"/>
          </a:xfrm>
          <a:prstGeom prst="rect">
            <a:avLst/>
          </a:prstGeom>
        </p:spPr>
        <p:txBody>
          <a:bodyPr wrap="none">
            <a:spAutoFit/>
          </a:bodyPr>
          <a:lstStyle/>
          <a:p>
            <a:r>
              <a:rPr lang="en-US" dirty="0"/>
              <a:t>Se </a:t>
            </a:r>
            <a:r>
              <a:rPr lang="ro-RO" dirty="0"/>
              <a:t>scrie ecuația de echilibru sub forma momentelor față de cupla C:</a:t>
            </a:r>
            <a:endParaRPr lang="en-US"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7066F8F5-BCED-454F-941A-FE661E346B6B}"/>
                  </a:ext>
                </a:extLst>
              </p:cNvPr>
              <p:cNvSpPr/>
              <p:nvPr/>
            </p:nvSpPr>
            <p:spPr>
              <a:xfrm>
                <a:off x="1296161" y="4765213"/>
                <a:ext cx="4075283" cy="4038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𝑡</m:t>
                          </m:r>
                        </m:sup>
                      </m:sSubSup>
                      <m:sSub>
                        <m:sSubPr>
                          <m:ctrlPr>
                            <a:rPr lang="ro-RO"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𝐴𝐶</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2</m:t>
                          </m:r>
                        </m:sub>
                      </m:sSub>
                      <m:sSub>
                        <m:sSubPr>
                          <m:ctrlPr>
                            <a:rPr lang="en-US"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3</m:t>
                          </m:r>
                        </m:sub>
                      </m:sSub>
                      <m:sSub>
                        <m:sSubPr>
                          <m:ctrlPr>
                            <a:rPr lang="en-US"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3</m:t>
                          </m:r>
                        </m:sub>
                      </m:sSub>
                      <m:r>
                        <a:rPr lang="ro-RO" b="0" i="1" smtClean="0">
                          <a:latin typeface="Cambria Math" panose="02040503050406030204" pitchFamily="18" charset="0"/>
                        </a:rPr>
                        <m:t>=0</m:t>
                      </m:r>
                    </m:oMath>
                  </m:oMathPara>
                </a14:m>
                <a:endParaRPr lang="en-US" dirty="0"/>
              </a:p>
            </p:txBody>
          </p:sp>
        </mc:Choice>
        <mc:Fallback xmlns="">
          <p:sp>
            <p:nvSpPr>
              <p:cNvPr id="20" name="Rectangle 19">
                <a:extLst>
                  <a:ext uri="{FF2B5EF4-FFF2-40B4-BE49-F238E27FC236}">
                    <a16:creationId xmlns:a16="http://schemas.microsoft.com/office/drawing/2014/main" id="{7066F8F5-BCED-454F-941A-FE661E346B6B}"/>
                  </a:ext>
                </a:extLst>
              </p:cNvPr>
              <p:cNvSpPr>
                <a:spLocks noRot="1" noChangeAspect="1" noMove="1" noResize="1" noEditPoints="1" noAdjustHandles="1" noChangeArrowheads="1" noChangeShapeType="1" noTextEdit="1"/>
              </p:cNvSpPr>
              <p:nvPr/>
            </p:nvSpPr>
            <p:spPr>
              <a:xfrm>
                <a:off x="1296161" y="4765213"/>
                <a:ext cx="4075283" cy="403893"/>
              </a:xfrm>
              <a:prstGeom prst="rect">
                <a:avLst/>
              </a:prstGeom>
              <a:blipFill>
                <a:blip r:embed="rId8"/>
                <a:stretch>
                  <a:fillRect t="-22727"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A8E3006-C9FF-4D30-A5E2-E210D0AD30FA}"/>
                  </a:ext>
                </a:extLst>
              </p:cNvPr>
              <p:cNvSpPr/>
              <p:nvPr/>
            </p:nvSpPr>
            <p:spPr>
              <a:xfrm>
                <a:off x="6741438" y="4602315"/>
                <a:ext cx="3293273" cy="7296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𝑡</m:t>
                          </m:r>
                        </m:sup>
                      </m:sSubSup>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2</m:t>
                              </m:r>
                            </m:sub>
                          </m:sSub>
                          <m:sSub>
                            <m:sSubPr>
                              <m:ctrlPr>
                                <a:rPr lang="en-US"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2</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3</m:t>
                              </m:r>
                            </m:sub>
                          </m:sSub>
                          <m:sSub>
                            <m:sSubPr>
                              <m:ctrlPr>
                                <a:rPr lang="en-US"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3</m:t>
                              </m:r>
                            </m:sub>
                          </m:sSub>
                          <m:r>
                            <a:rPr lang="ro-RO" b="0" i="1" smtClean="0">
                              <a:latin typeface="Cambria Math" panose="02040503050406030204" pitchFamily="18" charset="0"/>
                            </a:rPr>
                            <m:t>+</m:t>
                          </m:r>
                          <m:sSub>
                            <m:sSubPr>
                              <m:ctrlPr>
                                <a:rPr lang="ro-RO" i="1" smtClean="0">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3</m:t>
                              </m:r>
                            </m:sub>
                          </m:sSub>
                        </m:num>
                        <m:den>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i="1">
                                  <a:latin typeface="Cambria Math" panose="02040503050406030204" pitchFamily="18" charset="0"/>
                                </a:rPr>
                                <m:t>𝐴𝐶</m:t>
                              </m:r>
                            </m:sub>
                          </m:sSub>
                        </m:den>
                      </m:f>
                    </m:oMath>
                  </m:oMathPara>
                </a14:m>
                <a:endParaRPr lang="en-US" dirty="0"/>
              </a:p>
            </p:txBody>
          </p:sp>
        </mc:Choice>
        <mc:Fallback xmlns="">
          <p:sp>
            <p:nvSpPr>
              <p:cNvPr id="3" name="Rectangle 2">
                <a:extLst>
                  <a:ext uri="{FF2B5EF4-FFF2-40B4-BE49-F238E27FC236}">
                    <a16:creationId xmlns:a16="http://schemas.microsoft.com/office/drawing/2014/main" id="{0A8E3006-C9FF-4D30-A5E2-E210D0AD30FA}"/>
                  </a:ext>
                </a:extLst>
              </p:cNvPr>
              <p:cNvSpPr>
                <a:spLocks noRot="1" noChangeAspect="1" noMove="1" noResize="1" noEditPoints="1" noAdjustHandles="1" noChangeArrowheads="1" noChangeShapeType="1" noTextEdit="1"/>
              </p:cNvSpPr>
              <p:nvPr/>
            </p:nvSpPr>
            <p:spPr>
              <a:xfrm>
                <a:off x="6741438" y="4602315"/>
                <a:ext cx="3293273" cy="7296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00BD057-F20E-4C74-ABE1-75A8B8B82D75}"/>
                  </a:ext>
                </a:extLst>
              </p:cNvPr>
              <p:cNvSpPr txBox="1"/>
              <p:nvPr/>
            </p:nvSpPr>
            <p:spPr>
              <a:xfrm>
                <a:off x="1471096" y="5906868"/>
                <a:ext cx="24475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o-RO" b="0" i="1" smtClean="0">
                              <a:latin typeface="Cambria Math" panose="02040503050406030204" pitchFamily="18" charset="0"/>
                            </a:rPr>
                          </m:ctrlPr>
                        </m:sSubPr>
                        <m:e>
                          <m:sSub>
                            <m:sSubPr>
                              <m:ctrlPr>
                                <a:rPr lang="ro-RO" i="1">
                                  <a:latin typeface="Cambria Math" panose="02040503050406030204" pitchFamily="18" charset="0"/>
                                </a:rPr>
                              </m:ctrlPr>
                            </m:sSubPr>
                            <m:e>
                              <m:sSub>
                                <m:sSubPr>
                                  <m:ctrlPr>
                                    <a:rPr lang="ro-RO"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23</m:t>
                                  </m:r>
                                </m:sub>
                              </m:sSub>
                              <m:sSub>
                                <m:sSubPr>
                                  <m:ctrlPr>
                                    <a:rPr lang="ro-RO"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23</m:t>
                                  </m:r>
                                </m:sub>
                              </m:sSub>
                              <m:r>
                                <a:rPr lang="ro-RO" b="0" i="1" smtClean="0">
                                  <a:latin typeface="Cambria Math" panose="02040503050406030204" pitchFamily="18" charset="0"/>
                                </a:rPr>
                                <m:t>−</m:t>
                              </m:r>
                              <m:r>
                                <a:rPr lang="ro-RO" i="1">
                                  <a:latin typeface="Cambria Math" panose="02040503050406030204" pitchFamily="18" charset="0"/>
                                </a:rPr>
                                <m:t>𝐹</m:t>
                              </m:r>
                            </m:e>
                            <m:sub>
                              <m:r>
                                <a:rPr lang="ro-RO" b="0" i="1" smtClean="0">
                                  <a:latin typeface="Cambria Math" panose="02040503050406030204" pitchFamily="18" charset="0"/>
                                </a:rPr>
                                <m:t>3</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3</m:t>
                              </m:r>
                            </m:sub>
                          </m:sSub>
                          <m:r>
                            <a:rPr lang="ro-RO" b="0" i="1" smtClean="0">
                              <a:latin typeface="Cambria Math" panose="02040503050406030204" pitchFamily="18" charset="0"/>
                            </a:rPr>
                            <m:t>+</m:t>
                          </m:r>
                          <m:r>
                            <a:rPr lang="ro-RO" b="0" i="1" smtClean="0">
                              <a:latin typeface="Cambria Math" panose="02040503050406030204" pitchFamily="18" charset="0"/>
                            </a:rPr>
                            <m:t>𝑀</m:t>
                          </m:r>
                        </m:e>
                        <m:sub>
                          <m:r>
                            <a:rPr lang="ro-RO" b="0" i="1" smtClean="0">
                              <a:latin typeface="Cambria Math" panose="02040503050406030204" pitchFamily="18" charset="0"/>
                            </a:rPr>
                            <m:t>3</m:t>
                          </m:r>
                        </m:sub>
                      </m:sSub>
                      <m:r>
                        <a:rPr lang="ro-RO" b="0" i="1" smtClean="0">
                          <a:latin typeface="Cambria Math" panose="02040503050406030204" pitchFamily="18" charset="0"/>
                        </a:rPr>
                        <m:t>=0</m:t>
                      </m:r>
                    </m:oMath>
                  </m:oMathPara>
                </a14:m>
                <a:endParaRPr lang="en-US" dirty="0"/>
              </a:p>
            </p:txBody>
          </p:sp>
        </mc:Choice>
        <mc:Fallback xmlns="">
          <p:sp>
            <p:nvSpPr>
              <p:cNvPr id="22" name="TextBox 21">
                <a:extLst>
                  <a:ext uri="{FF2B5EF4-FFF2-40B4-BE49-F238E27FC236}">
                    <a16:creationId xmlns:a16="http://schemas.microsoft.com/office/drawing/2014/main" id="{E00BD057-F20E-4C74-ABE1-75A8B8B82D75}"/>
                  </a:ext>
                </a:extLst>
              </p:cNvPr>
              <p:cNvSpPr txBox="1">
                <a:spLocks noRot="1" noChangeAspect="1" noMove="1" noResize="1" noEditPoints="1" noAdjustHandles="1" noChangeArrowheads="1" noChangeShapeType="1" noTextEdit="1"/>
              </p:cNvSpPr>
              <p:nvPr/>
            </p:nvSpPr>
            <p:spPr>
              <a:xfrm>
                <a:off x="1471096" y="5906868"/>
                <a:ext cx="2447529" cy="276999"/>
              </a:xfrm>
              <a:prstGeom prst="rect">
                <a:avLst/>
              </a:prstGeom>
              <a:blipFill>
                <a:blip r:embed="rId10"/>
                <a:stretch>
                  <a:fillRect l="-1741" r="-1741"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C2762B8E-91F6-412B-B520-C8B727C2950D}"/>
                  </a:ext>
                </a:extLst>
              </p:cNvPr>
              <p:cNvSpPr/>
              <p:nvPr/>
            </p:nvSpPr>
            <p:spPr>
              <a:xfrm>
                <a:off x="6741438" y="5712873"/>
                <a:ext cx="1907317" cy="664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23</m:t>
                          </m:r>
                        </m:sub>
                      </m:sSub>
                      <m:r>
                        <a:rPr lang="ro-RO" b="0" i="0"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3</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3</m:t>
                                  </m:r>
                                </m:sub>
                              </m:sSub>
                              <m:r>
                                <a:rPr lang="ro-RO" b="0" i="1" smtClean="0">
                                  <a:latin typeface="Cambria Math" panose="02040503050406030204" pitchFamily="18" charset="0"/>
                                </a:rPr>
                                <m:t>−</m:t>
                              </m:r>
                              <m:r>
                                <a:rPr lang="ro-RO" i="1">
                                  <a:latin typeface="Cambria Math" panose="02040503050406030204" pitchFamily="18" charset="0"/>
                                </a:rPr>
                                <m:t>𝑀</m:t>
                              </m:r>
                            </m:e>
                            <m:sub>
                              <m:r>
                                <a:rPr lang="ro-RO" i="1">
                                  <a:latin typeface="Cambria Math" panose="02040503050406030204" pitchFamily="18" charset="0"/>
                                </a:rPr>
                                <m:t>3</m:t>
                              </m:r>
                            </m:sub>
                          </m:sSub>
                        </m:num>
                        <m:den>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23</m:t>
                              </m:r>
                            </m:sub>
                          </m:sSub>
                        </m:den>
                      </m:f>
                    </m:oMath>
                  </m:oMathPara>
                </a14:m>
                <a:endParaRPr lang="en-US" dirty="0"/>
              </a:p>
            </p:txBody>
          </p:sp>
        </mc:Choice>
        <mc:Fallback xmlns="">
          <p:sp>
            <p:nvSpPr>
              <p:cNvPr id="21" name="Rectangle 20">
                <a:extLst>
                  <a:ext uri="{FF2B5EF4-FFF2-40B4-BE49-F238E27FC236}">
                    <a16:creationId xmlns:a16="http://schemas.microsoft.com/office/drawing/2014/main" id="{C2762B8E-91F6-412B-B520-C8B727C2950D}"/>
                  </a:ext>
                </a:extLst>
              </p:cNvPr>
              <p:cNvSpPr>
                <a:spLocks noRot="1" noChangeAspect="1" noMove="1" noResize="1" noEditPoints="1" noAdjustHandles="1" noChangeArrowheads="1" noChangeShapeType="1" noTextEdit="1"/>
              </p:cNvSpPr>
              <p:nvPr/>
            </p:nvSpPr>
            <p:spPr>
              <a:xfrm>
                <a:off x="6741438" y="5712873"/>
                <a:ext cx="1907317" cy="664990"/>
              </a:xfrm>
              <a:prstGeom prst="rect">
                <a:avLst/>
              </a:prstGeom>
              <a:blipFill>
                <a:blip r:embed="rId11"/>
                <a:stretch>
                  <a:fillRect/>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73605B0F-4F33-41AA-B016-366637696D90}"/>
              </a:ext>
            </a:extLst>
          </p:cNvPr>
          <p:cNvSpPr/>
          <p:nvPr/>
        </p:nvSpPr>
        <p:spPr>
          <a:xfrm>
            <a:off x="649568" y="311318"/>
            <a:ext cx="8230266" cy="461665"/>
          </a:xfrm>
          <a:prstGeom prst="rect">
            <a:avLst/>
          </a:prstGeom>
        </p:spPr>
        <p:txBody>
          <a:bodyPr wrap="none">
            <a:spAutoFit/>
          </a:bodyPr>
          <a:lstStyle/>
          <a:p>
            <a:r>
              <a:rPr lang="ro-RO" sz="2400" dirty="0"/>
              <a:t>2.3 Determinarea forțelor de legătură pentru grupele structurale</a:t>
            </a:r>
            <a:endParaRPr lang="en-US" sz="2000" dirty="0"/>
          </a:p>
        </p:txBody>
      </p:sp>
      <p:cxnSp>
        <p:nvCxnSpPr>
          <p:cNvPr id="23" name="Straight Connector 22">
            <a:extLst>
              <a:ext uri="{FF2B5EF4-FFF2-40B4-BE49-F238E27FC236}">
                <a16:creationId xmlns:a16="http://schemas.microsoft.com/office/drawing/2014/main" id="{75FFD6FB-8BE7-41B6-B090-C363F165DC97}"/>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4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animBg="1"/>
      <p:bldP spid="2" grpId="0"/>
      <p:bldP spid="19" grpId="0"/>
      <p:bldP spid="20" grpId="0"/>
      <p:bldP spid="3" grpId="0"/>
      <p:bldP spid="22" grpId="0"/>
      <p:bldP spid="2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18110F9-79CC-4544-94D5-BAE34F160945}"/>
              </a:ext>
            </a:extLst>
          </p:cNvPr>
          <p:cNvSpPr/>
          <p:nvPr/>
        </p:nvSpPr>
        <p:spPr>
          <a:xfrm>
            <a:off x="649568" y="914294"/>
            <a:ext cx="1312282" cy="400110"/>
          </a:xfrm>
          <a:prstGeom prst="rect">
            <a:avLst/>
          </a:prstGeom>
        </p:spPr>
        <p:txBody>
          <a:bodyPr wrap="none">
            <a:spAutoFit/>
          </a:bodyPr>
          <a:lstStyle/>
          <a:p>
            <a:r>
              <a:rPr lang="ro-RO" sz="2000" b="1" dirty="0"/>
              <a:t>Grupa RTR</a:t>
            </a:r>
            <a:endParaRPr lang="en-US" sz="2000" b="1" dirty="0"/>
          </a:p>
        </p:txBody>
      </p:sp>
      <p:pic>
        <p:nvPicPr>
          <p:cNvPr id="6" name="Picture 5">
            <a:extLst>
              <a:ext uri="{FF2B5EF4-FFF2-40B4-BE49-F238E27FC236}">
                <a16:creationId xmlns:a16="http://schemas.microsoft.com/office/drawing/2014/main" id="{7EB45872-38FD-46C5-80BB-47F570AA90F6}"/>
              </a:ext>
            </a:extLst>
          </p:cNvPr>
          <p:cNvPicPr>
            <a:picLocks noChangeAspect="1"/>
          </p:cNvPicPr>
          <p:nvPr/>
        </p:nvPicPr>
        <p:blipFill>
          <a:blip r:embed="rId2"/>
          <a:stretch>
            <a:fillRect/>
          </a:stretch>
        </p:blipFill>
        <p:spPr>
          <a:xfrm>
            <a:off x="552348" y="3273795"/>
            <a:ext cx="4375252" cy="3050070"/>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C82FB37-7739-47A7-9F58-495B9B25F47D}"/>
                  </a:ext>
                </a:extLst>
              </p:cNvPr>
              <p:cNvSpPr/>
              <p:nvPr/>
            </p:nvSpPr>
            <p:spPr>
              <a:xfrm>
                <a:off x="7256636" y="1493887"/>
                <a:ext cx="2669577" cy="403893"/>
              </a:xfrm>
              <a:prstGeom prst="rect">
                <a:avLst/>
              </a:prstGeom>
            </p:spPr>
            <p:txBody>
              <a:bodyPr wrap="none">
                <a:spAutoFit/>
              </a:bodyPr>
              <a:lstStyle/>
              <a:p>
                <a14:m>
                  <m:oMath xmlns:m="http://schemas.openxmlformats.org/officeDocument/2006/math">
                    <m:sSubSup>
                      <m:sSubSupPr>
                        <m:ctrlPr>
                          <a:rPr lang="en-US" i="1" smtClean="0">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𝑡</m:t>
                        </m:r>
                      </m:sup>
                    </m:sSubSup>
                    <m:r>
                      <a:rPr lang="ro-RO" b="0" i="1" smtClean="0">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𝑛</m:t>
                        </m:r>
                      </m:sup>
                    </m:sSub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2</m:t>
                        </m:r>
                      </m:sub>
                    </m:sSub>
                    <m:r>
                      <a:rPr lang="ro-RO"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3</m:t>
                        </m:r>
                        <m:r>
                          <a:rPr lang="ro-RO" b="0" i="1" smtClean="0">
                            <a:latin typeface="Cambria Math" panose="02040503050406030204" pitchFamily="18" charset="0"/>
                          </a:rPr>
                          <m:t>2</m:t>
                        </m:r>
                      </m:sub>
                    </m:sSub>
                    <m:r>
                      <a:rPr lang="en-US" i="1">
                        <a:latin typeface="Cambria Math" panose="02040503050406030204" pitchFamily="18" charset="0"/>
                      </a:rPr>
                      <m:t> </m:t>
                    </m:r>
                    <m:r>
                      <a:rPr lang="ro-RO" b="0" i="1" smtClean="0">
                        <a:latin typeface="Cambria Math" panose="02040503050406030204" pitchFamily="18" charset="0"/>
                      </a:rPr>
                      <m:t>=0</m:t>
                    </m:r>
                  </m:oMath>
                </a14:m>
                <a:endParaRPr lang="en-US" dirty="0"/>
              </a:p>
            </p:txBody>
          </p:sp>
        </mc:Choice>
        <mc:Fallback xmlns="">
          <p:sp>
            <p:nvSpPr>
              <p:cNvPr id="8" name="Rectangle 7">
                <a:extLst>
                  <a:ext uri="{FF2B5EF4-FFF2-40B4-BE49-F238E27FC236}">
                    <a16:creationId xmlns:a16="http://schemas.microsoft.com/office/drawing/2014/main" id="{AC82FB37-7739-47A7-9F58-495B9B25F47D}"/>
                  </a:ext>
                </a:extLst>
              </p:cNvPr>
              <p:cNvSpPr>
                <a:spLocks noRot="1" noChangeAspect="1" noMove="1" noResize="1" noEditPoints="1" noAdjustHandles="1" noChangeArrowheads="1" noChangeShapeType="1" noTextEdit="1"/>
              </p:cNvSpPr>
              <p:nvPr/>
            </p:nvSpPr>
            <p:spPr>
              <a:xfrm>
                <a:off x="7256636" y="1493887"/>
                <a:ext cx="2669577" cy="403893"/>
              </a:xfrm>
              <a:prstGeom prst="rect">
                <a:avLst/>
              </a:prstGeom>
              <a:blipFill>
                <a:blip r:embed="rId3"/>
                <a:stretch>
                  <a:fillRect t="-22727" b="-1515"/>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6A4F8D1E-807A-4655-AD2A-D85DC1786833}"/>
              </a:ext>
            </a:extLst>
          </p:cNvPr>
          <p:cNvSpPr/>
          <p:nvPr/>
        </p:nvSpPr>
        <p:spPr>
          <a:xfrm>
            <a:off x="814433" y="1523704"/>
            <a:ext cx="6224909" cy="369332"/>
          </a:xfrm>
          <a:prstGeom prst="rect">
            <a:avLst/>
          </a:prstGeom>
        </p:spPr>
        <p:txBody>
          <a:bodyPr wrap="none">
            <a:spAutoFit/>
          </a:bodyPr>
          <a:lstStyle/>
          <a:p>
            <a:r>
              <a:rPr lang="en-US" dirty="0"/>
              <a:t>Se </a:t>
            </a:r>
            <a:r>
              <a:rPr lang="ro-RO" dirty="0"/>
              <a:t>scrie ecuația de echilibru pt. elementul 2 sub forma forțelor:</a:t>
            </a:r>
            <a:endParaRPr lang="en-US" dirty="0"/>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57E8820-8A13-408C-A716-7882F7A99341}"/>
                  </a:ext>
                </a:extLst>
              </p:cNvPr>
              <p:cNvSpPr/>
              <p:nvPr/>
            </p:nvSpPr>
            <p:spPr>
              <a:xfrm>
                <a:off x="7818258" y="1958713"/>
                <a:ext cx="487416"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o-RO" sz="1400" i="1" smtClean="0">
                          <a:latin typeface="Cambria Math" panose="02040503050406030204" pitchFamily="18" charset="0"/>
                          <a:ea typeface="Cambria Math" panose="02040503050406030204" pitchFamily="18" charset="0"/>
                        </a:rPr>
                        <m:t>∥</m:t>
                      </m:r>
                      <m:r>
                        <a:rPr lang="ro-RO" sz="1400" i="1" smtClean="0">
                          <a:latin typeface="Cambria Math" panose="02040503050406030204" pitchFamily="18" charset="0"/>
                          <a:ea typeface="Cambria Math" panose="02040503050406030204" pitchFamily="18" charset="0"/>
                        </a:rPr>
                        <m:t>𝐴𝐶</m:t>
                      </m:r>
                    </m:oMath>
                  </m:oMathPara>
                </a14:m>
                <a:endParaRPr lang="en-US" sz="1400" dirty="0"/>
              </a:p>
            </p:txBody>
          </p:sp>
        </mc:Choice>
        <mc:Fallback xmlns="">
          <p:sp>
            <p:nvSpPr>
              <p:cNvPr id="11" name="Rectangle 10">
                <a:extLst>
                  <a:ext uri="{FF2B5EF4-FFF2-40B4-BE49-F238E27FC236}">
                    <a16:creationId xmlns:a16="http://schemas.microsoft.com/office/drawing/2014/main" id="{257E8820-8A13-408C-A716-7882F7A99341}"/>
                  </a:ext>
                </a:extLst>
              </p:cNvPr>
              <p:cNvSpPr>
                <a:spLocks noRot="1" noChangeAspect="1" noMove="1" noResize="1" noEditPoints="1" noAdjustHandles="1" noChangeArrowheads="1" noChangeShapeType="1" noTextEdit="1"/>
              </p:cNvSpPr>
              <p:nvPr/>
            </p:nvSpPr>
            <p:spPr>
              <a:xfrm>
                <a:off x="7818258" y="1958713"/>
                <a:ext cx="487416" cy="307777"/>
              </a:xfrm>
              <a:prstGeom prst="rect">
                <a:avLst/>
              </a:prstGeom>
              <a:blipFill>
                <a:blip r:embed="rId4"/>
                <a:stretch>
                  <a:fillRect r="-3797"/>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C0BA68BD-55F0-410F-8901-C211C0164380}"/>
              </a:ext>
            </a:extLst>
          </p:cNvPr>
          <p:cNvGrpSpPr/>
          <p:nvPr/>
        </p:nvGrpSpPr>
        <p:grpSpPr>
          <a:xfrm>
            <a:off x="8522192" y="1953577"/>
            <a:ext cx="213360" cy="30480"/>
            <a:chOff x="6289040" y="1932940"/>
            <a:chExt cx="213360" cy="30480"/>
          </a:xfrm>
        </p:grpSpPr>
        <p:cxnSp>
          <p:nvCxnSpPr>
            <p:cNvPr id="16" name="Straight Connector 15">
              <a:extLst>
                <a:ext uri="{FF2B5EF4-FFF2-40B4-BE49-F238E27FC236}">
                  <a16:creationId xmlns:a16="http://schemas.microsoft.com/office/drawing/2014/main" id="{D4C45474-B2B3-4CF7-8943-485A85FAA1B2}"/>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79CBAA-7737-48DA-903D-AA078A80A1EC}"/>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BD3D304B-86A4-49AC-9118-4B88F1C91E02}"/>
              </a:ext>
            </a:extLst>
          </p:cNvPr>
          <p:cNvGrpSpPr/>
          <p:nvPr/>
        </p:nvGrpSpPr>
        <p:grpSpPr>
          <a:xfrm>
            <a:off x="7350280" y="1958076"/>
            <a:ext cx="213360" cy="30480"/>
            <a:chOff x="6289040" y="1932940"/>
            <a:chExt cx="213360" cy="30480"/>
          </a:xfrm>
        </p:grpSpPr>
        <p:cxnSp>
          <p:nvCxnSpPr>
            <p:cNvPr id="19" name="Straight Connector 18">
              <a:extLst>
                <a:ext uri="{FF2B5EF4-FFF2-40B4-BE49-F238E27FC236}">
                  <a16:creationId xmlns:a16="http://schemas.microsoft.com/office/drawing/2014/main" id="{A73EF375-DFC0-49CA-BAE1-4DA25AA4107E}"/>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754E92-12A6-453F-8D08-45DA42939332}"/>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7A09A205-983B-4CA2-9DF6-8239222E266F}"/>
              </a:ext>
            </a:extLst>
          </p:cNvPr>
          <p:cNvCxnSpPr/>
          <p:nvPr/>
        </p:nvCxnSpPr>
        <p:spPr>
          <a:xfrm>
            <a:off x="7971418" y="1956609"/>
            <a:ext cx="213360" cy="0"/>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8D9BCBFF-BED5-44A4-99E0-C83972B9BD35}"/>
                  </a:ext>
                </a:extLst>
              </p:cNvPr>
              <p:cNvSpPr/>
              <p:nvPr/>
            </p:nvSpPr>
            <p:spPr>
              <a:xfrm>
                <a:off x="7172118" y="1976263"/>
                <a:ext cx="538207"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o-RO" sz="1400" i="1" smtClean="0">
                          <a:latin typeface="Cambria Math" panose="02040503050406030204" pitchFamily="18" charset="0"/>
                          <a:ea typeface="Cambria Math" panose="02040503050406030204" pitchFamily="18" charset="0"/>
                        </a:rPr>
                        <m:t>⊥</m:t>
                      </m:r>
                      <m:r>
                        <a:rPr lang="ro-RO" sz="1400" i="1" smtClean="0">
                          <a:latin typeface="Cambria Math" panose="02040503050406030204" pitchFamily="18" charset="0"/>
                          <a:ea typeface="Cambria Math" panose="02040503050406030204" pitchFamily="18" charset="0"/>
                        </a:rPr>
                        <m:t>𝐴𝐶</m:t>
                      </m:r>
                    </m:oMath>
                  </m:oMathPara>
                </a14:m>
                <a:endParaRPr lang="en-US" sz="1400" dirty="0"/>
              </a:p>
            </p:txBody>
          </p:sp>
        </mc:Choice>
        <mc:Fallback xmlns="">
          <p:sp>
            <p:nvSpPr>
              <p:cNvPr id="22" name="Rectangle 21">
                <a:extLst>
                  <a:ext uri="{FF2B5EF4-FFF2-40B4-BE49-F238E27FC236}">
                    <a16:creationId xmlns:a16="http://schemas.microsoft.com/office/drawing/2014/main" id="{8D9BCBFF-BED5-44A4-99E0-C83972B9BD35}"/>
                  </a:ext>
                </a:extLst>
              </p:cNvPr>
              <p:cNvSpPr>
                <a:spLocks noRot="1" noChangeAspect="1" noMove="1" noResize="1" noEditPoints="1" noAdjustHandles="1" noChangeArrowheads="1" noChangeShapeType="1" noTextEdit="1"/>
              </p:cNvSpPr>
              <p:nvPr/>
            </p:nvSpPr>
            <p:spPr>
              <a:xfrm>
                <a:off x="7172118" y="1976263"/>
                <a:ext cx="538207"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5B9E56B6-5DE0-4F75-8F44-E3BA60C55F44}"/>
                  </a:ext>
                </a:extLst>
              </p:cNvPr>
              <p:cNvSpPr/>
              <p:nvPr/>
            </p:nvSpPr>
            <p:spPr>
              <a:xfrm>
                <a:off x="8860709" y="1958713"/>
                <a:ext cx="791925"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o-RO" sz="1400" i="1" smtClean="0">
                          <a:latin typeface="Cambria Math" panose="02040503050406030204" pitchFamily="18" charset="0"/>
                          <a:ea typeface="Cambria Math" panose="02040503050406030204" pitchFamily="18" charset="0"/>
                        </a:rPr>
                        <m:t>⊥</m:t>
                      </m:r>
                      <m:r>
                        <a:rPr lang="ro-RO" sz="1400" b="0" i="1" smtClean="0">
                          <a:latin typeface="Cambria Math" panose="02040503050406030204" pitchFamily="18" charset="0"/>
                          <a:ea typeface="Cambria Math" panose="02040503050406030204" pitchFamily="18" charset="0"/>
                        </a:rPr>
                        <m:t>𝑥</m:t>
                      </m:r>
                      <m:r>
                        <a:rPr lang="ro-RO" sz="1400" b="0" i="1" smtClean="0">
                          <a:latin typeface="Cambria Math" panose="02040503050406030204" pitchFamily="18" charset="0"/>
                          <a:ea typeface="Cambria Math" panose="02040503050406030204" pitchFamily="18" charset="0"/>
                        </a:rPr>
                        <m:t>−</m:t>
                      </m:r>
                      <m:r>
                        <a:rPr lang="ro-RO" sz="1400" b="0" i="1" smtClean="0">
                          <a:latin typeface="Cambria Math" panose="02040503050406030204" pitchFamily="18" charset="0"/>
                          <a:ea typeface="Cambria Math" panose="02040503050406030204" pitchFamily="18" charset="0"/>
                        </a:rPr>
                        <m:t>𝑥</m:t>
                      </m:r>
                    </m:oMath>
                  </m:oMathPara>
                </a14:m>
                <a:endParaRPr lang="en-US" sz="1400" dirty="0"/>
              </a:p>
            </p:txBody>
          </p:sp>
        </mc:Choice>
        <mc:Fallback xmlns="">
          <p:sp>
            <p:nvSpPr>
              <p:cNvPr id="23" name="Rectangle 22">
                <a:extLst>
                  <a:ext uri="{FF2B5EF4-FFF2-40B4-BE49-F238E27FC236}">
                    <a16:creationId xmlns:a16="http://schemas.microsoft.com/office/drawing/2014/main" id="{5B9E56B6-5DE0-4F75-8F44-E3BA60C55F44}"/>
                  </a:ext>
                </a:extLst>
              </p:cNvPr>
              <p:cNvSpPr>
                <a:spLocks noRot="1" noChangeAspect="1" noMove="1" noResize="1" noEditPoints="1" noAdjustHandles="1" noChangeArrowheads="1" noChangeShapeType="1" noTextEdit="1"/>
              </p:cNvSpPr>
              <p:nvPr/>
            </p:nvSpPr>
            <p:spPr>
              <a:xfrm>
                <a:off x="8860709" y="1958713"/>
                <a:ext cx="791925" cy="307777"/>
              </a:xfrm>
              <a:prstGeom prst="rect">
                <a:avLst/>
              </a:prstGeom>
              <a:blipFill>
                <a:blip r:embed="rId6"/>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D13535D3-560C-4795-83A1-810699F62E5A}"/>
              </a:ext>
            </a:extLst>
          </p:cNvPr>
          <p:cNvCxnSpPr/>
          <p:nvPr/>
        </p:nvCxnSpPr>
        <p:spPr>
          <a:xfrm>
            <a:off x="9049848" y="1953577"/>
            <a:ext cx="213360" cy="0"/>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A8132764-D56C-4072-9A8E-677B2CCB2556}"/>
                  </a:ext>
                </a:extLst>
              </p:cNvPr>
              <p:cNvSpPr/>
              <p:nvPr/>
            </p:nvSpPr>
            <p:spPr>
              <a:xfrm>
                <a:off x="6726395" y="2405361"/>
                <a:ext cx="3158557" cy="403893"/>
              </a:xfrm>
              <a:prstGeom prst="rect">
                <a:avLst/>
              </a:prstGeom>
            </p:spPr>
            <p:txBody>
              <a:bodyPr wrap="none">
                <a:spAutoFit/>
              </a:bodyPr>
              <a:lstStyle/>
              <a:p>
                <a14:m>
                  <m:oMath xmlns:m="http://schemas.openxmlformats.org/officeDocument/2006/math">
                    <m:sSubSup>
                      <m:sSubSupPr>
                        <m:ctrlPr>
                          <a:rPr lang="en-US" i="1" smtClean="0">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𝑡</m:t>
                        </m:r>
                      </m:sup>
                    </m:sSubSup>
                    <m:r>
                      <a:rPr lang="ro-RO" b="0" i="1" smtClean="0">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𝑛</m:t>
                        </m:r>
                      </m:sup>
                    </m:sSub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3</m:t>
                        </m:r>
                      </m:sub>
                    </m:sSub>
                    <m:r>
                      <a:rPr lang="ro-RO"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4</m:t>
                        </m:r>
                        <m:r>
                          <a:rPr lang="en-US" i="1">
                            <a:latin typeface="Cambria Math" panose="02040503050406030204" pitchFamily="18" charset="0"/>
                          </a:rPr>
                          <m:t>3</m:t>
                        </m:r>
                      </m:sub>
                    </m:sSub>
                    <m:r>
                      <a:rPr lang="en-US" i="1">
                        <a:latin typeface="Cambria Math" panose="02040503050406030204" pitchFamily="18" charset="0"/>
                      </a:rPr>
                      <m:t> </m:t>
                    </m:r>
                    <m:r>
                      <a:rPr lang="ro-RO" b="0" i="1" smtClean="0">
                        <a:latin typeface="Cambria Math" panose="02040503050406030204" pitchFamily="18" charset="0"/>
                      </a:rPr>
                      <m:t>=0</m:t>
                    </m:r>
                  </m:oMath>
                </a14:m>
                <a:endParaRPr lang="en-US" dirty="0"/>
              </a:p>
            </p:txBody>
          </p:sp>
        </mc:Choice>
        <mc:Fallback xmlns="">
          <p:sp>
            <p:nvSpPr>
              <p:cNvPr id="25" name="Rectangle 24">
                <a:extLst>
                  <a:ext uri="{FF2B5EF4-FFF2-40B4-BE49-F238E27FC236}">
                    <a16:creationId xmlns:a16="http://schemas.microsoft.com/office/drawing/2014/main" id="{A8132764-D56C-4072-9A8E-677B2CCB2556}"/>
                  </a:ext>
                </a:extLst>
              </p:cNvPr>
              <p:cNvSpPr>
                <a:spLocks noRot="1" noChangeAspect="1" noMove="1" noResize="1" noEditPoints="1" noAdjustHandles="1" noChangeArrowheads="1" noChangeShapeType="1" noTextEdit="1"/>
              </p:cNvSpPr>
              <p:nvPr/>
            </p:nvSpPr>
            <p:spPr>
              <a:xfrm>
                <a:off x="6726395" y="2405361"/>
                <a:ext cx="3158557" cy="403893"/>
              </a:xfrm>
              <a:prstGeom prst="rect">
                <a:avLst/>
              </a:prstGeom>
              <a:blipFill>
                <a:blip r:embed="rId7"/>
                <a:stretch>
                  <a:fillRect t="-22727" b="-1515"/>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98A41D68-B78D-47DF-A3BF-F19928AE7ACB}"/>
              </a:ext>
            </a:extLst>
          </p:cNvPr>
          <p:cNvSpPr/>
          <p:nvPr/>
        </p:nvSpPr>
        <p:spPr>
          <a:xfrm>
            <a:off x="814433" y="2439922"/>
            <a:ext cx="3725187" cy="369332"/>
          </a:xfrm>
          <a:prstGeom prst="rect">
            <a:avLst/>
          </a:prstGeom>
        </p:spPr>
        <p:txBody>
          <a:bodyPr wrap="none">
            <a:spAutoFit/>
          </a:bodyPr>
          <a:lstStyle/>
          <a:p>
            <a:r>
              <a:rPr lang="ro-RO" dirty="0"/>
              <a:t>Se scrie ecuația de echilibru a grupei: </a:t>
            </a:r>
            <a:endParaRPr lang="en-US" dirty="0"/>
          </a:p>
        </p:txBody>
      </p:sp>
      <p:grpSp>
        <p:nvGrpSpPr>
          <p:cNvPr id="27" name="Group 26">
            <a:extLst>
              <a:ext uri="{FF2B5EF4-FFF2-40B4-BE49-F238E27FC236}">
                <a16:creationId xmlns:a16="http://schemas.microsoft.com/office/drawing/2014/main" id="{9D164604-76D4-47ED-9A5D-6A72AB3B8E3F}"/>
              </a:ext>
            </a:extLst>
          </p:cNvPr>
          <p:cNvGrpSpPr/>
          <p:nvPr/>
        </p:nvGrpSpPr>
        <p:grpSpPr>
          <a:xfrm>
            <a:off x="6822539" y="2853069"/>
            <a:ext cx="213360" cy="30480"/>
            <a:chOff x="6289040" y="1932940"/>
            <a:chExt cx="213360" cy="30480"/>
          </a:xfrm>
        </p:grpSpPr>
        <p:cxnSp>
          <p:nvCxnSpPr>
            <p:cNvPr id="28" name="Straight Connector 27">
              <a:extLst>
                <a:ext uri="{FF2B5EF4-FFF2-40B4-BE49-F238E27FC236}">
                  <a16:creationId xmlns:a16="http://schemas.microsoft.com/office/drawing/2014/main" id="{0DA94B02-1B01-41E7-8ADF-2BB07E970FA2}"/>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B4EB24-BBE5-4E16-A4E1-C0403A9DC1A7}"/>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07646BBC-377E-48F2-903C-49AE75C58475}"/>
              </a:ext>
            </a:extLst>
          </p:cNvPr>
          <p:cNvGrpSpPr/>
          <p:nvPr/>
        </p:nvGrpSpPr>
        <p:grpSpPr>
          <a:xfrm>
            <a:off x="7441221" y="2847354"/>
            <a:ext cx="213360" cy="30480"/>
            <a:chOff x="6289040" y="1932940"/>
            <a:chExt cx="213360" cy="30480"/>
          </a:xfrm>
        </p:grpSpPr>
        <p:cxnSp>
          <p:nvCxnSpPr>
            <p:cNvPr id="31" name="Straight Connector 30">
              <a:extLst>
                <a:ext uri="{FF2B5EF4-FFF2-40B4-BE49-F238E27FC236}">
                  <a16:creationId xmlns:a16="http://schemas.microsoft.com/office/drawing/2014/main" id="{91977585-544F-4BD3-86A6-565DE1267DF3}"/>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08BC0A-B49F-4F87-B27C-0F06199EEC09}"/>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65979E19-94BB-4031-BD93-D56E719F5191}"/>
              </a:ext>
            </a:extLst>
          </p:cNvPr>
          <p:cNvGrpSpPr/>
          <p:nvPr/>
        </p:nvGrpSpPr>
        <p:grpSpPr>
          <a:xfrm>
            <a:off x="8012721" y="2853069"/>
            <a:ext cx="213360" cy="30480"/>
            <a:chOff x="6289040" y="1932940"/>
            <a:chExt cx="213360" cy="30480"/>
          </a:xfrm>
        </p:grpSpPr>
        <p:cxnSp>
          <p:nvCxnSpPr>
            <p:cNvPr id="34" name="Straight Connector 33">
              <a:extLst>
                <a:ext uri="{FF2B5EF4-FFF2-40B4-BE49-F238E27FC236}">
                  <a16:creationId xmlns:a16="http://schemas.microsoft.com/office/drawing/2014/main" id="{F5C6AD87-64A5-433C-AB4B-E39B24CD4D3A}"/>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E798E86-C870-4CC4-A9DC-34D1DA2CADC9}"/>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E0C69059-D65C-4CB4-92CB-B8B508A3EA56}"/>
              </a:ext>
            </a:extLst>
          </p:cNvPr>
          <p:cNvGrpSpPr/>
          <p:nvPr/>
        </p:nvGrpSpPr>
        <p:grpSpPr>
          <a:xfrm>
            <a:off x="8490114" y="2852448"/>
            <a:ext cx="213360" cy="30480"/>
            <a:chOff x="6289040" y="1932940"/>
            <a:chExt cx="213360" cy="30480"/>
          </a:xfrm>
        </p:grpSpPr>
        <p:cxnSp>
          <p:nvCxnSpPr>
            <p:cNvPr id="38" name="Straight Connector 37">
              <a:extLst>
                <a:ext uri="{FF2B5EF4-FFF2-40B4-BE49-F238E27FC236}">
                  <a16:creationId xmlns:a16="http://schemas.microsoft.com/office/drawing/2014/main" id="{700DDF0A-3EED-483D-B49F-FB0B9CC4839C}"/>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F5C74D1-3ACF-4DE7-A151-D82264DB6E9F}"/>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E17EAF54-A46B-4127-9A1C-A2525194BD14}"/>
              </a:ext>
            </a:extLst>
          </p:cNvPr>
          <p:cNvCxnSpPr/>
          <p:nvPr/>
        </p:nvCxnSpPr>
        <p:spPr>
          <a:xfrm>
            <a:off x="9011576" y="2867991"/>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6D1BE0D-A93F-4C65-97FF-017452176C09}"/>
              </a:ext>
            </a:extLst>
          </p:cNvPr>
          <p:cNvPicPr>
            <a:picLocks noChangeAspect="1"/>
          </p:cNvPicPr>
          <p:nvPr/>
        </p:nvPicPr>
        <p:blipFill>
          <a:blip r:embed="rId8"/>
          <a:stretch>
            <a:fillRect/>
          </a:stretch>
        </p:blipFill>
        <p:spPr>
          <a:xfrm>
            <a:off x="6825304" y="3230557"/>
            <a:ext cx="3262239" cy="3047996"/>
          </a:xfrm>
          <a:prstGeom prst="rect">
            <a:avLst/>
          </a:prstGeom>
        </p:spPr>
      </p:pic>
      <p:sp>
        <p:nvSpPr>
          <p:cNvPr id="41" name="Rectangle 40">
            <a:extLst>
              <a:ext uri="{FF2B5EF4-FFF2-40B4-BE49-F238E27FC236}">
                <a16:creationId xmlns:a16="http://schemas.microsoft.com/office/drawing/2014/main" id="{69374A09-B990-4B91-99A2-B8DF5764E4C3}"/>
              </a:ext>
            </a:extLst>
          </p:cNvPr>
          <p:cNvSpPr/>
          <p:nvPr/>
        </p:nvSpPr>
        <p:spPr>
          <a:xfrm>
            <a:off x="649568" y="311318"/>
            <a:ext cx="8230266" cy="461665"/>
          </a:xfrm>
          <a:prstGeom prst="rect">
            <a:avLst/>
          </a:prstGeom>
        </p:spPr>
        <p:txBody>
          <a:bodyPr wrap="none">
            <a:spAutoFit/>
          </a:bodyPr>
          <a:lstStyle/>
          <a:p>
            <a:r>
              <a:rPr lang="ro-RO" sz="2400" dirty="0"/>
              <a:t>2.3 Determinarea forțelor de legătură pentru grupele structurale</a:t>
            </a:r>
            <a:endParaRPr lang="en-US" sz="2000" dirty="0"/>
          </a:p>
        </p:txBody>
      </p:sp>
      <p:cxnSp>
        <p:nvCxnSpPr>
          <p:cNvPr id="42" name="Straight Connector 41">
            <a:extLst>
              <a:ext uri="{FF2B5EF4-FFF2-40B4-BE49-F238E27FC236}">
                <a16:creationId xmlns:a16="http://schemas.microsoft.com/office/drawing/2014/main" id="{ED2EA17B-8316-47C7-A9D6-AD8CCAC3F8C4}"/>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85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22" grpId="0"/>
      <p:bldP spid="23" grpId="0"/>
      <p:bldP spid="25" grpId="0"/>
      <p:bldP spid="2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18110F9-79CC-4544-94D5-BAE34F160945}"/>
              </a:ext>
            </a:extLst>
          </p:cNvPr>
          <p:cNvSpPr/>
          <p:nvPr/>
        </p:nvSpPr>
        <p:spPr>
          <a:xfrm>
            <a:off x="649568" y="914294"/>
            <a:ext cx="1294650" cy="400110"/>
          </a:xfrm>
          <a:prstGeom prst="rect">
            <a:avLst/>
          </a:prstGeom>
        </p:spPr>
        <p:txBody>
          <a:bodyPr wrap="none">
            <a:spAutoFit/>
          </a:bodyPr>
          <a:lstStyle/>
          <a:p>
            <a:r>
              <a:rPr lang="ro-RO" sz="2000" b="1" dirty="0"/>
              <a:t>Grupa TRT</a:t>
            </a:r>
            <a:endParaRPr lang="en-US" sz="2000" b="1" dirty="0"/>
          </a:p>
        </p:txBody>
      </p:sp>
      <p:pic>
        <p:nvPicPr>
          <p:cNvPr id="2" name="Picture 1">
            <a:extLst>
              <a:ext uri="{FF2B5EF4-FFF2-40B4-BE49-F238E27FC236}">
                <a16:creationId xmlns:a16="http://schemas.microsoft.com/office/drawing/2014/main" id="{0305F654-AEB7-4CDD-B425-574F6D5CB150}"/>
              </a:ext>
            </a:extLst>
          </p:cNvPr>
          <p:cNvPicPr>
            <a:picLocks noChangeAspect="1"/>
          </p:cNvPicPr>
          <p:nvPr/>
        </p:nvPicPr>
        <p:blipFill>
          <a:blip r:embed="rId2"/>
          <a:stretch>
            <a:fillRect/>
          </a:stretch>
        </p:blipFill>
        <p:spPr>
          <a:xfrm>
            <a:off x="7402802" y="1187900"/>
            <a:ext cx="4599887" cy="249403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1FFF3E5-6C83-412B-8AF3-022F602277BD}"/>
                  </a:ext>
                </a:extLst>
              </p:cNvPr>
              <p:cNvSpPr txBox="1"/>
              <p:nvPr/>
            </p:nvSpPr>
            <p:spPr>
              <a:xfrm>
                <a:off x="649568" y="1514970"/>
                <a:ext cx="4488180" cy="402931"/>
              </a:xfrm>
              <a:prstGeom prst="rect">
                <a:avLst/>
              </a:prstGeom>
              <a:noFill/>
            </p:spPr>
            <p:txBody>
              <a:bodyPr wrap="square" rtlCol="0">
                <a:spAutoFit/>
              </a:bodyPr>
              <a:lstStyle/>
              <a:p>
                <a:r>
                  <a:rPr lang="en-US" dirty="0"/>
                  <a:t>Se </a:t>
                </a:r>
                <a:r>
                  <a:rPr lang="en-US" dirty="0" err="1"/>
                  <a:t>cunosc</a:t>
                </a:r>
                <a:r>
                  <a:rPr lang="en-US" dirty="0"/>
                  <a:t> </a:t>
                </a:r>
                <a:r>
                  <a:rPr lang="ro-RO" dirty="0"/>
                  <a:t>forțele </a:t>
                </a:r>
                <a14:m>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3</m:t>
                        </m:r>
                      </m:sub>
                    </m:sSub>
                  </m:oMath>
                </a14:m>
                <a:r>
                  <a:rPr lang="en-US" dirty="0"/>
                  <a:t> </a:t>
                </a:r>
                <a:r>
                  <a:rPr lang="ro-RO" dirty="0"/>
                  <a:t>și momentele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2</m:t>
                        </m:r>
                      </m:sub>
                    </m:sSub>
                    <m:r>
                      <a:rPr lang="ro-RO" b="0" i="1" smtClean="0">
                        <a:latin typeface="Cambria Math" panose="02040503050406030204" pitchFamily="18" charset="0"/>
                      </a:rPr>
                      <m:t>, </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3</m:t>
                        </m:r>
                      </m:sub>
                    </m:sSub>
                  </m:oMath>
                </a14:m>
                <a:endParaRPr lang="en-US" dirty="0"/>
              </a:p>
            </p:txBody>
          </p:sp>
        </mc:Choice>
        <mc:Fallback xmlns="">
          <p:sp>
            <p:nvSpPr>
              <p:cNvPr id="8" name="TextBox 7">
                <a:extLst>
                  <a:ext uri="{FF2B5EF4-FFF2-40B4-BE49-F238E27FC236}">
                    <a16:creationId xmlns:a16="http://schemas.microsoft.com/office/drawing/2014/main" id="{A1FFF3E5-6C83-412B-8AF3-022F602277BD}"/>
                  </a:ext>
                </a:extLst>
              </p:cNvPr>
              <p:cNvSpPr txBox="1">
                <a:spLocks noRot="1" noChangeAspect="1" noMove="1" noResize="1" noEditPoints="1" noAdjustHandles="1" noChangeArrowheads="1" noChangeShapeType="1" noTextEdit="1"/>
              </p:cNvSpPr>
              <p:nvPr/>
            </p:nvSpPr>
            <p:spPr>
              <a:xfrm>
                <a:off x="649568" y="1514970"/>
                <a:ext cx="4488180" cy="402931"/>
              </a:xfrm>
              <a:prstGeom prst="rect">
                <a:avLst/>
              </a:prstGeom>
              <a:blipFill>
                <a:blip r:embed="rId3"/>
                <a:stretch>
                  <a:fillRect l="-1223" t="-22727"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0928F60-EA57-4A60-B3B4-B2423A437465}"/>
                  </a:ext>
                </a:extLst>
              </p:cNvPr>
              <p:cNvSpPr txBox="1"/>
              <p:nvPr/>
            </p:nvSpPr>
            <p:spPr>
              <a:xfrm>
                <a:off x="649568" y="2255770"/>
                <a:ext cx="4444801" cy="402931"/>
              </a:xfrm>
              <a:prstGeom prst="rect">
                <a:avLst/>
              </a:prstGeom>
              <a:noFill/>
            </p:spPr>
            <p:txBody>
              <a:bodyPr wrap="square" rtlCol="0">
                <a:spAutoFit/>
              </a:bodyPr>
              <a:lstStyle/>
              <a:p>
                <a:r>
                  <a:rPr lang="en-US" dirty="0"/>
                  <a:t>Se </a:t>
                </a:r>
                <a:r>
                  <a:rPr lang="ro-RO" dirty="0"/>
                  <a:t>introduc</a:t>
                </a:r>
                <a:r>
                  <a:rPr lang="en-US" dirty="0"/>
                  <a:t> </a:t>
                </a:r>
                <a:r>
                  <a:rPr lang="ro-RO" dirty="0"/>
                  <a:t>forțele de legătură: </a:t>
                </a:r>
                <a14:m>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e>
                      <m:sub>
                        <m:r>
                          <a:rPr lang="ro-RO" b="0" i="1" smtClean="0">
                            <a:latin typeface="Cambria Math" panose="02040503050406030204" pitchFamily="18" charset="0"/>
                          </a:rPr>
                          <m:t>1</m:t>
                        </m:r>
                        <m:r>
                          <a:rPr lang="en-US" b="0" i="1" smtClean="0">
                            <a:latin typeface="Cambria Math" panose="02040503050406030204" pitchFamily="18" charset="0"/>
                          </a:rPr>
                          <m:t>2</m:t>
                        </m:r>
                      </m:sub>
                    </m:sSub>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𝑥</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𝑥</m:t>
                    </m:r>
                  </m:oMath>
                </a14:m>
                <a:endParaRPr lang="en-US" dirty="0"/>
              </a:p>
            </p:txBody>
          </p:sp>
        </mc:Choice>
        <mc:Fallback xmlns="">
          <p:sp>
            <p:nvSpPr>
              <p:cNvPr id="9" name="TextBox 8">
                <a:extLst>
                  <a:ext uri="{FF2B5EF4-FFF2-40B4-BE49-F238E27FC236}">
                    <a16:creationId xmlns:a16="http://schemas.microsoft.com/office/drawing/2014/main" id="{90928F60-EA57-4A60-B3B4-B2423A437465}"/>
                  </a:ext>
                </a:extLst>
              </p:cNvPr>
              <p:cNvSpPr txBox="1">
                <a:spLocks noRot="1" noChangeAspect="1" noMove="1" noResize="1" noEditPoints="1" noAdjustHandles="1" noChangeArrowheads="1" noChangeShapeType="1" noTextEdit="1"/>
              </p:cNvSpPr>
              <p:nvPr/>
            </p:nvSpPr>
            <p:spPr>
              <a:xfrm>
                <a:off x="649568" y="2255770"/>
                <a:ext cx="4444801" cy="402931"/>
              </a:xfrm>
              <a:prstGeom prst="rect">
                <a:avLst/>
              </a:prstGeom>
              <a:blipFill>
                <a:blip r:embed="rId4"/>
                <a:stretch>
                  <a:fillRect l="-1235" t="-22727"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8EFEB54-B166-41F7-B97B-C7B6A7A9C931}"/>
                  </a:ext>
                </a:extLst>
              </p:cNvPr>
              <p:cNvSpPr/>
              <p:nvPr/>
            </p:nvSpPr>
            <p:spPr>
              <a:xfrm>
                <a:off x="4886869" y="2255770"/>
                <a:ext cx="1568058" cy="402931"/>
              </a:xfrm>
              <a:prstGeom prst="rect">
                <a:avLst/>
              </a:prstGeom>
            </p:spPr>
            <p:txBody>
              <a:bodyPr wrap="none">
                <a:spAutoFit/>
              </a:bodyPr>
              <a:lstStyle/>
              <a:p>
                <a:r>
                  <a:rPr lang="ro-RO" dirty="0"/>
                  <a:t>și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4</m:t>
                        </m:r>
                        <m:r>
                          <a:rPr lang="en-US" i="1">
                            <a:latin typeface="Cambria Math" panose="02040503050406030204" pitchFamily="18" charset="0"/>
                          </a:rPr>
                          <m:t>3</m:t>
                        </m:r>
                      </m:sub>
                    </m:sSub>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𝑦</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𝑦</m:t>
                    </m:r>
                  </m:oMath>
                </a14:m>
                <a:endParaRPr lang="en-US" dirty="0"/>
              </a:p>
            </p:txBody>
          </p:sp>
        </mc:Choice>
        <mc:Fallback xmlns="">
          <p:sp>
            <p:nvSpPr>
              <p:cNvPr id="10" name="Rectangle 9">
                <a:extLst>
                  <a:ext uri="{FF2B5EF4-FFF2-40B4-BE49-F238E27FC236}">
                    <a16:creationId xmlns:a16="http://schemas.microsoft.com/office/drawing/2014/main" id="{48EFEB54-B166-41F7-B97B-C7B6A7A9C931}"/>
                  </a:ext>
                </a:extLst>
              </p:cNvPr>
              <p:cNvSpPr>
                <a:spLocks noRot="1" noChangeAspect="1" noMove="1" noResize="1" noEditPoints="1" noAdjustHandles="1" noChangeArrowheads="1" noChangeShapeType="1" noTextEdit="1"/>
              </p:cNvSpPr>
              <p:nvPr/>
            </p:nvSpPr>
            <p:spPr>
              <a:xfrm>
                <a:off x="4886869" y="2255770"/>
                <a:ext cx="1568058" cy="402931"/>
              </a:xfrm>
              <a:prstGeom prst="rect">
                <a:avLst/>
              </a:prstGeom>
              <a:blipFill>
                <a:blip r:embed="rId5"/>
                <a:stretch>
                  <a:fillRect l="-3502" t="-22727" b="-24242"/>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6EB174D0-E0DA-470B-847B-8A7D41D48252}"/>
              </a:ext>
            </a:extLst>
          </p:cNvPr>
          <p:cNvSpPr/>
          <p:nvPr/>
        </p:nvSpPr>
        <p:spPr>
          <a:xfrm>
            <a:off x="711797" y="3956178"/>
            <a:ext cx="9216882" cy="369332"/>
          </a:xfrm>
          <a:prstGeom prst="rect">
            <a:avLst/>
          </a:prstGeom>
        </p:spPr>
        <p:txBody>
          <a:bodyPr wrap="none">
            <a:spAutoFit/>
          </a:bodyPr>
          <a:lstStyle/>
          <a:p>
            <a:r>
              <a:rPr lang="en-US" dirty="0"/>
              <a:t>Se </a:t>
            </a:r>
            <a:r>
              <a:rPr lang="ro-RO" dirty="0"/>
              <a:t>scriu ecuațiile de echilibru pt. fiecare element sub forma momentelor față de cupla centrală B:</a:t>
            </a:r>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C812459-DF4A-4724-B489-058C63224B04}"/>
                  </a:ext>
                </a:extLst>
              </p:cNvPr>
              <p:cNvSpPr txBox="1"/>
              <p:nvPr/>
            </p:nvSpPr>
            <p:spPr>
              <a:xfrm>
                <a:off x="2854238" y="4776621"/>
                <a:ext cx="24368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12</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12</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2</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2</m:t>
                          </m:r>
                        </m:sub>
                      </m:sSub>
                      <m:r>
                        <a:rPr lang="ro-RO" b="0" i="1" smtClean="0">
                          <a:latin typeface="Cambria Math" panose="02040503050406030204" pitchFamily="18" charset="0"/>
                        </a:rPr>
                        <m:t>=0</m:t>
                      </m:r>
                    </m:oMath>
                  </m:oMathPara>
                </a14:m>
                <a:endParaRPr lang="en-US" dirty="0"/>
              </a:p>
            </p:txBody>
          </p:sp>
        </mc:Choice>
        <mc:Fallback xmlns="">
          <p:sp>
            <p:nvSpPr>
              <p:cNvPr id="19" name="TextBox 18">
                <a:extLst>
                  <a:ext uri="{FF2B5EF4-FFF2-40B4-BE49-F238E27FC236}">
                    <a16:creationId xmlns:a16="http://schemas.microsoft.com/office/drawing/2014/main" id="{9C812459-DF4A-4724-B489-058C63224B04}"/>
                  </a:ext>
                </a:extLst>
              </p:cNvPr>
              <p:cNvSpPr txBox="1">
                <a:spLocks noRot="1" noChangeAspect="1" noMove="1" noResize="1" noEditPoints="1" noAdjustHandles="1" noChangeArrowheads="1" noChangeShapeType="1" noTextEdit="1"/>
              </p:cNvSpPr>
              <p:nvPr/>
            </p:nvSpPr>
            <p:spPr>
              <a:xfrm>
                <a:off x="2854238" y="4776621"/>
                <a:ext cx="2436886" cy="276999"/>
              </a:xfrm>
              <a:prstGeom prst="rect">
                <a:avLst/>
              </a:prstGeom>
              <a:blipFill>
                <a:blip r:embed="rId6"/>
                <a:stretch>
                  <a:fillRect l="-1750" r="-2000"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4283E9A0-4A29-4C81-A3B9-7BC43435AE9A}"/>
                  </a:ext>
                </a:extLst>
              </p:cNvPr>
              <p:cNvSpPr/>
              <p:nvPr/>
            </p:nvSpPr>
            <p:spPr>
              <a:xfrm>
                <a:off x="6367168" y="4584228"/>
                <a:ext cx="1884747" cy="663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12</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r>
                                <a:rPr lang="ro-RO" b="0" i="1" smtClean="0">
                                  <a:latin typeface="Cambria Math" panose="02040503050406030204" pitchFamily="18" charset="0"/>
                                </a:rPr>
                                <m:t>−</m:t>
                              </m:r>
                              <m:r>
                                <a:rPr lang="ro-RO" i="1">
                                  <a:latin typeface="Cambria Math" panose="02040503050406030204" pitchFamily="18" charset="0"/>
                                </a:rPr>
                                <m:t>𝐹</m:t>
                              </m:r>
                            </m:e>
                            <m:sub>
                              <m:r>
                                <a:rPr lang="ro-RO" i="1">
                                  <a:latin typeface="Cambria Math" panose="02040503050406030204" pitchFamily="18" charset="0"/>
                                </a:rPr>
                                <m:t>2</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12</m:t>
                              </m:r>
                            </m:sub>
                          </m:sSub>
                        </m:den>
                      </m:f>
                    </m:oMath>
                  </m:oMathPara>
                </a14:m>
                <a:endParaRPr lang="en-US" dirty="0"/>
              </a:p>
            </p:txBody>
          </p:sp>
        </mc:Choice>
        <mc:Fallback xmlns="">
          <p:sp>
            <p:nvSpPr>
              <p:cNvPr id="20" name="Rectangle 19">
                <a:extLst>
                  <a:ext uri="{FF2B5EF4-FFF2-40B4-BE49-F238E27FC236}">
                    <a16:creationId xmlns:a16="http://schemas.microsoft.com/office/drawing/2014/main" id="{4283E9A0-4A29-4C81-A3B9-7BC43435AE9A}"/>
                  </a:ext>
                </a:extLst>
              </p:cNvPr>
              <p:cNvSpPr>
                <a:spLocks noRot="1" noChangeAspect="1" noMove="1" noResize="1" noEditPoints="1" noAdjustHandles="1" noChangeArrowheads="1" noChangeShapeType="1" noTextEdit="1"/>
              </p:cNvSpPr>
              <p:nvPr/>
            </p:nvSpPr>
            <p:spPr>
              <a:xfrm>
                <a:off x="6367168" y="4584228"/>
                <a:ext cx="1884747" cy="66358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E6B056E-8469-4930-90A0-FF949C36847B}"/>
                  </a:ext>
                </a:extLst>
              </p:cNvPr>
              <p:cNvSpPr txBox="1"/>
              <p:nvPr/>
            </p:nvSpPr>
            <p:spPr>
              <a:xfrm>
                <a:off x="2854238" y="5664912"/>
                <a:ext cx="25206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43</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43</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3</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3</m:t>
                          </m:r>
                        </m:sub>
                      </m:sSub>
                      <m:r>
                        <a:rPr lang="ro-RO" b="0" i="1" smtClean="0">
                          <a:latin typeface="Cambria Math" panose="02040503050406030204" pitchFamily="18" charset="0"/>
                        </a:rPr>
                        <m:t>=0</m:t>
                      </m:r>
                    </m:oMath>
                  </m:oMathPara>
                </a14:m>
                <a:endParaRPr lang="en-US" dirty="0"/>
              </a:p>
            </p:txBody>
          </p:sp>
        </mc:Choice>
        <mc:Fallback xmlns="">
          <p:sp>
            <p:nvSpPr>
              <p:cNvPr id="21" name="TextBox 20">
                <a:extLst>
                  <a:ext uri="{FF2B5EF4-FFF2-40B4-BE49-F238E27FC236}">
                    <a16:creationId xmlns:a16="http://schemas.microsoft.com/office/drawing/2014/main" id="{FE6B056E-8469-4930-90A0-FF949C36847B}"/>
                  </a:ext>
                </a:extLst>
              </p:cNvPr>
              <p:cNvSpPr txBox="1">
                <a:spLocks noRot="1" noChangeAspect="1" noMove="1" noResize="1" noEditPoints="1" noAdjustHandles="1" noChangeArrowheads="1" noChangeShapeType="1" noTextEdit="1"/>
              </p:cNvSpPr>
              <p:nvPr/>
            </p:nvSpPr>
            <p:spPr>
              <a:xfrm>
                <a:off x="2854238" y="5664912"/>
                <a:ext cx="2520626" cy="276999"/>
              </a:xfrm>
              <a:prstGeom prst="rect">
                <a:avLst/>
              </a:prstGeom>
              <a:blipFill>
                <a:blip r:embed="rId8"/>
                <a:stretch>
                  <a:fillRect r="-24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7DB465B8-BA3B-4B23-8F37-A89F22C23936}"/>
                  </a:ext>
                </a:extLst>
              </p:cNvPr>
              <p:cNvSpPr/>
              <p:nvPr/>
            </p:nvSpPr>
            <p:spPr>
              <a:xfrm>
                <a:off x="6407229" y="5506526"/>
                <a:ext cx="1978555" cy="664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43</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3</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b="0" i="1" smtClean="0">
                                  <a:latin typeface="Cambria Math" panose="02040503050406030204" pitchFamily="18" charset="0"/>
                                </a:rPr>
                                <m:t>3</m:t>
                              </m:r>
                            </m:sub>
                          </m:sSub>
                        </m:num>
                        <m:den>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43</m:t>
                              </m:r>
                            </m:sub>
                          </m:sSub>
                        </m:den>
                      </m:f>
                    </m:oMath>
                  </m:oMathPara>
                </a14:m>
                <a:endParaRPr lang="en-US" dirty="0"/>
              </a:p>
            </p:txBody>
          </p:sp>
        </mc:Choice>
        <mc:Fallback xmlns="">
          <p:sp>
            <p:nvSpPr>
              <p:cNvPr id="22" name="Rectangle 21">
                <a:extLst>
                  <a:ext uri="{FF2B5EF4-FFF2-40B4-BE49-F238E27FC236}">
                    <a16:creationId xmlns:a16="http://schemas.microsoft.com/office/drawing/2014/main" id="{7DB465B8-BA3B-4B23-8F37-A89F22C23936}"/>
                  </a:ext>
                </a:extLst>
              </p:cNvPr>
              <p:cNvSpPr>
                <a:spLocks noRot="1" noChangeAspect="1" noMove="1" noResize="1" noEditPoints="1" noAdjustHandles="1" noChangeArrowheads="1" noChangeShapeType="1" noTextEdit="1"/>
              </p:cNvSpPr>
              <p:nvPr/>
            </p:nvSpPr>
            <p:spPr>
              <a:xfrm>
                <a:off x="6407229" y="5506526"/>
                <a:ext cx="1978555" cy="664990"/>
              </a:xfrm>
              <a:prstGeom prst="rect">
                <a:avLst/>
              </a:prstGeom>
              <a:blipFill>
                <a:blip r:embed="rId9"/>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D5DDB831-7F34-42AD-A34C-F82453119CBC}"/>
              </a:ext>
            </a:extLst>
          </p:cNvPr>
          <p:cNvSpPr/>
          <p:nvPr/>
        </p:nvSpPr>
        <p:spPr>
          <a:xfrm>
            <a:off x="649568" y="311318"/>
            <a:ext cx="8230266" cy="461665"/>
          </a:xfrm>
          <a:prstGeom prst="rect">
            <a:avLst/>
          </a:prstGeom>
        </p:spPr>
        <p:txBody>
          <a:bodyPr wrap="none">
            <a:spAutoFit/>
          </a:bodyPr>
          <a:lstStyle/>
          <a:p>
            <a:r>
              <a:rPr lang="ro-RO" sz="2400" dirty="0"/>
              <a:t>2.3 Determinarea forțelor de legătură pentru grupele structurale</a:t>
            </a:r>
            <a:endParaRPr lang="en-US" sz="2000" dirty="0"/>
          </a:p>
        </p:txBody>
      </p:sp>
      <p:cxnSp>
        <p:nvCxnSpPr>
          <p:cNvPr id="15" name="Straight Connector 14">
            <a:extLst>
              <a:ext uri="{FF2B5EF4-FFF2-40B4-BE49-F238E27FC236}">
                <a16:creationId xmlns:a16="http://schemas.microsoft.com/office/drawing/2014/main" id="{531039BF-B31F-4331-99E6-4C56A24A788A}"/>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53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p:bldP spid="19" grpId="0"/>
      <p:bldP spid="20" grpId="0"/>
      <p:bldP spid="21" grpId="0"/>
      <p:bldP spid="2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18110F9-79CC-4544-94D5-BAE34F160945}"/>
              </a:ext>
            </a:extLst>
          </p:cNvPr>
          <p:cNvSpPr/>
          <p:nvPr/>
        </p:nvSpPr>
        <p:spPr>
          <a:xfrm>
            <a:off x="649568" y="914294"/>
            <a:ext cx="1294650" cy="400110"/>
          </a:xfrm>
          <a:prstGeom prst="rect">
            <a:avLst/>
          </a:prstGeom>
        </p:spPr>
        <p:txBody>
          <a:bodyPr wrap="none">
            <a:spAutoFit/>
          </a:bodyPr>
          <a:lstStyle/>
          <a:p>
            <a:r>
              <a:rPr lang="ro-RO" sz="2000" b="1" dirty="0"/>
              <a:t>Grupa TRT</a:t>
            </a:r>
            <a:endParaRPr lang="en-US" sz="2000" b="1" dirty="0"/>
          </a:p>
        </p:txBody>
      </p:sp>
      <p:pic>
        <p:nvPicPr>
          <p:cNvPr id="2" name="Picture 1">
            <a:extLst>
              <a:ext uri="{FF2B5EF4-FFF2-40B4-BE49-F238E27FC236}">
                <a16:creationId xmlns:a16="http://schemas.microsoft.com/office/drawing/2014/main" id="{0305F654-AEB7-4CDD-B425-574F6D5CB150}"/>
              </a:ext>
            </a:extLst>
          </p:cNvPr>
          <p:cNvPicPr>
            <a:picLocks noChangeAspect="1"/>
          </p:cNvPicPr>
          <p:nvPr/>
        </p:nvPicPr>
        <p:blipFill>
          <a:blip r:embed="rId2"/>
          <a:stretch>
            <a:fillRect/>
          </a:stretch>
        </p:blipFill>
        <p:spPr>
          <a:xfrm>
            <a:off x="649568" y="3514386"/>
            <a:ext cx="4883485" cy="2647799"/>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C4D009A-1862-4DAC-B66E-2D54882EC319}"/>
                  </a:ext>
                </a:extLst>
              </p:cNvPr>
              <p:cNvSpPr/>
              <p:nvPr/>
            </p:nvSpPr>
            <p:spPr>
              <a:xfrm>
                <a:off x="3981692" y="1504681"/>
                <a:ext cx="2498184"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1</m:t>
                          </m:r>
                          <m:r>
                            <a:rPr lang="en-US" i="1">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43</m:t>
                          </m:r>
                        </m:sub>
                      </m:sSub>
                      <m:r>
                        <a:rPr lang="ro-RO" b="0" i="1" smtClean="0">
                          <a:latin typeface="Cambria Math" panose="02040503050406030204" pitchFamily="18" charset="0"/>
                        </a:rPr>
                        <m:t>=0</m:t>
                      </m:r>
                    </m:oMath>
                  </m:oMathPara>
                </a14:m>
                <a:endParaRPr lang="en-US" dirty="0"/>
              </a:p>
            </p:txBody>
          </p:sp>
        </mc:Choice>
        <mc:Fallback xmlns="">
          <p:sp>
            <p:nvSpPr>
              <p:cNvPr id="7" name="Rectangle 6">
                <a:extLst>
                  <a:ext uri="{FF2B5EF4-FFF2-40B4-BE49-F238E27FC236}">
                    <a16:creationId xmlns:a16="http://schemas.microsoft.com/office/drawing/2014/main" id="{DC4D009A-1862-4DAC-B66E-2D54882EC319}"/>
                  </a:ext>
                </a:extLst>
              </p:cNvPr>
              <p:cNvSpPr>
                <a:spLocks noRot="1" noChangeAspect="1" noMove="1" noResize="1" noEditPoints="1" noAdjustHandles="1" noChangeArrowheads="1" noChangeShapeType="1" noTextEdit="1"/>
              </p:cNvSpPr>
              <p:nvPr/>
            </p:nvSpPr>
            <p:spPr>
              <a:xfrm>
                <a:off x="3981692" y="1504681"/>
                <a:ext cx="2498184" cy="402931"/>
              </a:xfrm>
              <a:prstGeom prst="rect">
                <a:avLst/>
              </a:prstGeom>
              <a:blipFill>
                <a:blip r:embed="rId3"/>
                <a:stretch>
                  <a:fillRect t="-22727"/>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13144809-A263-4827-A17A-2E62D7D81C3B}"/>
              </a:ext>
            </a:extLst>
          </p:cNvPr>
          <p:cNvSpPr/>
          <p:nvPr/>
        </p:nvSpPr>
        <p:spPr>
          <a:xfrm>
            <a:off x="883643" y="1540653"/>
            <a:ext cx="2955809" cy="369332"/>
          </a:xfrm>
          <a:prstGeom prst="rect">
            <a:avLst/>
          </a:prstGeom>
        </p:spPr>
        <p:txBody>
          <a:bodyPr wrap="none">
            <a:spAutoFit/>
          </a:bodyPr>
          <a:lstStyle/>
          <a:p>
            <a:r>
              <a:rPr lang="ro-RO" dirty="0"/>
              <a:t>Ecuația de echilibru a grupei: </a:t>
            </a:r>
            <a:endParaRPr lang="en-US" dirty="0"/>
          </a:p>
        </p:txBody>
      </p:sp>
      <p:pic>
        <p:nvPicPr>
          <p:cNvPr id="6" name="Picture 5">
            <a:extLst>
              <a:ext uri="{FF2B5EF4-FFF2-40B4-BE49-F238E27FC236}">
                <a16:creationId xmlns:a16="http://schemas.microsoft.com/office/drawing/2014/main" id="{21FED626-3C06-4936-A1B9-ECA37DF68356}"/>
              </a:ext>
            </a:extLst>
          </p:cNvPr>
          <p:cNvPicPr>
            <a:picLocks noChangeAspect="1"/>
          </p:cNvPicPr>
          <p:nvPr/>
        </p:nvPicPr>
        <p:blipFill>
          <a:blip r:embed="rId4"/>
          <a:stretch>
            <a:fillRect/>
          </a:stretch>
        </p:blipFill>
        <p:spPr>
          <a:xfrm>
            <a:off x="8093313" y="2387507"/>
            <a:ext cx="2739527" cy="4038838"/>
          </a:xfrm>
          <a:prstGeom prst="rect">
            <a:avLst/>
          </a:prstGeom>
        </p:spPr>
      </p:pic>
      <p:grpSp>
        <p:nvGrpSpPr>
          <p:cNvPr id="14" name="Group 13">
            <a:extLst>
              <a:ext uri="{FF2B5EF4-FFF2-40B4-BE49-F238E27FC236}">
                <a16:creationId xmlns:a16="http://schemas.microsoft.com/office/drawing/2014/main" id="{61B5BCE1-967E-4363-925C-BFCE629B1671}"/>
              </a:ext>
            </a:extLst>
          </p:cNvPr>
          <p:cNvGrpSpPr/>
          <p:nvPr/>
        </p:nvGrpSpPr>
        <p:grpSpPr>
          <a:xfrm>
            <a:off x="4716811" y="1935184"/>
            <a:ext cx="213360" cy="30480"/>
            <a:chOff x="6289040" y="1932940"/>
            <a:chExt cx="213360" cy="30480"/>
          </a:xfrm>
        </p:grpSpPr>
        <p:cxnSp>
          <p:nvCxnSpPr>
            <p:cNvPr id="15" name="Straight Connector 14">
              <a:extLst>
                <a:ext uri="{FF2B5EF4-FFF2-40B4-BE49-F238E27FC236}">
                  <a16:creationId xmlns:a16="http://schemas.microsoft.com/office/drawing/2014/main" id="{2FA63CF9-9BA3-43B0-9EC0-FD049C6EA986}"/>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D483FD-C627-40DB-AE88-8A4E6925B012}"/>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2DC303C5-1E3B-490F-A466-ED205FDD9E2C}"/>
                  </a:ext>
                </a:extLst>
              </p:cNvPr>
              <p:cNvSpPr/>
              <p:nvPr/>
            </p:nvSpPr>
            <p:spPr>
              <a:xfrm>
                <a:off x="3900275" y="1935184"/>
                <a:ext cx="791925"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o-RO" sz="1400" i="1" smtClean="0">
                          <a:latin typeface="Cambria Math" panose="02040503050406030204" pitchFamily="18" charset="0"/>
                          <a:ea typeface="Cambria Math" panose="02040503050406030204" pitchFamily="18" charset="0"/>
                        </a:rPr>
                        <m:t>⊥</m:t>
                      </m:r>
                      <m:r>
                        <a:rPr lang="ro-RO" sz="1400" b="0" i="1" smtClean="0">
                          <a:latin typeface="Cambria Math" panose="02040503050406030204" pitchFamily="18" charset="0"/>
                          <a:ea typeface="Cambria Math" panose="02040503050406030204" pitchFamily="18" charset="0"/>
                        </a:rPr>
                        <m:t>𝑥</m:t>
                      </m:r>
                      <m:r>
                        <a:rPr lang="ro-RO" sz="1400" b="0" i="1" smtClean="0">
                          <a:latin typeface="Cambria Math" panose="02040503050406030204" pitchFamily="18" charset="0"/>
                          <a:ea typeface="Cambria Math" panose="02040503050406030204" pitchFamily="18" charset="0"/>
                        </a:rPr>
                        <m:t>−</m:t>
                      </m:r>
                      <m:r>
                        <a:rPr lang="ro-RO" sz="1400" b="0" i="1" smtClean="0">
                          <a:latin typeface="Cambria Math" panose="02040503050406030204" pitchFamily="18" charset="0"/>
                          <a:ea typeface="Cambria Math" panose="02040503050406030204" pitchFamily="18" charset="0"/>
                        </a:rPr>
                        <m:t>𝑥</m:t>
                      </m:r>
                    </m:oMath>
                  </m:oMathPara>
                </a14:m>
                <a:endParaRPr lang="en-US" sz="1400" dirty="0"/>
              </a:p>
            </p:txBody>
          </p:sp>
        </mc:Choice>
        <mc:Fallback xmlns="">
          <p:sp>
            <p:nvSpPr>
              <p:cNvPr id="19" name="Rectangle 18">
                <a:extLst>
                  <a:ext uri="{FF2B5EF4-FFF2-40B4-BE49-F238E27FC236}">
                    <a16:creationId xmlns:a16="http://schemas.microsoft.com/office/drawing/2014/main" id="{2DC303C5-1E3B-490F-A466-ED205FDD9E2C}"/>
                  </a:ext>
                </a:extLst>
              </p:cNvPr>
              <p:cNvSpPr>
                <a:spLocks noRot="1" noChangeAspect="1" noMove="1" noResize="1" noEditPoints="1" noAdjustHandles="1" noChangeArrowheads="1" noChangeShapeType="1" noTextEdit="1"/>
              </p:cNvSpPr>
              <p:nvPr/>
            </p:nvSpPr>
            <p:spPr>
              <a:xfrm>
                <a:off x="3900275" y="1935184"/>
                <a:ext cx="791925" cy="307777"/>
              </a:xfrm>
              <a:prstGeom prst="rect">
                <a:avLst/>
              </a:prstGeom>
              <a:blipFill>
                <a:blip r:embed="rId5"/>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E6BF2AA7-D2A8-4C55-B6A0-646F4C48A2B5}"/>
              </a:ext>
            </a:extLst>
          </p:cNvPr>
          <p:cNvGrpSpPr/>
          <p:nvPr/>
        </p:nvGrpSpPr>
        <p:grpSpPr>
          <a:xfrm>
            <a:off x="5194331" y="1935184"/>
            <a:ext cx="213360" cy="30480"/>
            <a:chOff x="6289040" y="1932940"/>
            <a:chExt cx="213360" cy="30480"/>
          </a:xfrm>
        </p:grpSpPr>
        <p:cxnSp>
          <p:nvCxnSpPr>
            <p:cNvPr id="22" name="Straight Connector 21">
              <a:extLst>
                <a:ext uri="{FF2B5EF4-FFF2-40B4-BE49-F238E27FC236}">
                  <a16:creationId xmlns:a16="http://schemas.microsoft.com/office/drawing/2014/main" id="{0A3C0320-9A2C-4260-9A99-0E8BA09071C0}"/>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CF325A4-9F1C-4B42-8FA4-EA7B7B02CA1A}"/>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490F2BA-E983-4DFF-A5CE-7913B9B966FF}"/>
              </a:ext>
            </a:extLst>
          </p:cNvPr>
          <p:cNvCxnSpPr/>
          <p:nvPr/>
        </p:nvCxnSpPr>
        <p:spPr>
          <a:xfrm>
            <a:off x="4189558" y="1935184"/>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1577A0-F132-434F-84DA-B1A8C8ECC764}"/>
              </a:ext>
            </a:extLst>
          </p:cNvPr>
          <p:cNvCxnSpPr/>
          <p:nvPr/>
        </p:nvCxnSpPr>
        <p:spPr>
          <a:xfrm>
            <a:off x="5728798" y="19351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2F9F8657-F321-4069-A022-442366B8B2A8}"/>
                  </a:ext>
                </a:extLst>
              </p:cNvPr>
              <p:cNvSpPr/>
              <p:nvPr/>
            </p:nvSpPr>
            <p:spPr>
              <a:xfrm>
                <a:off x="5446315" y="1935183"/>
                <a:ext cx="791925"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o-RO" sz="1400" i="1" smtClean="0">
                          <a:latin typeface="Cambria Math" panose="02040503050406030204" pitchFamily="18" charset="0"/>
                          <a:ea typeface="Cambria Math" panose="02040503050406030204" pitchFamily="18" charset="0"/>
                        </a:rPr>
                        <m:t>⊥</m:t>
                      </m:r>
                      <m:r>
                        <a:rPr lang="ro-RO" sz="1400" b="0" i="1" smtClean="0">
                          <a:latin typeface="Cambria Math" panose="02040503050406030204" pitchFamily="18" charset="0"/>
                          <a:ea typeface="Cambria Math" panose="02040503050406030204" pitchFamily="18" charset="0"/>
                        </a:rPr>
                        <m:t>𝑦</m:t>
                      </m:r>
                      <m:r>
                        <a:rPr lang="ro-RO" sz="1400" b="0" i="1" smtClean="0">
                          <a:latin typeface="Cambria Math" panose="02040503050406030204" pitchFamily="18" charset="0"/>
                          <a:ea typeface="Cambria Math" panose="02040503050406030204" pitchFamily="18" charset="0"/>
                        </a:rPr>
                        <m:t>−</m:t>
                      </m:r>
                      <m:r>
                        <a:rPr lang="ro-RO" sz="1400" b="0" i="1" smtClean="0">
                          <a:latin typeface="Cambria Math" panose="02040503050406030204" pitchFamily="18" charset="0"/>
                          <a:ea typeface="Cambria Math" panose="02040503050406030204" pitchFamily="18" charset="0"/>
                        </a:rPr>
                        <m:t>𝑦</m:t>
                      </m:r>
                    </m:oMath>
                  </m:oMathPara>
                </a14:m>
                <a:endParaRPr lang="en-US" sz="1400" dirty="0"/>
              </a:p>
            </p:txBody>
          </p:sp>
        </mc:Choice>
        <mc:Fallback xmlns="">
          <p:sp>
            <p:nvSpPr>
              <p:cNvPr id="26" name="Rectangle 25">
                <a:extLst>
                  <a:ext uri="{FF2B5EF4-FFF2-40B4-BE49-F238E27FC236}">
                    <a16:creationId xmlns:a16="http://schemas.microsoft.com/office/drawing/2014/main" id="{2F9F8657-F321-4069-A022-442366B8B2A8}"/>
                  </a:ext>
                </a:extLst>
              </p:cNvPr>
              <p:cNvSpPr>
                <a:spLocks noRot="1" noChangeAspect="1" noMove="1" noResize="1" noEditPoints="1" noAdjustHandles="1" noChangeArrowheads="1" noChangeShapeType="1" noTextEdit="1"/>
              </p:cNvSpPr>
              <p:nvPr/>
            </p:nvSpPr>
            <p:spPr>
              <a:xfrm>
                <a:off x="5446315" y="1935183"/>
                <a:ext cx="791925" cy="307777"/>
              </a:xfrm>
              <a:prstGeom prst="rect">
                <a:avLst/>
              </a:prstGeom>
              <a:blipFill>
                <a:blip r:embed="rId6"/>
                <a:stretch>
                  <a:fillRect/>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61F4BB17-9EEE-4125-8E43-ABF3A491BD4E}"/>
              </a:ext>
            </a:extLst>
          </p:cNvPr>
          <p:cNvSpPr/>
          <p:nvPr/>
        </p:nvSpPr>
        <p:spPr>
          <a:xfrm>
            <a:off x="883642" y="2438486"/>
            <a:ext cx="3084627" cy="369332"/>
          </a:xfrm>
          <a:prstGeom prst="rect">
            <a:avLst/>
          </a:prstGeom>
        </p:spPr>
        <p:txBody>
          <a:bodyPr wrap="none">
            <a:spAutoFit/>
          </a:bodyPr>
          <a:lstStyle/>
          <a:p>
            <a:r>
              <a:rPr lang="ro-RO" dirty="0"/>
              <a:t>Ecuația de echilibru </a:t>
            </a:r>
            <a:r>
              <a:rPr lang="ro-RO" dirty="0" err="1"/>
              <a:t>pt</a:t>
            </a:r>
            <a:r>
              <a:rPr lang="ro-RO" dirty="0"/>
              <a:t> elem.2: </a:t>
            </a:r>
            <a:endParaRPr lang="en-US"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B5A255B-81A9-4CCD-A7F4-C5B1C9F0431A}"/>
                  </a:ext>
                </a:extLst>
              </p:cNvPr>
              <p:cNvSpPr/>
              <p:nvPr/>
            </p:nvSpPr>
            <p:spPr>
              <a:xfrm>
                <a:off x="3941374" y="2387507"/>
                <a:ext cx="1962845"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1</m:t>
                          </m:r>
                          <m:r>
                            <a:rPr lang="en-US" i="1">
                              <a:latin typeface="Cambria Math" panose="02040503050406030204" pitchFamily="18" charset="0"/>
                            </a:rPr>
                            <m:t>2</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2</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3</m:t>
                          </m:r>
                          <m:r>
                            <a:rPr lang="ro-RO" b="0" i="1" smtClean="0">
                              <a:latin typeface="Cambria Math" panose="02040503050406030204" pitchFamily="18" charset="0"/>
                            </a:rPr>
                            <m:t>2</m:t>
                          </m:r>
                        </m:sub>
                      </m:sSub>
                      <m:r>
                        <a:rPr lang="ro-RO" b="0" i="1" smtClean="0">
                          <a:latin typeface="Cambria Math" panose="02040503050406030204" pitchFamily="18" charset="0"/>
                        </a:rPr>
                        <m:t>=0</m:t>
                      </m:r>
                    </m:oMath>
                  </m:oMathPara>
                </a14:m>
                <a:endParaRPr lang="en-US" dirty="0"/>
              </a:p>
            </p:txBody>
          </p:sp>
        </mc:Choice>
        <mc:Fallback xmlns="">
          <p:sp>
            <p:nvSpPr>
              <p:cNvPr id="9" name="Rectangle 8">
                <a:extLst>
                  <a:ext uri="{FF2B5EF4-FFF2-40B4-BE49-F238E27FC236}">
                    <a16:creationId xmlns:a16="http://schemas.microsoft.com/office/drawing/2014/main" id="{AB5A255B-81A9-4CCD-A7F4-C5B1C9F0431A}"/>
                  </a:ext>
                </a:extLst>
              </p:cNvPr>
              <p:cNvSpPr>
                <a:spLocks noRot="1" noChangeAspect="1" noMove="1" noResize="1" noEditPoints="1" noAdjustHandles="1" noChangeArrowheads="1" noChangeShapeType="1" noTextEdit="1"/>
              </p:cNvSpPr>
              <p:nvPr/>
            </p:nvSpPr>
            <p:spPr>
              <a:xfrm>
                <a:off x="3941374" y="2387507"/>
                <a:ext cx="1962845" cy="402931"/>
              </a:xfrm>
              <a:prstGeom prst="rect">
                <a:avLst/>
              </a:prstGeom>
              <a:blipFill>
                <a:blip r:embed="rId7"/>
                <a:stretch>
                  <a:fillRect t="-22727"/>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6DEB1EE4-510A-49C3-8225-F944CD07F7BF}"/>
              </a:ext>
            </a:extLst>
          </p:cNvPr>
          <p:cNvGrpSpPr/>
          <p:nvPr/>
        </p:nvGrpSpPr>
        <p:grpSpPr>
          <a:xfrm>
            <a:off x="4134248" y="2813786"/>
            <a:ext cx="213360" cy="30480"/>
            <a:chOff x="6289040" y="1932940"/>
            <a:chExt cx="213360" cy="30480"/>
          </a:xfrm>
        </p:grpSpPr>
        <p:cxnSp>
          <p:nvCxnSpPr>
            <p:cNvPr id="30" name="Straight Connector 29">
              <a:extLst>
                <a:ext uri="{FF2B5EF4-FFF2-40B4-BE49-F238E27FC236}">
                  <a16:creationId xmlns:a16="http://schemas.microsoft.com/office/drawing/2014/main" id="{E747A878-0C87-4EE7-8CC0-512842822450}"/>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675D675-D5C5-414C-9CB0-370E6AC99341}"/>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5995B1AA-89BD-4657-A89E-30F24CB65364}"/>
              </a:ext>
            </a:extLst>
          </p:cNvPr>
          <p:cNvGrpSpPr/>
          <p:nvPr/>
        </p:nvGrpSpPr>
        <p:grpSpPr>
          <a:xfrm>
            <a:off x="4654948" y="2813786"/>
            <a:ext cx="213360" cy="30480"/>
            <a:chOff x="6289040" y="1932940"/>
            <a:chExt cx="213360" cy="30480"/>
          </a:xfrm>
        </p:grpSpPr>
        <p:cxnSp>
          <p:nvCxnSpPr>
            <p:cNvPr id="33" name="Straight Connector 32">
              <a:extLst>
                <a:ext uri="{FF2B5EF4-FFF2-40B4-BE49-F238E27FC236}">
                  <a16:creationId xmlns:a16="http://schemas.microsoft.com/office/drawing/2014/main" id="{02B5DE71-60F4-42F7-A8FE-10D32B407E03}"/>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E5A9B0-AF7F-4BF6-8044-97458A6F2559}"/>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E2E891E7-59A5-4A47-AB8F-B40A92E83865}"/>
              </a:ext>
            </a:extLst>
          </p:cNvPr>
          <p:cNvCxnSpPr/>
          <p:nvPr/>
        </p:nvCxnSpPr>
        <p:spPr>
          <a:xfrm>
            <a:off x="5124104" y="284397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F4C83B8-0A13-486D-98A0-6C55D6626174}"/>
              </a:ext>
            </a:extLst>
          </p:cNvPr>
          <p:cNvSpPr/>
          <p:nvPr/>
        </p:nvSpPr>
        <p:spPr>
          <a:xfrm>
            <a:off x="649568" y="311318"/>
            <a:ext cx="8230266" cy="461665"/>
          </a:xfrm>
          <a:prstGeom prst="rect">
            <a:avLst/>
          </a:prstGeom>
        </p:spPr>
        <p:txBody>
          <a:bodyPr wrap="none">
            <a:spAutoFit/>
          </a:bodyPr>
          <a:lstStyle/>
          <a:p>
            <a:r>
              <a:rPr lang="ro-RO" sz="2400" dirty="0"/>
              <a:t>2.3 Determinarea forțelor de legătură pentru grupele structurale</a:t>
            </a:r>
            <a:endParaRPr lang="en-US" sz="2000" dirty="0"/>
          </a:p>
        </p:txBody>
      </p:sp>
      <p:cxnSp>
        <p:nvCxnSpPr>
          <p:cNvPr id="37" name="Straight Connector 36">
            <a:extLst>
              <a:ext uri="{FF2B5EF4-FFF2-40B4-BE49-F238E27FC236}">
                <a16:creationId xmlns:a16="http://schemas.microsoft.com/office/drawing/2014/main" id="{980A644E-5005-432E-ACB2-425A0E2EB5C6}"/>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15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9" grpId="0"/>
      <p:bldP spid="26" grpId="0"/>
      <p:bldP spid="27" grpId="0"/>
      <p:bldP spid="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18110F9-79CC-4544-94D5-BAE34F160945}"/>
              </a:ext>
            </a:extLst>
          </p:cNvPr>
          <p:cNvSpPr/>
          <p:nvPr/>
        </p:nvSpPr>
        <p:spPr>
          <a:xfrm>
            <a:off x="649568" y="914294"/>
            <a:ext cx="1297791" cy="400110"/>
          </a:xfrm>
          <a:prstGeom prst="rect">
            <a:avLst/>
          </a:prstGeom>
        </p:spPr>
        <p:txBody>
          <a:bodyPr wrap="none">
            <a:spAutoFit/>
          </a:bodyPr>
          <a:lstStyle/>
          <a:p>
            <a:r>
              <a:rPr lang="ro-RO" sz="2000" b="1" dirty="0"/>
              <a:t>Grupa RTT</a:t>
            </a:r>
            <a:endParaRPr lang="en-US" sz="2000" b="1"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1FFF3E5-6C83-412B-8AF3-022F602277BD}"/>
                  </a:ext>
                </a:extLst>
              </p:cNvPr>
              <p:cNvSpPr txBox="1"/>
              <p:nvPr/>
            </p:nvSpPr>
            <p:spPr>
              <a:xfrm>
                <a:off x="649568" y="1514970"/>
                <a:ext cx="4488180" cy="402931"/>
              </a:xfrm>
              <a:prstGeom prst="rect">
                <a:avLst/>
              </a:prstGeom>
              <a:noFill/>
            </p:spPr>
            <p:txBody>
              <a:bodyPr wrap="square" rtlCol="0">
                <a:spAutoFit/>
              </a:bodyPr>
              <a:lstStyle/>
              <a:p>
                <a:r>
                  <a:rPr lang="en-US" dirty="0"/>
                  <a:t>Se </a:t>
                </a:r>
                <a:r>
                  <a:rPr lang="en-US" dirty="0" err="1"/>
                  <a:t>cunosc</a:t>
                </a:r>
                <a:r>
                  <a:rPr lang="en-US" dirty="0"/>
                  <a:t> </a:t>
                </a:r>
                <a:r>
                  <a:rPr lang="ro-RO" dirty="0"/>
                  <a:t>forțele </a:t>
                </a:r>
                <a14:m>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3</m:t>
                        </m:r>
                      </m:sub>
                    </m:sSub>
                  </m:oMath>
                </a14:m>
                <a:r>
                  <a:rPr lang="en-US" dirty="0"/>
                  <a:t> </a:t>
                </a:r>
                <a:r>
                  <a:rPr lang="ro-RO" dirty="0"/>
                  <a:t>și momentele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2</m:t>
                        </m:r>
                      </m:sub>
                    </m:sSub>
                    <m:r>
                      <a:rPr lang="ro-RO" b="0" i="1" smtClean="0">
                        <a:latin typeface="Cambria Math" panose="02040503050406030204" pitchFamily="18" charset="0"/>
                      </a:rPr>
                      <m:t>, </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3</m:t>
                        </m:r>
                      </m:sub>
                    </m:sSub>
                  </m:oMath>
                </a14:m>
                <a:endParaRPr lang="en-US" dirty="0"/>
              </a:p>
            </p:txBody>
          </p:sp>
        </mc:Choice>
        <mc:Fallback xmlns="">
          <p:sp>
            <p:nvSpPr>
              <p:cNvPr id="8" name="TextBox 7">
                <a:extLst>
                  <a:ext uri="{FF2B5EF4-FFF2-40B4-BE49-F238E27FC236}">
                    <a16:creationId xmlns:a16="http://schemas.microsoft.com/office/drawing/2014/main" id="{A1FFF3E5-6C83-412B-8AF3-022F602277BD}"/>
                  </a:ext>
                </a:extLst>
              </p:cNvPr>
              <p:cNvSpPr txBox="1">
                <a:spLocks noRot="1" noChangeAspect="1" noMove="1" noResize="1" noEditPoints="1" noAdjustHandles="1" noChangeArrowheads="1" noChangeShapeType="1" noTextEdit="1"/>
              </p:cNvSpPr>
              <p:nvPr/>
            </p:nvSpPr>
            <p:spPr>
              <a:xfrm>
                <a:off x="649568" y="1514970"/>
                <a:ext cx="4488180" cy="402931"/>
              </a:xfrm>
              <a:prstGeom prst="rect">
                <a:avLst/>
              </a:prstGeom>
              <a:blipFill>
                <a:blip r:embed="rId2"/>
                <a:stretch>
                  <a:fillRect l="-1223" t="-22727"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0928F60-EA57-4A60-B3B4-B2423A437465}"/>
                  </a:ext>
                </a:extLst>
              </p:cNvPr>
              <p:cNvSpPr txBox="1"/>
              <p:nvPr/>
            </p:nvSpPr>
            <p:spPr>
              <a:xfrm>
                <a:off x="649568" y="2288558"/>
                <a:ext cx="5800950" cy="402931"/>
              </a:xfrm>
              <a:prstGeom prst="rect">
                <a:avLst/>
              </a:prstGeom>
              <a:noFill/>
            </p:spPr>
            <p:txBody>
              <a:bodyPr wrap="square" rtlCol="0">
                <a:spAutoFit/>
              </a:bodyPr>
              <a:lstStyle/>
              <a:p>
                <a:r>
                  <a:rPr lang="en-US" dirty="0"/>
                  <a:t>Se </a:t>
                </a:r>
                <a:r>
                  <a:rPr lang="ro-RO" dirty="0"/>
                  <a:t>introduc</a:t>
                </a:r>
                <a:r>
                  <a:rPr lang="en-US" dirty="0"/>
                  <a:t> </a:t>
                </a:r>
                <a:r>
                  <a:rPr lang="ro-RO" dirty="0"/>
                  <a:t>forțele de legătură: </a:t>
                </a:r>
                <a14:m>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e>
                      <m:sub>
                        <m:r>
                          <a:rPr lang="ro-RO" b="0" i="1" smtClean="0">
                            <a:latin typeface="Cambria Math" panose="02040503050406030204" pitchFamily="18" charset="0"/>
                          </a:rPr>
                          <m:t>1</m:t>
                        </m:r>
                        <m:r>
                          <a:rPr lang="en-US" b="0" i="1" smtClean="0">
                            <a:latin typeface="Cambria Math" panose="02040503050406030204" pitchFamily="18" charset="0"/>
                          </a:rPr>
                          <m:t>2</m:t>
                        </m:r>
                      </m:sub>
                    </m:sSub>
                  </m:oMath>
                </a14:m>
                <a:r>
                  <a:rPr lang="ro-RO" dirty="0"/>
                  <a:t> cu direcția aleatoare</a:t>
                </a:r>
                <a:endParaRPr lang="en-US" dirty="0"/>
              </a:p>
            </p:txBody>
          </p:sp>
        </mc:Choice>
        <mc:Fallback xmlns="">
          <p:sp>
            <p:nvSpPr>
              <p:cNvPr id="9" name="TextBox 8">
                <a:extLst>
                  <a:ext uri="{FF2B5EF4-FFF2-40B4-BE49-F238E27FC236}">
                    <a16:creationId xmlns:a16="http://schemas.microsoft.com/office/drawing/2014/main" id="{90928F60-EA57-4A60-B3B4-B2423A437465}"/>
                  </a:ext>
                </a:extLst>
              </p:cNvPr>
              <p:cNvSpPr txBox="1">
                <a:spLocks noRot="1" noChangeAspect="1" noMove="1" noResize="1" noEditPoints="1" noAdjustHandles="1" noChangeArrowheads="1" noChangeShapeType="1" noTextEdit="1"/>
              </p:cNvSpPr>
              <p:nvPr/>
            </p:nvSpPr>
            <p:spPr>
              <a:xfrm>
                <a:off x="649568" y="2288558"/>
                <a:ext cx="5800950" cy="402931"/>
              </a:xfrm>
              <a:prstGeom prst="rect">
                <a:avLst/>
              </a:prstGeom>
              <a:blipFill>
                <a:blip r:embed="rId3"/>
                <a:stretch>
                  <a:fillRect l="-946" t="-22388" b="-223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8EFEB54-B166-41F7-B97B-C7B6A7A9C931}"/>
                  </a:ext>
                </a:extLst>
              </p:cNvPr>
              <p:cNvSpPr/>
              <p:nvPr/>
            </p:nvSpPr>
            <p:spPr>
              <a:xfrm>
                <a:off x="3595634" y="2949963"/>
                <a:ext cx="548612"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4</m:t>
                          </m:r>
                          <m:r>
                            <a:rPr lang="en-US" i="1">
                              <a:latin typeface="Cambria Math" panose="02040503050406030204" pitchFamily="18" charset="0"/>
                            </a:rPr>
                            <m:t>3</m:t>
                          </m:r>
                        </m:sub>
                      </m:sSub>
                    </m:oMath>
                  </m:oMathPara>
                </a14:m>
                <a:endParaRPr lang="en-US" dirty="0"/>
              </a:p>
            </p:txBody>
          </p:sp>
        </mc:Choice>
        <mc:Fallback xmlns="">
          <p:sp>
            <p:nvSpPr>
              <p:cNvPr id="10" name="Rectangle 9">
                <a:extLst>
                  <a:ext uri="{FF2B5EF4-FFF2-40B4-BE49-F238E27FC236}">
                    <a16:creationId xmlns:a16="http://schemas.microsoft.com/office/drawing/2014/main" id="{48EFEB54-B166-41F7-B97B-C7B6A7A9C931}"/>
                  </a:ext>
                </a:extLst>
              </p:cNvPr>
              <p:cNvSpPr>
                <a:spLocks noRot="1" noChangeAspect="1" noMove="1" noResize="1" noEditPoints="1" noAdjustHandles="1" noChangeArrowheads="1" noChangeShapeType="1" noTextEdit="1"/>
              </p:cNvSpPr>
              <p:nvPr/>
            </p:nvSpPr>
            <p:spPr>
              <a:xfrm>
                <a:off x="3595634" y="2949963"/>
                <a:ext cx="548612" cy="402931"/>
              </a:xfrm>
              <a:prstGeom prst="rect">
                <a:avLst/>
              </a:prstGeom>
              <a:blipFill>
                <a:blip r:embed="rId4"/>
                <a:stretch>
                  <a:fillRect t="-22727" r="-1666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9E467E5-8C90-4C19-A04F-D1E19ACBE2DC}"/>
              </a:ext>
            </a:extLst>
          </p:cNvPr>
          <p:cNvPicPr>
            <a:picLocks noChangeAspect="1"/>
          </p:cNvPicPr>
          <p:nvPr/>
        </p:nvPicPr>
        <p:blipFill>
          <a:blip r:embed="rId5"/>
          <a:stretch>
            <a:fillRect/>
          </a:stretch>
        </p:blipFill>
        <p:spPr>
          <a:xfrm>
            <a:off x="7309541" y="1109773"/>
            <a:ext cx="4488180" cy="2817013"/>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50704A3-B005-4C79-8EF6-C266769B59CC}"/>
                  </a:ext>
                </a:extLst>
              </p:cNvPr>
              <p:cNvSpPr txBox="1"/>
              <p:nvPr/>
            </p:nvSpPr>
            <p:spPr>
              <a:xfrm>
                <a:off x="4401218" y="2842952"/>
                <a:ext cx="7773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43</m:t>
                          </m:r>
                        </m:sub>
                      </m:sSub>
                      <m:r>
                        <a:rPr lang="ro-RO" b="0" i="1" smtClean="0">
                          <a:latin typeface="Cambria Math" panose="02040503050406030204" pitchFamily="18" charset="0"/>
                        </a:rPr>
                        <m:t>= ?</m:t>
                      </m:r>
                    </m:oMath>
                  </m:oMathPara>
                </a14:m>
                <a:endParaRPr lang="en-US" dirty="0"/>
              </a:p>
            </p:txBody>
          </p:sp>
        </mc:Choice>
        <mc:Fallback xmlns="">
          <p:sp>
            <p:nvSpPr>
              <p:cNvPr id="15" name="TextBox 14">
                <a:extLst>
                  <a:ext uri="{FF2B5EF4-FFF2-40B4-BE49-F238E27FC236}">
                    <a16:creationId xmlns:a16="http://schemas.microsoft.com/office/drawing/2014/main" id="{E50704A3-B005-4C79-8EF6-C266769B59CC}"/>
                  </a:ext>
                </a:extLst>
              </p:cNvPr>
              <p:cNvSpPr txBox="1">
                <a:spLocks noRot="1" noChangeAspect="1" noMove="1" noResize="1" noEditPoints="1" noAdjustHandles="1" noChangeArrowheads="1" noChangeShapeType="1" noTextEdit="1"/>
              </p:cNvSpPr>
              <p:nvPr/>
            </p:nvSpPr>
            <p:spPr>
              <a:xfrm>
                <a:off x="4401218" y="2842952"/>
                <a:ext cx="777392" cy="276999"/>
              </a:xfrm>
              <a:prstGeom prst="rect">
                <a:avLst/>
              </a:prstGeom>
              <a:blipFill>
                <a:blip r:embed="rId6"/>
                <a:stretch>
                  <a:fillRect l="-7031" r="-6250"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2B877ED-46A4-4D5C-8DFD-C5B0AB924DF7}"/>
                  </a:ext>
                </a:extLst>
              </p:cNvPr>
              <p:cNvSpPr txBox="1"/>
              <p:nvPr/>
            </p:nvSpPr>
            <p:spPr>
              <a:xfrm>
                <a:off x="4401218" y="3225339"/>
                <a:ext cx="1187826"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4</m:t>
                          </m:r>
                          <m:r>
                            <a:rPr lang="en-US" i="1">
                              <a:latin typeface="Cambria Math" panose="02040503050406030204" pitchFamily="18" charset="0"/>
                            </a:rPr>
                            <m:t>3</m:t>
                          </m:r>
                        </m:sub>
                      </m:sSub>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𝑦</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𝑦</m:t>
                      </m:r>
                    </m:oMath>
                  </m:oMathPara>
                </a14:m>
                <a:endParaRPr lang="en-US" dirty="0"/>
              </a:p>
            </p:txBody>
          </p:sp>
        </mc:Choice>
        <mc:Fallback xmlns="">
          <p:sp>
            <p:nvSpPr>
              <p:cNvPr id="16" name="TextBox 15">
                <a:extLst>
                  <a:ext uri="{FF2B5EF4-FFF2-40B4-BE49-F238E27FC236}">
                    <a16:creationId xmlns:a16="http://schemas.microsoft.com/office/drawing/2014/main" id="{52B877ED-46A4-4D5C-8DFD-C5B0AB924DF7}"/>
                  </a:ext>
                </a:extLst>
              </p:cNvPr>
              <p:cNvSpPr txBox="1">
                <a:spLocks noRot="1" noChangeAspect="1" noMove="1" noResize="1" noEditPoints="1" noAdjustHandles="1" noChangeArrowheads="1" noChangeShapeType="1" noTextEdit="1"/>
              </p:cNvSpPr>
              <p:nvPr/>
            </p:nvSpPr>
            <p:spPr>
              <a:xfrm>
                <a:off x="4401218" y="3225339"/>
                <a:ext cx="1187826" cy="310598"/>
              </a:xfrm>
              <a:prstGeom prst="rect">
                <a:avLst/>
              </a:prstGeom>
              <a:blipFill>
                <a:blip r:embed="rId7"/>
                <a:stretch>
                  <a:fillRect l="-4615" t="-43137" r="-4103" b="-23529"/>
                </a:stretch>
              </a:blipFill>
            </p:spPr>
            <p:txBody>
              <a:bodyPr/>
              <a:lstStyle/>
              <a:p>
                <a:r>
                  <a:rPr lang="en-US">
                    <a:noFill/>
                  </a:rPr>
                  <a:t> </a:t>
                </a:r>
              </a:p>
            </p:txBody>
          </p:sp>
        </mc:Fallback>
      </mc:AlternateContent>
      <p:sp>
        <p:nvSpPr>
          <p:cNvPr id="17" name="Left Brace 16">
            <a:extLst>
              <a:ext uri="{FF2B5EF4-FFF2-40B4-BE49-F238E27FC236}">
                <a16:creationId xmlns:a16="http://schemas.microsoft.com/office/drawing/2014/main" id="{D219E95E-CD9E-4D14-8C5B-637FA2113FE0}"/>
              </a:ext>
            </a:extLst>
          </p:cNvPr>
          <p:cNvSpPr/>
          <p:nvPr/>
        </p:nvSpPr>
        <p:spPr>
          <a:xfrm>
            <a:off x="4299451" y="2842952"/>
            <a:ext cx="82550" cy="703873"/>
          </a:xfrm>
          <a:prstGeom prst="leftBrace">
            <a:avLst>
              <a:gd name="adj1" fmla="val 56380"/>
              <a:gd name="adj2" fmla="val 50000"/>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AFA22904-74AF-49FC-BEB7-34688F11361E}"/>
              </a:ext>
            </a:extLst>
          </p:cNvPr>
          <p:cNvSpPr/>
          <p:nvPr/>
        </p:nvSpPr>
        <p:spPr>
          <a:xfrm>
            <a:off x="649568" y="4069787"/>
            <a:ext cx="6580456" cy="369332"/>
          </a:xfrm>
          <a:prstGeom prst="rect">
            <a:avLst/>
          </a:prstGeom>
        </p:spPr>
        <p:txBody>
          <a:bodyPr wrap="none">
            <a:spAutoFit/>
          </a:bodyPr>
          <a:lstStyle/>
          <a:p>
            <a:r>
              <a:rPr lang="ro-RO" dirty="0"/>
              <a:t>Ecuația de echilibru a grupei sub forma momentelor față de cupla A:</a:t>
            </a:r>
            <a:endParaRPr lang="en-US"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23E15F6-9C94-441C-9FCB-F690B6FF359E}"/>
                  </a:ext>
                </a:extLst>
              </p:cNvPr>
              <p:cNvSpPr txBox="1"/>
              <p:nvPr/>
            </p:nvSpPr>
            <p:spPr>
              <a:xfrm>
                <a:off x="1947359" y="4708855"/>
                <a:ext cx="38265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43</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43</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3</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2</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2</m:t>
                          </m:r>
                        </m:sub>
                      </m:sSub>
                      <m:r>
                        <a:rPr lang="ro-RO" b="0" i="1" smtClean="0">
                          <a:latin typeface="Cambria Math" panose="02040503050406030204" pitchFamily="18" charset="0"/>
                        </a:rPr>
                        <m:t>=0</m:t>
                      </m:r>
                    </m:oMath>
                  </m:oMathPara>
                </a14:m>
                <a:endParaRPr lang="en-US" dirty="0"/>
              </a:p>
            </p:txBody>
          </p:sp>
        </mc:Choice>
        <mc:Fallback xmlns="">
          <p:sp>
            <p:nvSpPr>
              <p:cNvPr id="24" name="TextBox 23">
                <a:extLst>
                  <a:ext uri="{FF2B5EF4-FFF2-40B4-BE49-F238E27FC236}">
                    <a16:creationId xmlns:a16="http://schemas.microsoft.com/office/drawing/2014/main" id="{D23E15F6-9C94-441C-9FCB-F690B6FF359E}"/>
                  </a:ext>
                </a:extLst>
              </p:cNvPr>
              <p:cNvSpPr txBox="1">
                <a:spLocks noRot="1" noChangeAspect="1" noMove="1" noResize="1" noEditPoints="1" noAdjustHandles="1" noChangeArrowheads="1" noChangeShapeType="1" noTextEdit="1"/>
              </p:cNvSpPr>
              <p:nvPr/>
            </p:nvSpPr>
            <p:spPr>
              <a:xfrm>
                <a:off x="1947359" y="4708855"/>
                <a:ext cx="3826560" cy="276999"/>
              </a:xfrm>
              <a:prstGeom prst="rect">
                <a:avLst/>
              </a:prstGeom>
              <a:blipFill>
                <a:blip r:embed="rId8"/>
                <a:stretch>
                  <a:fillRect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30DA044-0E93-42D9-92BA-BB1F5CC54517}"/>
                  </a:ext>
                </a:extLst>
              </p:cNvPr>
              <p:cNvSpPr/>
              <p:nvPr/>
            </p:nvSpPr>
            <p:spPr>
              <a:xfrm>
                <a:off x="7098777" y="4514859"/>
                <a:ext cx="3213252" cy="664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43</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2</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2</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3</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3</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3</m:t>
                              </m:r>
                            </m:sub>
                          </m:sSub>
                        </m:num>
                        <m:den>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43</m:t>
                              </m:r>
                            </m:sub>
                          </m:sSub>
                        </m:den>
                      </m:f>
                    </m:oMath>
                  </m:oMathPara>
                </a14:m>
                <a:endParaRPr lang="en-US" dirty="0"/>
              </a:p>
            </p:txBody>
          </p:sp>
        </mc:Choice>
        <mc:Fallback xmlns="">
          <p:sp>
            <p:nvSpPr>
              <p:cNvPr id="6" name="Rectangle 5">
                <a:extLst>
                  <a:ext uri="{FF2B5EF4-FFF2-40B4-BE49-F238E27FC236}">
                    <a16:creationId xmlns:a16="http://schemas.microsoft.com/office/drawing/2014/main" id="{230DA044-0E93-42D9-92BA-BB1F5CC54517}"/>
                  </a:ext>
                </a:extLst>
              </p:cNvPr>
              <p:cNvSpPr>
                <a:spLocks noRot="1" noChangeAspect="1" noMove="1" noResize="1" noEditPoints="1" noAdjustHandles="1" noChangeArrowheads="1" noChangeShapeType="1" noTextEdit="1"/>
              </p:cNvSpPr>
              <p:nvPr/>
            </p:nvSpPr>
            <p:spPr>
              <a:xfrm>
                <a:off x="7098777" y="4514859"/>
                <a:ext cx="3213252" cy="664990"/>
              </a:xfrm>
              <a:prstGeom prst="rect">
                <a:avLst/>
              </a:prstGeom>
              <a:blipFill>
                <a:blip r:embed="rId9"/>
                <a:stretch>
                  <a:fillRect/>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4469BC5D-381E-4987-B9A7-463A4AA7B8C8}"/>
              </a:ext>
            </a:extLst>
          </p:cNvPr>
          <p:cNvSpPr/>
          <p:nvPr/>
        </p:nvSpPr>
        <p:spPr>
          <a:xfrm>
            <a:off x="693756" y="5264919"/>
            <a:ext cx="6615785" cy="369332"/>
          </a:xfrm>
          <a:prstGeom prst="rect">
            <a:avLst/>
          </a:prstGeom>
        </p:spPr>
        <p:txBody>
          <a:bodyPr wrap="none">
            <a:spAutoFit/>
          </a:bodyPr>
          <a:lstStyle/>
          <a:p>
            <a:r>
              <a:rPr lang="ro-RO" dirty="0"/>
              <a:t>Ecuația de echilibru a elem.2 sub forma momentelor față de cupla A:</a:t>
            </a:r>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E76DAFB-4E9C-4303-9826-0AE4D6A924F7}"/>
                  </a:ext>
                </a:extLst>
              </p:cNvPr>
              <p:cNvSpPr/>
              <p:nvPr/>
            </p:nvSpPr>
            <p:spPr>
              <a:xfrm>
                <a:off x="2597198" y="5902734"/>
                <a:ext cx="263219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32</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32</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b="0" i="1" smtClean="0">
                              <a:latin typeface="Cambria Math" panose="02040503050406030204" pitchFamily="18" charset="0"/>
                            </a:rPr>
                            <m:t>2</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2</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2</m:t>
                          </m:r>
                        </m:sub>
                      </m:sSub>
                      <m:r>
                        <a:rPr lang="ro-RO" b="0" i="1" smtClean="0">
                          <a:latin typeface="Cambria Math" panose="02040503050406030204" pitchFamily="18" charset="0"/>
                        </a:rPr>
                        <m:t>=0</m:t>
                      </m:r>
                    </m:oMath>
                  </m:oMathPara>
                </a14:m>
                <a:endParaRPr lang="en-US" dirty="0"/>
              </a:p>
            </p:txBody>
          </p:sp>
        </mc:Choice>
        <mc:Fallback xmlns="">
          <p:sp>
            <p:nvSpPr>
              <p:cNvPr id="7" name="Rectangle 6">
                <a:extLst>
                  <a:ext uri="{FF2B5EF4-FFF2-40B4-BE49-F238E27FC236}">
                    <a16:creationId xmlns:a16="http://schemas.microsoft.com/office/drawing/2014/main" id="{4E76DAFB-4E9C-4303-9826-0AE4D6A924F7}"/>
                  </a:ext>
                </a:extLst>
              </p:cNvPr>
              <p:cNvSpPr>
                <a:spLocks noRot="1" noChangeAspect="1" noMove="1" noResize="1" noEditPoints="1" noAdjustHandles="1" noChangeArrowheads="1" noChangeShapeType="1" noTextEdit="1"/>
              </p:cNvSpPr>
              <p:nvPr/>
            </p:nvSpPr>
            <p:spPr>
              <a:xfrm>
                <a:off x="2597198" y="5902734"/>
                <a:ext cx="2632195"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405F41B-AE40-4DF2-BCF8-0B01245018F1}"/>
                  </a:ext>
                </a:extLst>
              </p:cNvPr>
              <p:cNvSpPr/>
              <p:nvPr/>
            </p:nvSpPr>
            <p:spPr>
              <a:xfrm>
                <a:off x="7098777" y="5740803"/>
                <a:ext cx="1907317" cy="664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32</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2</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32</m:t>
                              </m:r>
                            </m:sub>
                          </m:sSub>
                        </m:den>
                      </m:f>
                    </m:oMath>
                  </m:oMathPara>
                </a14:m>
                <a:endParaRPr lang="en-US" dirty="0"/>
              </a:p>
            </p:txBody>
          </p:sp>
        </mc:Choice>
        <mc:Fallback xmlns="">
          <p:sp>
            <p:nvSpPr>
              <p:cNvPr id="11" name="Rectangle 10">
                <a:extLst>
                  <a:ext uri="{FF2B5EF4-FFF2-40B4-BE49-F238E27FC236}">
                    <a16:creationId xmlns:a16="http://schemas.microsoft.com/office/drawing/2014/main" id="{1405F41B-AE40-4DF2-BCF8-0B01245018F1}"/>
                  </a:ext>
                </a:extLst>
              </p:cNvPr>
              <p:cNvSpPr>
                <a:spLocks noRot="1" noChangeAspect="1" noMove="1" noResize="1" noEditPoints="1" noAdjustHandles="1" noChangeArrowheads="1" noChangeShapeType="1" noTextEdit="1"/>
              </p:cNvSpPr>
              <p:nvPr/>
            </p:nvSpPr>
            <p:spPr>
              <a:xfrm>
                <a:off x="7098777" y="5740803"/>
                <a:ext cx="1907317" cy="664990"/>
              </a:xfrm>
              <a:prstGeom prst="rect">
                <a:avLst/>
              </a:prstGeom>
              <a:blipFill>
                <a:blip r:embed="rId11"/>
                <a:stretch>
                  <a:fillRect/>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FF2B8D8F-3BDD-49C9-AA7C-D7656A155439}"/>
              </a:ext>
            </a:extLst>
          </p:cNvPr>
          <p:cNvSpPr/>
          <p:nvPr/>
        </p:nvSpPr>
        <p:spPr>
          <a:xfrm>
            <a:off x="649568" y="311318"/>
            <a:ext cx="8230266" cy="461665"/>
          </a:xfrm>
          <a:prstGeom prst="rect">
            <a:avLst/>
          </a:prstGeom>
        </p:spPr>
        <p:txBody>
          <a:bodyPr wrap="none">
            <a:spAutoFit/>
          </a:bodyPr>
          <a:lstStyle/>
          <a:p>
            <a:r>
              <a:rPr lang="ro-RO" sz="2400" dirty="0"/>
              <a:t>2.3 Determinarea forțelor de legătură pentru grupele structurale</a:t>
            </a:r>
            <a:endParaRPr lang="en-US" sz="2000" dirty="0"/>
          </a:p>
        </p:txBody>
      </p:sp>
      <p:cxnSp>
        <p:nvCxnSpPr>
          <p:cNvPr id="19" name="Straight Connector 18">
            <a:extLst>
              <a:ext uri="{FF2B5EF4-FFF2-40B4-BE49-F238E27FC236}">
                <a16:creationId xmlns:a16="http://schemas.microsoft.com/office/drawing/2014/main" id="{D67EEFCC-5795-4490-A619-097B4180D81B}"/>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62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6" grpId="0"/>
      <p:bldP spid="17" grpId="0" animBg="1"/>
      <p:bldP spid="23" grpId="0"/>
      <p:bldP spid="24" grpId="0"/>
      <p:bldP spid="6" grpId="0"/>
      <p:bldP spid="25" grpId="0"/>
      <p:bldP spid="7" grpId="0"/>
      <p:bldP spid="1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18110F9-79CC-4544-94D5-BAE34F160945}"/>
              </a:ext>
            </a:extLst>
          </p:cNvPr>
          <p:cNvSpPr/>
          <p:nvPr/>
        </p:nvSpPr>
        <p:spPr>
          <a:xfrm>
            <a:off x="649568" y="914294"/>
            <a:ext cx="1297791" cy="400110"/>
          </a:xfrm>
          <a:prstGeom prst="rect">
            <a:avLst/>
          </a:prstGeom>
        </p:spPr>
        <p:txBody>
          <a:bodyPr wrap="none">
            <a:spAutoFit/>
          </a:bodyPr>
          <a:lstStyle/>
          <a:p>
            <a:r>
              <a:rPr lang="ro-RO" sz="2000" b="1" dirty="0"/>
              <a:t>Grupa RTT</a:t>
            </a:r>
            <a:endParaRPr lang="en-US" sz="2000" b="1" dirty="0"/>
          </a:p>
        </p:txBody>
      </p:sp>
      <p:pic>
        <p:nvPicPr>
          <p:cNvPr id="3" name="Picture 2">
            <a:extLst>
              <a:ext uri="{FF2B5EF4-FFF2-40B4-BE49-F238E27FC236}">
                <a16:creationId xmlns:a16="http://schemas.microsoft.com/office/drawing/2014/main" id="{49E467E5-8C90-4C19-A04F-D1E19ACBE2DC}"/>
              </a:ext>
            </a:extLst>
          </p:cNvPr>
          <p:cNvPicPr>
            <a:picLocks noChangeAspect="1"/>
          </p:cNvPicPr>
          <p:nvPr/>
        </p:nvPicPr>
        <p:blipFill>
          <a:blip r:embed="rId2"/>
          <a:stretch>
            <a:fillRect/>
          </a:stretch>
        </p:blipFill>
        <p:spPr>
          <a:xfrm>
            <a:off x="1009548" y="3540760"/>
            <a:ext cx="4488180" cy="2817013"/>
          </a:xfrm>
          <a:prstGeom prst="rect">
            <a:avLst/>
          </a:prstGeom>
        </p:spPr>
      </p:pic>
      <p:sp>
        <p:nvSpPr>
          <p:cNvPr id="19" name="Rectangle 18">
            <a:extLst>
              <a:ext uri="{FF2B5EF4-FFF2-40B4-BE49-F238E27FC236}">
                <a16:creationId xmlns:a16="http://schemas.microsoft.com/office/drawing/2014/main" id="{4811FCA3-B4D1-4C43-A2F3-CC9305A06DEE}"/>
              </a:ext>
            </a:extLst>
          </p:cNvPr>
          <p:cNvSpPr/>
          <p:nvPr/>
        </p:nvSpPr>
        <p:spPr>
          <a:xfrm>
            <a:off x="708382" y="1819390"/>
            <a:ext cx="3084627" cy="369332"/>
          </a:xfrm>
          <a:prstGeom prst="rect">
            <a:avLst/>
          </a:prstGeom>
        </p:spPr>
        <p:txBody>
          <a:bodyPr wrap="none">
            <a:spAutoFit/>
          </a:bodyPr>
          <a:lstStyle/>
          <a:p>
            <a:r>
              <a:rPr lang="ro-RO" dirty="0"/>
              <a:t>Ecuația de echilibru </a:t>
            </a:r>
            <a:r>
              <a:rPr lang="ro-RO" dirty="0" err="1"/>
              <a:t>pt</a:t>
            </a:r>
            <a:r>
              <a:rPr lang="ro-RO" dirty="0"/>
              <a:t> elem.3: </a:t>
            </a:r>
            <a:endParaRPr lang="en-US"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2C227FE-2846-4E89-9765-4C8C09474AC2}"/>
                  </a:ext>
                </a:extLst>
              </p:cNvPr>
              <p:cNvSpPr/>
              <p:nvPr/>
            </p:nvSpPr>
            <p:spPr>
              <a:xfrm>
                <a:off x="4137707" y="1785791"/>
                <a:ext cx="1958293"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2</m:t>
                          </m:r>
                          <m:r>
                            <a:rPr lang="ro-RO" b="0" i="1" smtClean="0">
                              <a:latin typeface="Cambria Math" panose="02040503050406030204" pitchFamily="18" charset="0"/>
                            </a:rPr>
                            <m:t>3</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3</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43</m:t>
                          </m:r>
                        </m:sub>
                      </m:sSub>
                      <m:r>
                        <a:rPr lang="ro-RO" b="0" i="1" smtClean="0">
                          <a:latin typeface="Cambria Math" panose="02040503050406030204" pitchFamily="18" charset="0"/>
                        </a:rPr>
                        <m:t>=0</m:t>
                      </m:r>
                    </m:oMath>
                  </m:oMathPara>
                </a14:m>
                <a:endParaRPr lang="en-US" dirty="0"/>
              </a:p>
            </p:txBody>
          </p:sp>
        </mc:Choice>
        <mc:Fallback xmlns="">
          <p:sp>
            <p:nvSpPr>
              <p:cNvPr id="20" name="Rectangle 19">
                <a:extLst>
                  <a:ext uri="{FF2B5EF4-FFF2-40B4-BE49-F238E27FC236}">
                    <a16:creationId xmlns:a16="http://schemas.microsoft.com/office/drawing/2014/main" id="{E2C227FE-2846-4E89-9765-4C8C09474AC2}"/>
                  </a:ext>
                </a:extLst>
              </p:cNvPr>
              <p:cNvSpPr>
                <a:spLocks noRot="1" noChangeAspect="1" noMove="1" noResize="1" noEditPoints="1" noAdjustHandles="1" noChangeArrowheads="1" noChangeShapeType="1" noTextEdit="1"/>
              </p:cNvSpPr>
              <p:nvPr/>
            </p:nvSpPr>
            <p:spPr>
              <a:xfrm>
                <a:off x="4137707" y="1785791"/>
                <a:ext cx="1958293" cy="402931"/>
              </a:xfrm>
              <a:prstGeom prst="rect">
                <a:avLst/>
              </a:prstGeom>
              <a:blipFill>
                <a:blip r:embed="rId3"/>
                <a:stretch>
                  <a:fillRect t="-22727"/>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6543E489-6E3E-4375-9C57-3135AF0C9371}"/>
              </a:ext>
            </a:extLst>
          </p:cNvPr>
          <p:cNvGrpSpPr/>
          <p:nvPr/>
        </p:nvGrpSpPr>
        <p:grpSpPr>
          <a:xfrm>
            <a:off x="4832881" y="2213324"/>
            <a:ext cx="213360" cy="30480"/>
            <a:chOff x="6289040" y="1932940"/>
            <a:chExt cx="213360" cy="30480"/>
          </a:xfrm>
        </p:grpSpPr>
        <p:cxnSp>
          <p:nvCxnSpPr>
            <p:cNvPr id="22" name="Straight Connector 21">
              <a:extLst>
                <a:ext uri="{FF2B5EF4-FFF2-40B4-BE49-F238E27FC236}">
                  <a16:creationId xmlns:a16="http://schemas.microsoft.com/office/drawing/2014/main" id="{72E05D41-B82C-4BE1-ADBC-C96615816EF1}"/>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A4161C-25DA-48A7-BBCF-D10BF23EE5FB}"/>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B9108C58-2798-4331-829B-0FD710A1EA2A}"/>
                  </a:ext>
                </a:extLst>
              </p:cNvPr>
              <p:cNvSpPr/>
              <p:nvPr/>
            </p:nvSpPr>
            <p:spPr>
              <a:xfrm>
                <a:off x="5205092" y="2205420"/>
                <a:ext cx="791925"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o-RO" sz="1400" i="1" smtClean="0">
                          <a:latin typeface="Cambria Math" panose="02040503050406030204" pitchFamily="18" charset="0"/>
                          <a:ea typeface="Cambria Math" panose="02040503050406030204" pitchFamily="18" charset="0"/>
                        </a:rPr>
                        <m:t>⊥</m:t>
                      </m:r>
                      <m:r>
                        <a:rPr lang="ro-RO" sz="1400" b="0" i="1" smtClean="0">
                          <a:latin typeface="Cambria Math" panose="02040503050406030204" pitchFamily="18" charset="0"/>
                          <a:ea typeface="Cambria Math" panose="02040503050406030204" pitchFamily="18" charset="0"/>
                        </a:rPr>
                        <m:t>𝑦</m:t>
                      </m:r>
                      <m:r>
                        <a:rPr lang="ro-RO" sz="1400" b="0" i="1" smtClean="0">
                          <a:latin typeface="Cambria Math" panose="02040503050406030204" pitchFamily="18" charset="0"/>
                          <a:ea typeface="Cambria Math" panose="02040503050406030204" pitchFamily="18" charset="0"/>
                        </a:rPr>
                        <m:t>−</m:t>
                      </m:r>
                      <m:r>
                        <a:rPr lang="ro-RO" sz="1400" b="0" i="1" smtClean="0">
                          <a:latin typeface="Cambria Math" panose="02040503050406030204" pitchFamily="18" charset="0"/>
                          <a:ea typeface="Cambria Math" panose="02040503050406030204" pitchFamily="18" charset="0"/>
                        </a:rPr>
                        <m:t>𝑦</m:t>
                      </m:r>
                    </m:oMath>
                  </m:oMathPara>
                </a14:m>
                <a:endParaRPr lang="en-US" sz="1400" dirty="0"/>
              </a:p>
            </p:txBody>
          </p:sp>
        </mc:Choice>
        <mc:Fallback xmlns="">
          <p:sp>
            <p:nvSpPr>
              <p:cNvPr id="27" name="Rectangle 26">
                <a:extLst>
                  <a:ext uri="{FF2B5EF4-FFF2-40B4-BE49-F238E27FC236}">
                    <a16:creationId xmlns:a16="http://schemas.microsoft.com/office/drawing/2014/main" id="{B9108C58-2798-4331-829B-0FD710A1EA2A}"/>
                  </a:ext>
                </a:extLst>
              </p:cNvPr>
              <p:cNvSpPr>
                <a:spLocks noRot="1" noChangeAspect="1" noMove="1" noResize="1" noEditPoints="1" noAdjustHandles="1" noChangeArrowheads="1" noChangeShapeType="1" noTextEdit="1"/>
              </p:cNvSpPr>
              <p:nvPr/>
            </p:nvSpPr>
            <p:spPr>
              <a:xfrm>
                <a:off x="5205092" y="2205420"/>
                <a:ext cx="791925" cy="307777"/>
              </a:xfrm>
              <a:prstGeom prst="rect">
                <a:avLst/>
              </a:prstGeom>
              <a:blipFill>
                <a:blip r:embed="rId4"/>
                <a:stretch>
                  <a:fillRect b="-2000"/>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F06FD970-3D4B-481E-B4F0-76F05682F5B3}"/>
              </a:ext>
            </a:extLst>
          </p:cNvPr>
          <p:cNvCxnSpPr/>
          <p:nvPr/>
        </p:nvCxnSpPr>
        <p:spPr>
          <a:xfrm>
            <a:off x="4361211" y="2218108"/>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FEDBF84-7462-417B-9319-F39DFE43CA0D}"/>
              </a:ext>
            </a:extLst>
          </p:cNvPr>
          <p:cNvCxnSpPr/>
          <p:nvPr/>
        </p:nvCxnSpPr>
        <p:spPr>
          <a:xfrm>
            <a:off x="5341771" y="2213324"/>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D5C3187-EA37-4209-B286-BDA063438E38}"/>
              </a:ext>
            </a:extLst>
          </p:cNvPr>
          <p:cNvSpPr/>
          <p:nvPr/>
        </p:nvSpPr>
        <p:spPr>
          <a:xfrm>
            <a:off x="728702" y="2577275"/>
            <a:ext cx="3084627" cy="369332"/>
          </a:xfrm>
          <a:prstGeom prst="rect">
            <a:avLst/>
          </a:prstGeom>
        </p:spPr>
        <p:txBody>
          <a:bodyPr wrap="none">
            <a:spAutoFit/>
          </a:bodyPr>
          <a:lstStyle/>
          <a:p>
            <a:r>
              <a:rPr lang="ro-RO" dirty="0"/>
              <a:t>Ecuația de echilibru </a:t>
            </a:r>
            <a:r>
              <a:rPr lang="ro-RO" dirty="0" err="1"/>
              <a:t>pt</a:t>
            </a:r>
            <a:r>
              <a:rPr lang="ro-RO" dirty="0"/>
              <a:t> elem.2: </a:t>
            </a:r>
            <a:endParaRPr lang="en-US" dirty="0"/>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7A793AC3-2B87-4EF4-AAA5-53DDDC981BCA}"/>
                  </a:ext>
                </a:extLst>
              </p:cNvPr>
              <p:cNvSpPr/>
              <p:nvPr/>
            </p:nvSpPr>
            <p:spPr>
              <a:xfrm>
                <a:off x="4137707" y="2543676"/>
                <a:ext cx="1962845"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12</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2</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32</m:t>
                          </m:r>
                        </m:sub>
                      </m:sSub>
                      <m:r>
                        <a:rPr lang="ro-RO" b="0" i="1" smtClean="0">
                          <a:latin typeface="Cambria Math" panose="02040503050406030204" pitchFamily="18" charset="0"/>
                        </a:rPr>
                        <m:t>=0</m:t>
                      </m:r>
                    </m:oMath>
                  </m:oMathPara>
                </a14:m>
                <a:endParaRPr lang="en-US" dirty="0"/>
              </a:p>
            </p:txBody>
          </p:sp>
        </mc:Choice>
        <mc:Fallback xmlns="">
          <p:sp>
            <p:nvSpPr>
              <p:cNvPr id="34" name="Rectangle 33">
                <a:extLst>
                  <a:ext uri="{FF2B5EF4-FFF2-40B4-BE49-F238E27FC236}">
                    <a16:creationId xmlns:a16="http://schemas.microsoft.com/office/drawing/2014/main" id="{7A793AC3-2B87-4EF4-AAA5-53DDDC981BCA}"/>
                  </a:ext>
                </a:extLst>
              </p:cNvPr>
              <p:cNvSpPr>
                <a:spLocks noRot="1" noChangeAspect="1" noMove="1" noResize="1" noEditPoints="1" noAdjustHandles="1" noChangeArrowheads="1" noChangeShapeType="1" noTextEdit="1"/>
              </p:cNvSpPr>
              <p:nvPr/>
            </p:nvSpPr>
            <p:spPr>
              <a:xfrm>
                <a:off x="4137707" y="2543676"/>
                <a:ext cx="1962845" cy="402931"/>
              </a:xfrm>
              <a:prstGeom prst="rect">
                <a:avLst/>
              </a:prstGeom>
              <a:blipFill>
                <a:blip r:embed="rId5"/>
                <a:stretch>
                  <a:fillRect t="-22727"/>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A6180805-7BE5-48EF-96AD-D8FAD4476767}"/>
              </a:ext>
            </a:extLst>
          </p:cNvPr>
          <p:cNvGrpSpPr/>
          <p:nvPr/>
        </p:nvGrpSpPr>
        <p:grpSpPr>
          <a:xfrm>
            <a:off x="4832881" y="2971209"/>
            <a:ext cx="213360" cy="30480"/>
            <a:chOff x="6289040" y="1932940"/>
            <a:chExt cx="213360" cy="30480"/>
          </a:xfrm>
        </p:grpSpPr>
        <p:cxnSp>
          <p:nvCxnSpPr>
            <p:cNvPr id="37" name="Straight Connector 36">
              <a:extLst>
                <a:ext uri="{FF2B5EF4-FFF2-40B4-BE49-F238E27FC236}">
                  <a16:creationId xmlns:a16="http://schemas.microsoft.com/office/drawing/2014/main" id="{C6AA862D-044D-4E75-BE8D-8056FDDB7F31}"/>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8996EB5-8E51-4A51-85A5-16F45AB803DE}"/>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6040F5D6-CF09-4F58-8F41-6B5BE56AEEC1}"/>
              </a:ext>
            </a:extLst>
          </p:cNvPr>
          <p:cNvGrpSpPr/>
          <p:nvPr/>
        </p:nvGrpSpPr>
        <p:grpSpPr>
          <a:xfrm>
            <a:off x="5305321" y="2975993"/>
            <a:ext cx="213360" cy="30480"/>
            <a:chOff x="6289040" y="1932940"/>
            <a:chExt cx="213360" cy="30480"/>
          </a:xfrm>
        </p:grpSpPr>
        <p:cxnSp>
          <p:nvCxnSpPr>
            <p:cNvPr id="43" name="Straight Connector 42">
              <a:extLst>
                <a:ext uri="{FF2B5EF4-FFF2-40B4-BE49-F238E27FC236}">
                  <a16:creationId xmlns:a16="http://schemas.microsoft.com/office/drawing/2014/main" id="{5D1DEF25-0D2B-4D7C-B156-8B3BBFA1B38B}"/>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4110503-8723-4FF5-BFA6-573369529DB6}"/>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C9B5E6D6-12FD-4AEC-A2B7-95865CDDFEBD}"/>
              </a:ext>
            </a:extLst>
          </p:cNvPr>
          <p:cNvPicPr>
            <a:picLocks noChangeAspect="1"/>
          </p:cNvPicPr>
          <p:nvPr/>
        </p:nvPicPr>
        <p:blipFill>
          <a:blip r:embed="rId6"/>
          <a:stretch>
            <a:fillRect/>
          </a:stretch>
        </p:blipFill>
        <p:spPr>
          <a:xfrm>
            <a:off x="8490484" y="2004056"/>
            <a:ext cx="2972814" cy="4001389"/>
          </a:xfrm>
          <a:prstGeom prst="rect">
            <a:avLst/>
          </a:prstGeom>
        </p:spPr>
      </p:pic>
      <p:sp>
        <p:nvSpPr>
          <p:cNvPr id="23" name="Rectangle 22">
            <a:extLst>
              <a:ext uri="{FF2B5EF4-FFF2-40B4-BE49-F238E27FC236}">
                <a16:creationId xmlns:a16="http://schemas.microsoft.com/office/drawing/2014/main" id="{0A2F3E1D-3424-4273-B314-6CCFCCFFAA20}"/>
              </a:ext>
            </a:extLst>
          </p:cNvPr>
          <p:cNvSpPr/>
          <p:nvPr/>
        </p:nvSpPr>
        <p:spPr>
          <a:xfrm>
            <a:off x="649568" y="311318"/>
            <a:ext cx="8230266" cy="461665"/>
          </a:xfrm>
          <a:prstGeom prst="rect">
            <a:avLst/>
          </a:prstGeom>
        </p:spPr>
        <p:txBody>
          <a:bodyPr wrap="none">
            <a:spAutoFit/>
          </a:bodyPr>
          <a:lstStyle/>
          <a:p>
            <a:r>
              <a:rPr lang="ro-RO" sz="2400" dirty="0"/>
              <a:t>2.3 Determinarea forțelor de legătură pentru grupele structurale</a:t>
            </a:r>
            <a:endParaRPr lang="en-US" sz="2000" dirty="0"/>
          </a:p>
        </p:txBody>
      </p:sp>
      <p:cxnSp>
        <p:nvCxnSpPr>
          <p:cNvPr id="24" name="Straight Connector 23">
            <a:extLst>
              <a:ext uri="{FF2B5EF4-FFF2-40B4-BE49-F238E27FC236}">
                <a16:creationId xmlns:a16="http://schemas.microsoft.com/office/drawing/2014/main" id="{6B4A8447-5787-4EE0-AE37-50457BA98BEB}"/>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76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7" grpId="0"/>
      <p:bldP spid="33" grpId="0"/>
      <p:bldP spid="3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51357A-048A-4F89-BB6C-E3AE1AC756FE}"/>
              </a:ext>
            </a:extLst>
          </p:cNvPr>
          <p:cNvSpPr txBox="1"/>
          <p:nvPr/>
        </p:nvSpPr>
        <p:spPr>
          <a:xfrm>
            <a:off x="919688" y="4128795"/>
            <a:ext cx="3741421" cy="646331"/>
          </a:xfrm>
          <a:prstGeom prst="rect">
            <a:avLst/>
          </a:prstGeom>
          <a:noFill/>
        </p:spPr>
        <p:txBody>
          <a:bodyPr wrap="square" rtlCol="0">
            <a:spAutoFit/>
          </a:bodyPr>
          <a:lstStyle/>
          <a:p>
            <a:r>
              <a:rPr lang="ro-RO" dirty="0"/>
              <a:t>Cupla de clasa V introduce </a:t>
            </a:r>
            <a:r>
              <a:rPr lang="ro-RO" dirty="0" err="1"/>
              <a:t>dpdv</a:t>
            </a:r>
            <a:r>
              <a:rPr lang="ro-RO" dirty="0"/>
              <a:t> al reacțiunilor </a:t>
            </a:r>
            <a:r>
              <a:rPr lang="ro-RO" i="1" dirty="0">
                <a:solidFill>
                  <a:srgbClr val="FF0000"/>
                </a:solidFill>
              </a:rPr>
              <a:t>2 necunoscute</a:t>
            </a:r>
            <a:endParaRPr lang="en-US" i="1" dirty="0">
              <a:solidFill>
                <a:srgbClr val="FF0000"/>
              </a:solidFill>
            </a:endParaRPr>
          </a:p>
        </p:txBody>
      </p:sp>
      <p:sp>
        <p:nvSpPr>
          <p:cNvPr id="10" name="TextBox 9">
            <a:extLst>
              <a:ext uri="{FF2B5EF4-FFF2-40B4-BE49-F238E27FC236}">
                <a16:creationId xmlns:a16="http://schemas.microsoft.com/office/drawing/2014/main" id="{30B72629-1215-4748-85AF-0452DEBEFDCB}"/>
              </a:ext>
            </a:extLst>
          </p:cNvPr>
          <p:cNvSpPr txBox="1"/>
          <p:nvPr/>
        </p:nvSpPr>
        <p:spPr>
          <a:xfrm>
            <a:off x="919688" y="4923203"/>
            <a:ext cx="3741421" cy="646331"/>
          </a:xfrm>
          <a:prstGeom prst="rect">
            <a:avLst/>
          </a:prstGeom>
          <a:noFill/>
        </p:spPr>
        <p:txBody>
          <a:bodyPr wrap="square" rtlCol="0">
            <a:spAutoFit/>
          </a:bodyPr>
          <a:lstStyle/>
          <a:p>
            <a:r>
              <a:rPr lang="ro-RO" dirty="0"/>
              <a:t>Pt elementul conducător se pot scrie </a:t>
            </a:r>
            <a:r>
              <a:rPr lang="ro-RO" i="1" dirty="0">
                <a:solidFill>
                  <a:srgbClr val="FF0000"/>
                </a:solidFill>
              </a:rPr>
              <a:t>3 ecuații </a:t>
            </a:r>
            <a:r>
              <a:rPr lang="ro-RO" dirty="0"/>
              <a:t>de echilibru </a:t>
            </a:r>
            <a:r>
              <a:rPr lang="ro-RO" dirty="0" err="1"/>
              <a:t>cinetostatic</a:t>
            </a:r>
            <a:r>
              <a:rPr lang="ro-RO" i="1" dirty="0"/>
              <a:t>.</a:t>
            </a:r>
            <a:endParaRPr lang="en-US" i="1" dirty="0"/>
          </a:p>
        </p:txBody>
      </p:sp>
      <p:sp>
        <p:nvSpPr>
          <p:cNvPr id="6" name="Rectangle 5">
            <a:extLst>
              <a:ext uri="{FF2B5EF4-FFF2-40B4-BE49-F238E27FC236}">
                <a16:creationId xmlns:a16="http://schemas.microsoft.com/office/drawing/2014/main" id="{7562163A-7F59-45D1-BD80-B503C62612A4}"/>
              </a:ext>
            </a:extLst>
          </p:cNvPr>
          <p:cNvSpPr/>
          <p:nvPr/>
        </p:nvSpPr>
        <p:spPr>
          <a:xfrm>
            <a:off x="5560468" y="4701132"/>
            <a:ext cx="1896353" cy="369332"/>
          </a:xfrm>
          <a:prstGeom prst="rect">
            <a:avLst/>
          </a:prstGeom>
          <a:ln>
            <a:solidFill>
              <a:srgbClr val="FF0000"/>
            </a:solidFill>
          </a:ln>
        </p:spPr>
        <p:txBody>
          <a:bodyPr wrap="none">
            <a:spAutoFit/>
          </a:bodyPr>
          <a:lstStyle/>
          <a:p>
            <a:r>
              <a:rPr lang="ro-RO" dirty="0"/>
              <a:t>Nedeterminare!!!</a:t>
            </a:r>
            <a:endParaRPr lang="en-US" dirty="0"/>
          </a:p>
        </p:txBody>
      </p:sp>
      <p:sp>
        <p:nvSpPr>
          <p:cNvPr id="7" name="Arrow: Right 6">
            <a:extLst>
              <a:ext uri="{FF2B5EF4-FFF2-40B4-BE49-F238E27FC236}">
                <a16:creationId xmlns:a16="http://schemas.microsoft.com/office/drawing/2014/main" id="{E0992361-08E5-44C3-ADDA-568FFF46E960}"/>
              </a:ext>
            </a:extLst>
          </p:cNvPr>
          <p:cNvSpPr/>
          <p:nvPr/>
        </p:nvSpPr>
        <p:spPr>
          <a:xfrm>
            <a:off x="4940508" y="4748839"/>
            <a:ext cx="441960" cy="2930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Brace 10">
            <a:extLst>
              <a:ext uri="{FF2B5EF4-FFF2-40B4-BE49-F238E27FC236}">
                <a16:creationId xmlns:a16="http://schemas.microsoft.com/office/drawing/2014/main" id="{DBFBE739-96DA-4A2D-B6DC-9B3B946C9DAB}"/>
              </a:ext>
            </a:extLst>
          </p:cNvPr>
          <p:cNvSpPr/>
          <p:nvPr/>
        </p:nvSpPr>
        <p:spPr>
          <a:xfrm>
            <a:off x="4477442" y="4202064"/>
            <a:ext cx="183667" cy="1367469"/>
          </a:xfrm>
          <a:prstGeom prst="rightBrace">
            <a:avLst>
              <a:gd name="adj1" fmla="val 52401"/>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row: Right 11">
            <a:extLst>
              <a:ext uri="{FF2B5EF4-FFF2-40B4-BE49-F238E27FC236}">
                <a16:creationId xmlns:a16="http://schemas.microsoft.com/office/drawing/2014/main" id="{BEA11A25-D737-44E9-B914-FD4FCC2803D9}"/>
              </a:ext>
            </a:extLst>
          </p:cNvPr>
          <p:cNvSpPr/>
          <p:nvPr/>
        </p:nvSpPr>
        <p:spPr>
          <a:xfrm>
            <a:off x="7634821" y="4748839"/>
            <a:ext cx="441960" cy="2930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Brace 12">
            <a:extLst>
              <a:ext uri="{FF2B5EF4-FFF2-40B4-BE49-F238E27FC236}">
                <a16:creationId xmlns:a16="http://schemas.microsoft.com/office/drawing/2014/main" id="{910A7AFD-FD08-420F-904D-E2D103A58851}"/>
              </a:ext>
            </a:extLst>
          </p:cNvPr>
          <p:cNvSpPr/>
          <p:nvPr/>
        </p:nvSpPr>
        <p:spPr>
          <a:xfrm flipH="1">
            <a:off x="8334816" y="4372302"/>
            <a:ext cx="128671" cy="1033385"/>
          </a:xfrm>
          <a:prstGeom prst="rightBrace">
            <a:avLst>
              <a:gd name="adj1" fmla="val 52401"/>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EA74840F-2ED4-40EA-AB08-EB166A83FD52}"/>
              </a:ext>
            </a:extLst>
          </p:cNvPr>
          <p:cNvSpPr/>
          <p:nvPr/>
        </p:nvSpPr>
        <p:spPr>
          <a:xfrm>
            <a:off x="8548451" y="4379507"/>
            <a:ext cx="2064091" cy="369332"/>
          </a:xfrm>
          <a:prstGeom prst="rect">
            <a:avLst/>
          </a:prstGeom>
        </p:spPr>
        <p:txBody>
          <a:bodyPr wrap="none">
            <a:spAutoFit/>
          </a:bodyPr>
          <a:lstStyle/>
          <a:p>
            <a:r>
              <a:rPr lang="ro-RO" dirty="0"/>
              <a:t>Forța de echilibrare </a:t>
            </a:r>
            <a:endParaRPr lang="en-US"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2B0A956-52D7-4E9D-9331-720152CDC1A2}"/>
                  </a:ext>
                </a:extLst>
              </p:cNvPr>
              <p:cNvSpPr txBox="1"/>
              <p:nvPr/>
            </p:nvSpPr>
            <p:spPr>
              <a:xfrm>
                <a:off x="10556506" y="4372302"/>
                <a:ext cx="282000" cy="345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acc>
                            <m:accPr>
                              <m:chr m:val="⃗"/>
                              <m:ctrlPr>
                                <a:rPr lang="en-US" sz="2000" i="1" smtClean="0">
                                  <a:latin typeface="Cambria Math" panose="02040503050406030204" pitchFamily="18" charset="0"/>
                                </a:rPr>
                              </m:ctrlPr>
                            </m:accPr>
                            <m:e>
                              <m:r>
                                <a:rPr lang="ro-RO" sz="2000" b="0" i="1" smtClean="0">
                                  <a:latin typeface="Cambria Math" panose="02040503050406030204" pitchFamily="18" charset="0"/>
                                </a:rPr>
                                <m:t>𝐹</m:t>
                              </m:r>
                            </m:e>
                          </m:acc>
                        </m:e>
                        <m:sub>
                          <m:r>
                            <a:rPr lang="ro-RO" sz="2000" b="0" i="1" smtClean="0">
                              <a:latin typeface="Cambria Math" panose="02040503050406030204" pitchFamily="18" charset="0"/>
                            </a:rPr>
                            <m:t>𝑒</m:t>
                          </m:r>
                        </m:sub>
                      </m:sSub>
                    </m:oMath>
                  </m:oMathPara>
                </a14:m>
                <a:endParaRPr lang="en-US" sz="2000" dirty="0"/>
              </a:p>
            </p:txBody>
          </p:sp>
        </mc:Choice>
        <mc:Fallback xmlns="">
          <p:sp>
            <p:nvSpPr>
              <p:cNvPr id="15" name="TextBox 14">
                <a:extLst>
                  <a:ext uri="{FF2B5EF4-FFF2-40B4-BE49-F238E27FC236}">
                    <a16:creationId xmlns:a16="http://schemas.microsoft.com/office/drawing/2014/main" id="{42B0A956-52D7-4E9D-9331-720152CDC1A2}"/>
                  </a:ext>
                </a:extLst>
              </p:cNvPr>
              <p:cNvSpPr txBox="1">
                <a:spLocks noRot="1" noChangeAspect="1" noMove="1" noResize="1" noEditPoints="1" noAdjustHandles="1" noChangeArrowheads="1" noChangeShapeType="1" noTextEdit="1"/>
              </p:cNvSpPr>
              <p:nvPr/>
            </p:nvSpPr>
            <p:spPr>
              <a:xfrm>
                <a:off x="10556506" y="4372302"/>
                <a:ext cx="282000" cy="345159"/>
              </a:xfrm>
              <a:prstGeom prst="rect">
                <a:avLst/>
              </a:prstGeom>
              <a:blipFill>
                <a:blip r:embed="rId2"/>
                <a:stretch>
                  <a:fillRect l="-21739" t="-36842" r="-73913" b="-8772"/>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97243C7E-6A25-41E9-9495-EE6D622D82C8}"/>
              </a:ext>
            </a:extLst>
          </p:cNvPr>
          <p:cNvSpPr/>
          <p:nvPr/>
        </p:nvSpPr>
        <p:spPr>
          <a:xfrm>
            <a:off x="8548451" y="5014290"/>
            <a:ext cx="2390141" cy="369332"/>
          </a:xfrm>
          <a:prstGeom prst="rect">
            <a:avLst/>
          </a:prstGeom>
        </p:spPr>
        <p:txBody>
          <a:bodyPr wrap="none">
            <a:spAutoFit/>
          </a:bodyPr>
          <a:lstStyle/>
          <a:p>
            <a:r>
              <a:rPr lang="ro-RO" dirty="0"/>
              <a:t>Moment de echilibrare </a:t>
            </a:r>
            <a:endParaRPr lang="en-US"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C90A1BF-4345-4E6D-B58D-63BB13398D35}"/>
                  </a:ext>
                </a:extLst>
              </p:cNvPr>
              <p:cNvSpPr txBox="1"/>
              <p:nvPr/>
            </p:nvSpPr>
            <p:spPr>
              <a:xfrm>
                <a:off x="10891728" y="5060456"/>
                <a:ext cx="37798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ro-RO" sz="2000" b="0" i="1" smtClean="0">
                              <a:latin typeface="Cambria Math" panose="02040503050406030204" pitchFamily="18" charset="0"/>
                            </a:rPr>
                            <m:t>𝑀</m:t>
                          </m:r>
                        </m:e>
                        <m:sub>
                          <m:r>
                            <a:rPr lang="ro-RO" sz="2000" b="0" i="1" smtClean="0">
                              <a:latin typeface="Cambria Math" panose="02040503050406030204" pitchFamily="18" charset="0"/>
                            </a:rPr>
                            <m:t>𝑒</m:t>
                          </m:r>
                        </m:sub>
                      </m:sSub>
                    </m:oMath>
                  </m:oMathPara>
                </a14:m>
                <a:endParaRPr lang="en-US" sz="2000" dirty="0"/>
              </a:p>
            </p:txBody>
          </p:sp>
        </mc:Choice>
        <mc:Fallback xmlns="">
          <p:sp>
            <p:nvSpPr>
              <p:cNvPr id="17" name="TextBox 16">
                <a:extLst>
                  <a:ext uri="{FF2B5EF4-FFF2-40B4-BE49-F238E27FC236}">
                    <a16:creationId xmlns:a16="http://schemas.microsoft.com/office/drawing/2014/main" id="{FC90A1BF-4345-4E6D-B58D-63BB13398D35}"/>
                  </a:ext>
                </a:extLst>
              </p:cNvPr>
              <p:cNvSpPr txBox="1">
                <a:spLocks noRot="1" noChangeAspect="1" noMove="1" noResize="1" noEditPoints="1" noAdjustHandles="1" noChangeArrowheads="1" noChangeShapeType="1" noTextEdit="1"/>
              </p:cNvSpPr>
              <p:nvPr/>
            </p:nvSpPr>
            <p:spPr>
              <a:xfrm>
                <a:off x="10891728" y="5060456"/>
                <a:ext cx="377989" cy="307777"/>
              </a:xfrm>
              <a:prstGeom prst="rect">
                <a:avLst/>
              </a:prstGeom>
              <a:blipFill>
                <a:blip r:embed="rId3"/>
                <a:stretch>
                  <a:fillRect l="-16129" r="-1613" b="-9804"/>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0AD49C36-9B69-4CDB-92CD-A218B01EB35D}"/>
              </a:ext>
            </a:extLst>
          </p:cNvPr>
          <p:cNvSpPr/>
          <p:nvPr/>
        </p:nvSpPr>
        <p:spPr>
          <a:xfrm>
            <a:off x="9490086" y="4710712"/>
            <a:ext cx="506870" cy="369332"/>
          </a:xfrm>
          <a:prstGeom prst="rect">
            <a:avLst/>
          </a:prstGeom>
        </p:spPr>
        <p:txBody>
          <a:bodyPr wrap="none">
            <a:spAutoFit/>
          </a:bodyPr>
          <a:lstStyle/>
          <a:p>
            <a:r>
              <a:rPr lang="ro-RO" dirty="0"/>
              <a:t>sau</a:t>
            </a:r>
            <a:endParaRPr lang="en-US" dirty="0"/>
          </a:p>
        </p:txBody>
      </p:sp>
      <p:pic>
        <p:nvPicPr>
          <p:cNvPr id="39" name="Picture 38">
            <a:extLst>
              <a:ext uri="{FF2B5EF4-FFF2-40B4-BE49-F238E27FC236}">
                <a16:creationId xmlns:a16="http://schemas.microsoft.com/office/drawing/2014/main" id="{36EDF7AB-32F7-41A8-A8C3-E8AD637687C1}"/>
              </a:ext>
            </a:extLst>
          </p:cNvPr>
          <p:cNvPicPr>
            <a:picLocks noChangeAspect="1"/>
          </p:cNvPicPr>
          <p:nvPr/>
        </p:nvPicPr>
        <p:blipFill>
          <a:blip r:embed="rId4"/>
          <a:stretch>
            <a:fillRect/>
          </a:stretch>
        </p:blipFill>
        <p:spPr>
          <a:xfrm>
            <a:off x="3504672" y="1169095"/>
            <a:ext cx="1562865" cy="2453380"/>
          </a:xfrm>
          <a:prstGeom prst="rect">
            <a:avLst/>
          </a:prstGeom>
        </p:spPr>
      </p:pic>
      <p:pic>
        <p:nvPicPr>
          <p:cNvPr id="40" name="Picture 39">
            <a:extLst>
              <a:ext uri="{FF2B5EF4-FFF2-40B4-BE49-F238E27FC236}">
                <a16:creationId xmlns:a16="http://schemas.microsoft.com/office/drawing/2014/main" id="{4892DEA7-0830-4164-A096-406936FB67E0}"/>
              </a:ext>
            </a:extLst>
          </p:cNvPr>
          <p:cNvPicPr>
            <a:picLocks noChangeAspect="1"/>
          </p:cNvPicPr>
          <p:nvPr/>
        </p:nvPicPr>
        <p:blipFill>
          <a:blip r:embed="rId5"/>
          <a:stretch>
            <a:fillRect/>
          </a:stretch>
        </p:blipFill>
        <p:spPr>
          <a:xfrm>
            <a:off x="6649746" y="1950975"/>
            <a:ext cx="2265854" cy="1804496"/>
          </a:xfrm>
          <a:prstGeom prst="rect">
            <a:avLst/>
          </a:prstGeom>
        </p:spPr>
      </p:pic>
      <p:sp>
        <p:nvSpPr>
          <p:cNvPr id="19" name="Rectangle 18">
            <a:extLst>
              <a:ext uri="{FF2B5EF4-FFF2-40B4-BE49-F238E27FC236}">
                <a16:creationId xmlns:a16="http://schemas.microsoft.com/office/drawing/2014/main" id="{C44DC4E2-D42D-42BC-B3ED-EC8B1331083E}"/>
              </a:ext>
            </a:extLst>
          </p:cNvPr>
          <p:cNvSpPr/>
          <p:nvPr/>
        </p:nvSpPr>
        <p:spPr>
          <a:xfrm>
            <a:off x="649568" y="311318"/>
            <a:ext cx="6854762" cy="461665"/>
          </a:xfrm>
          <a:prstGeom prst="rect">
            <a:avLst/>
          </a:prstGeom>
        </p:spPr>
        <p:txBody>
          <a:bodyPr wrap="none">
            <a:spAutoFit/>
          </a:bodyPr>
          <a:lstStyle/>
          <a:p>
            <a:r>
              <a:rPr lang="ro-RO" sz="2400" dirty="0"/>
              <a:t>2.3.1 Determinarea forței/ momentului de echilibrare</a:t>
            </a:r>
            <a:endParaRPr lang="en-US" sz="2000" dirty="0"/>
          </a:p>
        </p:txBody>
      </p:sp>
      <p:cxnSp>
        <p:nvCxnSpPr>
          <p:cNvPr id="20" name="Straight Connector 19">
            <a:extLst>
              <a:ext uri="{FF2B5EF4-FFF2-40B4-BE49-F238E27FC236}">
                <a16:creationId xmlns:a16="http://schemas.microsoft.com/office/drawing/2014/main" id="{4C058FEE-7E06-475B-879E-13B38DFFAA2E}"/>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1" name="Action Button: Go Home 20">
            <a:hlinkClick r:id="rId6" action="ppaction://hlinksldjump" highlightClick="1"/>
            <a:extLst>
              <a:ext uri="{FF2B5EF4-FFF2-40B4-BE49-F238E27FC236}">
                <a16:creationId xmlns:a16="http://schemas.microsoft.com/office/drawing/2014/main" id="{271C500E-0517-45BB-8DA3-DC25FEE3F756}"/>
              </a:ext>
            </a:extLst>
          </p:cNvPr>
          <p:cNvSpPr/>
          <p:nvPr/>
        </p:nvSpPr>
        <p:spPr>
          <a:xfrm>
            <a:off x="11065353" y="311318"/>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26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animBg="1"/>
      <p:bldP spid="7" grpId="0" animBg="1"/>
      <p:bldP spid="11" grpId="0" animBg="1"/>
      <p:bldP spid="12" grpId="0" animBg="1"/>
      <p:bldP spid="13" grpId="0" animBg="1"/>
      <p:bldP spid="14" grpId="0"/>
      <p:bldP spid="15" grpId="0"/>
      <p:bldP spid="16" grpId="0"/>
      <p:bldP spid="17" grpId="0"/>
      <p:bldP spid="1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2C270F7-95EE-409E-9360-FBBB54E6A18E}"/>
              </a:ext>
            </a:extLst>
          </p:cNvPr>
          <p:cNvPicPr>
            <a:picLocks noChangeAspect="1"/>
          </p:cNvPicPr>
          <p:nvPr/>
        </p:nvPicPr>
        <p:blipFill>
          <a:blip r:embed="rId2"/>
          <a:stretch>
            <a:fillRect/>
          </a:stretch>
        </p:blipFill>
        <p:spPr>
          <a:xfrm>
            <a:off x="8499618" y="1426919"/>
            <a:ext cx="2555956" cy="2073331"/>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02F942D-B1B2-4E09-AA78-F325233DE112}"/>
                  </a:ext>
                </a:extLst>
              </p:cNvPr>
              <p:cNvSpPr txBox="1"/>
              <p:nvPr/>
            </p:nvSpPr>
            <p:spPr>
              <a:xfrm>
                <a:off x="3942471" y="1510457"/>
                <a:ext cx="31482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21</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21</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1</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𝑒</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𝑒</m:t>
                          </m:r>
                        </m:sub>
                      </m:sSub>
                      <m:r>
                        <a:rPr lang="ro-RO" b="0" i="1" smtClean="0">
                          <a:latin typeface="Cambria Math" panose="02040503050406030204" pitchFamily="18" charset="0"/>
                        </a:rPr>
                        <m:t>=0</m:t>
                      </m:r>
                    </m:oMath>
                  </m:oMathPara>
                </a14:m>
                <a:endParaRPr lang="en-US" dirty="0"/>
              </a:p>
            </p:txBody>
          </p:sp>
        </mc:Choice>
        <mc:Fallback xmlns="">
          <p:sp>
            <p:nvSpPr>
              <p:cNvPr id="25" name="TextBox 24">
                <a:extLst>
                  <a:ext uri="{FF2B5EF4-FFF2-40B4-BE49-F238E27FC236}">
                    <a16:creationId xmlns:a16="http://schemas.microsoft.com/office/drawing/2014/main" id="{402F942D-B1B2-4E09-AA78-F325233DE112}"/>
                  </a:ext>
                </a:extLst>
              </p:cNvPr>
              <p:cNvSpPr txBox="1">
                <a:spLocks noRot="1" noChangeAspect="1" noMove="1" noResize="1" noEditPoints="1" noAdjustHandles="1" noChangeArrowheads="1" noChangeShapeType="1" noTextEdit="1"/>
              </p:cNvSpPr>
              <p:nvPr/>
            </p:nvSpPr>
            <p:spPr>
              <a:xfrm>
                <a:off x="3942471" y="1510457"/>
                <a:ext cx="3148298" cy="276999"/>
              </a:xfrm>
              <a:prstGeom prst="rect">
                <a:avLst/>
              </a:prstGeom>
              <a:blipFill>
                <a:blip r:embed="rId3"/>
                <a:stretch>
                  <a:fillRect l="-1357" r="-1357"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447A3AD4-77D3-40C8-BE21-9DFE31E54259}"/>
                  </a:ext>
                </a:extLst>
              </p:cNvPr>
              <p:cNvSpPr/>
              <p:nvPr/>
            </p:nvSpPr>
            <p:spPr>
              <a:xfrm>
                <a:off x="4125031" y="2013150"/>
                <a:ext cx="2689967" cy="665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𝑒</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21</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21</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1</m:t>
                              </m:r>
                            </m:sub>
                          </m:sSub>
                          <m:r>
                            <a:rPr lang="ro-RO" b="0" i="1" smtClean="0">
                              <a:latin typeface="Cambria Math" panose="02040503050406030204" pitchFamily="18" charset="0"/>
                            </a:rPr>
                            <m:t>−</m:t>
                          </m:r>
                          <m:sSub>
                            <m:sSubPr>
                              <m:ctrlPr>
                                <a:rPr lang="ro-RO" i="1" smtClean="0">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1</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1</m:t>
                              </m:r>
                            </m:sub>
                          </m:sSub>
                        </m:num>
                        <m:den>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𝑒</m:t>
                              </m:r>
                            </m:sub>
                          </m:sSub>
                        </m:den>
                      </m:f>
                    </m:oMath>
                  </m:oMathPara>
                </a14:m>
                <a:endParaRPr lang="en-US" dirty="0"/>
              </a:p>
            </p:txBody>
          </p:sp>
        </mc:Choice>
        <mc:Fallback xmlns="">
          <p:sp>
            <p:nvSpPr>
              <p:cNvPr id="26" name="Rectangle 25">
                <a:extLst>
                  <a:ext uri="{FF2B5EF4-FFF2-40B4-BE49-F238E27FC236}">
                    <a16:creationId xmlns:a16="http://schemas.microsoft.com/office/drawing/2014/main" id="{447A3AD4-77D3-40C8-BE21-9DFE31E54259}"/>
                  </a:ext>
                </a:extLst>
              </p:cNvPr>
              <p:cNvSpPr>
                <a:spLocks noRot="1" noChangeAspect="1" noMove="1" noResize="1" noEditPoints="1" noAdjustHandles="1" noChangeArrowheads="1" noChangeShapeType="1" noTextEdit="1"/>
              </p:cNvSpPr>
              <p:nvPr/>
            </p:nvSpPr>
            <p:spPr>
              <a:xfrm>
                <a:off x="4125031" y="2013150"/>
                <a:ext cx="2689967" cy="6650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ED916FA4-D04D-4302-99CD-EA874C68E684}"/>
                  </a:ext>
                </a:extLst>
              </p:cNvPr>
              <p:cNvSpPr/>
              <p:nvPr/>
            </p:nvSpPr>
            <p:spPr>
              <a:xfrm>
                <a:off x="4178371" y="2903898"/>
                <a:ext cx="2555956"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01</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𝑒</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21</m:t>
                          </m:r>
                        </m:sub>
                      </m:sSub>
                      <m:r>
                        <a:rPr lang="en-US" i="1">
                          <a:latin typeface="Cambria Math" panose="02040503050406030204" pitchFamily="18" charset="0"/>
                        </a:rPr>
                        <m:t> </m:t>
                      </m:r>
                      <m:r>
                        <a:rPr lang="ro-RO" b="0" i="1" smtClean="0">
                          <a:latin typeface="Cambria Math" panose="02040503050406030204" pitchFamily="18" charset="0"/>
                        </a:rPr>
                        <m:t>=0</m:t>
                      </m:r>
                    </m:oMath>
                  </m:oMathPara>
                </a14:m>
                <a:endParaRPr lang="en-US" dirty="0"/>
              </a:p>
            </p:txBody>
          </p:sp>
        </mc:Choice>
        <mc:Fallback xmlns="">
          <p:sp>
            <p:nvSpPr>
              <p:cNvPr id="27" name="Rectangle 26">
                <a:extLst>
                  <a:ext uri="{FF2B5EF4-FFF2-40B4-BE49-F238E27FC236}">
                    <a16:creationId xmlns:a16="http://schemas.microsoft.com/office/drawing/2014/main" id="{ED916FA4-D04D-4302-99CD-EA874C68E684}"/>
                  </a:ext>
                </a:extLst>
              </p:cNvPr>
              <p:cNvSpPr>
                <a:spLocks noRot="1" noChangeAspect="1" noMove="1" noResize="1" noEditPoints="1" noAdjustHandles="1" noChangeArrowheads="1" noChangeShapeType="1" noTextEdit="1"/>
              </p:cNvSpPr>
              <p:nvPr/>
            </p:nvSpPr>
            <p:spPr>
              <a:xfrm>
                <a:off x="4178371" y="2903898"/>
                <a:ext cx="2555956" cy="402931"/>
              </a:xfrm>
              <a:prstGeom prst="rect">
                <a:avLst/>
              </a:prstGeom>
              <a:blipFill>
                <a:blip r:embed="rId5"/>
                <a:stretch>
                  <a:fillRect t="-22727"/>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4FAE6750-362E-4AC7-B51B-3E7D3C1ABFAD}"/>
              </a:ext>
            </a:extLst>
          </p:cNvPr>
          <p:cNvGrpSpPr/>
          <p:nvPr/>
        </p:nvGrpSpPr>
        <p:grpSpPr>
          <a:xfrm>
            <a:off x="4926517" y="3361544"/>
            <a:ext cx="213360" cy="30480"/>
            <a:chOff x="6289040" y="1932940"/>
            <a:chExt cx="213360" cy="30480"/>
          </a:xfrm>
        </p:grpSpPr>
        <p:cxnSp>
          <p:nvCxnSpPr>
            <p:cNvPr id="29" name="Straight Connector 28">
              <a:extLst>
                <a:ext uri="{FF2B5EF4-FFF2-40B4-BE49-F238E27FC236}">
                  <a16:creationId xmlns:a16="http://schemas.microsoft.com/office/drawing/2014/main" id="{3ABF8558-7D9E-4931-BA63-92DEF319A3AF}"/>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5C07AC0-28A6-44F6-A1AF-F8AEB92649FE}"/>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BA13DFD-A8CE-4BD6-9E1B-29E6EE7AAC5C}"/>
              </a:ext>
            </a:extLst>
          </p:cNvPr>
          <p:cNvGrpSpPr/>
          <p:nvPr/>
        </p:nvGrpSpPr>
        <p:grpSpPr>
          <a:xfrm>
            <a:off x="5411859" y="3364084"/>
            <a:ext cx="213360" cy="30480"/>
            <a:chOff x="6289040" y="1932940"/>
            <a:chExt cx="213360" cy="30480"/>
          </a:xfrm>
        </p:grpSpPr>
        <p:cxnSp>
          <p:nvCxnSpPr>
            <p:cNvPr id="33" name="Straight Connector 32">
              <a:extLst>
                <a:ext uri="{FF2B5EF4-FFF2-40B4-BE49-F238E27FC236}">
                  <a16:creationId xmlns:a16="http://schemas.microsoft.com/office/drawing/2014/main" id="{C1890E77-B755-4947-AC14-6E8E291BACE3}"/>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6C06A48-E31A-40A6-9DB2-4B08926D486E}"/>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555162D3-A2F8-4033-8830-4C66EC7E251F}"/>
              </a:ext>
            </a:extLst>
          </p:cNvPr>
          <p:cNvGrpSpPr/>
          <p:nvPr/>
        </p:nvGrpSpPr>
        <p:grpSpPr>
          <a:xfrm>
            <a:off x="5830959" y="3361544"/>
            <a:ext cx="213360" cy="30480"/>
            <a:chOff x="6289040" y="1932940"/>
            <a:chExt cx="213360" cy="30480"/>
          </a:xfrm>
        </p:grpSpPr>
        <p:cxnSp>
          <p:nvCxnSpPr>
            <p:cNvPr id="36" name="Straight Connector 35">
              <a:extLst>
                <a:ext uri="{FF2B5EF4-FFF2-40B4-BE49-F238E27FC236}">
                  <a16:creationId xmlns:a16="http://schemas.microsoft.com/office/drawing/2014/main" id="{48A1A6F6-CB3F-4154-807F-70A54B4C3074}"/>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96C672E-DC97-420D-A960-1AFB1AA2883E}"/>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38" name="Picture 37">
            <a:extLst>
              <a:ext uri="{FF2B5EF4-FFF2-40B4-BE49-F238E27FC236}">
                <a16:creationId xmlns:a16="http://schemas.microsoft.com/office/drawing/2014/main" id="{3FA22606-A831-42F3-BF18-7992E78F8127}"/>
              </a:ext>
            </a:extLst>
          </p:cNvPr>
          <p:cNvPicPr>
            <a:picLocks noChangeAspect="1"/>
          </p:cNvPicPr>
          <p:nvPr/>
        </p:nvPicPr>
        <p:blipFill>
          <a:blip r:embed="rId6"/>
          <a:stretch>
            <a:fillRect/>
          </a:stretch>
        </p:blipFill>
        <p:spPr>
          <a:xfrm>
            <a:off x="677245" y="1086294"/>
            <a:ext cx="2279315" cy="2506199"/>
          </a:xfrm>
          <a:prstGeom prst="rect">
            <a:avLst/>
          </a:prstGeom>
        </p:spPr>
      </p:pic>
      <p:pic>
        <p:nvPicPr>
          <p:cNvPr id="8" name="Picture 7">
            <a:extLst>
              <a:ext uri="{FF2B5EF4-FFF2-40B4-BE49-F238E27FC236}">
                <a16:creationId xmlns:a16="http://schemas.microsoft.com/office/drawing/2014/main" id="{97AF78C2-4242-4DDF-A5D9-B2CB5B62CDFC}"/>
              </a:ext>
            </a:extLst>
          </p:cNvPr>
          <p:cNvPicPr>
            <a:picLocks noChangeAspect="1"/>
          </p:cNvPicPr>
          <p:nvPr/>
        </p:nvPicPr>
        <p:blipFill>
          <a:blip r:embed="rId7"/>
          <a:stretch>
            <a:fillRect/>
          </a:stretch>
        </p:blipFill>
        <p:spPr>
          <a:xfrm>
            <a:off x="649567" y="3898779"/>
            <a:ext cx="2476187" cy="2645604"/>
          </a:xfrm>
          <a:prstGeom prst="rect">
            <a:avLst/>
          </a:prstGeom>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B2CB8CE0-EFC7-478A-BEAA-8E96E36C39A4}"/>
                  </a:ext>
                </a:extLst>
              </p:cNvPr>
              <p:cNvSpPr txBox="1"/>
              <p:nvPr/>
            </p:nvSpPr>
            <p:spPr>
              <a:xfrm>
                <a:off x="3895865" y="4460921"/>
                <a:ext cx="26799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21</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21</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1</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𝑒</m:t>
                          </m:r>
                        </m:sub>
                      </m:sSub>
                    </m:oMath>
                  </m:oMathPara>
                </a14:m>
                <a:endParaRPr lang="en-US" dirty="0"/>
              </a:p>
            </p:txBody>
          </p:sp>
        </mc:Choice>
        <mc:Fallback xmlns="">
          <p:sp>
            <p:nvSpPr>
              <p:cNvPr id="39" name="TextBox 38">
                <a:extLst>
                  <a:ext uri="{FF2B5EF4-FFF2-40B4-BE49-F238E27FC236}">
                    <a16:creationId xmlns:a16="http://schemas.microsoft.com/office/drawing/2014/main" id="{B2CB8CE0-EFC7-478A-BEAA-8E96E36C39A4}"/>
                  </a:ext>
                </a:extLst>
              </p:cNvPr>
              <p:cNvSpPr txBox="1">
                <a:spLocks noRot="1" noChangeAspect="1" noMove="1" noResize="1" noEditPoints="1" noAdjustHandles="1" noChangeArrowheads="1" noChangeShapeType="1" noTextEdit="1"/>
              </p:cNvSpPr>
              <p:nvPr/>
            </p:nvSpPr>
            <p:spPr>
              <a:xfrm>
                <a:off x="3895865" y="4460921"/>
                <a:ext cx="2679964" cy="276999"/>
              </a:xfrm>
              <a:prstGeom prst="rect">
                <a:avLst/>
              </a:prstGeom>
              <a:blipFill>
                <a:blip r:embed="rId8"/>
                <a:stretch>
                  <a:fillRect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B00042F4-1011-4E14-987F-D62AA6248B84}"/>
                  </a:ext>
                </a:extLst>
              </p:cNvPr>
              <p:cNvSpPr/>
              <p:nvPr/>
            </p:nvSpPr>
            <p:spPr>
              <a:xfrm>
                <a:off x="3797371" y="5144262"/>
                <a:ext cx="2129557"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01</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21</m:t>
                          </m:r>
                        </m:sub>
                      </m:sSub>
                      <m:r>
                        <a:rPr lang="en-US" i="1">
                          <a:latin typeface="Cambria Math" panose="02040503050406030204" pitchFamily="18" charset="0"/>
                        </a:rPr>
                        <m:t> </m:t>
                      </m:r>
                      <m:r>
                        <a:rPr lang="ro-RO" b="0" i="1" smtClean="0">
                          <a:latin typeface="Cambria Math" panose="02040503050406030204" pitchFamily="18" charset="0"/>
                        </a:rPr>
                        <m:t>=0</m:t>
                      </m:r>
                    </m:oMath>
                  </m:oMathPara>
                </a14:m>
                <a:endParaRPr lang="en-US" dirty="0"/>
              </a:p>
            </p:txBody>
          </p:sp>
        </mc:Choice>
        <mc:Fallback xmlns="">
          <p:sp>
            <p:nvSpPr>
              <p:cNvPr id="40" name="Rectangle 39">
                <a:extLst>
                  <a:ext uri="{FF2B5EF4-FFF2-40B4-BE49-F238E27FC236}">
                    <a16:creationId xmlns:a16="http://schemas.microsoft.com/office/drawing/2014/main" id="{B00042F4-1011-4E14-987F-D62AA6248B84}"/>
                  </a:ext>
                </a:extLst>
              </p:cNvPr>
              <p:cNvSpPr>
                <a:spLocks noRot="1" noChangeAspect="1" noMove="1" noResize="1" noEditPoints="1" noAdjustHandles="1" noChangeArrowheads="1" noChangeShapeType="1" noTextEdit="1"/>
              </p:cNvSpPr>
              <p:nvPr/>
            </p:nvSpPr>
            <p:spPr>
              <a:xfrm>
                <a:off x="3797371" y="5144262"/>
                <a:ext cx="2129557" cy="402931"/>
              </a:xfrm>
              <a:prstGeom prst="rect">
                <a:avLst/>
              </a:prstGeom>
              <a:blipFill>
                <a:blip r:embed="rId9"/>
                <a:stretch>
                  <a:fillRect t="-22727"/>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7B373B45-152E-47A0-BC4D-20AD0C930C3A}"/>
              </a:ext>
            </a:extLst>
          </p:cNvPr>
          <p:cNvGrpSpPr/>
          <p:nvPr/>
        </p:nvGrpSpPr>
        <p:grpSpPr>
          <a:xfrm>
            <a:off x="4545517" y="5601908"/>
            <a:ext cx="213360" cy="30480"/>
            <a:chOff x="6289040" y="1932940"/>
            <a:chExt cx="213360" cy="30480"/>
          </a:xfrm>
        </p:grpSpPr>
        <p:cxnSp>
          <p:nvCxnSpPr>
            <p:cNvPr id="42" name="Straight Connector 41">
              <a:extLst>
                <a:ext uri="{FF2B5EF4-FFF2-40B4-BE49-F238E27FC236}">
                  <a16:creationId xmlns:a16="http://schemas.microsoft.com/office/drawing/2014/main" id="{FDCFCC53-FA66-4371-9376-2B7CB1C59AFC}"/>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DC1316-36F1-4D04-93C9-45B88E2998E5}"/>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EB55C73B-5702-4747-84F7-62481C6B4760}"/>
              </a:ext>
            </a:extLst>
          </p:cNvPr>
          <p:cNvGrpSpPr/>
          <p:nvPr/>
        </p:nvGrpSpPr>
        <p:grpSpPr>
          <a:xfrm>
            <a:off x="5030859" y="5604448"/>
            <a:ext cx="213360" cy="30480"/>
            <a:chOff x="6289040" y="1932940"/>
            <a:chExt cx="213360" cy="30480"/>
          </a:xfrm>
        </p:grpSpPr>
        <p:cxnSp>
          <p:nvCxnSpPr>
            <p:cNvPr id="45" name="Straight Connector 44">
              <a:extLst>
                <a:ext uri="{FF2B5EF4-FFF2-40B4-BE49-F238E27FC236}">
                  <a16:creationId xmlns:a16="http://schemas.microsoft.com/office/drawing/2014/main" id="{D7AE9122-9AB3-4030-A2D2-2E6F31108093}"/>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FF7C461-CE9C-4D40-90A8-D05E0018F150}"/>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5AAD7FF5-6BBF-4E19-84B4-AC74AD63ADB1}"/>
              </a:ext>
            </a:extLst>
          </p:cNvPr>
          <p:cNvPicPr>
            <a:picLocks noChangeAspect="1"/>
          </p:cNvPicPr>
          <p:nvPr/>
        </p:nvPicPr>
        <p:blipFill>
          <a:blip r:embed="rId10"/>
          <a:stretch>
            <a:fillRect/>
          </a:stretch>
        </p:blipFill>
        <p:spPr>
          <a:xfrm>
            <a:off x="8499618" y="4480582"/>
            <a:ext cx="2736153" cy="1381528"/>
          </a:xfrm>
          <a:prstGeom prst="rect">
            <a:avLst/>
          </a:prstGeom>
        </p:spPr>
      </p:pic>
      <p:sp>
        <p:nvSpPr>
          <p:cNvPr id="31" name="Rectangle 30">
            <a:extLst>
              <a:ext uri="{FF2B5EF4-FFF2-40B4-BE49-F238E27FC236}">
                <a16:creationId xmlns:a16="http://schemas.microsoft.com/office/drawing/2014/main" id="{417ED1CA-93A2-4267-BA29-9821A707060B}"/>
              </a:ext>
            </a:extLst>
          </p:cNvPr>
          <p:cNvSpPr/>
          <p:nvPr/>
        </p:nvSpPr>
        <p:spPr>
          <a:xfrm>
            <a:off x="649568" y="311318"/>
            <a:ext cx="6854762" cy="461665"/>
          </a:xfrm>
          <a:prstGeom prst="rect">
            <a:avLst/>
          </a:prstGeom>
        </p:spPr>
        <p:txBody>
          <a:bodyPr wrap="none">
            <a:spAutoFit/>
          </a:bodyPr>
          <a:lstStyle/>
          <a:p>
            <a:r>
              <a:rPr lang="ro-RO" sz="2400" dirty="0"/>
              <a:t>2.3.1 Determinarea forței/ momentului de echilibrare</a:t>
            </a:r>
            <a:endParaRPr lang="en-US" sz="2000" dirty="0"/>
          </a:p>
        </p:txBody>
      </p:sp>
      <p:cxnSp>
        <p:nvCxnSpPr>
          <p:cNvPr id="47" name="Straight Connector 46">
            <a:extLst>
              <a:ext uri="{FF2B5EF4-FFF2-40B4-BE49-F238E27FC236}">
                <a16:creationId xmlns:a16="http://schemas.microsoft.com/office/drawing/2014/main" id="{B6CC38E0-7C31-4AA6-A133-8FB05FF0ED05}"/>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16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9" grpId="0"/>
      <p:bldP spid="4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02F942D-B1B2-4E09-AA78-F325233DE112}"/>
                  </a:ext>
                </a:extLst>
              </p:cNvPr>
              <p:cNvSpPr txBox="1"/>
              <p:nvPr/>
            </p:nvSpPr>
            <p:spPr>
              <a:xfrm>
                <a:off x="4505421" y="2785045"/>
                <a:ext cx="31482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1</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1</m:t>
                          </m:r>
                        </m:sub>
                      </m:sSub>
                      <m:r>
                        <a:rPr lang="en-US"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1</m:t>
                          </m:r>
                        </m:sub>
                      </m:sSub>
                      <m:r>
                        <a:rPr lang="en-US"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𝐹</m:t>
                          </m:r>
                        </m:e>
                        <m:sub>
                          <m:r>
                            <a:rPr lang="en-US" b="0" i="1" smtClean="0">
                              <a:latin typeface="Cambria Math" panose="02040503050406030204" pitchFamily="18" charset="0"/>
                            </a:rPr>
                            <m:t>𝑒</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en-US" b="0" i="1" smtClean="0">
                              <a:latin typeface="Cambria Math" panose="02040503050406030204" pitchFamily="18" charset="0"/>
                            </a:rPr>
                            <m:t>𝑒</m:t>
                          </m:r>
                        </m:sub>
                      </m:sSub>
                      <m:r>
                        <a:rPr lang="en-US"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𝐹</m:t>
                          </m:r>
                        </m:e>
                        <m:sub>
                          <m:r>
                            <a:rPr lang="en-US" b="0" i="1" smtClean="0">
                              <a:latin typeface="Cambria Math" panose="02040503050406030204" pitchFamily="18" charset="0"/>
                            </a:rPr>
                            <m:t>01</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en-US" b="0" i="1" smtClean="0">
                              <a:latin typeface="Cambria Math" panose="02040503050406030204" pitchFamily="18" charset="0"/>
                            </a:rPr>
                            <m:t>01</m:t>
                          </m:r>
                        </m:sub>
                      </m:sSub>
                      <m:r>
                        <a:rPr lang="ro-RO" b="0" i="1" smtClean="0">
                          <a:latin typeface="Cambria Math" panose="02040503050406030204" pitchFamily="18" charset="0"/>
                        </a:rPr>
                        <m:t>=0</m:t>
                      </m:r>
                    </m:oMath>
                  </m:oMathPara>
                </a14:m>
                <a:endParaRPr lang="en-US" dirty="0"/>
              </a:p>
            </p:txBody>
          </p:sp>
        </mc:Choice>
        <mc:Fallback xmlns="">
          <p:sp>
            <p:nvSpPr>
              <p:cNvPr id="25" name="TextBox 24">
                <a:extLst>
                  <a:ext uri="{FF2B5EF4-FFF2-40B4-BE49-F238E27FC236}">
                    <a16:creationId xmlns:a16="http://schemas.microsoft.com/office/drawing/2014/main" id="{402F942D-B1B2-4E09-AA78-F325233DE112}"/>
                  </a:ext>
                </a:extLst>
              </p:cNvPr>
              <p:cNvSpPr txBox="1">
                <a:spLocks noRot="1" noChangeAspect="1" noMove="1" noResize="1" noEditPoints="1" noAdjustHandles="1" noChangeArrowheads="1" noChangeShapeType="1" noTextEdit="1"/>
              </p:cNvSpPr>
              <p:nvPr/>
            </p:nvSpPr>
            <p:spPr>
              <a:xfrm>
                <a:off x="4505421" y="2785045"/>
                <a:ext cx="3148298" cy="276999"/>
              </a:xfrm>
              <a:prstGeom prst="rect">
                <a:avLst/>
              </a:prstGeom>
              <a:blipFill>
                <a:blip r:embed="rId2"/>
                <a:stretch>
                  <a:fillRect l="-1161" r="-135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447A3AD4-77D3-40C8-BE21-9DFE31E54259}"/>
                  </a:ext>
                </a:extLst>
              </p:cNvPr>
              <p:cNvSpPr/>
              <p:nvPr/>
            </p:nvSpPr>
            <p:spPr>
              <a:xfrm>
                <a:off x="4619859" y="3313111"/>
                <a:ext cx="2608086" cy="665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𝑑</m:t>
                          </m:r>
                        </m:e>
                        <m:sub>
                          <m:r>
                            <a:rPr lang="en-US" i="1">
                              <a:latin typeface="Cambria Math" panose="02040503050406030204" pitchFamily="18" charset="0"/>
                            </a:rPr>
                            <m:t>01</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1</m:t>
                              </m:r>
                            </m:sub>
                          </m:sSub>
                          <m:r>
                            <a:rPr lang="ro-RO" b="0" i="1" smtClean="0">
                              <a:latin typeface="Cambria Math" panose="02040503050406030204" pitchFamily="18" charset="0"/>
                            </a:rPr>
                            <m:t>−</m:t>
                          </m:r>
                          <m:sSub>
                            <m:sSubPr>
                              <m:ctrlPr>
                                <a:rPr lang="ro-RO" i="1" smtClean="0">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1</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1</m:t>
                              </m:r>
                            </m:sub>
                          </m:sSub>
                          <m:r>
                            <a:rPr lang="en-US"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𝐹</m:t>
                              </m:r>
                            </m:e>
                            <m:sub>
                              <m:r>
                                <a:rPr lang="en-US" b="0" i="1" smtClean="0">
                                  <a:latin typeface="Cambria Math" panose="02040503050406030204" pitchFamily="18" charset="0"/>
                                </a:rPr>
                                <m:t>𝑒</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en-US" b="0" i="1" smtClean="0">
                                  <a:latin typeface="Cambria Math" panose="02040503050406030204" pitchFamily="18" charset="0"/>
                                </a:rPr>
                                <m:t>𝑒</m:t>
                              </m:r>
                            </m:sub>
                          </m:sSub>
                        </m:num>
                        <m:den>
                          <m:sSub>
                            <m:sSubPr>
                              <m:ctrlPr>
                                <a:rPr lang="ro-RO" i="1">
                                  <a:latin typeface="Cambria Math" panose="02040503050406030204" pitchFamily="18" charset="0"/>
                                </a:rPr>
                              </m:ctrlPr>
                            </m:sSubPr>
                            <m:e>
                              <m:r>
                                <a:rPr lang="ro-RO" i="1">
                                  <a:latin typeface="Cambria Math" panose="02040503050406030204" pitchFamily="18" charset="0"/>
                                </a:rPr>
                                <m:t>𝐹</m:t>
                              </m:r>
                            </m:e>
                            <m:sub>
                              <m:r>
                                <a:rPr lang="en-US" i="1">
                                  <a:latin typeface="Cambria Math" panose="02040503050406030204" pitchFamily="18" charset="0"/>
                                </a:rPr>
                                <m:t>01</m:t>
                              </m:r>
                            </m:sub>
                          </m:sSub>
                        </m:den>
                      </m:f>
                    </m:oMath>
                  </m:oMathPara>
                </a14:m>
                <a:endParaRPr lang="en-US" dirty="0"/>
              </a:p>
            </p:txBody>
          </p:sp>
        </mc:Choice>
        <mc:Fallback xmlns="">
          <p:sp>
            <p:nvSpPr>
              <p:cNvPr id="26" name="Rectangle 25">
                <a:extLst>
                  <a:ext uri="{FF2B5EF4-FFF2-40B4-BE49-F238E27FC236}">
                    <a16:creationId xmlns:a16="http://schemas.microsoft.com/office/drawing/2014/main" id="{447A3AD4-77D3-40C8-BE21-9DFE31E54259}"/>
                  </a:ext>
                </a:extLst>
              </p:cNvPr>
              <p:cNvSpPr>
                <a:spLocks noRot="1" noChangeAspect="1" noMove="1" noResize="1" noEditPoints="1" noAdjustHandles="1" noChangeArrowheads="1" noChangeShapeType="1" noTextEdit="1"/>
              </p:cNvSpPr>
              <p:nvPr/>
            </p:nvSpPr>
            <p:spPr>
              <a:xfrm>
                <a:off x="4619859" y="3313111"/>
                <a:ext cx="2608086" cy="6650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ED916FA4-D04D-4302-99CD-EA874C68E684}"/>
                  </a:ext>
                </a:extLst>
              </p:cNvPr>
              <p:cNvSpPr/>
              <p:nvPr/>
            </p:nvSpPr>
            <p:spPr>
              <a:xfrm>
                <a:off x="4695469" y="1459934"/>
                <a:ext cx="2555956"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01</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𝑒</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21</m:t>
                          </m:r>
                        </m:sub>
                      </m:sSub>
                      <m:r>
                        <a:rPr lang="en-US" i="1">
                          <a:latin typeface="Cambria Math" panose="02040503050406030204" pitchFamily="18" charset="0"/>
                        </a:rPr>
                        <m:t> </m:t>
                      </m:r>
                      <m:r>
                        <a:rPr lang="ro-RO" b="0" i="1" smtClean="0">
                          <a:latin typeface="Cambria Math" panose="02040503050406030204" pitchFamily="18" charset="0"/>
                        </a:rPr>
                        <m:t>=0</m:t>
                      </m:r>
                    </m:oMath>
                  </m:oMathPara>
                </a14:m>
                <a:endParaRPr lang="en-US" dirty="0"/>
              </a:p>
            </p:txBody>
          </p:sp>
        </mc:Choice>
        <mc:Fallback xmlns="">
          <p:sp>
            <p:nvSpPr>
              <p:cNvPr id="27" name="Rectangle 26">
                <a:extLst>
                  <a:ext uri="{FF2B5EF4-FFF2-40B4-BE49-F238E27FC236}">
                    <a16:creationId xmlns:a16="http://schemas.microsoft.com/office/drawing/2014/main" id="{ED916FA4-D04D-4302-99CD-EA874C68E684}"/>
                  </a:ext>
                </a:extLst>
              </p:cNvPr>
              <p:cNvSpPr>
                <a:spLocks noRot="1" noChangeAspect="1" noMove="1" noResize="1" noEditPoints="1" noAdjustHandles="1" noChangeArrowheads="1" noChangeShapeType="1" noTextEdit="1"/>
              </p:cNvSpPr>
              <p:nvPr/>
            </p:nvSpPr>
            <p:spPr>
              <a:xfrm>
                <a:off x="4695469" y="1459934"/>
                <a:ext cx="2555956" cy="402931"/>
              </a:xfrm>
              <a:prstGeom prst="rect">
                <a:avLst/>
              </a:prstGeom>
              <a:blipFill>
                <a:blip r:embed="rId4"/>
                <a:stretch>
                  <a:fillRect t="-22388"/>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870B78FD-C328-4843-AE57-E3AA4BBC71D4}"/>
              </a:ext>
            </a:extLst>
          </p:cNvPr>
          <p:cNvPicPr>
            <a:picLocks noChangeAspect="1"/>
          </p:cNvPicPr>
          <p:nvPr/>
        </p:nvPicPr>
        <p:blipFill>
          <a:blip r:embed="rId5"/>
          <a:stretch>
            <a:fillRect/>
          </a:stretch>
        </p:blipFill>
        <p:spPr>
          <a:xfrm>
            <a:off x="649568" y="1242149"/>
            <a:ext cx="3082677" cy="2915836"/>
          </a:xfrm>
          <a:prstGeom prst="rect">
            <a:avLst/>
          </a:prstGeom>
        </p:spPr>
      </p:pic>
      <p:pic>
        <p:nvPicPr>
          <p:cNvPr id="3" name="Picture 2">
            <a:extLst>
              <a:ext uri="{FF2B5EF4-FFF2-40B4-BE49-F238E27FC236}">
                <a16:creationId xmlns:a16="http://schemas.microsoft.com/office/drawing/2014/main" id="{FFF611C3-50A7-4123-AD09-A9AE14642D1B}"/>
              </a:ext>
            </a:extLst>
          </p:cNvPr>
          <p:cNvPicPr>
            <a:picLocks noChangeAspect="1"/>
          </p:cNvPicPr>
          <p:nvPr/>
        </p:nvPicPr>
        <p:blipFill>
          <a:blip r:embed="rId6"/>
          <a:stretch>
            <a:fillRect/>
          </a:stretch>
        </p:blipFill>
        <p:spPr>
          <a:xfrm>
            <a:off x="8566308" y="1242149"/>
            <a:ext cx="2382414" cy="2659991"/>
          </a:xfrm>
          <a:prstGeom prst="rect">
            <a:avLst/>
          </a:prstGeom>
        </p:spPr>
      </p:pic>
      <p:grpSp>
        <p:nvGrpSpPr>
          <p:cNvPr id="31" name="Group 30">
            <a:extLst>
              <a:ext uri="{FF2B5EF4-FFF2-40B4-BE49-F238E27FC236}">
                <a16:creationId xmlns:a16="http://schemas.microsoft.com/office/drawing/2014/main" id="{40CEF8D2-D7A6-4799-938D-4F37B4E10371}"/>
              </a:ext>
            </a:extLst>
          </p:cNvPr>
          <p:cNvGrpSpPr/>
          <p:nvPr/>
        </p:nvGrpSpPr>
        <p:grpSpPr>
          <a:xfrm>
            <a:off x="5892593" y="1860179"/>
            <a:ext cx="213360" cy="30480"/>
            <a:chOff x="6289040" y="1932940"/>
            <a:chExt cx="213360" cy="30480"/>
          </a:xfrm>
        </p:grpSpPr>
        <p:cxnSp>
          <p:nvCxnSpPr>
            <p:cNvPr id="47" name="Straight Connector 46">
              <a:extLst>
                <a:ext uri="{FF2B5EF4-FFF2-40B4-BE49-F238E27FC236}">
                  <a16:creationId xmlns:a16="http://schemas.microsoft.com/office/drawing/2014/main" id="{17C26BAD-95FE-4E91-8B1B-79E9FDDFE4CF}"/>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C9A1CF-B625-492F-9F9A-E6312DD1BA00}"/>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D2AAE1D-163C-46BF-9162-9E0076D3496C}"/>
              </a:ext>
            </a:extLst>
          </p:cNvPr>
          <p:cNvGrpSpPr/>
          <p:nvPr/>
        </p:nvGrpSpPr>
        <p:grpSpPr>
          <a:xfrm>
            <a:off x="5422432" y="1868923"/>
            <a:ext cx="213360" cy="30480"/>
            <a:chOff x="6289040" y="1932940"/>
            <a:chExt cx="213360" cy="30480"/>
          </a:xfrm>
        </p:grpSpPr>
        <p:cxnSp>
          <p:nvCxnSpPr>
            <p:cNvPr id="50" name="Straight Connector 49">
              <a:extLst>
                <a:ext uri="{FF2B5EF4-FFF2-40B4-BE49-F238E27FC236}">
                  <a16:creationId xmlns:a16="http://schemas.microsoft.com/office/drawing/2014/main" id="{CA9B2743-4010-42C6-B8CF-65C888CE3612}"/>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56EE655-7310-4F04-A9C1-74C4A794B61B}"/>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8A2455CB-1C3A-4AE6-9BE5-F0C59B889A08}"/>
              </a:ext>
            </a:extLst>
          </p:cNvPr>
          <p:cNvGrpSpPr/>
          <p:nvPr/>
        </p:nvGrpSpPr>
        <p:grpSpPr>
          <a:xfrm>
            <a:off x="6362754" y="1863989"/>
            <a:ext cx="213360" cy="30480"/>
            <a:chOff x="6289040" y="1932940"/>
            <a:chExt cx="213360" cy="30480"/>
          </a:xfrm>
        </p:grpSpPr>
        <p:cxnSp>
          <p:nvCxnSpPr>
            <p:cNvPr id="53" name="Straight Connector 52">
              <a:extLst>
                <a:ext uri="{FF2B5EF4-FFF2-40B4-BE49-F238E27FC236}">
                  <a16:creationId xmlns:a16="http://schemas.microsoft.com/office/drawing/2014/main" id="{16523391-939B-4E96-A581-D61A466A904B}"/>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F1FA0D9-C836-4517-B712-A041F192C855}"/>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DED99954-6DB2-4EE7-83E7-1A6C9EB09BD8}"/>
              </a:ext>
            </a:extLst>
          </p:cNvPr>
          <p:cNvCxnSpPr/>
          <p:nvPr/>
        </p:nvCxnSpPr>
        <p:spPr>
          <a:xfrm>
            <a:off x="4915112" y="1890659"/>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B2B4C40E-A00C-43C7-85FA-401D98462F04}"/>
              </a:ext>
            </a:extLst>
          </p:cNvPr>
          <p:cNvSpPr txBox="1"/>
          <p:nvPr/>
        </p:nvSpPr>
        <p:spPr>
          <a:xfrm>
            <a:off x="649568" y="4774168"/>
            <a:ext cx="10052644" cy="646331"/>
          </a:xfrm>
          <a:prstGeom prst="rect">
            <a:avLst/>
          </a:prstGeom>
          <a:noFill/>
        </p:spPr>
        <p:txBody>
          <a:bodyPr wrap="square" rtlCol="0">
            <a:spAutoFit/>
          </a:bodyPr>
          <a:lstStyle/>
          <a:p>
            <a:pPr algn="just"/>
            <a:r>
              <a:rPr lang="en-US" dirty="0"/>
              <a:t>For</a:t>
            </a:r>
            <a:r>
              <a:rPr lang="ro-RO" dirty="0"/>
              <a:t>ța/ momentul de echilibrare mențin în echilibru </a:t>
            </a:r>
            <a:r>
              <a:rPr lang="ro-RO" dirty="0" err="1"/>
              <a:t>cinetostatic</a:t>
            </a:r>
            <a:r>
              <a:rPr lang="ro-RO" dirty="0"/>
              <a:t>  întregul sistem de forțe și momente care acționează asupra mecanismului</a:t>
            </a:r>
            <a:endParaRPr lang="en-US" dirty="0"/>
          </a:p>
        </p:txBody>
      </p:sp>
      <p:sp>
        <p:nvSpPr>
          <p:cNvPr id="59" name="TextBox 58">
            <a:extLst>
              <a:ext uri="{FF2B5EF4-FFF2-40B4-BE49-F238E27FC236}">
                <a16:creationId xmlns:a16="http://schemas.microsoft.com/office/drawing/2014/main" id="{482E4116-8192-448B-B953-E2C4432DA96E}"/>
              </a:ext>
            </a:extLst>
          </p:cNvPr>
          <p:cNvSpPr txBox="1"/>
          <p:nvPr/>
        </p:nvSpPr>
        <p:spPr>
          <a:xfrm>
            <a:off x="649568" y="5729947"/>
            <a:ext cx="10392460" cy="369332"/>
          </a:xfrm>
          <a:prstGeom prst="rect">
            <a:avLst/>
          </a:prstGeom>
          <a:noFill/>
        </p:spPr>
        <p:txBody>
          <a:bodyPr wrap="square" rtlCol="0">
            <a:spAutoFit/>
          </a:bodyPr>
          <a:lstStyle/>
          <a:p>
            <a:r>
              <a:rPr lang="ro-RO" dirty="0"/>
              <a:t>Sunt furnizate de elementul de acționare al mecanismului (motor electric, cilindru hidraulic/pneumatic, etc)</a:t>
            </a:r>
            <a:endParaRPr lang="en-US" dirty="0"/>
          </a:p>
        </p:txBody>
      </p:sp>
      <p:sp>
        <p:nvSpPr>
          <p:cNvPr id="21" name="Rectangle 20">
            <a:extLst>
              <a:ext uri="{FF2B5EF4-FFF2-40B4-BE49-F238E27FC236}">
                <a16:creationId xmlns:a16="http://schemas.microsoft.com/office/drawing/2014/main" id="{C352F514-DBF0-450A-A504-E8DD94C51789}"/>
              </a:ext>
            </a:extLst>
          </p:cNvPr>
          <p:cNvSpPr/>
          <p:nvPr/>
        </p:nvSpPr>
        <p:spPr>
          <a:xfrm>
            <a:off x="649568" y="311318"/>
            <a:ext cx="6854762" cy="461665"/>
          </a:xfrm>
          <a:prstGeom prst="rect">
            <a:avLst/>
          </a:prstGeom>
        </p:spPr>
        <p:txBody>
          <a:bodyPr wrap="none">
            <a:spAutoFit/>
          </a:bodyPr>
          <a:lstStyle/>
          <a:p>
            <a:r>
              <a:rPr lang="ro-RO" sz="2400" dirty="0"/>
              <a:t>2.3.1 Determinarea forței/ momentului de echilibrare</a:t>
            </a:r>
            <a:endParaRPr lang="en-US" sz="2000" dirty="0"/>
          </a:p>
        </p:txBody>
      </p:sp>
      <p:cxnSp>
        <p:nvCxnSpPr>
          <p:cNvPr id="22" name="Straight Connector 21">
            <a:extLst>
              <a:ext uri="{FF2B5EF4-FFF2-40B4-BE49-F238E27FC236}">
                <a16:creationId xmlns:a16="http://schemas.microsoft.com/office/drawing/2014/main" id="{B7637AE1-C8E4-4E96-81B3-05559ED019A6}"/>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056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58"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32600F-B77D-46CB-948A-7DAD198E9687}"/>
              </a:ext>
            </a:extLst>
          </p:cNvPr>
          <p:cNvSpPr/>
          <p:nvPr/>
        </p:nvSpPr>
        <p:spPr>
          <a:xfrm>
            <a:off x="612158" y="1355089"/>
            <a:ext cx="3967252" cy="1631216"/>
          </a:xfrm>
          <a:prstGeom prst="rect">
            <a:avLst/>
          </a:prstGeom>
        </p:spPr>
        <p:txBody>
          <a:bodyPr wrap="square">
            <a:spAutoFit/>
          </a:bodyPr>
          <a:lstStyle/>
          <a:p>
            <a:pPr algn="just"/>
            <a:r>
              <a:rPr lang="ro-RO" sz="2000" dirty="0">
                <a:ea typeface="Calibri" panose="020F0502020204030204" pitchFamily="34" charset="0"/>
              </a:rPr>
              <a:t>Mecanismele se formează prin legarea succesivă la elementul conducător și la elementul fix, a unor grupe structurale cu grad de mobilitate zero </a:t>
            </a:r>
            <a:endParaRPr lang="en-US" sz="2000" dirty="0"/>
          </a:p>
        </p:txBody>
      </p:sp>
      <p:pic>
        <p:nvPicPr>
          <p:cNvPr id="7" name="Picture 6">
            <a:extLst>
              <a:ext uri="{FF2B5EF4-FFF2-40B4-BE49-F238E27FC236}">
                <a16:creationId xmlns:a16="http://schemas.microsoft.com/office/drawing/2014/main" id="{C09875F9-85F2-4060-80A9-F4531DEB37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2132" y="1267617"/>
            <a:ext cx="1522398" cy="981802"/>
          </a:xfrm>
          <a:prstGeom prst="rect">
            <a:avLst/>
          </a:prstGeom>
        </p:spPr>
      </p:pic>
      <p:pic>
        <p:nvPicPr>
          <p:cNvPr id="8" name="Picture 7">
            <a:extLst>
              <a:ext uri="{FF2B5EF4-FFF2-40B4-BE49-F238E27FC236}">
                <a16:creationId xmlns:a16="http://schemas.microsoft.com/office/drawing/2014/main" id="{221C3716-852B-4CC7-AFC8-308C80DD20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8026" y="2351834"/>
            <a:ext cx="2888130" cy="991989"/>
          </a:xfrm>
          <a:prstGeom prst="rect">
            <a:avLst/>
          </a:prstGeom>
        </p:spPr>
      </p:pic>
      <p:pic>
        <p:nvPicPr>
          <p:cNvPr id="9" name="Picture 8">
            <a:extLst>
              <a:ext uri="{FF2B5EF4-FFF2-40B4-BE49-F238E27FC236}">
                <a16:creationId xmlns:a16="http://schemas.microsoft.com/office/drawing/2014/main" id="{2808CCBF-DBE1-4F15-8036-3C6AC9382F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9659" y="3392811"/>
            <a:ext cx="2529747" cy="1069382"/>
          </a:xfrm>
          <a:prstGeom prst="rect">
            <a:avLst/>
          </a:prstGeom>
        </p:spPr>
      </p:pic>
      <p:pic>
        <p:nvPicPr>
          <p:cNvPr id="10" name="Picture 9">
            <a:extLst>
              <a:ext uri="{FF2B5EF4-FFF2-40B4-BE49-F238E27FC236}">
                <a16:creationId xmlns:a16="http://schemas.microsoft.com/office/drawing/2014/main" id="{AFE91FEB-CA24-4419-A4AE-5F5447DE72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5781" y="4469368"/>
            <a:ext cx="3062086" cy="1061564"/>
          </a:xfrm>
          <a:prstGeom prst="rect">
            <a:avLst/>
          </a:prstGeom>
        </p:spPr>
      </p:pic>
      <p:pic>
        <p:nvPicPr>
          <p:cNvPr id="11" name="Picture 10">
            <a:extLst>
              <a:ext uri="{FF2B5EF4-FFF2-40B4-BE49-F238E27FC236}">
                <a16:creationId xmlns:a16="http://schemas.microsoft.com/office/drawing/2014/main" id="{4BD5BC83-45DB-41F8-B2D1-310AA42322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55781" y="5502594"/>
            <a:ext cx="3511914" cy="1071043"/>
          </a:xfrm>
          <a:prstGeom prst="rect">
            <a:avLst/>
          </a:prstGeom>
        </p:spPr>
      </p:pic>
      <p:sp>
        <p:nvSpPr>
          <p:cNvPr id="18" name="TextBox 17">
            <a:extLst>
              <a:ext uri="{FF2B5EF4-FFF2-40B4-BE49-F238E27FC236}">
                <a16:creationId xmlns:a16="http://schemas.microsoft.com/office/drawing/2014/main" id="{04E8F44B-1DA3-4F3B-978D-7C1EB0CC1789}"/>
              </a:ext>
            </a:extLst>
          </p:cNvPr>
          <p:cNvSpPr txBox="1"/>
          <p:nvPr/>
        </p:nvSpPr>
        <p:spPr>
          <a:xfrm>
            <a:off x="4651206" y="3803320"/>
            <a:ext cx="338554" cy="461665"/>
          </a:xfrm>
          <a:prstGeom prst="rect">
            <a:avLst/>
          </a:prstGeom>
          <a:noFill/>
        </p:spPr>
        <p:txBody>
          <a:bodyPr wrap="none" rtlCol="0">
            <a:spAutoFit/>
          </a:bodyPr>
          <a:lstStyle/>
          <a:p>
            <a:r>
              <a:rPr lang="ro-RO" sz="2400" dirty="0"/>
              <a:t>+</a:t>
            </a:r>
            <a:endParaRPr lang="en-US" sz="2400" dirty="0"/>
          </a:p>
        </p:txBody>
      </p:sp>
      <p:sp>
        <p:nvSpPr>
          <p:cNvPr id="19" name="Left Brace 18">
            <a:extLst>
              <a:ext uri="{FF2B5EF4-FFF2-40B4-BE49-F238E27FC236}">
                <a16:creationId xmlns:a16="http://schemas.microsoft.com/office/drawing/2014/main" id="{2413390C-C724-4084-A136-36FC7F96596E}"/>
              </a:ext>
            </a:extLst>
          </p:cNvPr>
          <p:cNvSpPr/>
          <p:nvPr/>
        </p:nvSpPr>
        <p:spPr>
          <a:xfrm>
            <a:off x="5282624" y="1355089"/>
            <a:ext cx="273647" cy="5358131"/>
          </a:xfrm>
          <a:prstGeom prst="leftBrace">
            <a:avLst>
              <a:gd name="adj1" fmla="val 51781"/>
              <a:gd name="adj2" fmla="val 50986"/>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B25E509C-B782-4193-B77E-BEB54A166CD7}"/>
              </a:ext>
            </a:extLst>
          </p:cNvPr>
          <p:cNvSpPr txBox="1"/>
          <p:nvPr/>
        </p:nvSpPr>
        <p:spPr>
          <a:xfrm>
            <a:off x="8897796" y="1416065"/>
            <a:ext cx="338554" cy="461665"/>
          </a:xfrm>
          <a:prstGeom prst="rect">
            <a:avLst/>
          </a:prstGeom>
          <a:noFill/>
        </p:spPr>
        <p:txBody>
          <a:bodyPr wrap="none" rtlCol="0">
            <a:spAutoFit/>
          </a:bodyPr>
          <a:lstStyle/>
          <a:p>
            <a:r>
              <a:rPr lang="ro-RO" sz="2400" dirty="0"/>
              <a:t>=</a:t>
            </a:r>
            <a:endParaRPr lang="en-US" sz="2400" dirty="0"/>
          </a:p>
        </p:txBody>
      </p:sp>
      <p:sp>
        <p:nvSpPr>
          <p:cNvPr id="22" name="TextBox 21">
            <a:extLst>
              <a:ext uri="{FF2B5EF4-FFF2-40B4-BE49-F238E27FC236}">
                <a16:creationId xmlns:a16="http://schemas.microsoft.com/office/drawing/2014/main" id="{60578B02-D3D0-463E-941A-91088F99BBFA}"/>
              </a:ext>
            </a:extLst>
          </p:cNvPr>
          <p:cNvSpPr txBox="1"/>
          <p:nvPr/>
        </p:nvSpPr>
        <p:spPr>
          <a:xfrm>
            <a:off x="8897796" y="2625175"/>
            <a:ext cx="338554" cy="461665"/>
          </a:xfrm>
          <a:prstGeom prst="rect">
            <a:avLst/>
          </a:prstGeom>
          <a:noFill/>
        </p:spPr>
        <p:txBody>
          <a:bodyPr wrap="none" rtlCol="0">
            <a:spAutoFit/>
          </a:bodyPr>
          <a:lstStyle/>
          <a:p>
            <a:r>
              <a:rPr lang="ro-RO" sz="2400" dirty="0"/>
              <a:t>=</a:t>
            </a:r>
            <a:endParaRPr lang="en-US" sz="2400" dirty="0"/>
          </a:p>
        </p:txBody>
      </p:sp>
      <p:sp>
        <p:nvSpPr>
          <p:cNvPr id="25" name="Oval 24">
            <a:extLst>
              <a:ext uri="{FF2B5EF4-FFF2-40B4-BE49-F238E27FC236}">
                <a16:creationId xmlns:a16="http://schemas.microsoft.com/office/drawing/2014/main" id="{AF226CBF-C914-4416-BD66-A8F90496A418}"/>
              </a:ext>
            </a:extLst>
          </p:cNvPr>
          <p:cNvSpPr/>
          <p:nvPr/>
        </p:nvSpPr>
        <p:spPr>
          <a:xfrm>
            <a:off x="6096000" y="1211615"/>
            <a:ext cx="1853184" cy="10912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03BF7EF-DA36-409B-B63D-E44ED5937A77}"/>
              </a:ext>
            </a:extLst>
          </p:cNvPr>
          <p:cNvSpPr/>
          <p:nvPr/>
        </p:nvSpPr>
        <p:spPr>
          <a:xfrm>
            <a:off x="3813882" y="3287837"/>
            <a:ext cx="1248917" cy="15006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6979498-3994-4C3C-A39C-C5D9772D79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36350" y="715448"/>
            <a:ext cx="1734845" cy="1564369"/>
          </a:xfrm>
          <a:prstGeom prst="rect">
            <a:avLst/>
          </a:prstGeom>
        </p:spPr>
      </p:pic>
      <p:sp>
        <p:nvSpPr>
          <p:cNvPr id="29" name="Oval 28">
            <a:extLst>
              <a:ext uri="{FF2B5EF4-FFF2-40B4-BE49-F238E27FC236}">
                <a16:creationId xmlns:a16="http://schemas.microsoft.com/office/drawing/2014/main" id="{8BEE84AF-F783-4F34-97E6-4DBB1E09B201}"/>
              </a:ext>
            </a:extLst>
          </p:cNvPr>
          <p:cNvSpPr/>
          <p:nvPr/>
        </p:nvSpPr>
        <p:spPr>
          <a:xfrm>
            <a:off x="7316113" y="2270840"/>
            <a:ext cx="1311861" cy="1091230"/>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CFE4654-49A2-4E21-8C58-93ED39488867}"/>
              </a:ext>
            </a:extLst>
          </p:cNvPr>
          <p:cNvSpPr/>
          <p:nvPr/>
        </p:nvSpPr>
        <p:spPr>
          <a:xfrm>
            <a:off x="3815129" y="3290637"/>
            <a:ext cx="1248917" cy="1500669"/>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B61064BE-0ABF-40BA-844A-1BFEAF224CE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67694" y="2355756"/>
            <a:ext cx="2187661" cy="1229953"/>
          </a:xfrm>
          <a:prstGeom prst="rect">
            <a:avLst/>
          </a:prstGeom>
        </p:spPr>
      </p:pic>
      <p:pic>
        <p:nvPicPr>
          <p:cNvPr id="2" name="Picture 1">
            <a:extLst>
              <a:ext uri="{FF2B5EF4-FFF2-40B4-BE49-F238E27FC236}">
                <a16:creationId xmlns:a16="http://schemas.microsoft.com/office/drawing/2014/main" id="{35B6DBFF-E5F2-45C6-A03C-5225E73DECA3}"/>
              </a:ext>
            </a:extLst>
          </p:cNvPr>
          <p:cNvPicPr>
            <a:picLocks noChangeAspect="1"/>
          </p:cNvPicPr>
          <p:nvPr/>
        </p:nvPicPr>
        <p:blipFill>
          <a:blip r:embed="rId9"/>
          <a:stretch>
            <a:fillRect/>
          </a:stretch>
        </p:blipFill>
        <p:spPr>
          <a:xfrm>
            <a:off x="4045977" y="3391219"/>
            <a:ext cx="606300" cy="1235200"/>
          </a:xfrm>
          <a:prstGeom prst="rect">
            <a:avLst/>
          </a:prstGeom>
        </p:spPr>
      </p:pic>
      <p:cxnSp>
        <p:nvCxnSpPr>
          <p:cNvPr id="23" name="Straight Connector 22">
            <a:extLst>
              <a:ext uri="{FF2B5EF4-FFF2-40B4-BE49-F238E27FC236}">
                <a16:creationId xmlns:a16="http://schemas.microsoft.com/office/drawing/2014/main" id="{DAA871DA-C0D3-4410-9FC8-C8C1E04BFBC2}"/>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F53EAD1-420C-4421-AFE6-B83B9FD14B84}"/>
              </a:ext>
            </a:extLst>
          </p:cNvPr>
          <p:cNvSpPr/>
          <p:nvPr/>
        </p:nvSpPr>
        <p:spPr>
          <a:xfrm>
            <a:off x="730897" y="311658"/>
            <a:ext cx="6039538"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STRUCTURALĂ</a:t>
            </a:r>
            <a:endParaRPr lang="en-US" sz="2400" dirty="0"/>
          </a:p>
        </p:txBody>
      </p:sp>
    </p:spTree>
    <p:extLst>
      <p:ext uri="{BB962C8B-B14F-4D97-AF65-F5344CB8AC3E}">
        <p14:creationId xmlns:p14="http://schemas.microsoft.com/office/powerpoint/2010/main" val="1481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animBg="1"/>
      <p:bldP spid="26" grpId="0" animBg="1"/>
      <p:bldP spid="29" grpId="0" animBg="1"/>
      <p:bldP spid="3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85E765-75C0-4B12-A4D2-75B6D321401C}"/>
              </a:ext>
            </a:extLst>
          </p:cNvPr>
          <p:cNvSpPr/>
          <p:nvPr/>
        </p:nvSpPr>
        <p:spPr>
          <a:xfrm>
            <a:off x="552348" y="313618"/>
            <a:ext cx="8120043" cy="461665"/>
          </a:xfrm>
          <a:prstGeom prst="rect">
            <a:avLst/>
          </a:prstGeom>
        </p:spPr>
        <p:txBody>
          <a:bodyPr wrap="none">
            <a:spAutoFit/>
          </a:bodyPr>
          <a:lstStyle/>
          <a:p>
            <a:r>
              <a:rPr lang="ro-RO" sz="2400" dirty="0"/>
              <a:t>2.4 </a:t>
            </a:r>
            <a:r>
              <a:rPr lang="en-US" sz="2400" dirty="0"/>
              <a:t>Transmiterea for</a:t>
            </a:r>
            <a:r>
              <a:rPr lang="ro-RO" sz="2400" dirty="0" err="1"/>
              <a:t>țelor</a:t>
            </a:r>
            <a:r>
              <a:rPr lang="ro-RO" sz="2400" dirty="0"/>
              <a:t> în mecanisme. Unghiul de transmitere</a:t>
            </a:r>
            <a:endParaRPr lang="en-US" sz="24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951357A-048A-4F89-BB6C-E3AE1AC756FE}"/>
                  </a:ext>
                </a:extLst>
              </p:cNvPr>
              <p:cNvSpPr txBox="1"/>
              <p:nvPr/>
            </p:nvSpPr>
            <p:spPr>
              <a:xfrm>
                <a:off x="649568" y="1179943"/>
                <a:ext cx="10389015" cy="646331"/>
              </a:xfrm>
              <a:prstGeom prst="rect">
                <a:avLst/>
              </a:prstGeom>
              <a:noFill/>
            </p:spPr>
            <p:txBody>
              <a:bodyPr wrap="square" rtlCol="0">
                <a:spAutoFit/>
              </a:bodyPr>
              <a:lstStyle/>
              <a:p>
                <a:pPr algn="just"/>
                <a:r>
                  <a:rPr lang="ro-RO" i="1" dirty="0"/>
                  <a:t>Unghiul de transmitere </a:t>
                </a:r>
                <a14:m>
                  <m:oMath xmlns:m="http://schemas.openxmlformats.org/officeDocument/2006/math">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 </m:t>
                    </m:r>
                  </m:oMath>
                </a14:m>
                <a:r>
                  <a:rPr lang="ro-RO" dirty="0"/>
                  <a:t>de la elementul 2 spre elementul 3 este unghiul format între direcția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𝑟</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𝑟</m:t>
                        </m:r>
                      </m:sub>
                    </m:sSub>
                  </m:oMath>
                </a14:m>
                <a:r>
                  <a:rPr lang="ro-RO" dirty="0">
                    <a:solidFill>
                      <a:srgbClr val="FF0000"/>
                    </a:solidFill>
                  </a:rPr>
                  <a:t> </a:t>
                </a:r>
                <a:r>
                  <a:rPr lang="ro-RO" dirty="0"/>
                  <a:t>a mișcării relative a pct. C față de pct. B și direcția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𝑎</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𝑎</m:t>
                        </m:r>
                      </m:sub>
                    </m:sSub>
                  </m:oMath>
                </a14:m>
                <a:r>
                  <a:rPr lang="ro-RO" dirty="0">
                    <a:solidFill>
                      <a:srgbClr val="FF0000"/>
                    </a:solidFill>
                  </a:rPr>
                  <a:t> </a:t>
                </a:r>
                <a:r>
                  <a:rPr lang="ro-RO" dirty="0"/>
                  <a:t>a mișcării absolute a pct. C.</a:t>
                </a:r>
                <a:endParaRPr lang="en-US" i="1" dirty="0"/>
              </a:p>
            </p:txBody>
          </p:sp>
        </mc:Choice>
        <mc:Fallback xmlns="">
          <p:sp>
            <p:nvSpPr>
              <p:cNvPr id="3" name="TextBox 2">
                <a:extLst>
                  <a:ext uri="{FF2B5EF4-FFF2-40B4-BE49-F238E27FC236}">
                    <a16:creationId xmlns:a16="http://schemas.microsoft.com/office/drawing/2014/main" id="{8951357A-048A-4F89-BB6C-E3AE1AC756FE}"/>
                  </a:ext>
                </a:extLst>
              </p:cNvPr>
              <p:cNvSpPr txBox="1">
                <a:spLocks noRot="1" noChangeAspect="1" noMove="1" noResize="1" noEditPoints="1" noAdjustHandles="1" noChangeArrowheads="1" noChangeShapeType="1" noTextEdit="1"/>
              </p:cNvSpPr>
              <p:nvPr/>
            </p:nvSpPr>
            <p:spPr>
              <a:xfrm>
                <a:off x="649568" y="1179943"/>
                <a:ext cx="10389015" cy="646331"/>
              </a:xfrm>
              <a:prstGeom prst="rect">
                <a:avLst/>
              </a:prstGeom>
              <a:blipFill>
                <a:blip r:embed="rId2"/>
                <a:stretch>
                  <a:fillRect l="-528" t="-5660" r="-469" b="-14151"/>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98A519A0-E27A-4867-919F-DB4F32FC180C}"/>
              </a:ext>
            </a:extLst>
          </p:cNvPr>
          <p:cNvPicPr>
            <a:picLocks noChangeAspect="1"/>
          </p:cNvPicPr>
          <p:nvPr/>
        </p:nvPicPr>
        <p:blipFill>
          <a:blip r:embed="rId3"/>
          <a:stretch>
            <a:fillRect/>
          </a:stretch>
        </p:blipFill>
        <p:spPr>
          <a:xfrm>
            <a:off x="6677213" y="1800697"/>
            <a:ext cx="4943002" cy="350530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18575F7-5309-47F6-A8A1-1211F0FE5A29}"/>
                  </a:ext>
                </a:extLst>
              </p:cNvPr>
              <p:cNvSpPr txBox="1"/>
              <p:nvPr/>
            </p:nvSpPr>
            <p:spPr>
              <a:xfrm>
                <a:off x="1548011" y="3221952"/>
                <a:ext cx="13848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𝑟</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𝑟</m:t>
                          </m:r>
                        </m:sub>
                      </m:sSub>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𝐵𝐶</m:t>
                      </m:r>
                    </m:oMath>
                  </m:oMathPara>
                </a14:m>
                <a:endParaRPr lang="en-US" dirty="0"/>
              </a:p>
            </p:txBody>
          </p:sp>
        </mc:Choice>
        <mc:Fallback xmlns="">
          <p:sp>
            <p:nvSpPr>
              <p:cNvPr id="8" name="TextBox 7">
                <a:extLst>
                  <a:ext uri="{FF2B5EF4-FFF2-40B4-BE49-F238E27FC236}">
                    <a16:creationId xmlns:a16="http://schemas.microsoft.com/office/drawing/2014/main" id="{618575F7-5309-47F6-A8A1-1211F0FE5A29}"/>
                  </a:ext>
                </a:extLst>
              </p:cNvPr>
              <p:cNvSpPr txBox="1">
                <a:spLocks noRot="1" noChangeAspect="1" noMove="1" noResize="1" noEditPoints="1" noAdjustHandles="1" noChangeArrowheads="1" noChangeShapeType="1" noTextEdit="1"/>
              </p:cNvSpPr>
              <p:nvPr/>
            </p:nvSpPr>
            <p:spPr>
              <a:xfrm>
                <a:off x="1548011" y="3221952"/>
                <a:ext cx="1384803" cy="276999"/>
              </a:xfrm>
              <a:prstGeom prst="rect">
                <a:avLst/>
              </a:prstGeom>
              <a:blipFill>
                <a:blip r:embed="rId4"/>
                <a:stretch>
                  <a:fillRect l="-3965" r="-308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CEA7B12-1DF8-4798-BB54-AEF194CD6CC5}"/>
                  </a:ext>
                </a:extLst>
              </p:cNvPr>
              <p:cNvSpPr txBox="1"/>
              <p:nvPr/>
            </p:nvSpPr>
            <p:spPr>
              <a:xfrm>
                <a:off x="1530890" y="3793452"/>
                <a:ext cx="14190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𝑎</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𝑎</m:t>
                          </m:r>
                        </m:sub>
                      </m:sSub>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𝐶𝐷</m:t>
                      </m:r>
                    </m:oMath>
                  </m:oMathPara>
                </a14:m>
                <a:endParaRPr lang="en-US" dirty="0"/>
              </a:p>
            </p:txBody>
          </p:sp>
        </mc:Choice>
        <mc:Fallback xmlns="">
          <p:sp>
            <p:nvSpPr>
              <p:cNvPr id="23" name="TextBox 22">
                <a:extLst>
                  <a:ext uri="{FF2B5EF4-FFF2-40B4-BE49-F238E27FC236}">
                    <a16:creationId xmlns:a16="http://schemas.microsoft.com/office/drawing/2014/main" id="{FCEA7B12-1DF8-4798-BB54-AEF194CD6CC5}"/>
                  </a:ext>
                </a:extLst>
              </p:cNvPr>
              <p:cNvSpPr txBox="1">
                <a:spLocks noRot="1" noChangeAspect="1" noMove="1" noResize="1" noEditPoints="1" noAdjustHandles="1" noChangeArrowheads="1" noChangeShapeType="1" noTextEdit="1"/>
              </p:cNvSpPr>
              <p:nvPr/>
            </p:nvSpPr>
            <p:spPr>
              <a:xfrm>
                <a:off x="1530890" y="3793452"/>
                <a:ext cx="1419043" cy="276999"/>
              </a:xfrm>
              <a:prstGeom prst="rect">
                <a:avLst/>
              </a:prstGeom>
              <a:blipFill>
                <a:blip r:embed="rId5"/>
                <a:stretch>
                  <a:fillRect l="-3863" r="-3433"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B597673-F2FB-468F-A9C7-57D00A8C51D6}"/>
                  </a:ext>
                </a:extLst>
              </p:cNvPr>
              <p:cNvSpPr txBox="1"/>
              <p:nvPr/>
            </p:nvSpPr>
            <p:spPr>
              <a:xfrm>
                <a:off x="4143526" y="3472484"/>
                <a:ext cx="10792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𝜏</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𝐵𝐶𝐷</m:t>
                      </m:r>
                    </m:oMath>
                  </m:oMathPara>
                </a14:m>
                <a:endParaRPr lang="en-US" dirty="0"/>
              </a:p>
            </p:txBody>
          </p:sp>
        </mc:Choice>
        <mc:Fallback xmlns="">
          <p:sp>
            <p:nvSpPr>
              <p:cNvPr id="9" name="TextBox 8">
                <a:extLst>
                  <a:ext uri="{FF2B5EF4-FFF2-40B4-BE49-F238E27FC236}">
                    <a16:creationId xmlns:a16="http://schemas.microsoft.com/office/drawing/2014/main" id="{1B597673-F2FB-468F-A9C7-57D00A8C51D6}"/>
                  </a:ext>
                </a:extLst>
              </p:cNvPr>
              <p:cNvSpPr txBox="1">
                <a:spLocks noRot="1" noChangeAspect="1" noMove="1" noResize="1" noEditPoints="1" noAdjustHandles="1" noChangeArrowheads="1" noChangeShapeType="1" noTextEdit="1"/>
              </p:cNvSpPr>
              <p:nvPr/>
            </p:nvSpPr>
            <p:spPr>
              <a:xfrm>
                <a:off x="4143526" y="3472484"/>
                <a:ext cx="1079270" cy="276999"/>
              </a:xfrm>
              <a:prstGeom prst="rect">
                <a:avLst/>
              </a:prstGeom>
              <a:blipFill>
                <a:blip r:embed="rId6"/>
                <a:stretch>
                  <a:fillRect l="-2825" r="-4520" b="-6667"/>
                </a:stretch>
              </a:blipFill>
            </p:spPr>
            <p:txBody>
              <a:bodyPr/>
              <a:lstStyle/>
              <a:p>
                <a:r>
                  <a:rPr lang="en-US">
                    <a:noFill/>
                  </a:rPr>
                  <a:t> </a:t>
                </a:r>
              </a:p>
            </p:txBody>
          </p:sp>
        </mc:Fallback>
      </mc:AlternateContent>
      <p:sp>
        <p:nvSpPr>
          <p:cNvPr id="24" name="Right Brace 23">
            <a:extLst>
              <a:ext uri="{FF2B5EF4-FFF2-40B4-BE49-F238E27FC236}">
                <a16:creationId xmlns:a16="http://schemas.microsoft.com/office/drawing/2014/main" id="{2FC7D4ED-3B1C-48E4-BD5C-9DDF58D50AD7}"/>
              </a:ext>
            </a:extLst>
          </p:cNvPr>
          <p:cNvSpPr/>
          <p:nvPr/>
        </p:nvSpPr>
        <p:spPr>
          <a:xfrm>
            <a:off x="3087173" y="3202844"/>
            <a:ext cx="146261" cy="887808"/>
          </a:xfrm>
          <a:prstGeom prst="rightBrace">
            <a:avLst>
              <a:gd name="adj1" fmla="val 52401"/>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row: Right 24">
            <a:extLst>
              <a:ext uri="{FF2B5EF4-FFF2-40B4-BE49-F238E27FC236}">
                <a16:creationId xmlns:a16="http://schemas.microsoft.com/office/drawing/2014/main" id="{EB7B36CD-6839-4E40-B78F-9E83513E4C35}"/>
              </a:ext>
            </a:extLst>
          </p:cNvPr>
          <p:cNvSpPr/>
          <p:nvPr/>
        </p:nvSpPr>
        <p:spPr>
          <a:xfrm>
            <a:off x="3467500" y="3534715"/>
            <a:ext cx="441960" cy="224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EDC9B71-F634-4D6B-ACEF-6C82FDD564DA}"/>
                  </a:ext>
                </a:extLst>
              </p:cNvPr>
              <p:cNvSpPr/>
              <p:nvPr/>
            </p:nvSpPr>
            <p:spPr>
              <a:xfrm>
                <a:off x="955721" y="5762063"/>
                <a:ext cx="8783238" cy="369332"/>
              </a:xfrm>
              <a:prstGeom prst="rect">
                <a:avLst/>
              </a:prstGeom>
            </p:spPr>
            <p:txBody>
              <a:bodyPr wrap="none">
                <a:spAutoFit/>
              </a:bodyPr>
              <a:lstStyle/>
              <a:p>
                <a:r>
                  <a:rPr lang="ro-RO" dirty="0">
                    <a:ea typeface="Cambria Math" panose="02040503050406030204" pitchFamily="18" charset="0"/>
                  </a:rPr>
                  <a:t>În timpul funcționării mecanismului, valoarea unghiului </a:t>
                </a:r>
                <a14:m>
                  <m:oMath xmlns:m="http://schemas.openxmlformats.org/officeDocument/2006/math">
                    <m:r>
                      <a:rPr lang="en-US" i="1">
                        <a:latin typeface="Cambria Math" panose="02040503050406030204" pitchFamily="18" charset="0"/>
                        <a:ea typeface="Cambria Math" panose="02040503050406030204" pitchFamily="18" charset="0"/>
                      </a:rPr>
                      <m:t>𝜏</m:t>
                    </m:r>
                    <m:r>
                      <a:rPr lang="ro-RO"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 </m:t>
                    </m:r>
                  </m:oMath>
                </a14:m>
                <a:r>
                  <a:rPr lang="ro-RO" dirty="0"/>
                  <a:t>se modifică de la o poziție la alta </a:t>
                </a:r>
                <a:endParaRPr lang="en-US" dirty="0"/>
              </a:p>
            </p:txBody>
          </p:sp>
        </mc:Choice>
        <mc:Fallback xmlns="">
          <p:sp>
            <p:nvSpPr>
              <p:cNvPr id="26" name="Rectangle 25">
                <a:extLst>
                  <a:ext uri="{FF2B5EF4-FFF2-40B4-BE49-F238E27FC236}">
                    <a16:creationId xmlns:a16="http://schemas.microsoft.com/office/drawing/2014/main" id="{6EDC9B71-F634-4D6B-ACEF-6C82FDD564DA}"/>
                  </a:ext>
                </a:extLst>
              </p:cNvPr>
              <p:cNvSpPr>
                <a:spLocks noRot="1" noChangeAspect="1" noMove="1" noResize="1" noEditPoints="1" noAdjustHandles="1" noChangeArrowheads="1" noChangeShapeType="1" noTextEdit="1"/>
              </p:cNvSpPr>
              <p:nvPr/>
            </p:nvSpPr>
            <p:spPr>
              <a:xfrm>
                <a:off x="955721" y="5762063"/>
                <a:ext cx="8783238" cy="369332"/>
              </a:xfrm>
              <a:prstGeom prst="rect">
                <a:avLst/>
              </a:prstGeom>
              <a:blipFill>
                <a:blip r:embed="rId7"/>
                <a:stretch>
                  <a:fillRect l="-625" t="-8197" b="-24590"/>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68974421-CA67-454D-ADC1-FCD819D8458C}"/>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3" name="Action Button: Go Home 12">
            <a:hlinkClick r:id="rId8" action="ppaction://hlinksldjump" highlightClick="1"/>
            <a:extLst>
              <a:ext uri="{FF2B5EF4-FFF2-40B4-BE49-F238E27FC236}">
                <a16:creationId xmlns:a16="http://schemas.microsoft.com/office/drawing/2014/main" id="{FFE4B00F-1A07-47BA-964F-75CA86E63F0D}"/>
              </a:ext>
            </a:extLst>
          </p:cNvPr>
          <p:cNvSpPr/>
          <p:nvPr/>
        </p:nvSpPr>
        <p:spPr>
          <a:xfrm>
            <a:off x="11001822" y="329524"/>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51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9" grpId="0"/>
      <p:bldP spid="24" grpId="0" animBg="1"/>
      <p:bldP spid="25" grpId="0" animBg="1"/>
      <p:bldP spid="2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951357A-048A-4F89-BB6C-E3AE1AC756FE}"/>
                  </a:ext>
                </a:extLst>
              </p:cNvPr>
              <p:cNvSpPr txBox="1"/>
              <p:nvPr/>
            </p:nvSpPr>
            <p:spPr>
              <a:xfrm>
                <a:off x="649568" y="1179943"/>
                <a:ext cx="10389015" cy="646331"/>
              </a:xfrm>
              <a:prstGeom prst="rect">
                <a:avLst/>
              </a:prstGeom>
              <a:noFill/>
            </p:spPr>
            <p:txBody>
              <a:bodyPr wrap="square" rtlCol="0">
                <a:spAutoFit/>
              </a:bodyPr>
              <a:lstStyle/>
              <a:p>
                <a:pPr algn="just"/>
                <a:r>
                  <a:rPr lang="ro-RO" dirty="0"/>
                  <a:t>Pt. mecanismul manivelă piston, </a:t>
                </a:r>
                <a:r>
                  <a:rPr lang="ro-RO" i="1" dirty="0"/>
                  <a:t>unghiul de transmitere </a:t>
                </a:r>
                <a14:m>
                  <m:oMath xmlns:m="http://schemas.openxmlformats.org/officeDocument/2006/math">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 </m:t>
                    </m:r>
                  </m:oMath>
                </a14:m>
                <a:r>
                  <a:rPr lang="ro-RO" dirty="0"/>
                  <a:t>de la elementul 2 spre elementul 3 este unghiul format între biela BC și normala n-n la direcția de deplasare a elementului 3 (direcția ghidajului).</a:t>
                </a:r>
                <a:endParaRPr lang="en-US" i="1" dirty="0"/>
              </a:p>
            </p:txBody>
          </p:sp>
        </mc:Choice>
        <mc:Fallback xmlns="">
          <p:sp>
            <p:nvSpPr>
              <p:cNvPr id="3" name="TextBox 2">
                <a:extLst>
                  <a:ext uri="{FF2B5EF4-FFF2-40B4-BE49-F238E27FC236}">
                    <a16:creationId xmlns:a16="http://schemas.microsoft.com/office/drawing/2014/main" id="{8951357A-048A-4F89-BB6C-E3AE1AC756FE}"/>
                  </a:ext>
                </a:extLst>
              </p:cNvPr>
              <p:cNvSpPr txBox="1">
                <a:spLocks noRot="1" noChangeAspect="1" noMove="1" noResize="1" noEditPoints="1" noAdjustHandles="1" noChangeArrowheads="1" noChangeShapeType="1" noTextEdit="1"/>
              </p:cNvSpPr>
              <p:nvPr/>
            </p:nvSpPr>
            <p:spPr>
              <a:xfrm>
                <a:off x="649568" y="1179943"/>
                <a:ext cx="10389015" cy="646331"/>
              </a:xfrm>
              <a:prstGeom prst="rect">
                <a:avLst/>
              </a:prstGeom>
              <a:blipFill>
                <a:blip r:embed="rId2"/>
                <a:stretch>
                  <a:fillRect l="-528" t="-5660" r="-469" b="-1415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52A520B7-C7E4-4164-8149-4D6985FD6059}"/>
              </a:ext>
            </a:extLst>
          </p:cNvPr>
          <p:cNvPicPr>
            <a:picLocks noChangeAspect="1"/>
          </p:cNvPicPr>
          <p:nvPr/>
        </p:nvPicPr>
        <p:blipFill>
          <a:blip r:embed="rId3"/>
          <a:stretch>
            <a:fillRect/>
          </a:stretch>
        </p:blipFill>
        <p:spPr>
          <a:xfrm>
            <a:off x="5940266" y="1980108"/>
            <a:ext cx="5602166" cy="2756469"/>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1102F6D-7D7E-4A90-96F8-84A88224D5ED}"/>
                  </a:ext>
                </a:extLst>
              </p:cNvPr>
              <p:cNvSpPr txBox="1"/>
              <p:nvPr/>
            </p:nvSpPr>
            <p:spPr>
              <a:xfrm>
                <a:off x="1212110" y="2914438"/>
                <a:ext cx="13848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𝑟</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𝑟</m:t>
                          </m:r>
                        </m:sub>
                      </m:sSub>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𝐵𝐶</m:t>
                      </m:r>
                    </m:oMath>
                  </m:oMathPara>
                </a14:m>
                <a:endParaRPr lang="en-US" dirty="0"/>
              </a:p>
            </p:txBody>
          </p:sp>
        </mc:Choice>
        <mc:Fallback xmlns="">
          <p:sp>
            <p:nvSpPr>
              <p:cNvPr id="13" name="TextBox 12">
                <a:extLst>
                  <a:ext uri="{FF2B5EF4-FFF2-40B4-BE49-F238E27FC236}">
                    <a16:creationId xmlns:a16="http://schemas.microsoft.com/office/drawing/2014/main" id="{71102F6D-7D7E-4A90-96F8-84A88224D5ED}"/>
                  </a:ext>
                </a:extLst>
              </p:cNvPr>
              <p:cNvSpPr txBox="1">
                <a:spLocks noRot="1" noChangeAspect="1" noMove="1" noResize="1" noEditPoints="1" noAdjustHandles="1" noChangeArrowheads="1" noChangeShapeType="1" noTextEdit="1"/>
              </p:cNvSpPr>
              <p:nvPr/>
            </p:nvSpPr>
            <p:spPr>
              <a:xfrm>
                <a:off x="1212110" y="2914438"/>
                <a:ext cx="1384803" cy="276999"/>
              </a:xfrm>
              <a:prstGeom prst="rect">
                <a:avLst/>
              </a:prstGeom>
              <a:blipFill>
                <a:blip r:embed="rId4"/>
                <a:stretch>
                  <a:fillRect l="-3965" r="-3084"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8352F94-C4C9-486E-B451-B2016FE4995F}"/>
                  </a:ext>
                </a:extLst>
              </p:cNvPr>
              <p:cNvSpPr txBox="1"/>
              <p:nvPr/>
            </p:nvSpPr>
            <p:spPr>
              <a:xfrm>
                <a:off x="1194989" y="3485938"/>
                <a:ext cx="16639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𝑎</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𝑎</m:t>
                          </m:r>
                        </m:sub>
                      </m:sSub>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𝑛</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14" name="TextBox 13">
                <a:extLst>
                  <a:ext uri="{FF2B5EF4-FFF2-40B4-BE49-F238E27FC236}">
                    <a16:creationId xmlns:a16="http://schemas.microsoft.com/office/drawing/2014/main" id="{38352F94-C4C9-486E-B451-B2016FE4995F}"/>
                  </a:ext>
                </a:extLst>
              </p:cNvPr>
              <p:cNvSpPr txBox="1">
                <a:spLocks noRot="1" noChangeAspect="1" noMove="1" noResize="1" noEditPoints="1" noAdjustHandles="1" noChangeArrowheads="1" noChangeShapeType="1" noTextEdit="1"/>
              </p:cNvSpPr>
              <p:nvPr/>
            </p:nvSpPr>
            <p:spPr>
              <a:xfrm>
                <a:off x="1194989" y="3485938"/>
                <a:ext cx="1663917" cy="276999"/>
              </a:xfrm>
              <a:prstGeom prst="rect">
                <a:avLst/>
              </a:prstGeom>
              <a:blipFill>
                <a:blip r:embed="rId5"/>
                <a:stretch>
                  <a:fillRect l="-2930" r="-1465"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6F38C61-485F-4830-ADB5-32958C2A2D3E}"/>
                  </a:ext>
                </a:extLst>
              </p:cNvPr>
              <p:cNvSpPr txBox="1"/>
              <p:nvPr/>
            </p:nvSpPr>
            <p:spPr>
              <a:xfrm>
                <a:off x="3807625" y="3164970"/>
                <a:ext cx="7700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𝜏</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𝐶</m:t>
                      </m:r>
                    </m:oMath>
                  </m:oMathPara>
                </a14:m>
                <a:endParaRPr lang="en-US" dirty="0"/>
              </a:p>
            </p:txBody>
          </p:sp>
        </mc:Choice>
        <mc:Fallback xmlns="">
          <p:sp>
            <p:nvSpPr>
              <p:cNvPr id="15" name="TextBox 14">
                <a:extLst>
                  <a:ext uri="{FF2B5EF4-FFF2-40B4-BE49-F238E27FC236}">
                    <a16:creationId xmlns:a16="http://schemas.microsoft.com/office/drawing/2014/main" id="{76F38C61-485F-4830-ADB5-32958C2A2D3E}"/>
                  </a:ext>
                </a:extLst>
              </p:cNvPr>
              <p:cNvSpPr txBox="1">
                <a:spLocks noRot="1" noChangeAspect="1" noMove="1" noResize="1" noEditPoints="1" noAdjustHandles="1" noChangeArrowheads="1" noChangeShapeType="1" noTextEdit="1"/>
              </p:cNvSpPr>
              <p:nvPr/>
            </p:nvSpPr>
            <p:spPr>
              <a:xfrm>
                <a:off x="3807625" y="3164970"/>
                <a:ext cx="770083" cy="276999"/>
              </a:xfrm>
              <a:prstGeom prst="rect">
                <a:avLst/>
              </a:prstGeom>
              <a:blipFill>
                <a:blip r:embed="rId6"/>
                <a:stretch>
                  <a:fillRect l="-3968" r="-6349" b="-6522"/>
                </a:stretch>
              </a:blipFill>
            </p:spPr>
            <p:txBody>
              <a:bodyPr/>
              <a:lstStyle/>
              <a:p>
                <a:r>
                  <a:rPr lang="en-US">
                    <a:noFill/>
                  </a:rPr>
                  <a:t> </a:t>
                </a:r>
              </a:p>
            </p:txBody>
          </p:sp>
        </mc:Fallback>
      </mc:AlternateContent>
      <p:sp>
        <p:nvSpPr>
          <p:cNvPr id="16" name="Right Brace 15">
            <a:extLst>
              <a:ext uri="{FF2B5EF4-FFF2-40B4-BE49-F238E27FC236}">
                <a16:creationId xmlns:a16="http://schemas.microsoft.com/office/drawing/2014/main" id="{6FF2D70A-421D-4D96-A529-94BD621558B0}"/>
              </a:ext>
            </a:extLst>
          </p:cNvPr>
          <p:cNvSpPr/>
          <p:nvPr/>
        </p:nvSpPr>
        <p:spPr>
          <a:xfrm>
            <a:off x="2824402" y="2895330"/>
            <a:ext cx="146261" cy="887808"/>
          </a:xfrm>
          <a:prstGeom prst="rightBrace">
            <a:avLst>
              <a:gd name="adj1" fmla="val 52401"/>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row: Right 16">
            <a:extLst>
              <a:ext uri="{FF2B5EF4-FFF2-40B4-BE49-F238E27FC236}">
                <a16:creationId xmlns:a16="http://schemas.microsoft.com/office/drawing/2014/main" id="{98F4FBB1-0544-4FEA-BB7F-60745A34B103}"/>
              </a:ext>
            </a:extLst>
          </p:cNvPr>
          <p:cNvSpPr/>
          <p:nvPr/>
        </p:nvSpPr>
        <p:spPr>
          <a:xfrm>
            <a:off x="3198152" y="3215713"/>
            <a:ext cx="441960" cy="224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5EB3E67-62AA-4203-AA12-D42D04DCF110}"/>
              </a:ext>
            </a:extLst>
          </p:cNvPr>
          <p:cNvGrpSpPr/>
          <p:nvPr/>
        </p:nvGrpSpPr>
        <p:grpSpPr>
          <a:xfrm>
            <a:off x="1109911" y="5229074"/>
            <a:ext cx="2595515" cy="901390"/>
            <a:chOff x="1277423" y="4945426"/>
            <a:chExt cx="2595515" cy="90139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0B05D0-048C-4988-BD9C-B577C4F59DD1}"/>
                    </a:ext>
                  </a:extLst>
                </p:cNvPr>
                <p:cNvSpPr txBox="1"/>
                <p:nvPr/>
              </p:nvSpPr>
              <p:spPr>
                <a:xfrm>
                  <a:off x="1362421" y="5114185"/>
                  <a:ext cx="2411109"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12</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23</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r>
                              <a:rPr lang="ro-RO" b="0" i="1" smtClean="0">
                                <a:latin typeface="Cambria Math" panose="02040503050406030204" pitchFamily="18" charset="0"/>
                              </a:rPr>
                              <m:t>𝐹</m:t>
                            </m:r>
                          </m:num>
                          <m:den>
                            <m:func>
                              <m:funcPr>
                                <m:ctrlPr>
                                  <a:rPr lang="ro-RO" b="0" i="1" smtClean="0">
                                    <a:latin typeface="Cambria Math" panose="02040503050406030204" pitchFamily="18" charset="0"/>
                                  </a:rPr>
                                </m:ctrlPr>
                              </m:funcPr>
                              <m:fName>
                                <m:r>
                                  <m:rPr>
                                    <m:sty m:val="p"/>
                                  </m:rPr>
                                  <a:rPr lang="ro-RO" b="0" i="0" smtClean="0">
                                    <a:latin typeface="Cambria Math" panose="02040503050406030204" pitchFamily="18" charset="0"/>
                                  </a:rPr>
                                  <m:t>sin</m:t>
                                </m:r>
                              </m:fName>
                              <m:e>
                                <m:r>
                                  <a:rPr lang="ro-RO" b="0" i="1" smtClean="0">
                                    <a:latin typeface="Cambria Math" panose="02040503050406030204" pitchFamily="18" charset="0"/>
                                    <a:ea typeface="Cambria Math" panose="02040503050406030204" pitchFamily="18" charset="0"/>
                                  </a:rPr>
                                  <m:t>𝜏</m:t>
                                </m:r>
                              </m:e>
                            </m:func>
                          </m:den>
                        </m:f>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𝑒</m:t>
                                </m:r>
                              </m:sub>
                            </m:sSub>
                          </m:num>
                          <m:den>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𝑒</m:t>
                                </m:r>
                              </m:sub>
                            </m:sSub>
                          </m:den>
                        </m:f>
                      </m:oMath>
                    </m:oMathPara>
                  </a14:m>
                  <a:endParaRPr lang="en-US" dirty="0"/>
                </a:p>
              </p:txBody>
            </p:sp>
          </mc:Choice>
          <mc:Fallback xmlns="">
            <p:sp>
              <p:nvSpPr>
                <p:cNvPr id="7" name="TextBox 6">
                  <a:extLst>
                    <a:ext uri="{FF2B5EF4-FFF2-40B4-BE49-F238E27FC236}">
                      <a16:creationId xmlns:a16="http://schemas.microsoft.com/office/drawing/2014/main" id="{540B05D0-048C-4988-BD9C-B577C4F59DD1}"/>
                    </a:ext>
                  </a:extLst>
                </p:cNvPr>
                <p:cNvSpPr txBox="1">
                  <a:spLocks noRot="1" noChangeAspect="1" noMove="1" noResize="1" noEditPoints="1" noAdjustHandles="1" noChangeArrowheads="1" noChangeShapeType="1" noTextEdit="1"/>
                </p:cNvSpPr>
                <p:nvPr/>
              </p:nvSpPr>
              <p:spPr>
                <a:xfrm>
                  <a:off x="1362421" y="5114185"/>
                  <a:ext cx="2411109" cy="563872"/>
                </a:xfrm>
                <a:prstGeom prst="rect">
                  <a:avLst/>
                </a:prstGeom>
                <a:blipFill>
                  <a:blip r:embed="rId7"/>
                  <a:stretch>
                    <a:fillRect/>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61756303-1EBD-4713-BF7E-A43E3F702ECC}"/>
                </a:ext>
              </a:extLst>
            </p:cNvPr>
            <p:cNvSpPr/>
            <p:nvPr/>
          </p:nvSpPr>
          <p:spPr>
            <a:xfrm>
              <a:off x="1277423" y="4945426"/>
              <a:ext cx="2595515" cy="9013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B8EA273-3111-4B01-B512-7269FF5FFD38}"/>
                  </a:ext>
                </a:extLst>
              </p:cNvPr>
              <p:cNvSpPr txBox="1"/>
              <p:nvPr/>
            </p:nvSpPr>
            <p:spPr>
              <a:xfrm>
                <a:off x="4409852" y="5370839"/>
                <a:ext cx="2751715"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𝜏</m:t>
                      </m:r>
                      <m:r>
                        <a:rPr lang="ro-RO" b="0" i="1" smtClean="0">
                          <a:latin typeface="Cambria Math" panose="02040503050406030204" pitchFamily="18" charset="0"/>
                          <a:ea typeface="Cambria Math" panose="02040503050406030204" pitchFamily="18" charset="0"/>
                        </a:rPr>
                        <m:t>=</m:t>
                      </m:r>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0</m:t>
                          </m:r>
                        </m:e>
                        <m:sup>
                          <m:r>
                            <a:rPr lang="ro-RO" b="0" i="1" smtClean="0">
                              <a:latin typeface="Cambria Math" panose="02040503050406030204" pitchFamily="18" charset="0"/>
                              <a:ea typeface="Cambria Math" panose="02040503050406030204" pitchFamily="18" charset="0"/>
                            </a:rPr>
                            <m:t>°</m:t>
                          </m:r>
                        </m:sup>
                      </m:sSup>
                      <m:r>
                        <a:rPr lang="ro-RO" b="0" i="1" smtClean="0">
                          <a:latin typeface="Cambria Math" panose="02040503050406030204" pitchFamily="18" charset="0"/>
                          <a:ea typeface="Cambria Math" panose="02040503050406030204" pitchFamily="18" charset="0"/>
                        </a:rPr>
                        <m:t>; </m:t>
                      </m:r>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180</m:t>
                          </m:r>
                        </m:e>
                        <m:sup>
                          <m:r>
                            <a:rPr lang="ro-RO" b="0" i="1" smtClean="0">
                              <a:latin typeface="Cambria Math" panose="02040503050406030204" pitchFamily="18" charset="0"/>
                              <a:ea typeface="Cambria Math" panose="02040503050406030204" pitchFamily="18" charset="0"/>
                            </a:rPr>
                            <m:t>°</m:t>
                          </m:r>
                        </m:sup>
                      </m:sSup>
                      <m:r>
                        <a:rPr lang="ro-RO" b="0" i="1" smtClean="0">
                          <a:latin typeface="Cambria Math" panose="02040503050406030204" pitchFamily="18" charset="0"/>
                          <a:ea typeface="Cambria Math" panose="02040503050406030204" pitchFamily="18" charset="0"/>
                        </a:rPr>
                        <m:t>⟹ </m:t>
                      </m:r>
                      <m:d>
                        <m:dPr>
                          <m:begChr m:val="{"/>
                          <m:endChr m:val=""/>
                          <m:ctrlPr>
                            <a:rPr lang="ro-RO" b="0" i="1" smtClean="0">
                              <a:latin typeface="Cambria Math" panose="02040503050406030204" pitchFamily="18" charset="0"/>
                              <a:ea typeface="Cambria Math" panose="02040503050406030204" pitchFamily="18" charset="0"/>
                            </a:rPr>
                          </m:ctrlPr>
                        </m:dPr>
                        <m:e>
                          <m:eqArr>
                            <m:eqArrPr>
                              <m:ctrlPr>
                                <a:rPr lang="ro-RO" b="0" i="1" smtClean="0">
                                  <a:latin typeface="Cambria Math" panose="02040503050406030204" pitchFamily="18" charset="0"/>
                                  <a:ea typeface="Cambria Math" panose="02040503050406030204" pitchFamily="18" charset="0"/>
                                </a:rPr>
                              </m:ctrlPr>
                            </m:eqArrPr>
                            <m:e>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𝐹</m:t>
                                  </m:r>
                                </m:e>
                                <m:sub>
                                  <m:r>
                                    <a:rPr lang="ro-RO" b="0" i="1" smtClean="0">
                                      <a:latin typeface="Cambria Math" panose="02040503050406030204" pitchFamily="18" charset="0"/>
                                      <a:ea typeface="Cambria Math" panose="02040503050406030204" pitchFamily="18" charset="0"/>
                                    </a:rPr>
                                    <m:t>12</m:t>
                                  </m:r>
                                </m:sub>
                              </m:sSub>
                              <m:r>
                                <a:rPr lang="ro-RO" b="0" i="1" smtClean="0">
                                  <a:latin typeface="Cambria Math" panose="02040503050406030204" pitchFamily="18" charset="0"/>
                                  <a:ea typeface="Cambria Math" panose="02040503050406030204" pitchFamily="18" charset="0"/>
                                </a:rPr>
                                <m:t>⟶∞</m:t>
                              </m:r>
                            </m:e>
                            <m:e>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𝑀</m:t>
                                  </m:r>
                                </m:e>
                                <m:sub>
                                  <m:r>
                                    <a:rPr lang="ro-RO" b="0" i="1" smtClean="0">
                                      <a:latin typeface="Cambria Math" panose="02040503050406030204" pitchFamily="18" charset="0"/>
                                      <a:ea typeface="Cambria Math" panose="02040503050406030204" pitchFamily="18" charset="0"/>
                                    </a:rPr>
                                    <m:t>𝑒</m:t>
                                  </m:r>
                                </m:sub>
                              </m:sSub>
                              <m:r>
                                <a:rPr lang="ro-RO" i="1">
                                  <a:latin typeface="Cambria Math" panose="02040503050406030204" pitchFamily="18" charset="0"/>
                                  <a:ea typeface="Cambria Math" panose="02040503050406030204" pitchFamily="18" charset="0"/>
                                </a:rPr>
                                <m:t>⟶∞</m:t>
                              </m:r>
                            </m:e>
                          </m:eqArr>
                        </m:e>
                      </m:d>
                    </m:oMath>
                  </m:oMathPara>
                </a14:m>
                <a:endParaRPr lang="en-US" dirty="0"/>
              </a:p>
            </p:txBody>
          </p:sp>
        </mc:Choice>
        <mc:Fallback xmlns="">
          <p:sp>
            <p:nvSpPr>
              <p:cNvPr id="21" name="TextBox 20">
                <a:extLst>
                  <a:ext uri="{FF2B5EF4-FFF2-40B4-BE49-F238E27FC236}">
                    <a16:creationId xmlns:a16="http://schemas.microsoft.com/office/drawing/2014/main" id="{5B8EA273-3111-4B01-B512-7269FF5FFD38}"/>
                  </a:ext>
                </a:extLst>
              </p:cNvPr>
              <p:cNvSpPr txBox="1">
                <a:spLocks noRot="1" noChangeAspect="1" noMove="1" noResize="1" noEditPoints="1" noAdjustHandles="1" noChangeArrowheads="1" noChangeShapeType="1" noTextEdit="1"/>
              </p:cNvSpPr>
              <p:nvPr/>
            </p:nvSpPr>
            <p:spPr>
              <a:xfrm>
                <a:off x="4409852" y="5370839"/>
                <a:ext cx="2751715" cy="617861"/>
              </a:xfrm>
              <a:prstGeom prst="rect">
                <a:avLst/>
              </a:prstGeom>
              <a:blipFill>
                <a:blip r:embed="rId8"/>
                <a:stretch>
                  <a:fillRect b="-990"/>
                </a:stretch>
              </a:blipFill>
            </p:spPr>
            <p:txBody>
              <a:bodyPr/>
              <a:lstStyle/>
              <a:p>
                <a:r>
                  <a:rPr lang="en-US">
                    <a:noFill/>
                  </a:rPr>
                  <a:t> </a:t>
                </a:r>
              </a:p>
            </p:txBody>
          </p:sp>
        </mc:Fallback>
      </mc:AlternateContent>
      <p:sp>
        <p:nvSpPr>
          <p:cNvPr id="22" name="Arrow: Right 21">
            <a:extLst>
              <a:ext uri="{FF2B5EF4-FFF2-40B4-BE49-F238E27FC236}">
                <a16:creationId xmlns:a16="http://schemas.microsoft.com/office/drawing/2014/main" id="{4FAB184A-F584-4F0F-A3DB-FFF3F319FE6C}"/>
              </a:ext>
            </a:extLst>
          </p:cNvPr>
          <p:cNvSpPr/>
          <p:nvPr/>
        </p:nvSpPr>
        <p:spPr>
          <a:xfrm>
            <a:off x="7352625" y="5567737"/>
            <a:ext cx="441960" cy="224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B7AB8E5-CB65-4C09-93D6-211005466366}"/>
              </a:ext>
            </a:extLst>
          </p:cNvPr>
          <p:cNvSpPr/>
          <p:nvPr/>
        </p:nvSpPr>
        <p:spPr>
          <a:xfrm>
            <a:off x="7883339" y="5495104"/>
            <a:ext cx="3034805" cy="369332"/>
          </a:xfrm>
          <a:prstGeom prst="rect">
            <a:avLst/>
          </a:prstGeom>
          <a:ln>
            <a:solidFill>
              <a:srgbClr val="FF0000"/>
            </a:solidFill>
          </a:ln>
        </p:spPr>
        <p:txBody>
          <a:bodyPr wrap="none">
            <a:spAutoFit/>
          </a:bodyPr>
          <a:lstStyle/>
          <a:p>
            <a:r>
              <a:rPr lang="ro-RO" dirty="0"/>
              <a:t>Autoblocarea mecanismului!!!</a:t>
            </a:r>
            <a:endParaRPr lang="en-US" dirty="0"/>
          </a:p>
        </p:txBody>
      </p:sp>
      <p:sp>
        <p:nvSpPr>
          <p:cNvPr id="18" name="Rectangle 17">
            <a:extLst>
              <a:ext uri="{FF2B5EF4-FFF2-40B4-BE49-F238E27FC236}">
                <a16:creationId xmlns:a16="http://schemas.microsoft.com/office/drawing/2014/main" id="{11C5EE22-76F2-41CB-B131-8C4A6800FF9D}"/>
              </a:ext>
            </a:extLst>
          </p:cNvPr>
          <p:cNvSpPr/>
          <p:nvPr/>
        </p:nvSpPr>
        <p:spPr>
          <a:xfrm>
            <a:off x="552348" y="313618"/>
            <a:ext cx="8120043" cy="461665"/>
          </a:xfrm>
          <a:prstGeom prst="rect">
            <a:avLst/>
          </a:prstGeom>
        </p:spPr>
        <p:txBody>
          <a:bodyPr wrap="none">
            <a:spAutoFit/>
          </a:bodyPr>
          <a:lstStyle/>
          <a:p>
            <a:r>
              <a:rPr lang="ro-RO" sz="2400" dirty="0"/>
              <a:t>2.4 </a:t>
            </a:r>
            <a:r>
              <a:rPr lang="en-US" sz="2400" dirty="0"/>
              <a:t>Transmiterea for</a:t>
            </a:r>
            <a:r>
              <a:rPr lang="ro-RO" sz="2400" dirty="0" err="1"/>
              <a:t>țelor</a:t>
            </a:r>
            <a:r>
              <a:rPr lang="ro-RO" sz="2400" dirty="0"/>
              <a:t> în mecanisme. Unghiul de transmitere</a:t>
            </a:r>
            <a:endParaRPr lang="en-US" sz="2400" dirty="0"/>
          </a:p>
        </p:txBody>
      </p:sp>
      <p:cxnSp>
        <p:nvCxnSpPr>
          <p:cNvPr id="19" name="Straight Connector 18">
            <a:extLst>
              <a:ext uri="{FF2B5EF4-FFF2-40B4-BE49-F238E27FC236}">
                <a16:creationId xmlns:a16="http://schemas.microsoft.com/office/drawing/2014/main" id="{198676D1-EB45-45FD-9038-EA9244D15A74}"/>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81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P spid="17" grpId="0" animBg="1"/>
      <p:bldP spid="21" grpId="0"/>
      <p:bldP spid="2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951357A-048A-4F89-BB6C-E3AE1AC756FE}"/>
                  </a:ext>
                </a:extLst>
              </p:cNvPr>
              <p:cNvSpPr txBox="1"/>
              <p:nvPr/>
            </p:nvSpPr>
            <p:spPr>
              <a:xfrm>
                <a:off x="649568" y="1039984"/>
                <a:ext cx="10892864" cy="646331"/>
              </a:xfrm>
              <a:prstGeom prst="rect">
                <a:avLst/>
              </a:prstGeom>
              <a:noFill/>
            </p:spPr>
            <p:txBody>
              <a:bodyPr wrap="square" rtlCol="0">
                <a:spAutoFit/>
              </a:bodyPr>
              <a:lstStyle/>
              <a:p>
                <a:pPr algn="just"/>
                <a:r>
                  <a:rPr lang="ro-RO" dirty="0"/>
                  <a:t>Pentru ca forțele să se transmită de la elementul conducător spre elementul condus în condiții cât mai bune, este necesar ca </a:t>
                </a:r>
                <a:r>
                  <a:rPr lang="ro-RO" i="1" dirty="0"/>
                  <a:t>unghiul de transmitere </a:t>
                </a:r>
                <a14:m>
                  <m:oMath xmlns:m="http://schemas.openxmlformats.org/officeDocument/2006/math">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 </m:t>
                    </m:r>
                  </m:oMath>
                </a14:m>
                <a:r>
                  <a:rPr lang="ro-RO" dirty="0"/>
                  <a:t>să fie cât mai aproape de </a:t>
                </a:r>
                <a14:m>
                  <m:oMath xmlns:m="http://schemas.openxmlformats.org/officeDocument/2006/math">
                    <m:sSup>
                      <m:sSupPr>
                        <m:ctrlPr>
                          <a:rPr lang="ro-RO" i="1">
                            <a:latin typeface="Cambria Math" panose="02040503050406030204" pitchFamily="18" charset="0"/>
                            <a:ea typeface="Cambria Math" panose="02040503050406030204" pitchFamily="18" charset="0"/>
                          </a:rPr>
                        </m:ctrlPr>
                      </m:sSupPr>
                      <m:e>
                        <m:r>
                          <a:rPr lang="ro-RO" b="0" i="0" smtClean="0">
                            <a:latin typeface="Cambria Math" panose="02040503050406030204" pitchFamily="18" charset="0"/>
                            <a:ea typeface="Cambria Math" panose="02040503050406030204" pitchFamily="18" charset="0"/>
                          </a:rPr>
                          <m:t>9</m:t>
                        </m:r>
                        <m:r>
                          <a:rPr lang="ro-RO" i="0">
                            <a:latin typeface="Cambria Math" panose="02040503050406030204" pitchFamily="18" charset="0"/>
                            <a:ea typeface="Cambria Math" panose="02040503050406030204" pitchFamily="18" charset="0"/>
                          </a:rPr>
                          <m:t>0</m:t>
                        </m:r>
                      </m:e>
                      <m:sup>
                        <m:r>
                          <a:rPr lang="ro-RO" i="0">
                            <a:latin typeface="Cambria Math" panose="02040503050406030204" pitchFamily="18" charset="0"/>
                            <a:ea typeface="Cambria Math" panose="02040503050406030204" pitchFamily="18" charset="0"/>
                          </a:rPr>
                          <m:t>°</m:t>
                        </m:r>
                      </m:sup>
                    </m:sSup>
                  </m:oMath>
                </a14:m>
                <a:endParaRPr lang="en-US" dirty="0"/>
              </a:p>
            </p:txBody>
          </p:sp>
        </mc:Choice>
        <mc:Fallback xmlns="">
          <p:sp>
            <p:nvSpPr>
              <p:cNvPr id="3" name="TextBox 2">
                <a:extLst>
                  <a:ext uri="{FF2B5EF4-FFF2-40B4-BE49-F238E27FC236}">
                    <a16:creationId xmlns:a16="http://schemas.microsoft.com/office/drawing/2014/main" id="{8951357A-048A-4F89-BB6C-E3AE1AC756FE}"/>
                  </a:ext>
                </a:extLst>
              </p:cNvPr>
              <p:cNvSpPr txBox="1">
                <a:spLocks noRot="1" noChangeAspect="1" noMove="1" noResize="1" noEditPoints="1" noAdjustHandles="1" noChangeArrowheads="1" noChangeShapeType="1" noTextEdit="1"/>
              </p:cNvSpPr>
              <p:nvPr/>
            </p:nvSpPr>
            <p:spPr>
              <a:xfrm>
                <a:off x="649568" y="1039984"/>
                <a:ext cx="10892864" cy="646331"/>
              </a:xfrm>
              <a:prstGeom prst="rect">
                <a:avLst/>
              </a:prstGeom>
              <a:blipFill>
                <a:blip r:embed="rId2"/>
                <a:stretch>
                  <a:fillRect l="-504" t="-5660" r="-504" b="-15094"/>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A84EA543-6366-4FF8-BAF0-F109C8BBE5AB}"/>
              </a:ext>
            </a:extLst>
          </p:cNvPr>
          <p:cNvPicPr>
            <a:picLocks noChangeAspect="1"/>
          </p:cNvPicPr>
          <p:nvPr/>
        </p:nvPicPr>
        <p:blipFill>
          <a:blip r:embed="rId3"/>
          <a:stretch>
            <a:fillRect/>
          </a:stretch>
        </p:blipFill>
        <p:spPr>
          <a:xfrm>
            <a:off x="920151" y="3365666"/>
            <a:ext cx="4211686" cy="3099850"/>
          </a:xfrm>
          <a:prstGeom prst="rect">
            <a:avLst/>
          </a:prstGeom>
        </p:spPr>
      </p:pic>
      <p:pic>
        <p:nvPicPr>
          <p:cNvPr id="18" name="Picture 17">
            <a:extLst>
              <a:ext uri="{FF2B5EF4-FFF2-40B4-BE49-F238E27FC236}">
                <a16:creationId xmlns:a16="http://schemas.microsoft.com/office/drawing/2014/main" id="{424AEAB5-A8D7-4A71-814E-06BBC88F7455}"/>
              </a:ext>
            </a:extLst>
          </p:cNvPr>
          <p:cNvPicPr>
            <a:picLocks noChangeAspect="1"/>
          </p:cNvPicPr>
          <p:nvPr/>
        </p:nvPicPr>
        <p:blipFill>
          <a:blip r:embed="rId4"/>
          <a:stretch>
            <a:fillRect/>
          </a:stretch>
        </p:blipFill>
        <p:spPr>
          <a:xfrm>
            <a:off x="6898726" y="3816259"/>
            <a:ext cx="4246703" cy="2649257"/>
          </a:xfrm>
          <a:prstGeom prst="rect">
            <a:avLst/>
          </a:prstGeom>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8A9A06BC-739D-4BF1-B7D9-E3FCB0FE599D}"/>
                  </a:ext>
                </a:extLst>
              </p:cNvPr>
              <p:cNvSpPr/>
              <p:nvPr/>
            </p:nvSpPr>
            <p:spPr>
              <a:xfrm>
                <a:off x="3832390" y="1886376"/>
                <a:ext cx="2169312" cy="369332"/>
              </a:xfrm>
              <a:prstGeom prst="rect">
                <a:avLst/>
              </a:prstGeom>
              <a:ln>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ro-RO" b="0" i="1" smtClean="0">
                              <a:latin typeface="Cambria Math" panose="02040503050406030204" pitchFamily="18" charset="0"/>
                            </a:rPr>
                            <m:t>𝑎</m:t>
                          </m:r>
                        </m:sub>
                      </m:sSub>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𝜏</m:t>
                      </m:r>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180</m:t>
                          </m:r>
                        </m:e>
                        <m:sup>
                          <m:r>
                            <a:rPr lang="ro-RO" b="0" i="1" smtClean="0">
                              <a:latin typeface="Cambria Math" panose="02040503050406030204" pitchFamily="18" charset="0"/>
                              <a:ea typeface="Cambria Math" panose="02040503050406030204" pitchFamily="18" charset="0"/>
                            </a:rPr>
                            <m:t>0</m:t>
                          </m:r>
                        </m:sup>
                      </m:sSup>
                      <m:r>
                        <a:rPr lang="ro-RO"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ro-RO" i="1">
                              <a:latin typeface="Cambria Math" panose="02040503050406030204" pitchFamily="18" charset="0"/>
                            </a:rPr>
                            <m:t>𝑎</m:t>
                          </m:r>
                        </m:sub>
                      </m:sSub>
                    </m:oMath>
                  </m:oMathPara>
                </a14:m>
                <a:endParaRPr lang="en-US" dirty="0"/>
              </a:p>
            </p:txBody>
          </p:sp>
        </mc:Choice>
        <mc:Fallback xmlns="">
          <p:sp>
            <p:nvSpPr>
              <p:cNvPr id="20" name="Rectangle 19">
                <a:extLst>
                  <a:ext uri="{FF2B5EF4-FFF2-40B4-BE49-F238E27FC236}">
                    <a16:creationId xmlns:a16="http://schemas.microsoft.com/office/drawing/2014/main" id="{8A9A06BC-739D-4BF1-B7D9-E3FCB0FE599D}"/>
                  </a:ext>
                </a:extLst>
              </p:cNvPr>
              <p:cNvSpPr>
                <a:spLocks noRot="1" noChangeAspect="1" noMove="1" noResize="1" noEditPoints="1" noAdjustHandles="1" noChangeArrowheads="1" noChangeShapeType="1" noTextEdit="1"/>
              </p:cNvSpPr>
              <p:nvPr/>
            </p:nvSpPr>
            <p:spPr>
              <a:xfrm>
                <a:off x="3832390" y="1886376"/>
                <a:ext cx="2169312" cy="369332"/>
              </a:xfrm>
              <a:prstGeom prst="rect">
                <a:avLst/>
              </a:prstGeom>
              <a:blipFill>
                <a:blip r:embed="rId5"/>
                <a:stretch>
                  <a:fillRect/>
                </a:stretch>
              </a:blipFill>
              <a:ln>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6C714A21-AFF2-4EE2-8BF0-5A4C0D8A4B02}"/>
                  </a:ext>
                </a:extLst>
              </p:cNvPr>
              <p:cNvSpPr/>
              <p:nvPr/>
            </p:nvSpPr>
            <p:spPr>
              <a:xfrm>
                <a:off x="6705434" y="1860379"/>
                <a:ext cx="4157035"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ro-RO" i="1">
                            <a:latin typeface="Cambria Math" panose="02040503050406030204" pitchFamily="18" charset="0"/>
                          </a:rPr>
                          <m:t>𝑎</m:t>
                        </m:r>
                      </m:sub>
                    </m:sSub>
                    <m:r>
                      <a:rPr lang="ro-RO" i="1" smtClean="0">
                        <a:latin typeface="Cambria Math" panose="02040503050406030204" pitchFamily="18" charset="0"/>
                        <a:ea typeface="Cambria Math" panose="02040503050406030204" pitchFamily="18" charset="0"/>
                      </a:rPr>
                      <m:t>≈</m:t>
                    </m:r>
                    <m:sSup>
                      <m:sSupPr>
                        <m:ctrlPr>
                          <a:rPr lang="ro-RO"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40</m:t>
                        </m:r>
                      </m:e>
                      <m:sup>
                        <m:r>
                          <a:rPr lang="ro-RO" b="0" i="1" smtClean="0">
                            <a:latin typeface="Cambria Math" panose="02040503050406030204" pitchFamily="18" charset="0"/>
                            <a:ea typeface="Cambria Math" panose="02040503050406030204" pitchFamily="18" charset="0"/>
                          </a:rPr>
                          <m:t>0</m:t>
                        </m:r>
                      </m:sup>
                    </m:sSup>
                  </m:oMath>
                </a14:m>
                <a:r>
                  <a:rPr lang="ro-RO" dirty="0"/>
                  <a:t> unghiul de transmitere admisibil</a:t>
                </a:r>
                <a:endParaRPr lang="en-US" dirty="0"/>
              </a:p>
            </p:txBody>
          </p:sp>
        </mc:Choice>
        <mc:Fallback xmlns="">
          <p:sp>
            <p:nvSpPr>
              <p:cNvPr id="28" name="Rectangle 27">
                <a:extLst>
                  <a:ext uri="{FF2B5EF4-FFF2-40B4-BE49-F238E27FC236}">
                    <a16:creationId xmlns:a16="http://schemas.microsoft.com/office/drawing/2014/main" id="{6C714A21-AFF2-4EE2-8BF0-5A4C0D8A4B02}"/>
                  </a:ext>
                </a:extLst>
              </p:cNvPr>
              <p:cNvSpPr>
                <a:spLocks noRot="1" noChangeAspect="1" noMove="1" noResize="1" noEditPoints="1" noAdjustHandles="1" noChangeArrowheads="1" noChangeShapeType="1" noTextEdit="1"/>
              </p:cNvSpPr>
              <p:nvPr/>
            </p:nvSpPr>
            <p:spPr>
              <a:xfrm>
                <a:off x="6705434" y="1860379"/>
                <a:ext cx="4157035" cy="369332"/>
              </a:xfrm>
              <a:prstGeom prst="rect">
                <a:avLst/>
              </a:prstGeom>
              <a:blipFill>
                <a:blip r:embed="rId6"/>
                <a:stretch>
                  <a:fillRect t="-8197" r="-58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35A14D7F-7A45-475A-A64D-EBFFBF42176C}"/>
                  </a:ext>
                </a:extLst>
              </p:cNvPr>
              <p:cNvSpPr/>
              <p:nvPr/>
            </p:nvSpPr>
            <p:spPr>
              <a:xfrm>
                <a:off x="782552" y="2796273"/>
                <a:ext cx="10892864" cy="646331"/>
              </a:xfrm>
              <a:prstGeom prst="rect">
                <a:avLst/>
              </a:prstGeom>
            </p:spPr>
            <p:txBody>
              <a:bodyPr wrap="square">
                <a:spAutoFit/>
              </a:bodyPr>
              <a:lstStyle/>
              <a:p>
                <a:pPr algn="just"/>
                <a:r>
                  <a:rPr lang="ro-RO" dirty="0"/>
                  <a:t>Deoarece </a:t>
                </a:r>
                <a:r>
                  <a:rPr lang="ro-RO" i="1" dirty="0"/>
                  <a:t>unghiul de transmitere </a:t>
                </a:r>
                <a14:m>
                  <m:oMath xmlns:m="http://schemas.openxmlformats.org/officeDocument/2006/math">
                    <m:r>
                      <a:rPr lang="en-US" i="1">
                        <a:latin typeface="Cambria Math" panose="02040503050406030204" pitchFamily="18" charset="0"/>
                        <a:ea typeface="Cambria Math" panose="02040503050406030204" pitchFamily="18" charset="0"/>
                      </a:rPr>
                      <m:t>𝜏</m:t>
                    </m:r>
                  </m:oMath>
                </a14:m>
                <a:r>
                  <a:rPr lang="ro-RO" dirty="0"/>
                  <a:t> se modifică, este necesar să se identifice pozițiile mecanismului pentru care acesta are valori extreme </a:t>
                </a:r>
                <a:endParaRPr lang="en-US" dirty="0"/>
              </a:p>
            </p:txBody>
          </p:sp>
        </mc:Choice>
        <mc:Fallback xmlns="">
          <p:sp>
            <p:nvSpPr>
              <p:cNvPr id="29" name="Rectangle 28">
                <a:extLst>
                  <a:ext uri="{FF2B5EF4-FFF2-40B4-BE49-F238E27FC236}">
                    <a16:creationId xmlns:a16="http://schemas.microsoft.com/office/drawing/2014/main" id="{35A14D7F-7A45-475A-A64D-EBFFBF42176C}"/>
                  </a:ext>
                </a:extLst>
              </p:cNvPr>
              <p:cNvSpPr>
                <a:spLocks noRot="1" noChangeAspect="1" noMove="1" noResize="1" noEditPoints="1" noAdjustHandles="1" noChangeArrowheads="1" noChangeShapeType="1" noTextEdit="1"/>
              </p:cNvSpPr>
              <p:nvPr/>
            </p:nvSpPr>
            <p:spPr>
              <a:xfrm>
                <a:off x="782552" y="2796273"/>
                <a:ext cx="10892864" cy="646331"/>
              </a:xfrm>
              <a:prstGeom prst="rect">
                <a:avLst/>
              </a:prstGeom>
              <a:blipFill>
                <a:blip r:embed="rId7"/>
                <a:stretch>
                  <a:fillRect l="-448" t="-5660" r="-504" b="-14151"/>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0D4CBED2-E39A-4A93-AF18-E9DC0E251F48}"/>
              </a:ext>
            </a:extLst>
          </p:cNvPr>
          <p:cNvSpPr/>
          <p:nvPr/>
        </p:nvSpPr>
        <p:spPr>
          <a:xfrm>
            <a:off x="552348" y="313618"/>
            <a:ext cx="8120043" cy="461665"/>
          </a:xfrm>
          <a:prstGeom prst="rect">
            <a:avLst/>
          </a:prstGeom>
        </p:spPr>
        <p:txBody>
          <a:bodyPr wrap="none">
            <a:spAutoFit/>
          </a:bodyPr>
          <a:lstStyle/>
          <a:p>
            <a:r>
              <a:rPr lang="ro-RO" sz="2400" dirty="0"/>
              <a:t>2.4 </a:t>
            </a:r>
            <a:r>
              <a:rPr lang="en-US" sz="2400" dirty="0"/>
              <a:t>Transmiterea for</a:t>
            </a:r>
            <a:r>
              <a:rPr lang="ro-RO" sz="2400" dirty="0" err="1"/>
              <a:t>țelor</a:t>
            </a:r>
            <a:r>
              <a:rPr lang="ro-RO" sz="2400" dirty="0"/>
              <a:t> în mecanisme. Unghiul de transmitere</a:t>
            </a:r>
            <a:endParaRPr lang="en-US" sz="2400" dirty="0"/>
          </a:p>
        </p:txBody>
      </p:sp>
      <p:cxnSp>
        <p:nvCxnSpPr>
          <p:cNvPr id="11" name="Straight Connector 10">
            <a:extLst>
              <a:ext uri="{FF2B5EF4-FFF2-40B4-BE49-F238E27FC236}">
                <a16:creationId xmlns:a16="http://schemas.microsoft.com/office/drawing/2014/main" id="{32564E5B-024E-4A4A-9D8E-C07C72D8CE4A}"/>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50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0617C2D-651B-4438-B778-4D642D9DA53C}"/>
                  </a:ext>
                </a:extLst>
              </p:cNvPr>
              <p:cNvSpPr/>
              <p:nvPr/>
            </p:nvSpPr>
            <p:spPr>
              <a:xfrm>
                <a:off x="6547544" y="2652912"/>
                <a:ext cx="1545872" cy="436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0">
                              <a:latin typeface="Cambria Math" panose="02040503050406030204" pitchFamily="18" charset="0"/>
                            </a:rPr>
                            <m:t>12</m:t>
                          </m:r>
                          <m:r>
                            <a:rPr lang="en-US" sz="2000" i="1">
                              <a:latin typeface="Cambria Math" panose="02040503050406030204" pitchFamily="18" charset="0"/>
                            </a:rPr>
                            <m:t>𝑓</m:t>
                          </m:r>
                        </m:sub>
                      </m:sSub>
                      <m:r>
                        <a:rPr lang="en-US" sz="2000" i="0">
                          <a:latin typeface="Cambria Math" panose="02040503050406030204" pitchFamily="18" charset="0"/>
                        </a:rPr>
                        <m:t>=</m:t>
                      </m:r>
                      <m:r>
                        <a:rPr lang="en-US" sz="2000" i="1">
                          <a:latin typeface="Cambria Math" panose="02040503050406030204" pitchFamily="18" charset="0"/>
                        </a:rPr>
                        <m:t>𝜇</m:t>
                      </m:r>
                      <m:sSubSup>
                        <m:sSubSupPr>
                          <m:ctrlPr>
                            <a:rPr lang="en-US" sz="2000" i="1">
                              <a:latin typeface="Cambria Math" panose="02040503050406030204" pitchFamily="18" charset="0"/>
                            </a:rPr>
                          </m:ctrlPr>
                        </m:sSubSupPr>
                        <m:e>
                          <m:r>
                            <a:rPr lang="en-US" sz="2000" i="1">
                              <a:latin typeface="Cambria Math" panose="02040503050406030204" pitchFamily="18" charset="0"/>
                            </a:rPr>
                            <m:t>𝐹</m:t>
                          </m:r>
                        </m:e>
                        <m:sub>
                          <m:r>
                            <a:rPr lang="en-US" sz="2000" i="0">
                              <a:latin typeface="Cambria Math" panose="02040503050406030204" pitchFamily="18" charset="0"/>
                            </a:rPr>
                            <m:t>12</m:t>
                          </m:r>
                        </m:sub>
                        <m:sup>
                          <m:r>
                            <a:rPr lang="en-US" sz="2000" i="0">
                              <a:latin typeface="Cambria Math" panose="02040503050406030204" pitchFamily="18" charset="0"/>
                            </a:rPr>
                            <m:t>0</m:t>
                          </m:r>
                        </m:sup>
                      </m:sSubSup>
                    </m:oMath>
                  </m:oMathPara>
                </a14:m>
                <a:endParaRPr lang="en-US" sz="2000" dirty="0"/>
              </a:p>
            </p:txBody>
          </p:sp>
        </mc:Choice>
        <mc:Fallback xmlns="">
          <p:sp>
            <p:nvSpPr>
              <p:cNvPr id="11" name="Rectangle 10">
                <a:extLst>
                  <a:ext uri="{FF2B5EF4-FFF2-40B4-BE49-F238E27FC236}">
                    <a16:creationId xmlns:a16="http://schemas.microsoft.com/office/drawing/2014/main" id="{70617C2D-651B-4438-B778-4D642D9DA53C}"/>
                  </a:ext>
                </a:extLst>
              </p:cNvPr>
              <p:cNvSpPr>
                <a:spLocks noRot="1" noChangeAspect="1" noMove="1" noResize="1" noEditPoints="1" noAdjustHandles="1" noChangeArrowheads="1" noChangeShapeType="1" noTextEdit="1"/>
              </p:cNvSpPr>
              <p:nvPr/>
            </p:nvSpPr>
            <p:spPr>
              <a:xfrm>
                <a:off x="6547544" y="2652912"/>
                <a:ext cx="1545872" cy="436723"/>
              </a:xfrm>
              <a:prstGeom prst="rect">
                <a:avLst/>
              </a:prstGeom>
              <a:blipFill>
                <a:blip r:embed="rId2"/>
                <a:stretch>
                  <a:fillRect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C8BD871-55EB-4C2C-9F53-1FEF01765195}"/>
                  </a:ext>
                </a:extLst>
              </p:cNvPr>
              <p:cNvSpPr/>
              <p:nvPr/>
            </p:nvSpPr>
            <p:spPr>
              <a:xfrm>
                <a:off x="4109013" y="3184412"/>
                <a:ext cx="6233309" cy="402931"/>
              </a:xfrm>
              <a:prstGeom prst="rect">
                <a:avLst/>
              </a:prstGeom>
            </p:spPr>
            <p:txBody>
              <a:bodyPr wrap="none">
                <a:spAutoFit/>
              </a:bodyPr>
              <a:lstStyle/>
              <a:p>
                <a:pPr algn="just"/>
                <a14:m>
                  <m:oMath xmlns:m="http://schemas.openxmlformats.org/officeDocument/2006/math">
                    <m:sSub>
                      <m:sSubPr>
                        <m:ctrlPr>
                          <a:rPr lang="en-US" i="1" smtClean="0">
                            <a:latin typeface="Cambria Math" panose="02040503050406030204" pitchFamily="18" charset="0"/>
                            <a:ea typeface="Times New Roman" panose="02020603050405020304" pitchFamily="18" charset="0"/>
                          </a:rPr>
                        </m:ctrlPr>
                      </m:sSubPr>
                      <m:e>
                        <m:acc>
                          <m:accPr>
                            <m:chr m:val="⃗"/>
                            <m:ctrlPr>
                              <a:rPr lang="en-US" i="1">
                                <a:effectLst/>
                                <a:latin typeface="Cambria Math" panose="02040503050406030204" pitchFamily="18" charset="0"/>
                                <a:ea typeface="Times New Roman" panose="02020603050405020304" pitchFamily="18" charset="0"/>
                              </a:rPr>
                            </m:ctrlPr>
                          </m:accPr>
                          <m:e>
                            <m:r>
                              <a:rPr lang="ro-RO" i="1">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ro-RO" i="1">
                            <a:latin typeface="Cambria Math" panose="02040503050406030204" pitchFamily="18" charset="0"/>
                            <a:ea typeface="Times New Roman" panose="02020603050405020304" pitchFamily="18" charset="0"/>
                            <a:cs typeface="Times New Roman" panose="02020603050405020304" pitchFamily="18" charset="0"/>
                          </a:rPr>
                          <m:t>12</m:t>
                        </m:r>
                      </m:sub>
                    </m:sSub>
                  </m:oMath>
                </a14:m>
                <a:r>
                  <a:rPr lang="ro-RO" dirty="0">
                    <a:latin typeface="Times New Roman" panose="02020603050405020304" pitchFamily="18" charset="0"/>
                    <a:ea typeface="Times New Roman" panose="02020603050405020304" pitchFamily="18" charset="0"/>
                  </a:rPr>
                  <a:t>  </a:t>
                </a:r>
                <a:r>
                  <a:rPr lang="ro-RO" dirty="0">
                    <a:ea typeface="Times New Roman" panose="02020603050405020304" pitchFamily="18" charset="0"/>
                  </a:rPr>
                  <a:t>este tangentă la cercul de rază </a:t>
                </a:r>
                <a:r>
                  <a:rPr lang="ro-RO" i="1" dirty="0">
                    <a:latin typeface="Times New Roman" panose="02020603050405020304" pitchFamily="18" charset="0"/>
                    <a:ea typeface="Times New Roman" panose="02020603050405020304" pitchFamily="18" charset="0"/>
                  </a:rPr>
                  <a:t>ρ</a:t>
                </a:r>
                <a:r>
                  <a:rPr lang="ro-RO" dirty="0">
                    <a:latin typeface="Times New Roman" panose="02020603050405020304" pitchFamily="18" charset="0"/>
                    <a:ea typeface="Times New Roman" panose="02020603050405020304" pitchFamily="18" charset="0"/>
                  </a:rPr>
                  <a:t> </a:t>
                </a:r>
                <a:r>
                  <a:rPr lang="ro-RO" dirty="0">
                    <a:ea typeface="Times New Roman" panose="02020603050405020304" pitchFamily="18" charset="0"/>
                  </a:rPr>
                  <a:t>numit </a:t>
                </a:r>
                <a:r>
                  <a:rPr lang="ro-RO" i="1" dirty="0">
                    <a:ea typeface="Times New Roman" panose="02020603050405020304" pitchFamily="18" charset="0"/>
                  </a:rPr>
                  <a:t>cerc de frecare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𝑐</m:t>
                        </m:r>
                      </m:e>
                      <m:sub>
                        <m:r>
                          <a:rPr lang="ro-RO" b="0" i="1" smtClean="0">
                            <a:latin typeface="Cambria Math" panose="02040503050406030204" pitchFamily="18" charset="0"/>
                          </a:rPr>
                          <m:t>𝑓</m:t>
                        </m:r>
                      </m:sub>
                    </m:sSub>
                  </m:oMath>
                </a14:m>
                <a:r>
                  <a:rPr lang="ro-RO" i="1" dirty="0">
                    <a:ea typeface="Times New Roman" panose="02020603050405020304" pitchFamily="18" charset="0"/>
                  </a:rPr>
                  <a:t>)</a:t>
                </a:r>
                <a:endParaRPr lang="en-US" dirty="0"/>
              </a:p>
            </p:txBody>
          </p:sp>
        </mc:Choice>
        <mc:Fallback xmlns="">
          <p:sp>
            <p:nvSpPr>
              <p:cNvPr id="13" name="Rectangle 12">
                <a:extLst>
                  <a:ext uri="{FF2B5EF4-FFF2-40B4-BE49-F238E27FC236}">
                    <a16:creationId xmlns:a16="http://schemas.microsoft.com/office/drawing/2014/main" id="{9C8BD871-55EB-4C2C-9F53-1FEF01765195}"/>
                  </a:ext>
                </a:extLst>
              </p:cNvPr>
              <p:cNvSpPr>
                <a:spLocks noRot="1" noChangeAspect="1" noMove="1" noResize="1" noEditPoints="1" noAdjustHandles="1" noChangeArrowheads="1" noChangeShapeType="1" noTextEdit="1"/>
              </p:cNvSpPr>
              <p:nvPr/>
            </p:nvSpPr>
            <p:spPr>
              <a:xfrm>
                <a:off x="4109013" y="3184412"/>
                <a:ext cx="6233309" cy="402931"/>
              </a:xfrm>
              <a:prstGeom prst="rect">
                <a:avLst/>
              </a:prstGeom>
              <a:blipFill>
                <a:blip r:embed="rId3"/>
                <a:stretch>
                  <a:fillRect t="-25758"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353FD0-85ED-4C5F-ACF0-860329E73B4A}"/>
                  </a:ext>
                </a:extLst>
              </p:cNvPr>
              <p:cNvSpPr/>
              <p:nvPr/>
            </p:nvSpPr>
            <p:spPr>
              <a:xfrm>
                <a:off x="815888" y="4770666"/>
                <a:ext cx="10726544" cy="679930"/>
              </a:xfrm>
              <a:prstGeom prst="rect">
                <a:avLst/>
              </a:prstGeom>
            </p:spPr>
            <p:txBody>
              <a:bodyPr wrap="square">
                <a:spAutoFit/>
              </a:bodyPr>
              <a:lstStyle/>
              <a:p>
                <a:pPr algn="just"/>
                <a14:m>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acc>
                          <m:accPr>
                            <m:chr m:val="⃗"/>
                            <m:ctrlPr>
                              <a:rPr lang="en-US" i="1">
                                <a:latin typeface="Cambria Math" panose="02040503050406030204" pitchFamily="18" charset="0"/>
                                <a:ea typeface="Times New Roman" panose="02020603050405020304" pitchFamily="18" charset="0"/>
                              </a:rPr>
                            </m:ctrlPr>
                          </m:accPr>
                          <m:e>
                            <m:r>
                              <a:rPr lang="ro-RO" i="1">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ro-RO" i="1">
                            <a:latin typeface="Cambria Math" panose="02040503050406030204" pitchFamily="18" charset="0"/>
                            <a:ea typeface="Times New Roman" panose="02020603050405020304" pitchFamily="18" charset="0"/>
                            <a:cs typeface="Times New Roman" panose="02020603050405020304" pitchFamily="18" charset="0"/>
                          </a:rPr>
                          <m:t>12</m:t>
                        </m:r>
                      </m:sub>
                    </m:sSub>
                  </m:oMath>
                </a14:m>
                <a:r>
                  <a:rPr lang="ro-RO" dirty="0">
                    <a:ea typeface="Times New Roman" panose="02020603050405020304" pitchFamily="18" charset="0"/>
                  </a:rPr>
                  <a:t>determină față de centrul cuplei, un moment de torsiune în același sens cu viteza unghiulară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𝜔</m:t>
                        </m:r>
                      </m:e>
                      <m:sub>
                        <m:r>
                          <a:rPr lang="ro-RO" i="1">
                            <a:latin typeface="Cambria Math" panose="02040503050406030204" pitchFamily="18" charset="0"/>
                            <a:ea typeface="Times New Roman" panose="02020603050405020304" pitchFamily="18" charset="0"/>
                            <a:cs typeface="Times New Roman" panose="02020603050405020304" pitchFamily="18" charset="0"/>
                          </a:rPr>
                          <m:t>12</m:t>
                        </m:r>
                      </m:sub>
                    </m:sSub>
                  </m:oMath>
                </a14:m>
                <a:r>
                  <a:rPr lang="ro-RO" dirty="0"/>
                  <a:t> numit </a:t>
                </a:r>
                <a:r>
                  <a:rPr lang="ro-RO" i="1" dirty="0"/>
                  <a:t>moment de frecare</a:t>
                </a:r>
                <a:endParaRPr lang="en-US" dirty="0"/>
              </a:p>
            </p:txBody>
          </p:sp>
        </mc:Choice>
        <mc:Fallback xmlns="">
          <p:sp>
            <p:nvSpPr>
              <p:cNvPr id="14" name="Rectangle 13">
                <a:extLst>
                  <a:ext uri="{FF2B5EF4-FFF2-40B4-BE49-F238E27FC236}">
                    <a16:creationId xmlns:a16="http://schemas.microsoft.com/office/drawing/2014/main" id="{89353FD0-85ED-4C5F-ACF0-860329E73B4A}"/>
                  </a:ext>
                </a:extLst>
              </p:cNvPr>
              <p:cNvSpPr>
                <a:spLocks noRot="1" noChangeAspect="1" noMove="1" noResize="1" noEditPoints="1" noAdjustHandles="1" noChangeArrowheads="1" noChangeShapeType="1" noTextEdit="1"/>
              </p:cNvSpPr>
              <p:nvPr/>
            </p:nvSpPr>
            <p:spPr>
              <a:xfrm>
                <a:off x="815888" y="4770666"/>
                <a:ext cx="10726544" cy="679930"/>
              </a:xfrm>
              <a:prstGeom prst="rect">
                <a:avLst/>
              </a:prstGeom>
              <a:blipFill>
                <a:blip r:embed="rId4"/>
                <a:stretch>
                  <a:fillRect l="-512" t="-13514" r="-455" b="-14414"/>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93FD2EE8-B751-468F-9062-7546ECC52BB0}"/>
              </a:ext>
            </a:extLst>
          </p:cNvPr>
          <p:cNvSpPr/>
          <p:nvPr/>
        </p:nvSpPr>
        <p:spPr>
          <a:xfrm>
            <a:off x="815888" y="6135915"/>
            <a:ext cx="11061830" cy="369332"/>
          </a:xfrm>
          <a:prstGeom prst="rect">
            <a:avLst/>
          </a:prstGeom>
        </p:spPr>
        <p:txBody>
          <a:bodyPr wrap="square">
            <a:spAutoFit/>
          </a:bodyPr>
          <a:lstStyle/>
          <a:p>
            <a:pPr algn="just"/>
            <a:r>
              <a:rPr lang="ro-RO" dirty="0">
                <a:ea typeface="Times New Roman" panose="02020603050405020304" pitchFamily="18" charset="0"/>
              </a:rPr>
              <a:t>Dacă forța ce acționează asupra elementului </a:t>
            </a:r>
            <a:r>
              <a:rPr lang="ro-RO" i="1" dirty="0">
                <a:ea typeface="Times New Roman" panose="02020603050405020304" pitchFamily="18" charset="0"/>
              </a:rPr>
              <a:t>2</a:t>
            </a:r>
            <a:r>
              <a:rPr lang="ro-RO" dirty="0">
                <a:ea typeface="Times New Roman" panose="02020603050405020304" pitchFamily="18" charset="0"/>
              </a:rPr>
              <a:t>, intersectează cercul de frecare, mișcarea nu mai poate avea loc.</a:t>
            </a:r>
            <a:endParaRPr lang="en-US" dirty="0"/>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4F440F73-F727-410F-9454-92684F1FC1A7}"/>
                  </a:ext>
                </a:extLst>
              </p:cNvPr>
              <p:cNvSpPr/>
              <p:nvPr/>
            </p:nvSpPr>
            <p:spPr>
              <a:xfrm>
                <a:off x="6547544" y="2020968"/>
                <a:ext cx="2056076" cy="4692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0">
                              <a:latin typeface="Cambria Math" panose="02040503050406030204" pitchFamily="18" charset="0"/>
                            </a:rPr>
                            <m:t>12</m:t>
                          </m:r>
                        </m:sub>
                      </m:sSub>
                      <m:r>
                        <a:rPr lang="en-US" sz="2000" i="0">
                          <a:latin typeface="Cambria Math" panose="02040503050406030204" pitchFamily="18" charset="0"/>
                        </a:rPr>
                        <m:t>=</m:t>
                      </m:r>
                      <m:sSubSup>
                        <m:sSubSupPr>
                          <m:ctrlPr>
                            <a:rPr lang="en-US" sz="2000" i="1">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0">
                              <a:latin typeface="Cambria Math" panose="02040503050406030204" pitchFamily="18" charset="0"/>
                            </a:rPr>
                            <m:t>12</m:t>
                          </m:r>
                        </m:sub>
                        <m:sup>
                          <m:r>
                            <a:rPr lang="en-US" sz="2000" i="0">
                              <a:latin typeface="Cambria Math" panose="02040503050406030204" pitchFamily="18" charset="0"/>
                            </a:rPr>
                            <m:t>0</m:t>
                          </m:r>
                        </m:sup>
                      </m:sSubSup>
                      <m:r>
                        <a:rPr lang="en-US" sz="2000" i="0">
                          <a:latin typeface="Cambria Math" panose="02040503050406030204" pitchFamily="18" charset="0"/>
                        </a:rPr>
                        <m: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0">
                              <a:latin typeface="Cambria Math" panose="02040503050406030204" pitchFamily="18" charset="0"/>
                            </a:rPr>
                            <m:t>12</m:t>
                          </m:r>
                          <m:r>
                            <a:rPr lang="en-US" sz="2000" i="1">
                              <a:latin typeface="Cambria Math" panose="02040503050406030204" pitchFamily="18" charset="0"/>
                            </a:rPr>
                            <m:t>𝑓</m:t>
                          </m:r>
                        </m:sub>
                      </m:sSub>
                    </m:oMath>
                  </m:oMathPara>
                </a14:m>
                <a:endParaRPr lang="en-US" sz="2000" dirty="0"/>
              </a:p>
            </p:txBody>
          </p:sp>
        </mc:Choice>
        <mc:Fallback xmlns="">
          <p:sp>
            <p:nvSpPr>
              <p:cNvPr id="16" name="Rectangle 15">
                <a:extLst>
                  <a:ext uri="{FF2B5EF4-FFF2-40B4-BE49-F238E27FC236}">
                    <a16:creationId xmlns:a16="http://schemas.microsoft.com/office/drawing/2014/main" id="{4F440F73-F727-410F-9454-92684F1FC1A7}"/>
                  </a:ext>
                </a:extLst>
              </p:cNvPr>
              <p:cNvSpPr>
                <a:spLocks noRot="1" noChangeAspect="1" noMove="1" noResize="1" noEditPoints="1" noAdjustHandles="1" noChangeArrowheads="1" noChangeShapeType="1" noTextEdit="1"/>
              </p:cNvSpPr>
              <p:nvPr/>
            </p:nvSpPr>
            <p:spPr>
              <a:xfrm>
                <a:off x="6547544" y="2020968"/>
                <a:ext cx="2056076" cy="469231"/>
              </a:xfrm>
              <a:prstGeom prst="rect">
                <a:avLst/>
              </a:prstGeom>
              <a:blipFill>
                <a:blip r:embed="rId5"/>
                <a:stretch>
                  <a:fillRect t="-15789"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364637F-FD2B-43CA-94FC-8B85A912A766}"/>
                  </a:ext>
                </a:extLst>
              </p:cNvPr>
              <p:cNvSpPr txBox="1"/>
              <p:nvPr/>
            </p:nvSpPr>
            <p:spPr>
              <a:xfrm>
                <a:off x="3567205" y="1137053"/>
                <a:ext cx="8181626" cy="715709"/>
              </a:xfrm>
              <a:prstGeom prst="rect">
                <a:avLst/>
              </a:prstGeom>
              <a:noFill/>
            </p:spPr>
            <p:txBody>
              <a:bodyPr wrap="square" rtlCol="0">
                <a:spAutoFit/>
              </a:bodyPr>
              <a:lstStyle/>
              <a:p>
                <a:r>
                  <a:rPr lang="ro-RO" dirty="0"/>
                  <a:t>Reacțiunea </a:t>
                </a:r>
                <a14:m>
                  <m:oMath xmlns:m="http://schemas.openxmlformats.org/officeDocument/2006/math">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12</m:t>
                        </m:r>
                      </m:sub>
                      <m:sup>
                        <m:r>
                          <a:rPr lang="en-US">
                            <a:latin typeface="Cambria Math" panose="02040503050406030204" pitchFamily="18" charset="0"/>
                          </a:rPr>
                          <m:t>0</m:t>
                        </m:r>
                      </m:sup>
                    </m:sSubSup>
                  </m:oMath>
                </a14:m>
                <a:r>
                  <a:rPr lang="ro-RO" dirty="0"/>
                  <a:t>normală în C la suprafața de contact dintre cele două elemente produce forța de frecare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12</m:t>
                        </m:r>
                        <m:r>
                          <a:rPr lang="en-US" i="1">
                            <a:latin typeface="Cambria Math" panose="02040503050406030204" pitchFamily="18" charset="0"/>
                          </a:rPr>
                          <m:t>𝑓</m:t>
                        </m:r>
                      </m:sub>
                    </m:sSub>
                    <m:r>
                      <a:rPr lang="en-US"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12</m:t>
                        </m:r>
                      </m:sub>
                      <m:sup>
                        <m:r>
                          <a:rPr lang="en-US">
                            <a:latin typeface="Cambria Math" panose="02040503050406030204" pitchFamily="18" charset="0"/>
                          </a:rPr>
                          <m:t>0</m:t>
                        </m:r>
                      </m:sup>
                    </m:sSubSup>
                  </m:oMath>
                </a14:m>
                <a:endParaRPr lang="en-US" dirty="0"/>
              </a:p>
            </p:txBody>
          </p:sp>
        </mc:Choice>
        <mc:Fallback xmlns="">
          <p:sp>
            <p:nvSpPr>
              <p:cNvPr id="2" name="TextBox 1">
                <a:extLst>
                  <a:ext uri="{FF2B5EF4-FFF2-40B4-BE49-F238E27FC236}">
                    <a16:creationId xmlns:a16="http://schemas.microsoft.com/office/drawing/2014/main" id="{2364637F-FD2B-43CA-94FC-8B85A912A766}"/>
                  </a:ext>
                </a:extLst>
              </p:cNvPr>
              <p:cNvSpPr txBox="1">
                <a:spLocks noRot="1" noChangeAspect="1" noMove="1" noResize="1" noEditPoints="1" noAdjustHandles="1" noChangeArrowheads="1" noChangeShapeType="1" noTextEdit="1"/>
              </p:cNvSpPr>
              <p:nvPr/>
            </p:nvSpPr>
            <p:spPr>
              <a:xfrm>
                <a:off x="3567205" y="1137053"/>
                <a:ext cx="8181626" cy="715709"/>
              </a:xfrm>
              <a:prstGeom prst="rect">
                <a:avLst/>
              </a:prstGeom>
              <a:blipFill>
                <a:blip r:embed="rId6"/>
                <a:stretch>
                  <a:fillRect l="-596" t="-12821"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5BD8BBC-A0C1-4938-B37E-E1B326BD3A45}"/>
                  </a:ext>
                </a:extLst>
              </p:cNvPr>
              <p:cNvSpPr txBox="1"/>
              <p:nvPr/>
            </p:nvSpPr>
            <p:spPr>
              <a:xfrm>
                <a:off x="4811095" y="3852059"/>
                <a:ext cx="11274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𝜌</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𝑟𝑠𝑖𝑛</m:t>
                      </m:r>
                      <m:r>
                        <a:rPr lang="ro-RO" b="0" i="1" smtClean="0">
                          <a:latin typeface="Cambria Math" panose="02040503050406030204" pitchFamily="18" charset="0"/>
                          <a:ea typeface="Cambria Math" panose="02040503050406030204" pitchFamily="18" charset="0"/>
                        </a:rPr>
                        <m:t> </m:t>
                      </m:r>
                      <m:r>
                        <a:rPr lang="ro-RO" b="0" i="1" smtClean="0">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6" name="TextBox 5">
                <a:extLst>
                  <a:ext uri="{FF2B5EF4-FFF2-40B4-BE49-F238E27FC236}">
                    <a16:creationId xmlns:a16="http://schemas.microsoft.com/office/drawing/2014/main" id="{B5BD8BBC-A0C1-4938-B37E-E1B326BD3A45}"/>
                  </a:ext>
                </a:extLst>
              </p:cNvPr>
              <p:cNvSpPr txBox="1">
                <a:spLocks noRot="1" noChangeAspect="1" noMove="1" noResize="1" noEditPoints="1" noAdjustHandles="1" noChangeArrowheads="1" noChangeShapeType="1" noTextEdit="1"/>
              </p:cNvSpPr>
              <p:nvPr/>
            </p:nvSpPr>
            <p:spPr>
              <a:xfrm>
                <a:off x="4811095" y="3852059"/>
                <a:ext cx="1127425" cy="276999"/>
              </a:xfrm>
              <a:prstGeom prst="rect">
                <a:avLst/>
              </a:prstGeom>
              <a:blipFill>
                <a:blip r:embed="rId7"/>
                <a:stretch>
                  <a:fillRect l="-4865" r="-432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226F059-D152-40CD-A205-4D89A5CC0D8A}"/>
                  </a:ext>
                </a:extLst>
              </p:cNvPr>
              <p:cNvSpPr/>
              <p:nvPr/>
            </p:nvSpPr>
            <p:spPr>
              <a:xfrm>
                <a:off x="4729631" y="4254881"/>
                <a:ext cx="26375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smtClean="0">
                          <a:latin typeface="Cambria Math" panose="02040503050406030204" pitchFamily="18" charset="0"/>
                          <a:ea typeface="Cambria Math" panose="02040503050406030204" pitchFamily="18" charset="0"/>
                        </a:rPr>
                        <m:t>𝜑</m:t>
                      </m:r>
                      <m:r>
                        <a:rPr lang="ro-RO" i="1" smtClean="0">
                          <a:latin typeface="Cambria Math" panose="02040503050406030204" pitchFamily="18" charset="0"/>
                          <a:ea typeface="Cambria Math" panose="02040503050406030204" pitchFamily="18" charset="0"/>
                        </a:rPr>
                        <m:t>&lt;</m:t>
                      </m:r>
                      <m:sSup>
                        <m:sSupPr>
                          <m:ctrlPr>
                            <a:rPr lang="ro-RO"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10</m:t>
                          </m:r>
                        </m:e>
                        <m:sup>
                          <m:r>
                            <a:rPr lang="ro-RO" b="0" i="1" smtClean="0">
                              <a:latin typeface="Cambria Math" panose="02040503050406030204" pitchFamily="18" charset="0"/>
                              <a:ea typeface="Cambria Math" panose="02040503050406030204" pitchFamily="18" charset="0"/>
                            </a:rPr>
                            <m:t>0</m:t>
                          </m:r>
                        </m:sup>
                      </m:sSup>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𝑠𝑖𝑛</m:t>
                      </m:r>
                      <m:r>
                        <a:rPr lang="ro-RO" b="0" i="1" smtClean="0">
                          <a:latin typeface="Cambria Math" panose="02040503050406030204" pitchFamily="18" charset="0"/>
                          <a:ea typeface="Cambria Math" panose="02040503050406030204" pitchFamily="18" charset="0"/>
                        </a:rPr>
                        <m:t>𝜑</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𝑡𝑔</m:t>
                      </m:r>
                      <m:r>
                        <a:rPr lang="ro-RO" b="0" i="1" smtClean="0">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7" name="Rectangle 6">
                <a:extLst>
                  <a:ext uri="{FF2B5EF4-FFF2-40B4-BE49-F238E27FC236}">
                    <a16:creationId xmlns:a16="http://schemas.microsoft.com/office/drawing/2014/main" id="{C226F059-D152-40CD-A205-4D89A5CC0D8A}"/>
                  </a:ext>
                </a:extLst>
              </p:cNvPr>
              <p:cNvSpPr>
                <a:spLocks noRot="1" noChangeAspect="1" noMove="1" noResize="1" noEditPoints="1" noAdjustHandles="1" noChangeArrowheads="1" noChangeShapeType="1" noTextEdit="1"/>
              </p:cNvSpPr>
              <p:nvPr/>
            </p:nvSpPr>
            <p:spPr>
              <a:xfrm>
                <a:off x="4729631" y="4254881"/>
                <a:ext cx="2637582" cy="369332"/>
              </a:xfrm>
              <a:prstGeom prst="rect">
                <a:avLst/>
              </a:prstGeom>
              <a:blipFill>
                <a:blip r:embed="rId8"/>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9A700B8-E87E-4FD5-AB38-81076472194C}"/>
                  </a:ext>
                </a:extLst>
              </p:cNvPr>
              <p:cNvSpPr txBox="1"/>
              <p:nvPr/>
            </p:nvSpPr>
            <p:spPr>
              <a:xfrm>
                <a:off x="8395014" y="3897134"/>
                <a:ext cx="1604029" cy="5956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𝑡𝑔</m:t>
                      </m:r>
                      <m:r>
                        <a:rPr lang="ro-RO" b="0" i="1" smtClean="0">
                          <a:latin typeface="Cambria Math" panose="02040503050406030204" pitchFamily="18" charset="0"/>
                          <a:ea typeface="Cambria Math" panose="02040503050406030204" pitchFamily="18" charset="0"/>
                        </a:rPr>
                        <m:t>𝜑</m:t>
                      </m:r>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12</m:t>
                              </m:r>
                              <m:r>
                                <a:rPr lang="en-US" i="1">
                                  <a:latin typeface="Cambria Math" panose="02040503050406030204" pitchFamily="18" charset="0"/>
                                </a:rPr>
                                <m:t>𝑓</m:t>
                              </m:r>
                            </m:sub>
                          </m:sSub>
                        </m:num>
                        <m:den>
                          <m:sSubSup>
                            <m:sSubSupPr>
                              <m:ctrlPr>
                                <a:rPr lang="en-US" i="1">
                                  <a:latin typeface="Cambria Math" panose="02040503050406030204" pitchFamily="18" charset="0"/>
                                </a:rPr>
                              </m:ctrlPr>
                            </m:sSubSupPr>
                            <m:e>
                              <m:r>
                                <a:rPr lang="en-US" i="1">
                                  <a:latin typeface="Cambria Math" panose="02040503050406030204" pitchFamily="18" charset="0"/>
                                </a:rPr>
                                <m:t>𝐹</m:t>
                              </m:r>
                            </m:e>
                            <m:sub>
                              <m:r>
                                <a:rPr lang="en-US">
                                  <a:latin typeface="Cambria Math" panose="02040503050406030204" pitchFamily="18" charset="0"/>
                                </a:rPr>
                                <m:t>12</m:t>
                              </m:r>
                            </m:sub>
                            <m:sup>
                              <m:r>
                                <a:rPr lang="en-US">
                                  <a:latin typeface="Cambria Math" panose="02040503050406030204" pitchFamily="18" charset="0"/>
                                </a:rPr>
                                <m:t>0</m:t>
                              </m:r>
                            </m:sup>
                          </m:sSubSup>
                        </m:den>
                      </m:f>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𝜇</m:t>
                      </m:r>
                    </m:oMath>
                  </m:oMathPara>
                </a14:m>
                <a:endParaRPr lang="en-US" dirty="0"/>
              </a:p>
            </p:txBody>
          </p:sp>
        </mc:Choice>
        <mc:Fallback xmlns="">
          <p:sp>
            <p:nvSpPr>
              <p:cNvPr id="8" name="TextBox 7">
                <a:extLst>
                  <a:ext uri="{FF2B5EF4-FFF2-40B4-BE49-F238E27FC236}">
                    <a16:creationId xmlns:a16="http://schemas.microsoft.com/office/drawing/2014/main" id="{89A700B8-E87E-4FD5-AB38-81076472194C}"/>
                  </a:ext>
                </a:extLst>
              </p:cNvPr>
              <p:cNvSpPr txBox="1">
                <a:spLocks noRot="1" noChangeAspect="1" noMove="1" noResize="1" noEditPoints="1" noAdjustHandles="1" noChangeArrowheads="1" noChangeShapeType="1" noTextEdit="1"/>
              </p:cNvSpPr>
              <p:nvPr/>
            </p:nvSpPr>
            <p:spPr>
              <a:xfrm>
                <a:off x="8395014" y="3897134"/>
                <a:ext cx="1604029" cy="595612"/>
              </a:xfrm>
              <a:prstGeom prst="rect">
                <a:avLst/>
              </a:prstGeom>
              <a:blipFill>
                <a:blip r:embed="rId9"/>
                <a:stretch>
                  <a:fillRect/>
                </a:stretch>
              </a:blipFill>
            </p:spPr>
            <p:txBody>
              <a:bodyPr/>
              <a:lstStyle/>
              <a:p>
                <a:r>
                  <a:rPr lang="en-US">
                    <a:noFill/>
                  </a:rPr>
                  <a:t> </a:t>
                </a:r>
              </a:p>
            </p:txBody>
          </p:sp>
        </mc:Fallback>
      </mc:AlternateContent>
      <p:cxnSp>
        <p:nvCxnSpPr>
          <p:cNvPr id="17" name="Straight Connector 16">
            <a:extLst>
              <a:ext uri="{FF2B5EF4-FFF2-40B4-BE49-F238E27FC236}">
                <a16:creationId xmlns:a16="http://schemas.microsoft.com/office/drawing/2014/main" id="{1A526F0E-B4D9-4C0D-A263-79C09CE8D8A8}"/>
              </a:ext>
            </a:extLst>
          </p:cNvPr>
          <p:cNvCxnSpPr/>
          <p:nvPr/>
        </p:nvCxnSpPr>
        <p:spPr>
          <a:xfrm>
            <a:off x="7372293" y="3852059"/>
            <a:ext cx="0" cy="69931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Arrow: Right 21">
            <a:extLst>
              <a:ext uri="{FF2B5EF4-FFF2-40B4-BE49-F238E27FC236}">
                <a16:creationId xmlns:a16="http://schemas.microsoft.com/office/drawing/2014/main" id="{66F604E4-FD1A-42E4-A69C-4163B2675E29}"/>
              </a:ext>
            </a:extLst>
          </p:cNvPr>
          <p:cNvSpPr/>
          <p:nvPr/>
        </p:nvSpPr>
        <p:spPr>
          <a:xfrm>
            <a:off x="7573831" y="4067703"/>
            <a:ext cx="441960" cy="2930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2F0956C-3C89-4A68-92D2-3DD107DF21FC}"/>
                  </a:ext>
                </a:extLst>
              </p:cNvPr>
              <p:cNvSpPr/>
              <p:nvPr/>
            </p:nvSpPr>
            <p:spPr>
              <a:xfrm>
                <a:off x="10348122" y="3990558"/>
                <a:ext cx="9134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𝜌</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𝑟</m:t>
                      </m:r>
                      <m:r>
                        <a:rPr lang="ro-RO" i="1">
                          <a:latin typeface="Cambria Math" panose="02040503050406030204" pitchFamily="18" charset="0"/>
                          <a:ea typeface="Cambria Math" panose="02040503050406030204" pitchFamily="18" charset="0"/>
                        </a:rPr>
                        <m:t>𝜇</m:t>
                      </m:r>
                    </m:oMath>
                  </m:oMathPara>
                </a14:m>
                <a:endParaRPr lang="en-US" dirty="0"/>
              </a:p>
            </p:txBody>
          </p:sp>
        </mc:Choice>
        <mc:Fallback xmlns="">
          <p:sp>
            <p:nvSpPr>
              <p:cNvPr id="19" name="Rectangle 18">
                <a:extLst>
                  <a:ext uri="{FF2B5EF4-FFF2-40B4-BE49-F238E27FC236}">
                    <a16:creationId xmlns:a16="http://schemas.microsoft.com/office/drawing/2014/main" id="{32F0956C-3C89-4A68-92D2-3DD107DF21FC}"/>
                  </a:ext>
                </a:extLst>
              </p:cNvPr>
              <p:cNvSpPr>
                <a:spLocks noRot="1" noChangeAspect="1" noMove="1" noResize="1" noEditPoints="1" noAdjustHandles="1" noChangeArrowheads="1" noChangeShapeType="1" noTextEdit="1"/>
              </p:cNvSpPr>
              <p:nvPr/>
            </p:nvSpPr>
            <p:spPr>
              <a:xfrm>
                <a:off x="10348122" y="3990558"/>
                <a:ext cx="913455" cy="369332"/>
              </a:xfrm>
              <a:prstGeom prst="rect">
                <a:avLst/>
              </a:prstGeom>
              <a:blipFill>
                <a:blip r:embed="rId10"/>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F77DF37-52B7-426B-B401-7292AA9809BF}"/>
                  </a:ext>
                </a:extLst>
              </p:cNvPr>
              <p:cNvSpPr txBox="1"/>
              <p:nvPr/>
            </p:nvSpPr>
            <p:spPr>
              <a:xfrm>
                <a:off x="5040133" y="5498515"/>
                <a:ext cx="2074222" cy="299249"/>
              </a:xfrm>
              <a:prstGeom prst="rect">
                <a:avLst/>
              </a:prstGeom>
              <a:noFill/>
            </p:spPr>
            <p:txBody>
              <a:bodyPr wrap="none" lIns="0" tIns="0" rIns="0" bIns="0" rtlCol="0">
                <a:spAutoFit/>
              </a:bodyPr>
              <a:lstStyle/>
              <a:p>
                <a14:m>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21</m:t>
                        </m:r>
                        <m:r>
                          <a:rPr lang="ro-RO" b="0" i="1" smtClean="0">
                            <a:latin typeface="Cambria Math" panose="02040503050406030204" pitchFamily="18" charset="0"/>
                          </a:rPr>
                          <m:t>𝑓</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21</m:t>
                        </m:r>
                      </m:sub>
                    </m:sSub>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𝜌</m:t>
                    </m:r>
                  </m:oMath>
                </a14:m>
                <a:r>
                  <a:rPr lang="ro-RO"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12</m:t>
                        </m:r>
                        <m:r>
                          <a:rPr lang="en-US" i="1">
                            <a:latin typeface="Cambria Math" panose="02040503050406030204" pitchFamily="18" charset="0"/>
                          </a:rPr>
                          <m:t>𝑓</m:t>
                        </m:r>
                      </m:sub>
                    </m:sSub>
                    <m:r>
                      <m:rPr>
                        <m:sty m:val="p"/>
                      </m:rPr>
                      <a:rPr lang="ro-RO" b="0" i="0" smtClean="0">
                        <a:latin typeface="Cambria Math" panose="02040503050406030204" pitchFamily="18" charset="0"/>
                      </a:rPr>
                      <m:t>r</m:t>
                    </m:r>
                  </m:oMath>
                </a14:m>
                <a:r>
                  <a:rPr lang="ro-RO" dirty="0"/>
                  <a:t> </a:t>
                </a:r>
                <a:endParaRPr lang="en-US" dirty="0"/>
              </a:p>
            </p:txBody>
          </p:sp>
        </mc:Choice>
        <mc:Fallback xmlns="">
          <p:sp>
            <p:nvSpPr>
              <p:cNvPr id="21" name="TextBox 20">
                <a:extLst>
                  <a:ext uri="{FF2B5EF4-FFF2-40B4-BE49-F238E27FC236}">
                    <a16:creationId xmlns:a16="http://schemas.microsoft.com/office/drawing/2014/main" id="{1F77DF37-52B7-426B-B401-7292AA9809BF}"/>
                  </a:ext>
                </a:extLst>
              </p:cNvPr>
              <p:cNvSpPr txBox="1">
                <a:spLocks noRot="1" noChangeAspect="1" noMove="1" noResize="1" noEditPoints="1" noAdjustHandles="1" noChangeArrowheads="1" noChangeShapeType="1" noTextEdit="1"/>
              </p:cNvSpPr>
              <p:nvPr/>
            </p:nvSpPr>
            <p:spPr>
              <a:xfrm>
                <a:off x="5040133" y="5498515"/>
                <a:ext cx="2074222" cy="299249"/>
              </a:xfrm>
              <a:prstGeom prst="rect">
                <a:avLst/>
              </a:prstGeom>
              <a:blipFill>
                <a:blip r:embed="rId11"/>
                <a:stretch>
                  <a:fillRect l="-4118" t="-24490" r="-1176" b="-40816"/>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D5CCA233-24BA-44CF-9C06-24B5CB8E3253}"/>
              </a:ext>
            </a:extLst>
          </p:cNvPr>
          <p:cNvPicPr>
            <a:picLocks noChangeAspect="1"/>
          </p:cNvPicPr>
          <p:nvPr/>
        </p:nvPicPr>
        <p:blipFill>
          <a:blip r:embed="rId12"/>
          <a:stretch>
            <a:fillRect/>
          </a:stretch>
        </p:blipFill>
        <p:spPr>
          <a:xfrm>
            <a:off x="552348" y="1083509"/>
            <a:ext cx="3350296" cy="3465787"/>
          </a:xfrm>
          <a:prstGeom prst="rect">
            <a:avLst/>
          </a:prstGeom>
        </p:spPr>
      </p:pic>
      <p:sp>
        <p:nvSpPr>
          <p:cNvPr id="18" name="Rectangle 17">
            <a:extLst>
              <a:ext uri="{FF2B5EF4-FFF2-40B4-BE49-F238E27FC236}">
                <a16:creationId xmlns:a16="http://schemas.microsoft.com/office/drawing/2014/main" id="{9F191B61-476F-4916-94C7-27F4FAB43214}"/>
              </a:ext>
            </a:extLst>
          </p:cNvPr>
          <p:cNvSpPr/>
          <p:nvPr/>
        </p:nvSpPr>
        <p:spPr>
          <a:xfrm>
            <a:off x="552348" y="313618"/>
            <a:ext cx="5567293" cy="461665"/>
          </a:xfrm>
          <a:prstGeom prst="rect">
            <a:avLst/>
          </a:prstGeom>
        </p:spPr>
        <p:txBody>
          <a:bodyPr wrap="none">
            <a:spAutoFit/>
          </a:bodyPr>
          <a:lstStyle/>
          <a:p>
            <a:r>
              <a:rPr lang="ro-RO" sz="2400" dirty="0"/>
              <a:t>2.5 Forțele de frecare în cuplele cinematice</a:t>
            </a:r>
            <a:endParaRPr lang="en-US" sz="2400" dirty="0"/>
          </a:p>
        </p:txBody>
      </p:sp>
      <p:cxnSp>
        <p:nvCxnSpPr>
          <p:cNvPr id="20" name="Straight Connector 19">
            <a:extLst>
              <a:ext uri="{FF2B5EF4-FFF2-40B4-BE49-F238E27FC236}">
                <a16:creationId xmlns:a16="http://schemas.microsoft.com/office/drawing/2014/main" id="{D3DEDD3D-F013-4547-A936-D97E9025D557}"/>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4" name="Action Button: Go Home 23">
            <a:hlinkClick r:id="rId13" action="ppaction://hlinksldjump" highlightClick="1"/>
            <a:extLst>
              <a:ext uri="{FF2B5EF4-FFF2-40B4-BE49-F238E27FC236}">
                <a16:creationId xmlns:a16="http://schemas.microsoft.com/office/drawing/2014/main" id="{C784C2F6-1B6A-44EF-8BF0-F482FF542481}"/>
              </a:ext>
            </a:extLst>
          </p:cNvPr>
          <p:cNvSpPr/>
          <p:nvPr/>
        </p:nvSpPr>
        <p:spPr>
          <a:xfrm>
            <a:off x="11023037" y="352753"/>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83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6" grpId="0"/>
      <p:bldP spid="7" grpId="0"/>
      <p:bldP spid="8" grpId="0"/>
      <p:bldP spid="22" grpId="0" animBg="1"/>
      <p:bldP spid="19" grpId="0"/>
      <p:bldP spid="2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9D34BD31-B1DD-4482-8495-891F8BBFC2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2258" y="1179608"/>
            <a:ext cx="3324436" cy="2247318"/>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2FB95613-D20F-4FD4-B444-5179DD4DA9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5771" y="3679611"/>
            <a:ext cx="3178389" cy="3178389"/>
          </a:xfrm>
          <a:prstGeom prst="rect">
            <a:avLst/>
          </a:prstGeom>
        </p:spPr>
      </p:pic>
      <p:pic>
        <p:nvPicPr>
          <p:cNvPr id="10" name="Picture 9">
            <a:extLst>
              <a:ext uri="{FF2B5EF4-FFF2-40B4-BE49-F238E27FC236}">
                <a16:creationId xmlns:a16="http://schemas.microsoft.com/office/drawing/2014/main" id="{23E0D1A7-ADDE-4BBB-AD0E-141D38D65004}"/>
              </a:ext>
            </a:extLst>
          </p:cNvPr>
          <p:cNvPicPr>
            <a:picLocks noChangeAspect="1"/>
          </p:cNvPicPr>
          <p:nvPr/>
        </p:nvPicPr>
        <p:blipFill>
          <a:blip r:embed="rId4"/>
          <a:stretch>
            <a:fillRect/>
          </a:stretch>
        </p:blipFill>
        <p:spPr>
          <a:xfrm>
            <a:off x="6456052" y="1095464"/>
            <a:ext cx="3511315" cy="3530187"/>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61C8785-6EA4-4BFA-A244-75F1B3FCB4BD}"/>
                  </a:ext>
                </a:extLst>
              </p:cNvPr>
              <p:cNvSpPr txBox="1"/>
              <p:nvPr/>
            </p:nvSpPr>
            <p:spPr>
              <a:xfrm>
                <a:off x="5306475" y="4625651"/>
                <a:ext cx="6136897" cy="923330"/>
              </a:xfrm>
              <a:prstGeom prst="rect">
                <a:avLst/>
              </a:prstGeom>
              <a:noFill/>
            </p:spPr>
            <p:txBody>
              <a:bodyPr wrap="square" rtlCol="0">
                <a:spAutoFit/>
              </a:bodyPr>
              <a:lstStyle/>
              <a:p>
                <a:r>
                  <a:rPr lang="ro-RO" dirty="0"/>
                  <a:t>Pentru autoblocarea excentricului, este necesar ca forța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21</m:t>
                        </m:r>
                      </m:sub>
                    </m:sSub>
                  </m:oMath>
                </a14:m>
                <a:r>
                  <a:rPr lang="en-US" dirty="0">
                    <a:ea typeface="Cambria Math" panose="02040503050406030204" pitchFamily="18" charset="0"/>
                  </a:rPr>
                  <a:t> </a:t>
                </a:r>
                <a:r>
                  <a:rPr lang="ro-RO" dirty="0">
                    <a:ea typeface="Cambria Math" panose="02040503050406030204" pitchFamily="18" charset="0"/>
                  </a:rPr>
                  <a:t>să intersecteze cercul de frecare sau, la limită, să fie tangentă la acesta </a:t>
                </a:r>
                <a:endParaRPr lang="en-US" dirty="0"/>
              </a:p>
            </p:txBody>
          </p:sp>
        </mc:Choice>
        <mc:Fallback xmlns="">
          <p:sp>
            <p:nvSpPr>
              <p:cNvPr id="11" name="TextBox 10">
                <a:extLst>
                  <a:ext uri="{FF2B5EF4-FFF2-40B4-BE49-F238E27FC236}">
                    <a16:creationId xmlns:a16="http://schemas.microsoft.com/office/drawing/2014/main" id="{E61C8785-6EA4-4BFA-A244-75F1B3FCB4BD}"/>
                  </a:ext>
                </a:extLst>
              </p:cNvPr>
              <p:cNvSpPr txBox="1">
                <a:spLocks noRot="1" noChangeAspect="1" noMove="1" noResize="1" noEditPoints="1" noAdjustHandles="1" noChangeArrowheads="1" noChangeShapeType="1" noTextEdit="1"/>
              </p:cNvSpPr>
              <p:nvPr/>
            </p:nvSpPr>
            <p:spPr>
              <a:xfrm>
                <a:off x="5306475" y="4625651"/>
                <a:ext cx="6136897" cy="923330"/>
              </a:xfrm>
              <a:prstGeom prst="rect">
                <a:avLst/>
              </a:prstGeom>
              <a:blipFill>
                <a:blip r:embed="rId5"/>
                <a:stretch>
                  <a:fillRect l="-794" t="-3974"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1153063-C20E-45B7-B221-A9FD6DE65F16}"/>
                  </a:ext>
                </a:extLst>
              </p:cNvPr>
              <p:cNvSpPr txBox="1"/>
              <p:nvPr/>
            </p:nvSpPr>
            <p:spPr>
              <a:xfrm>
                <a:off x="7420303" y="5710674"/>
                <a:ext cx="954620" cy="474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𝑒</m:t>
                      </m:r>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𝜌</m:t>
                          </m:r>
                        </m:num>
                        <m:den>
                          <m:r>
                            <a:rPr lang="ro-RO" b="0" i="1" smtClean="0">
                              <a:latin typeface="Cambria Math" panose="02040503050406030204" pitchFamily="18" charset="0"/>
                              <a:ea typeface="Cambria Math" panose="02040503050406030204" pitchFamily="18" charset="0"/>
                            </a:rPr>
                            <m:t>𝑐𝑜𝑠</m:t>
                          </m:r>
                          <m:r>
                            <a:rPr lang="ro-RO" b="0" i="1" smtClean="0">
                              <a:latin typeface="Cambria Math" panose="02040503050406030204" pitchFamily="18" charset="0"/>
                              <a:ea typeface="Cambria Math" panose="02040503050406030204" pitchFamily="18" charset="0"/>
                            </a:rPr>
                            <m:t>𝛼</m:t>
                          </m:r>
                        </m:den>
                      </m:f>
                    </m:oMath>
                  </m:oMathPara>
                </a14:m>
                <a:endParaRPr lang="en-US" dirty="0"/>
              </a:p>
            </p:txBody>
          </p:sp>
        </mc:Choice>
        <mc:Fallback xmlns="">
          <p:sp>
            <p:nvSpPr>
              <p:cNvPr id="12" name="TextBox 11">
                <a:extLst>
                  <a:ext uri="{FF2B5EF4-FFF2-40B4-BE49-F238E27FC236}">
                    <a16:creationId xmlns:a16="http://schemas.microsoft.com/office/drawing/2014/main" id="{B1153063-C20E-45B7-B221-A9FD6DE65F16}"/>
                  </a:ext>
                </a:extLst>
              </p:cNvPr>
              <p:cNvSpPr txBox="1">
                <a:spLocks noRot="1" noChangeAspect="1" noMove="1" noResize="1" noEditPoints="1" noAdjustHandles="1" noChangeArrowheads="1" noChangeShapeType="1" noTextEdit="1"/>
              </p:cNvSpPr>
              <p:nvPr/>
            </p:nvSpPr>
            <p:spPr>
              <a:xfrm>
                <a:off x="7420303" y="5710674"/>
                <a:ext cx="954620" cy="474361"/>
              </a:xfrm>
              <a:prstGeom prst="rect">
                <a:avLst/>
              </a:prstGeom>
              <a:blipFill>
                <a:blip r:embed="rId6"/>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052282A0-11A8-4149-B63F-76277885C18B}"/>
              </a:ext>
            </a:extLst>
          </p:cNvPr>
          <p:cNvSpPr/>
          <p:nvPr/>
        </p:nvSpPr>
        <p:spPr>
          <a:xfrm>
            <a:off x="552348" y="313618"/>
            <a:ext cx="5567293" cy="461665"/>
          </a:xfrm>
          <a:prstGeom prst="rect">
            <a:avLst/>
          </a:prstGeom>
        </p:spPr>
        <p:txBody>
          <a:bodyPr wrap="none">
            <a:spAutoFit/>
          </a:bodyPr>
          <a:lstStyle/>
          <a:p>
            <a:r>
              <a:rPr lang="ro-RO" sz="2400" dirty="0"/>
              <a:t>2.5 Forțele de frecare în cuplele cinematice</a:t>
            </a:r>
            <a:endParaRPr lang="en-US" sz="2400" dirty="0"/>
          </a:p>
        </p:txBody>
      </p:sp>
      <p:cxnSp>
        <p:nvCxnSpPr>
          <p:cNvPr id="14" name="Straight Connector 13">
            <a:extLst>
              <a:ext uri="{FF2B5EF4-FFF2-40B4-BE49-F238E27FC236}">
                <a16:creationId xmlns:a16="http://schemas.microsoft.com/office/drawing/2014/main" id="{E2429373-3357-4B36-86A2-EDBC4DEAFE68}"/>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7230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068D5982-B351-4ED1-9DCA-FBCB36C5A049}"/>
                  </a:ext>
                </a:extLst>
              </p:cNvPr>
              <p:cNvSpPr/>
              <p:nvPr/>
            </p:nvSpPr>
            <p:spPr>
              <a:xfrm>
                <a:off x="6723717" y="2907857"/>
                <a:ext cx="1545872" cy="436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0">
                              <a:latin typeface="Cambria Math" panose="02040503050406030204" pitchFamily="18" charset="0"/>
                            </a:rPr>
                            <m:t>12</m:t>
                          </m:r>
                          <m:r>
                            <a:rPr lang="en-US" sz="2000" i="1">
                              <a:latin typeface="Cambria Math" panose="02040503050406030204" pitchFamily="18" charset="0"/>
                            </a:rPr>
                            <m:t>𝑓</m:t>
                          </m:r>
                        </m:sub>
                      </m:sSub>
                      <m:r>
                        <a:rPr lang="en-US" sz="2000" i="0">
                          <a:latin typeface="Cambria Math" panose="02040503050406030204" pitchFamily="18" charset="0"/>
                        </a:rPr>
                        <m:t>=</m:t>
                      </m:r>
                      <m:r>
                        <a:rPr lang="en-US" sz="2000" i="1">
                          <a:latin typeface="Cambria Math" panose="02040503050406030204" pitchFamily="18" charset="0"/>
                        </a:rPr>
                        <m:t>𝜇</m:t>
                      </m:r>
                      <m:sSubSup>
                        <m:sSubSupPr>
                          <m:ctrlPr>
                            <a:rPr lang="en-US" sz="2000" i="1">
                              <a:latin typeface="Cambria Math" panose="02040503050406030204" pitchFamily="18" charset="0"/>
                            </a:rPr>
                          </m:ctrlPr>
                        </m:sSubSupPr>
                        <m:e>
                          <m:r>
                            <a:rPr lang="en-US" sz="2000" i="1">
                              <a:latin typeface="Cambria Math" panose="02040503050406030204" pitchFamily="18" charset="0"/>
                            </a:rPr>
                            <m:t>𝐹</m:t>
                          </m:r>
                        </m:e>
                        <m:sub>
                          <m:r>
                            <a:rPr lang="en-US" sz="2000" i="0">
                              <a:latin typeface="Cambria Math" panose="02040503050406030204" pitchFamily="18" charset="0"/>
                            </a:rPr>
                            <m:t>12</m:t>
                          </m:r>
                        </m:sub>
                        <m:sup>
                          <m:r>
                            <a:rPr lang="en-US" sz="2000" i="0">
                              <a:latin typeface="Cambria Math" panose="02040503050406030204" pitchFamily="18" charset="0"/>
                            </a:rPr>
                            <m:t>0</m:t>
                          </m:r>
                        </m:sup>
                      </m:sSubSup>
                    </m:oMath>
                  </m:oMathPara>
                </a14:m>
                <a:endParaRPr lang="en-US" sz="2000" dirty="0"/>
              </a:p>
            </p:txBody>
          </p:sp>
        </mc:Choice>
        <mc:Fallback xmlns="">
          <p:sp>
            <p:nvSpPr>
              <p:cNvPr id="14" name="Rectangle 13">
                <a:extLst>
                  <a:ext uri="{FF2B5EF4-FFF2-40B4-BE49-F238E27FC236}">
                    <a16:creationId xmlns:a16="http://schemas.microsoft.com/office/drawing/2014/main" id="{068D5982-B351-4ED1-9DCA-FBCB36C5A049}"/>
                  </a:ext>
                </a:extLst>
              </p:cNvPr>
              <p:cNvSpPr>
                <a:spLocks noRot="1" noChangeAspect="1" noMove="1" noResize="1" noEditPoints="1" noAdjustHandles="1" noChangeArrowheads="1" noChangeShapeType="1" noTextEdit="1"/>
              </p:cNvSpPr>
              <p:nvPr/>
            </p:nvSpPr>
            <p:spPr>
              <a:xfrm>
                <a:off x="6723717" y="2907857"/>
                <a:ext cx="1545872" cy="436723"/>
              </a:xfrm>
              <a:prstGeom prst="rect">
                <a:avLst/>
              </a:prstGeom>
              <a:blipFill>
                <a:blip r:embed="rId2"/>
                <a:stretch>
                  <a:fillRect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203D440-B1A6-4D7D-BE7A-8438B2D9BE17}"/>
                  </a:ext>
                </a:extLst>
              </p:cNvPr>
              <p:cNvSpPr/>
              <p:nvPr/>
            </p:nvSpPr>
            <p:spPr>
              <a:xfrm>
                <a:off x="6723717" y="2299965"/>
                <a:ext cx="2056076" cy="4692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0">
                              <a:latin typeface="Cambria Math" panose="02040503050406030204" pitchFamily="18" charset="0"/>
                            </a:rPr>
                            <m:t>12</m:t>
                          </m:r>
                        </m:sub>
                      </m:sSub>
                      <m:r>
                        <a:rPr lang="en-US" sz="2000" i="0">
                          <a:latin typeface="Cambria Math" panose="02040503050406030204" pitchFamily="18" charset="0"/>
                        </a:rPr>
                        <m:t>=</m:t>
                      </m:r>
                      <m:sSubSup>
                        <m:sSubSupPr>
                          <m:ctrlPr>
                            <a:rPr lang="en-US" sz="2000" i="1">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0">
                              <a:latin typeface="Cambria Math" panose="02040503050406030204" pitchFamily="18" charset="0"/>
                            </a:rPr>
                            <m:t>12</m:t>
                          </m:r>
                        </m:sub>
                        <m:sup>
                          <m:r>
                            <a:rPr lang="en-US" sz="2000" i="0">
                              <a:latin typeface="Cambria Math" panose="02040503050406030204" pitchFamily="18" charset="0"/>
                            </a:rPr>
                            <m:t>0</m:t>
                          </m:r>
                        </m:sup>
                      </m:sSubSup>
                      <m:r>
                        <a:rPr lang="en-US" sz="2000" i="0">
                          <a:latin typeface="Cambria Math" panose="02040503050406030204" pitchFamily="18" charset="0"/>
                        </a:rPr>
                        <m: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0">
                              <a:latin typeface="Cambria Math" panose="02040503050406030204" pitchFamily="18" charset="0"/>
                            </a:rPr>
                            <m:t>12</m:t>
                          </m:r>
                          <m:r>
                            <a:rPr lang="en-US" sz="2000" i="1">
                              <a:latin typeface="Cambria Math" panose="02040503050406030204" pitchFamily="18" charset="0"/>
                            </a:rPr>
                            <m:t>𝑓</m:t>
                          </m:r>
                        </m:sub>
                      </m:sSub>
                    </m:oMath>
                  </m:oMathPara>
                </a14:m>
                <a:endParaRPr lang="en-US" sz="2000" dirty="0"/>
              </a:p>
            </p:txBody>
          </p:sp>
        </mc:Choice>
        <mc:Fallback xmlns="">
          <p:sp>
            <p:nvSpPr>
              <p:cNvPr id="15" name="Rectangle 14">
                <a:extLst>
                  <a:ext uri="{FF2B5EF4-FFF2-40B4-BE49-F238E27FC236}">
                    <a16:creationId xmlns:a16="http://schemas.microsoft.com/office/drawing/2014/main" id="{C203D440-B1A6-4D7D-BE7A-8438B2D9BE17}"/>
                  </a:ext>
                </a:extLst>
              </p:cNvPr>
              <p:cNvSpPr>
                <a:spLocks noRot="1" noChangeAspect="1" noMove="1" noResize="1" noEditPoints="1" noAdjustHandles="1" noChangeArrowheads="1" noChangeShapeType="1" noTextEdit="1"/>
              </p:cNvSpPr>
              <p:nvPr/>
            </p:nvSpPr>
            <p:spPr>
              <a:xfrm>
                <a:off x="6723717" y="2299965"/>
                <a:ext cx="2056076" cy="469231"/>
              </a:xfrm>
              <a:prstGeom prst="rect">
                <a:avLst/>
              </a:prstGeom>
              <a:blipFill>
                <a:blip r:embed="rId3"/>
                <a:stretch>
                  <a:fillRect t="-15584"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DD1EB70B-7C25-4ADA-AE16-4B966A86C9B5}"/>
                  </a:ext>
                </a:extLst>
              </p:cNvPr>
              <p:cNvSpPr/>
              <p:nvPr/>
            </p:nvSpPr>
            <p:spPr>
              <a:xfrm>
                <a:off x="4162196" y="4004249"/>
                <a:ext cx="7308444" cy="702180"/>
              </a:xfrm>
              <a:prstGeom prst="rect">
                <a:avLst/>
              </a:prstGeom>
            </p:spPr>
            <p:txBody>
              <a:bodyPr wrap="square">
                <a:spAutoFit/>
              </a:bodyPr>
              <a:lstStyle/>
              <a:p>
                <a:pPr algn="just"/>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12</m:t>
                        </m:r>
                      </m:sub>
                    </m:sSub>
                    <m:r>
                      <a:rPr lang="en-US" i="1">
                        <a:latin typeface="Cambria Math" panose="02040503050406030204" pitchFamily="18" charset="0"/>
                      </a:rPr>
                      <m:t> </m:t>
                    </m:r>
                  </m:oMath>
                </a14:m>
                <a:r>
                  <a:rPr lang="ro-RO" dirty="0">
                    <a:latin typeface="Times New Roman" panose="02020603050405020304" pitchFamily="18" charset="0"/>
                    <a:ea typeface="Times New Roman" panose="02020603050405020304" pitchFamily="18" charset="0"/>
                  </a:rPr>
                  <a:t> </a:t>
                </a:r>
                <a:r>
                  <a:rPr lang="ro-RO" dirty="0">
                    <a:ea typeface="Times New Roman" panose="02020603050405020304" pitchFamily="18" charset="0"/>
                  </a:rPr>
                  <a:t>este înclinată, față de normala pe direcția mișcării, cu unghiul </a:t>
                </a:r>
                <a:r>
                  <a:rPr lang="ro-RO" i="1" dirty="0">
                    <a:latin typeface="Times New Roman" panose="02020603050405020304" pitchFamily="18" charset="0"/>
                    <a:ea typeface="Times New Roman" panose="02020603050405020304" pitchFamily="18" charset="0"/>
                  </a:rPr>
                  <a:t>φ</a:t>
                </a:r>
                <a:r>
                  <a:rPr lang="ro-RO" dirty="0">
                    <a:latin typeface="Times New Roman" panose="02020603050405020304" pitchFamily="18" charset="0"/>
                    <a:ea typeface="Times New Roman" panose="02020603050405020304" pitchFamily="18" charset="0"/>
                  </a:rPr>
                  <a:t> și</a:t>
                </a:r>
                <a:r>
                  <a:rPr lang="ro-RO" dirty="0">
                    <a:ea typeface="Times New Roman" panose="02020603050405020304" pitchFamily="18" charset="0"/>
                  </a:rPr>
                  <a:t> se găsește pe generatoarea unui con numit </a:t>
                </a:r>
                <a:r>
                  <a:rPr lang="ro-RO" i="1" dirty="0">
                    <a:ea typeface="Times New Roman" panose="02020603050405020304" pitchFamily="18" charset="0"/>
                  </a:rPr>
                  <a:t>con de frecare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𝐶</m:t>
                        </m:r>
                      </m:e>
                      <m:sub>
                        <m:r>
                          <a:rPr lang="ro-RO" b="0" i="1" smtClean="0">
                            <a:latin typeface="Cambria Math" panose="02040503050406030204" pitchFamily="18" charset="0"/>
                          </a:rPr>
                          <m:t>𝑓</m:t>
                        </m:r>
                      </m:sub>
                    </m:sSub>
                  </m:oMath>
                </a14:m>
                <a:r>
                  <a:rPr lang="ro-RO" i="1" dirty="0">
                    <a:ea typeface="Times New Roman" panose="02020603050405020304" pitchFamily="18" charset="0"/>
                  </a:rPr>
                  <a:t>)</a:t>
                </a:r>
                <a:endParaRPr lang="en-US" dirty="0"/>
              </a:p>
            </p:txBody>
          </p:sp>
        </mc:Choice>
        <mc:Fallback xmlns="">
          <p:sp>
            <p:nvSpPr>
              <p:cNvPr id="16" name="Rectangle 15">
                <a:extLst>
                  <a:ext uri="{FF2B5EF4-FFF2-40B4-BE49-F238E27FC236}">
                    <a16:creationId xmlns:a16="http://schemas.microsoft.com/office/drawing/2014/main" id="{DD1EB70B-7C25-4ADA-AE16-4B966A86C9B5}"/>
                  </a:ext>
                </a:extLst>
              </p:cNvPr>
              <p:cNvSpPr>
                <a:spLocks noRot="1" noChangeAspect="1" noMove="1" noResize="1" noEditPoints="1" noAdjustHandles="1" noChangeArrowheads="1" noChangeShapeType="1" noTextEdit="1"/>
              </p:cNvSpPr>
              <p:nvPr/>
            </p:nvSpPr>
            <p:spPr>
              <a:xfrm>
                <a:off x="4162196" y="4004249"/>
                <a:ext cx="7308444" cy="702180"/>
              </a:xfrm>
              <a:prstGeom prst="rect">
                <a:avLst/>
              </a:prstGeom>
              <a:blipFill>
                <a:blip r:embed="rId4"/>
                <a:stretch>
                  <a:fillRect l="-751" t="-13043" r="-667" b="-1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ADDD002C-91C7-4B9A-AC17-A2A9950E05ED}"/>
                  </a:ext>
                </a:extLst>
              </p:cNvPr>
              <p:cNvSpPr/>
              <p:nvPr/>
            </p:nvSpPr>
            <p:spPr>
              <a:xfrm>
                <a:off x="800424" y="5366099"/>
                <a:ext cx="10892864" cy="708527"/>
              </a:xfrm>
              <a:prstGeom prst="rect">
                <a:avLst/>
              </a:prstGeom>
            </p:spPr>
            <p:txBody>
              <a:bodyPr wrap="square">
                <a:spAutoFit/>
              </a:bodyPr>
              <a:lstStyle/>
              <a:p>
                <a:r>
                  <a:rPr lang="ro-RO" dirty="0">
                    <a:ea typeface="Times New Roman" panose="02020603050405020304" pitchFamily="18" charset="0"/>
                  </a:rPr>
                  <a:t>Dacă proiecția pe direcția mișcării a forței care acționează asupra elementului </a:t>
                </a:r>
                <a:r>
                  <a:rPr lang="ro-RO" i="1" dirty="0">
                    <a:ea typeface="Times New Roman" panose="02020603050405020304" pitchFamily="18" charset="0"/>
                  </a:rPr>
                  <a:t>2</a:t>
                </a:r>
                <a:r>
                  <a:rPr lang="ro-RO" dirty="0">
                    <a:ea typeface="Times New Roman" panose="02020603050405020304" pitchFamily="18" charset="0"/>
                  </a:rPr>
                  <a:t>, se găsește în interiorul conului de frecare (forța este mai mică decât forța de frecare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i="1">
                                <a:effectLst/>
                                <a:latin typeface="Cambria Math" panose="02040503050406030204" pitchFamily="18" charset="0"/>
                                <a:ea typeface="Times New Roman" panose="02020603050405020304" pitchFamily="18" charset="0"/>
                              </a:rPr>
                            </m:ctrlPr>
                          </m:accPr>
                          <m:e>
                            <m:r>
                              <a:rPr lang="ro-RO" i="1">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ro-RO" i="1">
                            <a:latin typeface="Cambria Math" panose="02040503050406030204" pitchFamily="18" charset="0"/>
                            <a:ea typeface="Times New Roman" panose="02020603050405020304" pitchFamily="18" charset="0"/>
                            <a:cs typeface="Times New Roman" panose="02020603050405020304" pitchFamily="18" charset="0"/>
                          </a:rPr>
                          <m:t>12</m:t>
                        </m:r>
                        <m:r>
                          <a:rPr lang="ro-RO" i="1">
                            <a:latin typeface="Cambria Math" panose="02040503050406030204" pitchFamily="18" charset="0"/>
                            <a:ea typeface="Times New Roman" panose="02020603050405020304" pitchFamily="18" charset="0"/>
                            <a:cs typeface="Times New Roman" panose="02020603050405020304" pitchFamily="18" charset="0"/>
                          </a:rPr>
                          <m:t>𝑓</m:t>
                        </m:r>
                      </m:sub>
                    </m:sSub>
                    <m:r>
                      <a:rPr lang="ro-RO" b="0" i="1"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ro-RO" dirty="0">
                    <a:ea typeface="Times New Roman" panose="02020603050405020304" pitchFamily="18" charset="0"/>
                  </a:rPr>
                  <a:t>, cupla se autoblochează</a:t>
                </a:r>
                <a:endParaRPr lang="en-US" dirty="0"/>
              </a:p>
            </p:txBody>
          </p:sp>
        </mc:Choice>
        <mc:Fallback xmlns="">
          <p:sp>
            <p:nvSpPr>
              <p:cNvPr id="17" name="Rectangle 16">
                <a:extLst>
                  <a:ext uri="{FF2B5EF4-FFF2-40B4-BE49-F238E27FC236}">
                    <a16:creationId xmlns:a16="http://schemas.microsoft.com/office/drawing/2014/main" id="{ADDD002C-91C7-4B9A-AC17-A2A9950E05ED}"/>
                  </a:ext>
                </a:extLst>
              </p:cNvPr>
              <p:cNvSpPr>
                <a:spLocks noRot="1" noChangeAspect="1" noMove="1" noResize="1" noEditPoints="1" noAdjustHandles="1" noChangeArrowheads="1" noChangeShapeType="1" noTextEdit="1"/>
              </p:cNvSpPr>
              <p:nvPr/>
            </p:nvSpPr>
            <p:spPr>
              <a:xfrm>
                <a:off x="800424" y="5366099"/>
                <a:ext cx="10892864" cy="708527"/>
              </a:xfrm>
              <a:prstGeom prst="rect">
                <a:avLst/>
              </a:prstGeom>
              <a:blipFill>
                <a:blip r:embed="rId5"/>
                <a:stretch>
                  <a:fillRect l="-448" t="-4310"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284CD68-9526-4BDD-A110-BB39B4689829}"/>
                  </a:ext>
                </a:extLst>
              </p:cNvPr>
              <p:cNvSpPr txBox="1"/>
              <p:nvPr/>
            </p:nvSpPr>
            <p:spPr>
              <a:xfrm>
                <a:off x="4165989" y="1220747"/>
                <a:ext cx="7473663" cy="715709"/>
              </a:xfrm>
              <a:prstGeom prst="rect">
                <a:avLst/>
              </a:prstGeom>
              <a:noFill/>
            </p:spPr>
            <p:txBody>
              <a:bodyPr wrap="square" rtlCol="0">
                <a:spAutoFit/>
              </a:bodyPr>
              <a:lstStyle/>
              <a:p>
                <a:r>
                  <a:rPr lang="ro-RO" dirty="0"/>
                  <a:t>Reacțiunea </a:t>
                </a:r>
                <a14:m>
                  <m:oMath xmlns:m="http://schemas.openxmlformats.org/officeDocument/2006/math">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12</m:t>
                        </m:r>
                      </m:sub>
                      <m:sup>
                        <m:r>
                          <a:rPr lang="en-US">
                            <a:latin typeface="Cambria Math" panose="02040503050406030204" pitchFamily="18" charset="0"/>
                          </a:rPr>
                          <m:t>0</m:t>
                        </m:r>
                      </m:sup>
                    </m:sSubSup>
                  </m:oMath>
                </a14:m>
                <a:r>
                  <a:rPr lang="ro-RO" dirty="0"/>
                  <a:t>normală în C la suprafața de contact dintre cele două elemente determină forța de frecare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12</m:t>
                        </m:r>
                        <m:r>
                          <a:rPr lang="en-US" i="1">
                            <a:latin typeface="Cambria Math" panose="02040503050406030204" pitchFamily="18" charset="0"/>
                          </a:rPr>
                          <m:t>𝑓</m:t>
                        </m:r>
                      </m:sub>
                    </m:sSub>
                    <m:r>
                      <a:rPr lang="en-US"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12</m:t>
                        </m:r>
                      </m:sub>
                      <m:sup>
                        <m:r>
                          <a:rPr lang="en-US">
                            <a:latin typeface="Cambria Math" panose="02040503050406030204" pitchFamily="18" charset="0"/>
                          </a:rPr>
                          <m:t>0</m:t>
                        </m:r>
                      </m:sup>
                    </m:sSubSup>
                  </m:oMath>
                </a14:m>
                <a:endParaRPr lang="en-US" dirty="0"/>
              </a:p>
            </p:txBody>
          </p:sp>
        </mc:Choice>
        <mc:Fallback xmlns="">
          <p:sp>
            <p:nvSpPr>
              <p:cNvPr id="18" name="TextBox 17">
                <a:extLst>
                  <a:ext uri="{FF2B5EF4-FFF2-40B4-BE49-F238E27FC236}">
                    <a16:creationId xmlns:a16="http://schemas.microsoft.com/office/drawing/2014/main" id="{F284CD68-9526-4BDD-A110-BB39B4689829}"/>
                  </a:ext>
                </a:extLst>
              </p:cNvPr>
              <p:cNvSpPr txBox="1">
                <a:spLocks noRot="1" noChangeAspect="1" noMove="1" noResize="1" noEditPoints="1" noAdjustHandles="1" noChangeArrowheads="1" noChangeShapeType="1" noTextEdit="1"/>
              </p:cNvSpPr>
              <p:nvPr/>
            </p:nvSpPr>
            <p:spPr>
              <a:xfrm>
                <a:off x="4165989" y="1220747"/>
                <a:ext cx="7473663" cy="715709"/>
              </a:xfrm>
              <a:prstGeom prst="rect">
                <a:avLst/>
              </a:prstGeom>
              <a:blipFill>
                <a:blip r:embed="rId6"/>
                <a:stretch>
                  <a:fillRect l="-653" t="-12712" r="-734" b="-10169"/>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F06C40FA-8F54-4828-B8A4-A6B0DCBF517E}"/>
              </a:ext>
            </a:extLst>
          </p:cNvPr>
          <p:cNvPicPr>
            <a:picLocks noChangeAspect="1"/>
          </p:cNvPicPr>
          <p:nvPr/>
        </p:nvPicPr>
        <p:blipFill>
          <a:blip r:embed="rId7"/>
          <a:stretch>
            <a:fillRect/>
          </a:stretch>
        </p:blipFill>
        <p:spPr>
          <a:xfrm>
            <a:off x="468373" y="1170612"/>
            <a:ext cx="3382852" cy="3362314"/>
          </a:xfrm>
          <a:prstGeom prst="rect">
            <a:avLst/>
          </a:prstGeom>
        </p:spPr>
      </p:pic>
      <p:sp>
        <p:nvSpPr>
          <p:cNvPr id="10" name="Rectangle 9">
            <a:extLst>
              <a:ext uri="{FF2B5EF4-FFF2-40B4-BE49-F238E27FC236}">
                <a16:creationId xmlns:a16="http://schemas.microsoft.com/office/drawing/2014/main" id="{5DD672ED-FD04-478F-97A6-5AC871DFA92D}"/>
              </a:ext>
            </a:extLst>
          </p:cNvPr>
          <p:cNvSpPr/>
          <p:nvPr/>
        </p:nvSpPr>
        <p:spPr>
          <a:xfrm>
            <a:off x="552348" y="313618"/>
            <a:ext cx="5567293" cy="461665"/>
          </a:xfrm>
          <a:prstGeom prst="rect">
            <a:avLst/>
          </a:prstGeom>
        </p:spPr>
        <p:txBody>
          <a:bodyPr wrap="none">
            <a:spAutoFit/>
          </a:bodyPr>
          <a:lstStyle/>
          <a:p>
            <a:r>
              <a:rPr lang="ro-RO" sz="2400" dirty="0"/>
              <a:t>2.5 Forțele de frecare în cuplele cinematice</a:t>
            </a:r>
            <a:endParaRPr lang="en-US" sz="2400" dirty="0"/>
          </a:p>
        </p:txBody>
      </p:sp>
      <p:cxnSp>
        <p:nvCxnSpPr>
          <p:cNvPr id="11" name="Straight Connector 10">
            <a:extLst>
              <a:ext uri="{FF2B5EF4-FFF2-40B4-BE49-F238E27FC236}">
                <a16:creationId xmlns:a16="http://schemas.microsoft.com/office/drawing/2014/main" id="{BFD7C115-748C-42E6-B2EE-833A815FC271}"/>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76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DD575B2-5ED9-4DF8-B968-5AF5B8801A0C}"/>
                  </a:ext>
                </a:extLst>
              </p:cNvPr>
              <p:cNvSpPr/>
              <p:nvPr/>
            </p:nvSpPr>
            <p:spPr>
              <a:xfrm>
                <a:off x="6704014" y="2438016"/>
                <a:ext cx="1653145"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b="0" i="0" smtClean="0">
                              <a:latin typeface="Cambria Math" panose="02040503050406030204" pitchFamily="18" charset="0"/>
                            </a:rPr>
                            <m:t>21</m:t>
                          </m:r>
                          <m:r>
                            <m:rPr>
                              <m:sty m:val="p"/>
                            </m:rPr>
                            <a:rPr lang="en-US" b="0" i="0" smtClean="0">
                              <a:latin typeface="Cambria Math" panose="02040503050406030204" pitchFamily="18" charset="0"/>
                            </a:rPr>
                            <m:t>A</m:t>
                          </m:r>
                          <m:r>
                            <a:rPr lang="en-US" i="1">
                              <a:latin typeface="Cambria Math" panose="02040503050406030204" pitchFamily="18" charset="0"/>
                            </a:rPr>
                            <m:t>𝑓</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r>
                            <m:rPr>
                              <m:sty m:val="p"/>
                            </m:rPr>
                            <a:rPr lang="en-US">
                              <a:latin typeface="Cambria Math" panose="02040503050406030204" pitchFamily="18" charset="0"/>
                            </a:rPr>
                            <m:t>A</m:t>
                          </m:r>
                        </m:sub>
                      </m:sSub>
                    </m:oMath>
                  </m:oMathPara>
                </a14:m>
                <a:endParaRPr lang="en-US" dirty="0"/>
              </a:p>
            </p:txBody>
          </p:sp>
        </mc:Choice>
        <mc:Fallback xmlns="">
          <p:sp>
            <p:nvSpPr>
              <p:cNvPr id="2" name="Rectangle 1">
                <a:extLst>
                  <a:ext uri="{FF2B5EF4-FFF2-40B4-BE49-F238E27FC236}">
                    <a16:creationId xmlns:a16="http://schemas.microsoft.com/office/drawing/2014/main" id="{7DD575B2-5ED9-4DF8-B968-5AF5B8801A0C}"/>
                  </a:ext>
                </a:extLst>
              </p:cNvPr>
              <p:cNvSpPr>
                <a:spLocks noRot="1" noChangeAspect="1" noMove="1" noResize="1" noEditPoints="1" noAdjustHandles="1" noChangeArrowheads="1" noChangeShapeType="1" noTextEdit="1"/>
              </p:cNvSpPr>
              <p:nvPr/>
            </p:nvSpPr>
            <p:spPr>
              <a:xfrm>
                <a:off x="6704014" y="2438016"/>
                <a:ext cx="1653145" cy="391582"/>
              </a:xfrm>
              <a:prstGeom prst="rect">
                <a:avLst/>
              </a:prstGeom>
              <a:blipFill>
                <a:blip r:embed="rId2"/>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0991F94-2090-45B0-A997-1BCBE07D6B10}"/>
                  </a:ext>
                </a:extLst>
              </p:cNvPr>
              <p:cNvSpPr/>
              <p:nvPr/>
            </p:nvSpPr>
            <p:spPr>
              <a:xfrm>
                <a:off x="8937967" y="2463117"/>
                <a:ext cx="1651221"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b="0" i="0" smtClean="0">
                              <a:latin typeface="Cambria Math" panose="02040503050406030204" pitchFamily="18" charset="0"/>
                            </a:rPr>
                            <m:t>21</m:t>
                          </m:r>
                          <m:r>
                            <a:rPr lang="en-US" b="0" i="1" smtClean="0">
                              <a:latin typeface="Cambria Math" panose="02040503050406030204" pitchFamily="18" charset="0"/>
                            </a:rPr>
                            <m:t>𝐵</m:t>
                          </m:r>
                          <m:r>
                            <a:rPr lang="en-US" i="1">
                              <a:latin typeface="Cambria Math" panose="02040503050406030204" pitchFamily="18" charset="0"/>
                            </a:rPr>
                            <m:t>𝑓</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r>
                            <a:rPr lang="en-US" b="0" i="1" smtClean="0">
                              <a:latin typeface="Cambria Math" panose="02040503050406030204" pitchFamily="18" charset="0"/>
                            </a:rPr>
                            <m:t>𝐵</m:t>
                          </m:r>
                        </m:sub>
                      </m:sSub>
                    </m:oMath>
                  </m:oMathPara>
                </a14:m>
                <a:endParaRPr lang="en-US" dirty="0"/>
              </a:p>
            </p:txBody>
          </p:sp>
        </mc:Choice>
        <mc:Fallback xmlns="">
          <p:sp>
            <p:nvSpPr>
              <p:cNvPr id="7" name="Rectangle 6">
                <a:extLst>
                  <a:ext uri="{FF2B5EF4-FFF2-40B4-BE49-F238E27FC236}">
                    <a16:creationId xmlns:a16="http://schemas.microsoft.com/office/drawing/2014/main" id="{90991F94-2090-45B0-A997-1BCBE07D6B10}"/>
                  </a:ext>
                </a:extLst>
              </p:cNvPr>
              <p:cNvSpPr>
                <a:spLocks noRot="1" noChangeAspect="1" noMove="1" noResize="1" noEditPoints="1" noAdjustHandles="1" noChangeArrowheads="1" noChangeShapeType="1" noTextEdit="1"/>
              </p:cNvSpPr>
              <p:nvPr/>
            </p:nvSpPr>
            <p:spPr>
              <a:xfrm>
                <a:off x="8937967" y="2463117"/>
                <a:ext cx="1651221" cy="391582"/>
              </a:xfrm>
              <a:prstGeom prst="rect">
                <a:avLst/>
              </a:prstGeom>
              <a:blipFill>
                <a:blip r:embed="rId3"/>
                <a:stretch>
                  <a:fillRect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451ACC2-050B-49F0-BAE2-099BCD95CCF9}"/>
                  </a:ext>
                </a:extLst>
              </p:cNvPr>
              <p:cNvSpPr/>
              <p:nvPr/>
            </p:nvSpPr>
            <p:spPr>
              <a:xfrm>
                <a:off x="6199826" y="3920083"/>
                <a:ext cx="2229136" cy="4315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b="0" i="0" smtClean="0">
                              <a:latin typeface="Cambria Math" panose="02040503050406030204" pitchFamily="18" charset="0"/>
                            </a:rPr>
                            <m:t>21</m:t>
                          </m:r>
                          <m:r>
                            <m:rPr>
                              <m:sty m:val="p"/>
                            </m:rPr>
                            <a:rPr lang="en-US" b="0" i="0" smtClean="0">
                              <a:latin typeface="Cambria Math" panose="02040503050406030204" pitchFamily="18" charset="0"/>
                            </a:rPr>
                            <m:t>A</m:t>
                          </m:r>
                        </m:sub>
                      </m:sSub>
                      <m:r>
                        <a:rPr lang="en-US">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b="0" i="0" smtClean="0">
                              <a:latin typeface="Cambria Math" panose="02040503050406030204" pitchFamily="18" charset="0"/>
                            </a:rPr>
                            <m:t>21</m:t>
                          </m:r>
                          <m:r>
                            <m:rPr>
                              <m:sty m:val="p"/>
                            </m:rPr>
                            <a:rPr lang="en-US" b="0" i="0" smtClean="0">
                              <a:latin typeface="Cambria Math" panose="02040503050406030204" pitchFamily="18" charset="0"/>
                            </a:rPr>
                            <m:t>A</m:t>
                          </m:r>
                        </m:sub>
                        <m:sup>
                          <m:r>
                            <a:rPr lang="en-US">
                              <a:latin typeface="Cambria Math" panose="02040503050406030204" pitchFamily="18" charset="0"/>
                            </a:rPr>
                            <m:t>0</m:t>
                          </m:r>
                        </m:sup>
                      </m:sSubSup>
                      <m:r>
                        <a:rPr lang="en-US">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2</m:t>
                          </m:r>
                          <m:r>
                            <a:rPr lang="en-US" b="0" i="0" smtClean="0">
                              <a:latin typeface="Cambria Math" panose="02040503050406030204" pitchFamily="18" charset="0"/>
                            </a:rPr>
                            <m:t>1</m:t>
                          </m:r>
                          <m:r>
                            <a:rPr lang="en-US" b="0" i="1" smtClean="0">
                              <a:latin typeface="Cambria Math" panose="02040503050406030204" pitchFamily="18" charset="0"/>
                            </a:rPr>
                            <m:t>𝐴</m:t>
                          </m:r>
                          <m:r>
                            <a:rPr lang="en-US" i="1">
                              <a:latin typeface="Cambria Math" panose="02040503050406030204" pitchFamily="18" charset="0"/>
                            </a:rPr>
                            <m:t>𝑓</m:t>
                          </m:r>
                        </m:sub>
                      </m:sSub>
                    </m:oMath>
                  </m:oMathPara>
                </a14:m>
                <a:endParaRPr lang="en-US" dirty="0"/>
              </a:p>
            </p:txBody>
          </p:sp>
        </mc:Choice>
        <mc:Fallback xmlns="">
          <p:sp>
            <p:nvSpPr>
              <p:cNvPr id="6" name="Rectangle 5">
                <a:extLst>
                  <a:ext uri="{FF2B5EF4-FFF2-40B4-BE49-F238E27FC236}">
                    <a16:creationId xmlns:a16="http://schemas.microsoft.com/office/drawing/2014/main" id="{A451ACC2-050B-49F0-BAE2-099BCD95CCF9}"/>
                  </a:ext>
                </a:extLst>
              </p:cNvPr>
              <p:cNvSpPr>
                <a:spLocks noRot="1" noChangeAspect="1" noMove="1" noResize="1" noEditPoints="1" noAdjustHandles="1" noChangeArrowheads="1" noChangeShapeType="1" noTextEdit="1"/>
              </p:cNvSpPr>
              <p:nvPr/>
            </p:nvSpPr>
            <p:spPr>
              <a:xfrm>
                <a:off x="6199826" y="3920083"/>
                <a:ext cx="2229136" cy="431528"/>
              </a:xfrm>
              <a:prstGeom prst="rect">
                <a:avLst/>
              </a:prstGeom>
              <a:blipFill>
                <a:blip r:embed="rId4"/>
                <a:stretch>
                  <a:fillRect t="-19718" b="-8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C7F010B-E2CF-47F8-9CE5-BDEE3396029F}"/>
                  </a:ext>
                </a:extLst>
              </p:cNvPr>
              <p:cNvSpPr/>
              <p:nvPr/>
            </p:nvSpPr>
            <p:spPr>
              <a:xfrm>
                <a:off x="8869998" y="3950680"/>
                <a:ext cx="2233304" cy="4315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b="0" i="0" smtClean="0">
                              <a:latin typeface="Cambria Math" panose="02040503050406030204" pitchFamily="18" charset="0"/>
                            </a:rPr>
                            <m:t>21</m:t>
                          </m:r>
                          <m:r>
                            <a:rPr lang="en-US" b="0" i="1" smtClean="0">
                              <a:latin typeface="Cambria Math" panose="02040503050406030204" pitchFamily="18" charset="0"/>
                            </a:rPr>
                            <m:t>𝐵</m:t>
                          </m:r>
                        </m:sub>
                      </m:sSub>
                      <m:r>
                        <a:rPr lang="en-US">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b="0" i="0" smtClean="0">
                              <a:latin typeface="Cambria Math" panose="02040503050406030204" pitchFamily="18" charset="0"/>
                            </a:rPr>
                            <m:t>21</m:t>
                          </m:r>
                          <m:r>
                            <a:rPr lang="en-US" b="0" i="1" smtClean="0">
                              <a:latin typeface="Cambria Math" panose="02040503050406030204" pitchFamily="18" charset="0"/>
                            </a:rPr>
                            <m:t>𝐵</m:t>
                          </m:r>
                        </m:sub>
                        <m:sup>
                          <m:r>
                            <a:rPr lang="en-US">
                              <a:latin typeface="Cambria Math" panose="02040503050406030204" pitchFamily="18" charset="0"/>
                            </a:rPr>
                            <m:t>0</m:t>
                          </m:r>
                        </m:sup>
                      </m:sSubSup>
                      <m:r>
                        <a:rPr lang="en-US">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2</m:t>
                          </m:r>
                          <m:r>
                            <a:rPr lang="en-US" b="0" i="0" smtClean="0">
                              <a:latin typeface="Cambria Math" panose="02040503050406030204" pitchFamily="18" charset="0"/>
                            </a:rPr>
                            <m:t>1</m:t>
                          </m:r>
                          <m:r>
                            <a:rPr lang="en-US" b="0" i="1" smtClean="0">
                              <a:latin typeface="Cambria Math" panose="02040503050406030204" pitchFamily="18" charset="0"/>
                            </a:rPr>
                            <m:t>𝐵</m:t>
                          </m:r>
                          <m:r>
                            <a:rPr lang="en-US" i="1">
                              <a:latin typeface="Cambria Math" panose="02040503050406030204" pitchFamily="18" charset="0"/>
                            </a:rPr>
                            <m:t>𝑓</m:t>
                          </m:r>
                        </m:sub>
                      </m:sSub>
                    </m:oMath>
                  </m:oMathPara>
                </a14:m>
                <a:endParaRPr lang="en-US" dirty="0"/>
              </a:p>
            </p:txBody>
          </p:sp>
        </mc:Choice>
        <mc:Fallback xmlns="">
          <p:sp>
            <p:nvSpPr>
              <p:cNvPr id="9" name="Rectangle 8">
                <a:extLst>
                  <a:ext uri="{FF2B5EF4-FFF2-40B4-BE49-F238E27FC236}">
                    <a16:creationId xmlns:a16="http://schemas.microsoft.com/office/drawing/2014/main" id="{8C7F010B-E2CF-47F8-9CE5-BDEE3396029F}"/>
                  </a:ext>
                </a:extLst>
              </p:cNvPr>
              <p:cNvSpPr>
                <a:spLocks noRot="1" noChangeAspect="1" noMove="1" noResize="1" noEditPoints="1" noAdjustHandles="1" noChangeArrowheads="1" noChangeShapeType="1" noTextEdit="1"/>
              </p:cNvSpPr>
              <p:nvPr/>
            </p:nvSpPr>
            <p:spPr>
              <a:xfrm>
                <a:off x="8869998" y="3950680"/>
                <a:ext cx="2233304" cy="431528"/>
              </a:xfrm>
              <a:prstGeom prst="rect">
                <a:avLst/>
              </a:prstGeom>
              <a:blipFill>
                <a:blip r:embed="rId5"/>
                <a:stretch>
                  <a:fillRect t="-19718" b="-8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276406-A375-4573-99DD-CBF2DCD0DB29}"/>
                  </a:ext>
                </a:extLst>
              </p:cNvPr>
              <p:cNvSpPr txBox="1"/>
              <p:nvPr/>
            </p:nvSpPr>
            <p:spPr>
              <a:xfrm>
                <a:off x="6054050" y="1574017"/>
                <a:ext cx="5767833" cy="718145"/>
              </a:xfrm>
              <a:prstGeom prst="rect">
                <a:avLst/>
              </a:prstGeom>
              <a:noFill/>
            </p:spPr>
            <p:txBody>
              <a:bodyPr wrap="square" rtlCol="0">
                <a:spAutoFit/>
              </a:bodyPr>
              <a:lstStyle/>
              <a:p>
                <a:r>
                  <a:rPr lang="en-US" dirty="0"/>
                  <a:t>Sub ac</a:t>
                </a:r>
                <a:r>
                  <a:rPr lang="ro-RO" dirty="0"/>
                  <a:t>ț</a:t>
                </a:r>
                <a:r>
                  <a:rPr lang="en-US" dirty="0" err="1"/>
                  <a:t>iunea</a:t>
                </a:r>
                <a:r>
                  <a:rPr lang="en-US" dirty="0"/>
                  <a:t> for</a:t>
                </a:r>
                <a:r>
                  <a:rPr lang="ro-RO" dirty="0" err="1"/>
                  <a:t>ței</a:t>
                </a:r>
                <a:r>
                  <a:rPr lang="ro-RO" dirty="0"/>
                  <a:t> exterioare </a:t>
                </a:r>
                <a14:m>
                  <m:oMath xmlns:m="http://schemas.openxmlformats.org/officeDocument/2006/math">
                    <m:acc>
                      <m:accPr>
                        <m:chr m:val="⃗"/>
                        <m:ctrlPr>
                          <a:rPr lang="ro-RO" i="1" smtClean="0">
                            <a:latin typeface="Cambria Math" panose="02040503050406030204" pitchFamily="18" charset="0"/>
                          </a:rPr>
                        </m:ctrlPr>
                      </m:accPr>
                      <m:e>
                        <m:r>
                          <a:rPr lang="ro-RO" b="0" i="1" smtClean="0">
                            <a:latin typeface="Cambria Math" panose="02040503050406030204" pitchFamily="18" charset="0"/>
                          </a:rPr>
                          <m:t>𝐹</m:t>
                        </m:r>
                      </m:e>
                    </m:acc>
                  </m:oMath>
                </a14:m>
                <a:r>
                  <a:rPr lang="ro-RO" dirty="0"/>
                  <a:t> apar reacțiunile normale </a:t>
                </a:r>
                <a14:m>
                  <m:oMath xmlns:m="http://schemas.openxmlformats.org/officeDocument/2006/math">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21</m:t>
                        </m:r>
                        <m:r>
                          <m:rPr>
                            <m:sty m:val="p"/>
                          </m:rPr>
                          <a:rPr lang="en-US">
                            <a:latin typeface="Cambria Math" panose="02040503050406030204" pitchFamily="18" charset="0"/>
                          </a:rPr>
                          <m:t>A</m:t>
                        </m:r>
                      </m:sub>
                      <m:sup>
                        <m:r>
                          <a:rPr lang="en-US">
                            <a:latin typeface="Cambria Math" panose="02040503050406030204" pitchFamily="18" charset="0"/>
                          </a:rPr>
                          <m:t>0</m:t>
                        </m:r>
                      </m:sup>
                    </m:sSubSup>
                  </m:oMath>
                </a14:m>
                <a:r>
                  <a:rPr lang="ro-RO" dirty="0"/>
                  <a:t> și </a:t>
                </a:r>
                <a14:m>
                  <m:oMath xmlns:m="http://schemas.openxmlformats.org/officeDocument/2006/math">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21</m:t>
                        </m:r>
                        <m:r>
                          <a:rPr lang="en-US" i="1">
                            <a:latin typeface="Cambria Math" panose="02040503050406030204" pitchFamily="18" charset="0"/>
                          </a:rPr>
                          <m:t>𝐵</m:t>
                        </m:r>
                      </m:sub>
                      <m:sup>
                        <m:r>
                          <a:rPr lang="en-US">
                            <a:latin typeface="Cambria Math" panose="02040503050406030204" pitchFamily="18" charset="0"/>
                          </a:rPr>
                          <m:t>0</m:t>
                        </m:r>
                      </m:sup>
                    </m:sSubSup>
                  </m:oMath>
                </a14:m>
                <a:r>
                  <a:rPr lang="ro-RO" dirty="0"/>
                  <a:t> are generează forțele de frecare:</a:t>
                </a:r>
                <a:endParaRPr lang="en-US" dirty="0"/>
              </a:p>
            </p:txBody>
          </p:sp>
        </mc:Choice>
        <mc:Fallback xmlns="">
          <p:sp>
            <p:nvSpPr>
              <p:cNvPr id="8" name="TextBox 7">
                <a:extLst>
                  <a:ext uri="{FF2B5EF4-FFF2-40B4-BE49-F238E27FC236}">
                    <a16:creationId xmlns:a16="http://schemas.microsoft.com/office/drawing/2014/main" id="{4B276406-A375-4573-99DD-CBF2DCD0DB29}"/>
                  </a:ext>
                </a:extLst>
              </p:cNvPr>
              <p:cNvSpPr txBox="1">
                <a:spLocks noRot="1" noChangeAspect="1" noMove="1" noResize="1" noEditPoints="1" noAdjustHandles="1" noChangeArrowheads="1" noChangeShapeType="1" noTextEdit="1"/>
              </p:cNvSpPr>
              <p:nvPr/>
            </p:nvSpPr>
            <p:spPr>
              <a:xfrm>
                <a:off x="6054050" y="1574017"/>
                <a:ext cx="5767833" cy="718145"/>
              </a:xfrm>
              <a:prstGeom prst="rect">
                <a:avLst/>
              </a:prstGeom>
              <a:blipFill>
                <a:blip r:embed="rId6"/>
                <a:stretch>
                  <a:fillRect l="-846" t="-12712" b="-12712"/>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C5B9B8F3-BD26-4E07-B9E0-EC8B03CFC351}"/>
              </a:ext>
            </a:extLst>
          </p:cNvPr>
          <p:cNvSpPr/>
          <p:nvPr/>
        </p:nvSpPr>
        <p:spPr>
          <a:xfrm>
            <a:off x="6028030" y="3163262"/>
            <a:ext cx="6163970" cy="646331"/>
          </a:xfrm>
          <a:prstGeom prst="rect">
            <a:avLst/>
          </a:prstGeom>
        </p:spPr>
        <p:txBody>
          <a:bodyPr wrap="square">
            <a:spAutoFit/>
          </a:bodyPr>
          <a:lstStyle/>
          <a:p>
            <a:r>
              <a:rPr lang="ro-RO" dirty="0"/>
              <a:t>Reacțiunile din partea elementului 2 spre elementul mobil 1 sunt date de relațiile: </a:t>
            </a:r>
            <a:endParaRPr lang="en-US" dirty="0"/>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6A0D4CEE-B0E4-434E-808F-0A5EB9055877}"/>
                  </a:ext>
                </a:extLst>
              </p:cNvPr>
              <p:cNvSpPr/>
              <p:nvPr/>
            </p:nvSpPr>
            <p:spPr>
              <a:xfrm>
                <a:off x="7534005" y="4764332"/>
                <a:ext cx="2009589"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21</m:t>
                          </m:r>
                        </m:sub>
                      </m:sSub>
                      <m:r>
                        <a:rPr lang="en-US">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21</m:t>
                          </m:r>
                          <m:r>
                            <a:rPr lang="en-US" i="1">
                              <a:latin typeface="Cambria Math" panose="02040503050406030204" pitchFamily="18" charset="0"/>
                            </a:rPr>
                            <m:t>𝐴</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21</m:t>
                          </m:r>
                          <m:r>
                            <a:rPr lang="ro-RO" b="0" i="1" smtClean="0">
                              <a:latin typeface="Cambria Math" panose="02040503050406030204" pitchFamily="18" charset="0"/>
                            </a:rPr>
                            <m:t>𝐵</m:t>
                          </m:r>
                        </m:sub>
                      </m:sSub>
                    </m:oMath>
                  </m:oMathPara>
                </a14:m>
                <a:endParaRPr lang="en-US" dirty="0"/>
              </a:p>
            </p:txBody>
          </p:sp>
        </mc:Choice>
        <mc:Fallback xmlns="">
          <p:sp>
            <p:nvSpPr>
              <p:cNvPr id="11" name="Rectangle 10">
                <a:extLst>
                  <a:ext uri="{FF2B5EF4-FFF2-40B4-BE49-F238E27FC236}">
                    <a16:creationId xmlns:a16="http://schemas.microsoft.com/office/drawing/2014/main" id="{6A0D4CEE-B0E4-434E-808F-0A5EB9055877}"/>
                  </a:ext>
                </a:extLst>
              </p:cNvPr>
              <p:cNvSpPr>
                <a:spLocks noRot="1" noChangeAspect="1" noMove="1" noResize="1" noEditPoints="1" noAdjustHandles="1" noChangeArrowheads="1" noChangeShapeType="1" noTextEdit="1"/>
              </p:cNvSpPr>
              <p:nvPr/>
            </p:nvSpPr>
            <p:spPr>
              <a:xfrm>
                <a:off x="7534005" y="4764332"/>
                <a:ext cx="2009589" cy="402931"/>
              </a:xfrm>
              <a:prstGeom prst="rect">
                <a:avLst/>
              </a:prstGeom>
              <a:blipFill>
                <a:blip r:embed="rId7"/>
                <a:stretch>
                  <a:fillRect t="-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2330EE20-F6D8-404B-A313-20EAFB7D1F33}"/>
                  </a:ext>
                </a:extLst>
              </p:cNvPr>
              <p:cNvSpPr/>
              <p:nvPr/>
            </p:nvSpPr>
            <p:spPr>
              <a:xfrm>
                <a:off x="2323322" y="5459931"/>
                <a:ext cx="9618538" cy="679930"/>
              </a:xfrm>
              <a:prstGeom prst="rect">
                <a:avLst/>
              </a:prstGeom>
            </p:spPr>
            <p:txBody>
              <a:bodyPr wrap="square">
                <a:spAutoFit/>
              </a:bodyPr>
              <a:lstStyle/>
              <a:p>
                <a:r>
                  <a:rPr lang="ro-RO" dirty="0"/>
                  <a:t>Punctul C unde acționează reacțiunea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21</m:t>
                        </m:r>
                      </m:sub>
                    </m:sSub>
                    <m:r>
                      <a:rPr lang="ro-RO" b="0" i="1" smtClean="0">
                        <a:latin typeface="Cambria Math" panose="02040503050406030204" pitchFamily="18" charset="0"/>
                      </a:rPr>
                      <m:t>=−</m:t>
                    </m:r>
                    <m:acc>
                      <m:accPr>
                        <m:chr m:val="⃗"/>
                        <m:ctrlPr>
                          <a:rPr lang="ro-RO" i="1">
                            <a:latin typeface="Cambria Math" panose="02040503050406030204" pitchFamily="18" charset="0"/>
                          </a:rPr>
                        </m:ctrlPr>
                      </m:accPr>
                      <m:e>
                        <m:r>
                          <a:rPr lang="ro-RO" i="1">
                            <a:latin typeface="Cambria Math" panose="02040503050406030204" pitchFamily="18" charset="0"/>
                          </a:rPr>
                          <m:t>𝐹</m:t>
                        </m:r>
                      </m:e>
                    </m:acc>
                  </m:oMath>
                </a14:m>
                <a:r>
                  <a:rPr lang="ro-RO" dirty="0"/>
                  <a:t> este determinat de lungimea elementului mobil 1 și de generatoarele conurilor de frecare din punctele de contact A și B</a:t>
                </a:r>
                <a:endParaRPr lang="en-US" dirty="0"/>
              </a:p>
            </p:txBody>
          </p:sp>
        </mc:Choice>
        <mc:Fallback xmlns="">
          <p:sp>
            <p:nvSpPr>
              <p:cNvPr id="12" name="Rectangle 11">
                <a:extLst>
                  <a:ext uri="{FF2B5EF4-FFF2-40B4-BE49-F238E27FC236}">
                    <a16:creationId xmlns:a16="http://schemas.microsoft.com/office/drawing/2014/main" id="{2330EE20-F6D8-404B-A313-20EAFB7D1F33}"/>
                  </a:ext>
                </a:extLst>
              </p:cNvPr>
              <p:cNvSpPr>
                <a:spLocks noRot="1" noChangeAspect="1" noMove="1" noResize="1" noEditPoints="1" noAdjustHandles="1" noChangeArrowheads="1" noChangeShapeType="1" noTextEdit="1"/>
              </p:cNvSpPr>
              <p:nvPr/>
            </p:nvSpPr>
            <p:spPr>
              <a:xfrm>
                <a:off x="2323322" y="5459931"/>
                <a:ext cx="9618538" cy="679930"/>
              </a:xfrm>
              <a:prstGeom prst="rect">
                <a:avLst/>
              </a:prstGeom>
              <a:blipFill>
                <a:blip r:embed="rId8"/>
                <a:stretch>
                  <a:fillRect l="-507" t="-13514" r="-127" b="-14414"/>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067DD8B8-56B6-4FA9-8B04-1D62FF1275B9}"/>
              </a:ext>
            </a:extLst>
          </p:cNvPr>
          <p:cNvPicPr>
            <a:picLocks noChangeAspect="1"/>
          </p:cNvPicPr>
          <p:nvPr/>
        </p:nvPicPr>
        <p:blipFill>
          <a:blip r:embed="rId9"/>
          <a:stretch>
            <a:fillRect/>
          </a:stretch>
        </p:blipFill>
        <p:spPr>
          <a:xfrm>
            <a:off x="370116" y="942273"/>
            <a:ext cx="5694507" cy="4617248"/>
          </a:xfrm>
          <a:prstGeom prst="rect">
            <a:avLst/>
          </a:prstGeom>
        </p:spPr>
      </p:pic>
      <p:sp>
        <p:nvSpPr>
          <p:cNvPr id="13" name="Rectangle 12">
            <a:extLst>
              <a:ext uri="{FF2B5EF4-FFF2-40B4-BE49-F238E27FC236}">
                <a16:creationId xmlns:a16="http://schemas.microsoft.com/office/drawing/2014/main" id="{DFF40A6B-2F78-4305-856C-15E9BA866277}"/>
              </a:ext>
            </a:extLst>
          </p:cNvPr>
          <p:cNvSpPr/>
          <p:nvPr/>
        </p:nvSpPr>
        <p:spPr>
          <a:xfrm>
            <a:off x="552348" y="313618"/>
            <a:ext cx="5567293" cy="461665"/>
          </a:xfrm>
          <a:prstGeom prst="rect">
            <a:avLst/>
          </a:prstGeom>
        </p:spPr>
        <p:txBody>
          <a:bodyPr wrap="none">
            <a:spAutoFit/>
          </a:bodyPr>
          <a:lstStyle/>
          <a:p>
            <a:r>
              <a:rPr lang="ro-RO" sz="2400" dirty="0"/>
              <a:t>2.5 Forțele de frecare în cuplele cinematice</a:t>
            </a:r>
            <a:endParaRPr lang="en-US" sz="2400" dirty="0"/>
          </a:p>
        </p:txBody>
      </p:sp>
      <p:cxnSp>
        <p:nvCxnSpPr>
          <p:cNvPr id="15" name="Straight Connector 14">
            <a:extLst>
              <a:ext uri="{FF2B5EF4-FFF2-40B4-BE49-F238E27FC236}">
                <a16:creationId xmlns:a16="http://schemas.microsoft.com/office/drawing/2014/main" id="{4523C890-096E-418E-9B74-460467138439}"/>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69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6" grpId="0"/>
      <p:bldP spid="9" grpId="0"/>
      <p:bldP spid="8" grpId="0"/>
      <p:bldP spid="10" grpId="0"/>
      <p:bldP spid="11" grpId="0"/>
      <p:bldP spid="1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276406-A375-4573-99DD-CBF2DCD0DB29}"/>
                  </a:ext>
                </a:extLst>
              </p:cNvPr>
              <p:cNvSpPr txBox="1"/>
              <p:nvPr/>
            </p:nvSpPr>
            <p:spPr>
              <a:xfrm>
                <a:off x="5995935" y="1040095"/>
                <a:ext cx="5488381" cy="956929"/>
              </a:xfrm>
              <a:prstGeom prst="rect">
                <a:avLst/>
              </a:prstGeom>
              <a:noFill/>
            </p:spPr>
            <p:txBody>
              <a:bodyPr wrap="square" rtlCol="0">
                <a:spAutoFit/>
              </a:bodyPr>
              <a:lstStyle/>
              <a:p>
                <a:pPr algn="just"/>
                <a:r>
                  <a:rPr lang="ro-RO" dirty="0"/>
                  <a:t>Dacă direcția </a:t>
                </a:r>
                <a:r>
                  <a:rPr lang="en-US" dirty="0"/>
                  <a:t>for</a:t>
                </a:r>
                <a:r>
                  <a:rPr lang="ro-RO" dirty="0" err="1"/>
                  <a:t>ței</a:t>
                </a:r>
                <a:r>
                  <a:rPr lang="ro-RO" dirty="0"/>
                  <a:t> exterioare </a:t>
                </a:r>
                <a14:m>
                  <m:oMath xmlns:m="http://schemas.openxmlformats.org/officeDocument/2006/math">
                    <m:acc>
                      <m:accPr>
                        <m:chr m:val="⃗"/>
                        <m:ctrlPr>
                          <a:rPr lang="ro-RO" i="1" smtClean="0">
                            <a:latin typeface="Cambria Math" panose="02040503050406030204" pitchFamily="18" charset="0"/>
                          </a:rPr>
                        </m:ctrlPr>
                      </m:accPr>
                      <m:e>
                        <m:r>
                          <a:rPr lang="ro-RO" b="0" i="1" smtClean="0">
                            <a:latin typeface="Cambria Math" panose="02040503050406030204" pitchFamily="18" charset="0"/>
                          </a:rPr>
                          <m:t>𝐹</m:t>
                        </m:r>
                      </m:e>
                    </m:acc>
                  </m:oMath>
                </a14:m>
                <a:r>
                  <a:rPr lang="ro-RO" dirty="0"/>
                  <a:t> care are punctul de aplicație in D trece prin punctul C, atunci elementul mobil 1 este în echilibru la limită.</a:t>
                </a:r>
                <a:endParaRPr lang="en-US" dirty="0"/>
              </a:p>
            </p:txBody>
          </p:sp>
        </mc:Choice>
        <mc:Fallback xmlns="">
          <p:sp>
            <p:nvSpPr>
              <p:cNvPr id="8" name="TextBox 7">
                <a:extLst>
                  <a:ext uri="{FF2B5EF4-FFF2-40B4-BE49-F238E27FC236}">
                    <a16:creationId xmlns:a16="http://schemas.microsoft.com/office/drawing/2014/main" id="{4B276406-A375-4573-99DD-CBF2DCD0DB29}"/>
                  </a:ext>
                </a:extLst>
              </p:cNvPr>
              <p:cNvSpPr txBox="1">
                <a:spLocks noRot="1" noChangeAspect="1" noMove="1" noResize="1" noEditPoints="1" noAdjustHandles="1" noChangeArrowheads="1" noChangeShapeType="1" noTextEdit="1"/>
              </p:cNvSpPr>
              <p:nvPr/>
            </p:nvSpPr>
            <p:spPr>
              <a:xfrm>
                <a:off x="5995935" y="1040095"/>
                <a:ext cx="5488381" cy="956929"/>
              </a:xfrm>
              <a:prstGeom prst="rect">
                <a:avLst/>
              </a:prstGeom>
              <a:blipFill>
                <a:blip r:embed="rId2"/>
                <a:stretch>
                  <a:fillRect l="-1000" t="-9554" r="-889" b="-95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E98F2F7F-6B89-4425-BDE5-9021DEFC9793}"/>
                  </a:ext>
                </a:extLst>
              </p:cNvPr>
              <p:cNvSpPr/>
              <p:nvPr/>
            </p:nvSpPr>
            <p:spPr>
              <a:xfrm>
                <a:off x="5995935" y="1959759"/>
                <a:ext cx="5604612" cy="646331"/>
              </a:xfrm>
              <a:prstGeom prst="rect">
                <a:avLst/>
              </a:prstGeom>
            </p:spPr>
            <p:txBody>
              <a:bodyPr wrap="square">
                <a:spAutoFit/>
              </a:bodyPr>
              <a:lstStyle/>
              <a:p>
                <a:r>
                  <a:rPr lang="ro-RO" dirty="0"/>
                  <a:t>Dacă </a:t>
                </a:r>
                <a:r>
                  <a:rPr lang="en-US" dirty="0"/>
                  <a:t>for</a:t>
                </a:r>
                <a:r>
                  <a:rPr lang="ro-RO" dirty="0"/>
                  <a:t>ța exterioară are suportul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𝑖</m:t>
                        </m:r>
                      </m:sub>
                    </m:sSub>
                    <m:r>
                      <a:rPr lang="ro-RO" b="0" i="1" smtClean="0">
                        <a:latin typeface="Cambria Math" panose="02040503050406030204" pitchFamily="18" charset="0"/>
                      </a:rPr>
                      <m:t> </m:t>
                    </m:r>
                  </m:oMath>
                </a14:m>
                <a:r>
                  <a:rPr lang="ro-RO" dirty="0"/>
                  <a:t>atunci elementul mobil 1 are o mișcare accelerată</a:t>
                </a:r>
                <a:endParaRPr lang="en-US" dirty="0"/>
              </a:p>
            </p:txBody>
          </p:sp>
        </mc:Choice>
        <mc:Fallback xmlns="">
          <p:sp>
            <p:nvSpPr>
              <p:cNvPr id="13" name="Rectangle 12">
                <a:extLst>
                  <a:ext uri="{FF2B5EF4-FFF2-40B4-BE49-F238E27FC236}">
                    <a16:creationId xmlns:a16="http://schemas.microsoft.com/office/drawing/2014/main" id="{E98F2F7F-6B89-4425-BDE5-9021DEFC9793}"/>
                  </a:ext>
                </a:extLst>
              </p:cNvPr>
              <p:cNvSpPr>
                <a:spLocks noRot="1" noChangeAspect="1" noMove="1" noResize="1" noEditPoints="1" noAdjustHandles="1" noChangeArrowheads="1" noChangeShapeType="1" noTextEdit="1"/>
              </p:cNvSpPr>
              <p:nvPr/>
            </p:nvSpPr>
            <p:spPr>
              <a:xfrm>
                <a:off x="5995935" y="1959759"/>
                <a:ext cx="5604612" cy="646331"/>
              </a:xfrm>
              <a:prstGeom prst="rect">
                <a:avLst/>
              </a:prstGeom>
              <a:blipFill>
                <a:blip r:embed="rId3"/>
                <a:stretch>
                  <a:fillRect l="-979" t="-4673" b="-13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DFE44F49-B0FF-402A-B316-5A6C95999A43}"/>
                  </a:ext>
                </a:extLst>
              </p:cNvPr>
              <p:cNvSpPr/>
              <p:nvPr/>
            </p:nvSpPr>
            <p:spPr>
              <a:xfrm>
                <a:off x="5995935" y="2643130"/>
                <a:ext cx="5604612" cy="956929"/>
              </a:xfrm>
              <a:prstGeom prst="rect">
                <a:avLst/>
              </a:prstGeom>
            </p:spPr>
            <p:txBody>
              <a:bodyPr wrap="square">
                <a:spAutoFit/>
              </a:bodyPr>
              <a:lstStyle/>
              <a:p>
                <a:r>
                  <a:rPr lang="ro-RO" dirty="0"/>
                  <a:t>Dacă </a:t>
                </a:r>
                <a:r>
                  <a:rPr lang="en-US" dirty="0"/>
                  <a:t>for</a:t>
                </a:r>
                <a:r>
                  <a:rPr lang="ro-RO" dirty="0"/>
                  <a:t>ța exterioară are suportul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𝑒</m:t>
                        </m:r>
                      </m:sub>
                    </m:sSub>
                    <m:r>
                      <a:rPr lang="ro-RO" b="0" i="1" smtClean="0">
                        <a:latin typeface="Cambria Math" panose="02040503050406030204" pitchFamily="18" charset="0"/>
                      </a:rPr>
                      <m:t> </m:t>
                    </m:r>
                  </m:oMath>
                </a14:m>
                <a:r>
                  <a:rPr lang="ro-RO" dirty="0"/>
                  <a:t>atunci elementul mobil 1 se autoblochează. Apare forța </a:t>
                </a:r>
                <a14:m>
                  <m:oMath xmlns:m="http://schemas.openxmlformats.org/officeDocument/2006/math">
                    <m:sSup>
                      <m:sSupPr>
                        <m:ctrlPr>
                          <a:rPr lang="ro-RO" i="1" smtClean="0">
                            <a:latin typeface="Cambria Math" panose="02040503050406030204" pitchFamily="18" charset="0"/>
                          </a:rPr>
                        </m:ctrlPr>
                      </m:sSupPr>
                      <m:e>
                        <m:acc>
                          <m:accPr>
                            <m:chr m:val="⃗"/>
                            <m:ctrlPr>
                              <a:rPr lang="ro-RO" i="1" smtClean="0">
                                <a:latin typeface="Cambria Math" panose="02040503050406030204" pitchFamily="18" charset="0"/>
                              </a:rPr>
                            </m:ctrlPr>
                          </m:accPr>
                          <m:e>
                            <m:r>
                              <a:rPr lang="ro-RO" b="0" i="1" smtClean="0">
                                <a:latin typeface="Cambria Math" panose="02040503050406030204" pitchFamily="18" charset="0"/>
                              </a:rPr>
                              <m:t>𝐹</m:t>
                            </m:r>
                          </m:e>
                        </m:acc>
                      </m:e>
                      <m:sup>
                        <m:r>
                          <a:rPr lang="en-US" b="0" i="1" smtClean="0">
                            <a:latin typeface="Cambria Math" panose="02040503050406030204" pitchFamily="18" charset="0"/>
                          </a:rPr>
                          <m:t>′</m:t>
                        </m:r>
                      </m:sup>
                    </m:sSup>
                  </m:oMath>
                </a14:m>
                <a:r>
                  <a:rPr lang="ro-RO" dirty="0"/>
                  <a:t>care are tendința de a se opune mișcării</a:t>
                </a:r>
                <a:endParaRPr lang="en-US" dirty="0"/>
              </a:p>
            </p:txBody>
          </p:sp>
        </mc:Choice>
        <mc:Fallback xmlns="">
          <p:sp>
            <p:nvSpPr>
              <p:cNvPr id="14" name="Rectangle 13">
                <a:extLst>
                  <a:ext uri="{FF2B5EF4-FFF2-40B4-BE49-F238E27FC236}">
                    <a16:creationId xmlns:a16="http://schemas.microsoft.com/office/drawing/2014/main" id="{DFE44F49-B0FF-402A-B316-5A6C95999A43}"/>
                  </a:ext>
                </a:extLst>
              </p:cNvPr>
              <p:cNvSpPr>
                <a:spLocks noRot="1" noChangeAspect="1" noMove="1" noResize="1" noEditPoints="1" noAdjustHandles="1" noChangeArrowheads="1" noChangeShapeType="1" noTextEdit="1"/>
              </p:cNvSpPr>
              <p:nvPr/>
            </p:nvSpPr>
            <p:spPr>
              <a:xfrm>
                <a:off x="5995935" y="2643130"/>
                <a:ext cx="5604612" cy="956929"/>
              </a:xfrm>
              <a:prstGeom prst="rect">
                <a:avLst/>
              </a:prstGeom>
              <a:blipFill>
                <a:blip r:embed="rId4"/>
                <a:stretch>
                  <a:fillRect l="-979" t="-3822" r="-1088" b="-95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4ABB245-1EA5-447F-8E9B-395B21A3950C}"/>
                  </a:ext>
                </a:extLst>
              </p:cNvPr>
              <p:cNvSpPr txBox="1"/>
              <p:nvPr/>
            </p:nvSpPr>
            <p:spPr>
              <a:xfrm>
                <a:off x="7551606" y="3731471"/>
                <a:ext cx="1616661" cy="5690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𝑑</m:t>
                      </m:r>
                      <m:r>
                        <a:rPr lang="ro-RO" b="0" i="1" smtClean="0">
                          <a:latin typeface="Cambria Math" panose="02040503050406030204" pitchFamily="18" charset="0"/>
                        </a:rPr>
                        <m:t>=</m:t>
                      </m:r>
                      <m:f>
                        <m:fPr>
                          <m:ctrlPr>
                            <a:rPr lang="ro-RO" b="0" i="1" smtClean="0">
                              <a:latin typeface="Cambria Math" panose="02040503050406030204" pitchFamily="18" charset="0"/>
                            </a:rPr>
                          </m:ctrlPr>
                        </m:fPr>
                        <m:num>
                          <m:r>
                            <a:rPr lang="ro-RO" b="0" i="1" smtClean="0">
                              <a:latin typeface="Cambria Math" panose="02040503050406030204" pitchFamily="18" charset="0"/>
                            </a:rPr>
                            <m:t>𝑙</m:t>
                          </m:r>
                        </m:num>
                        <m:den>
                          <m:r>
                            <a:rPr lang="ro-RO" b="0" i="1" smtClean="0">
                              <a:latin typeface="Cambria Math" panose="02040503050406030204" pitchFamily="18" charset="0"/>
                            </a:rPr>
                            <m:t>2</m:t>
                          </m:r>
                          <m:func>
                            <m:funcPr>
                              <m:ctrlPr>
                                <a:rPr lang="ro-RO" b="0" i="1" smtClean="0">
                                  <a:latin typeface="Cambria Math" panose="02040503050406030204" pitchFamily="18" charset="0"/>
                                </a:rPr>
                              </m:ctrlPr>
                            </m:funcPr>
                            <m:fName>
                              <m:r>
                                <m:rPr>
                                  <m:sty m:val="p"/>
                                </m:rPr>
                                <a:rPr lang="ro-RO" b="0" i="0" smtClean="0">
                                  <a:latin typeface="Cambria Math" panose="02040503050406030204" pitchFamily="18" charset="0"/>
                                </a:rPr>
                                <m:t>tg</m:t>
                              </m:r>
                            </m:fName>
                            <m:e>
                              <m:r>
                                <a:rPr lang="ro-RO" b="0" i="1" smtClean="0">
                                  <a:latin typeface="Cambria Math" panose="02040503050406030204" pitchFamily="18" charset="0"/>
                                  <a:ea typeface="Cambria Math" panose="02040503050406030204" pitchFamily="18" charset="0"/>
                                </a:rPr>
                                <m:t>𝜑</m:t>
                              </m:r>
                            </m:e>
                          </m:func>
                        </m:den>
                      </m:f>
                      <m:r>
                        <a:rPr lang="ro-RO" b="0" i="1" smtClean="0">
                          <a:latin typeface="Cambria Math" panose="02040503050406030204" pitchFamily="18" charset="0"/>
                        </a:rPr>
                        <m:t>=</m:t>
                      </m:r>
                      <m:f>
                        <m:fPr>
                          <m:ctrlPr>
                            <a:rPr lang="ro-RO" b="0" i="1" smtClean="0">
                              <a:latin typeface="Cambria Math" panose="02040503050406030204" pitchFamily="18" charset="0"/>
                            </a:rPr>
                          </m:ctrlPr>
                        </m:fPr>
                        <m:num>
                          <m:r>
                            <a:rPr lang="ro-RO" b="0" i="1" smtClean="0">
                              <a:latin typeface="Cambria Math" panose="02040503050406030204" pitchFamily="18" charset="0"/>
                            </a:rPr>
                            <m:t>𝑙</m:t>
                          </m:r>
                        </m:num>
                        <m:den>
                          <m:r>
                            <a:rPr lang="ro-RO" b="0" i="1" smtClean="0">
                              <a:latin typeface="Cambria Math" panose="02040503050406030204" pitchFamily="18" charset="0"/>
                            </a:rPr>
                            <m:t>2</m:t>
                          </m:r>
                          <m:r>
                            <a:rPr lang="ro-RO" b="0" i="1" smtClean="0">
                              <a:latin typeface="Cambria Math" panose="02040503050406030204" pitchFamily="18" charset="0"/>
                              <a:ea typeface="Cambria Math" panose="02040503050406030204" pitchFamily="18" charset="0"/>
                            </a:rPr>
                            <m:t>𝜇</m:t>
                          </m:r>
                        </m:den>
                      </m:f>
                    </m:oMath>
                  </m:oMathPara>
                </a14:m>
                <a:endParaRPr lang="en-US" dirty="0"/>
              </a:p>
            </p:txBody>
          </p:sp>
        </mc:Choice>
        <mc:Fallback xmlns="">
          <p:sp>
            <p:nvSpPr>
              <p:cNvPr id="15" name="TextBox 14">
                <a:extLst>
                  <a:ext uri="{FF2B5EF4-FFF2-40B4-BE49-F238E27FC236}">
                    <a16:creationId xmlns:a16="http://schemas.microsoft.com/office/drawing/2014/main" id="{34ABB245-1EA5-447F-8E9B-395B21A3950C}"/>
                  </a:ext>
                </a:extLst>
              </p:cNvPr>
              <p:cNvSpPr txBox="1">
                <a:spLocks noRot="1" noChangeAspect="1" noMove="1" noResize="1" noEditPoints="1" noAdjustHandles="1" noChangeArrowheads="1" noChangeShapeType="1" noTextEdit="1"/>
              </p:cNvSpPr>
              <p:nvPr/>
            </p:nvSpPr>
            <p:spPr>
              <a:xfrm>
                <a:off x="7551606" y="3731471"/>
                <a:ext cx="1616661" cy="569002"/>
              </a:xfrm>
              <a:prstGeom prst="rect">
                <a:avLst/>
              </a:prstGeom>
              <a:blipFill>
                <a:blip r:embed="rId5"/>
                <a:stretch>
                  <a:fillRect b="-1075"/>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D84382D0-45E2-47F4-8308-A57A992102B7}"/>
              </a:ext>
            </a:extLst>
          </p:cNvPr>
          <p:cNvSpPr/>
          <p:nvPr/>
        </p:nvSpPr>
        <p:spPr>
          <a:xfrm>
            <a:off x="5727884" y="4430415"/>
            <a:ext cx="6096000" cy="369332"/>
          </a:xfrm>
          <a:prstGeom prst="rect">
            <a:avLst/>
          </a:prstGeom>
        </p:spPr>
        <p:txBody>
          <a:bodyPr>
            <a:spAutoFit/>
          </a:bodyPr>
          <a:lstStyle/>
          <a:p>
            <a:r>
              <a:rPr lang="ro-RO" dirty="0"/>
              <a:t>unde: l – lungimea elementului mobil 1 (între punctele A și B) </a:t>
            </a:r>
            <a:endParaRPr lang="en-US" dirty="0"/>
          </a:p>
        </p:txBody>
      </p:sp>
      <p:pic>
        <p:nvPicPr>
          <p:cNvPr id="17" name="Picture 16">
            <a:extLst>
              <a:ext uri="{FF2B5EF4-FFF2-40B4-BE49-F238E27FC236}">
                <a16:creationId xmlns:a16="http://schemas.microsoft.com/office/drawing/2014/main" id="{145DE64B-035B-4DEE-BFC2-80718A1053AC}"/>
              </a:ext>
            </a:extLst>
          </p:cNvPr>
          <p:cNvPicPr>
            <a:picLocks noChangeAspect="1"/>
          </p:cNvPicPr>
          <p:nvPr/>
        </p:nvPicPr>
        <p:blipFill>
          <a:blip r:embed="rId6"/>
          <a:stretch>
            <a:fillRect/>
          </a:stretch>
        </p:blipFill>
        <p:spPr>
          <a:xfrm>
            <a:off x="363018" y="1014315"/>
            <a:ext cx="5364866" cy="5729358"/>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DE51C3D-B0F4-498E-9077-751141CF0F38}"/>
                  </a:ext>
                </a:extLst>
              </p:cNvPr>
              <p:cNvSpPr txBox="1"/>
              <p:nvPr/>
            </p:nvSpPr>
            <p:spPr>
              <a:xfrm>
                <a:off x="3647430" y="4951748"/>
                <a:ext cx="8097882" cy="690061"/>
              </a:xfrm>
              <a:prstGeom prst="rect">
                <a:avLst/>
              </a:prstGeom>
              <a:noFill/>
            </p:spPr>
            <p:txBody>
              <a:bodyPr wrap="square" rtlCol="0">
                <a:spAutoFit/>
              </a:bodyPr>
              <a:lstStyle/>
              <a:p>
                <a:pPr algn="just"/>
                <a:r>
                  <a:rPr lang="ro-RO" dirty="0"/>
                  <a:t>Pentru ca elementul 1 să nu se autoblocheze, </a:t>
                </a:r>
                <a:r>
                  <a:rPr lang="en-US" dirty="0"/>
                  <a:t>for</a:t>
                </a:r>
                <a:r>
                  <a:rPr lang="ro-RO" dirty="0"/>
                  <a:t>ța exterioară </a:t>
                </a:r>
                <a14:m>
                  <m:oMath xmlns:m="http://schemas.openxmlformats.org/officeDocument/2006/math">
                    <m:acc>
                      <m:accPr>
                        <m:chr m:val="⃗"/>
                        <m:ctrlPr>
                          <a:rPr lang="ro-RO" i="1" smtClean="0">
                            <a:latin typeface="Cambria Math" panose="02040503050406030204" pitchFamily="18" charset="0"/>
                          </a:rPr>
                        </m:ctrlPr>
                      </m:accPr>
                      <m:e>
                        <m:r>
                          <a:rPr lang="ro-RO" b="0" i="1" smtClean="0">
                            <a:latin typeface="Cambria Math" panose="02040503050406030204" pitchFamily="18" charset="0"/>
                          </a:rPr>
                          <m:t>𝐹</m:t>
                        </m:r>
                      </m:e>
                    </m:acc>
                  </m:oMath>
                </a14:m>
                <a:r>
                  <a:rPr lang="ro-RO" dirty="0"/>
                  <a:t> care are punctul de aplicație in D  trebuie să aibă suportul în interiorul unghiului </a:t>
                </a:r>
                <a14:m>
                  <m:oMath xmlns:m="http://schemas.openxmlformats.org/officeDocument/2006/math">
                    <m:acc>
                      <m:accPr>
                        <m:chr m:val="̂"/>
                        <m:ctrlPr>
                          <a:rPr lang="ro-RO" i="1" smtClean="0">
                            <a:latin typeface="Cambria Math" panose="02040503050406030204" pitchFamily="18" charset="0"/>
                          </a:rPr>
                        </m:ctrlPr>
                      </m:accPr>
                      <m:e>
                        <m:r>
                          <a:rPr lang="ro-RO" b="0" i="1" smtClean="0">
                            <a:latin typeface="Cambria Math" panose="02040503050406030204" pitchFamily="18" charset="0"/>
                          </a:rPr>
                          <m:t>𝐶𝐷</m:t>
                        </m:r>
                        <m:sSup>
                          <m:sSupPr>
                            <m:ctrlPr>
                              <a:rPr lang="ro-RO" b="0" i="1" smtClean="0">
                                <a:latin typeface="Cambria Math" panose="02040503050406030204" pitchFamily="18" charset="0"/>
                              </a:rPr>
                            </m:ctrlPr>
                          </m:sSupPr>
                          <m:e>
                            <m:r>
                              <a:rPr lang="ro-RO" b="0" i="1" smtClean="0">
                                <a:latin typeface="Cambria Math" panose="02040503050406030204" pitchFamily="18" charset="0"/>
                              </a:rPr>
                              <m:t>𝐶</m:t>
                            </m:r>
                          </m:e>
                          <m:sup>
                            <m:r>
                              <a:rPr lang="en-US" b="0" i="1" smtClean="0">
                                <a:latin typeface="Cambria Math" panose="02040503050406030204" pitchFamily="18" charset="0"/>
                              </a:rPr>
                              <m:t>′</m:t>
                            </m:r>
                          </m:sup>
                        </m:sSup>
                      </m:e>
                    </m:acc>
                  </m:oMath>
                </a14:m>
                <a:r>
                  <a:rPr lang="ro-RO" dirty="0"/>
                  <a:t>.</a:t>
                </a:r>
                <a:endParaRPr lang="en-US" dirty="0"/>
              </a:p>
            </p:txBody>
          </p:sp>
        </mc:Choice>
        <mc:Fallback xmlns="">
          <p:sp>
            <p:nvSpPr>
              <p:cNvPr id="18" name="TextBox 17">
                <a:extLst>
                  <a:ext uri="{FF2B5EF4-FFF2-40B4-BE49-F238E27FC236}">
                    <a16:creationId xmlns:a16="http://schemas.microsoft.com/office/drawing/2014/main" id="{8DE51C3D-B0F4-498E-9077-751141CF0F38}"/>
                  </a:ext>
                </a:extLst>
              </p:cNvPr>
              <p:cNvSpPr txBox="1">
                <a:spLocks noRot="1" noChangeAspect="1" noMove="1" noResize="1" noEditPoints="1" noAdjustHandles="1" noChangeArrowheads="1" noChangeShapeType="1" noTextEdit="1"/>
              </p:cNvSpPr>
              <p:nvPr/>
            </p:nvSpPr>
            <p:spPr>
              <a:xfrm>
                <a:off x="3647430" y="4951748"/>
                <a:ext cx="8097882" cy="690061"/>
              </a:xfrm>
              <a:prstGeom prst="rect">
                <a:avLst/>
              </a:prstGeom>
              <a:blipFill>
                <a:blip r:embed="rId7"/>
                <a:stretch>
                  <a:fillRect l="-602" t="-13274" r="-602" b="-141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B402164-D42C-461A-A147-0D4FBC30ABC7}"/>
                  </a:ext>
                </a:extLst>
              </p:cNvPr>
              <p:cNvSpPr txBox="1"/>
              <p:nvPr/>
            </p:nvSpPr>
            <p:spPr>
              <a:xfrm>
                <a:off x="3614425" y="5854321"/>
                <a:ext cx="8097882" cy="679930"/>
              </a:xfrm>
              <a:prstGeom prst="rect">
                <a:avLst/>
              </a:prstGeom>
              <a:noFill/>
            </p:spPr>
            <p:txBody>
              <a:bodyPr wrap="square" rtlCol="0">
                <a:spAutoFit/>
              </a:bodyPr>
              <a:lstStyle/>
              <a:p>
                <a:pPr algn="just"/>
                <a:r>
                  <a:rPr lang="en-US" dirty="0" err="1"/>
                  <a:t>Dac</a:t>
                </a:r>
                <a:r>
                  <a:rPr lang="ro-RO" dirty="0"/>
                  <a:t>ă </a:t>
                </a:r>
                <a:r>
                  <a:rPr lang="en-US" dirty="0"/>
                  <a:t>for</a:t>
                </a:r>
                <a:r>
                  <a:rPr lang="ro-RO" dirty="0"/>
                  <a:t>ța exterioară </a:t>
                </a:r>
                <a14:m>
                  <m:oMath xmlns:m="http://schemas.openxmlformats.org/officeDocument/2006/math">
                    <m:acc>
                      <m:accPr>
                        <m:chr m:val="⃗"/>
                        <m:ctrlPr>
                          <a:rPr lang="ro-RO" i="1" smtClean="0">
                            <a:latin typeface="Cambria Math" panose="02040503050406030204" pitchFamily="18" charset="0"/>
                          </a:rPr>
                        </m:ctrlPr>
                      </m:accPr>
                      <m:e>
                        <m:r>
                          <a:rPr lang="ro-RO" b="0" i="1" smtClean="0">
                            <a:latin typeface="Cambria Math" panose="02040503050406030204" pitchFamily="18" charset="0"/>
                          </a:rPr>
                          <m:t>𝐹</m:t>
                        </m:r>
                      </m:e>
                    </m:acc>
                  </m:oMath>
                </a14:m>
                <a:r>
                  <a:rPr lang="ro-RO" dirty="0"/>
                  <a:t> este paralelă cu direcția mișcării, suportul ei trebuie să fie cuprins între punctele C și C</a:t>
                </a:r>
                <a:r>
                  <a:rPr lang="en-US" dirty="0"/>
                  <a:t>’</a:t>
                </a:r>
                <a:r>
                  <a:rPr lang="ro-RO" dirty="0"/>
                  <a:t>.</a:t>
                </a:r>
                <a:endParaRPr lang="en-US" dirty="0"/>
              </a:p>
            </p:txBody>
          </p:sp>
        </mc:Choice>
        <mc:Fallback xmlns="">
          <p:sp>
            <p:nvSpPr>
              <p:cNvPr id="19" name="TextBox 18">
                <a:extLst>
                  <a:ext uri="{FF2B5EF4-FFF2-40B4-BE49-F238E27FC236}">
                    <a16:creationId xmlns:a16="http://schemas.microsoft.com/office/drawing/2014/main" id="{BB402164-D42C-461A-A147-0D4FBC30ABC7}"/>
                  </a:ext>
                </a:extLst>
              </p:cNvPr>
              <p:cNvSpPr txBox="1">
                <a:spLocks noRot="1" noChangeAspect="1" noMove="1" noResize="1" noEditPoints="1" noAdjustHandles="1" noChangeArrowheads="1" noChangeShapeType="1" noTextEdit="1"/>
              </p:cNvSpPr>
              <p:nvPr/>
            </p:nvSpPr>
            <p:spPr>
              <a:xfrm>
                <a:off x="3614425" y="5854321"/>
                <a:ext cx="8097882" cy="679930"/>
              </a:xfrm>
              <a:prstGeom prst="rect">
                <a:avLst/>
              </a:prstGeom>
              <a:blipFill>
                <a:blip r:embed="rId8"/>
                <a:stretch>
                  <a:fillRect l="-678" t="-13393" r="-602" b="-13393"/>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74EF55CC-78C4-4DD6-9845-4A1126B8DD9C}"/>
              </a:ext>
            </a:extLst>
          </p:cNvPr>
          <p:cNvSpPr/>
          <p:nvPr/>
        </p:nvSpPr>
        <p:spPr>
          <a:xfrm>
            <a:off x="552348" y="313618"/>
            <a:ext cx="5567293" cy="461665"/>
          </a:xfrm>
          <a:prstGeom prst="rect">
            <a:avLst/>
          </a:prstGeom>
        </p:spPr>
        <p:txBody>
          <a:bodyPr wrap="none">
            <a:spAutoFit/>
          </a:bodyPr>
          <a:lstStyle/>
          <a:p>
            <a:r>
              <a:rPr lang="ro-RO" sz="2400" dirty="0"/>
              <a:t>2.5 Forțele de frecare în cuplele cinematice</a:t>
            </a:r>
            <a:endParaRPr lang="en-US" sz="2400" dirty="0"/>
          </a:p>
        </p:txBody>
      </p:sp>
      <p:cxnSp>
        <p:nvCxnSpPr>
          <p:cNvPr id="20" name="Straight Connector 19">
            <a:extLst>
              <a:ext uri="{FF2B5EF4-FFF2-40B4-BE49-F238E27FC236}">
                <a16:creationId xmlns:a16="http://schemas.microsoft.com/office/drawing/2014/main" id="{AED5EB18-F973-40FC-9E35-30237BCC2DC5}"/>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9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P spid="1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B276406-A375-4573-99DD-CBF2DCD0DB29}"/>
              </a:ext>
            </a:extLst>
          </p:cNvPr>
          <p:cNvSpPr txBox="1"/>
          <p:nvPr/>
        </p:nvSpPr>
        <p:spPr>
          <a:xfrm>
            <a:off x="4756415" y="1054897"/>
            <a:ext cx="6786017" cy="923330"/>
          </a:xfrm>
          <a:prstGeom prst="rect">
            <a:avLst/>
          </a:prstGeom>
          <a:noFill/>
        </p:spPr>
        <p:txBody>
          <a:bodyPr wrap="square" rtlCol="0">
            <a:spAutoFit/>
          </a:bodyPr>
          <a:lstStyle/>
          <a:p>
            <a:pPr algn="just"/>
            <a:r>
              <a:rPr lang="ro-RO" dirty="0"/>
              <a:t>În cazul cuplei superioare care permite o mișcare de translație pe direcția tangentei comune t – t în punctul de contact și o rotație în jurul punctului A, apare:</a:t>
            </a:r>
            <a:endParaRPr lang="en-US" i="1" dirty="0"/>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6B0E2BBE-030C-4F92-99DD-9654AC98207B}"/>
                  </a:ext>
                </a:extLst>
              </p:cNvPr>
              <p:cNvSpPr/>
              <p:nvPr/>
            </p:nvSpPr>
            <p:spPr>
              <a:xfrm>
                <a:off x="8073302" y="2167124"/>
                <a:ext cx="1419106"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b="0" i="0" smtClean="0">
                              <a:latin typeface="Cambria Math" panose="02040503050406030204" pitchFamily="18" charset="0"/>
                            </a:rPr>
                            <m:t>21</m:t>
                          </m:r>
                          <m:r>
                            <a:rPr lang="en-US" i="1">
                              <a:latin typeface="Cambria Math" panose="02040503050406030204" pitchFamily="18" charset="0"/>
                            </a:rPr>
                            <m:t>𝑓</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oMath>
                  </m:oMathPara>
                </a14:m>
                <a:endParaRPr lang="en-US" dirty="0"/>
              </a:p>
            </p:txBody>
          </p:sp>
        </mc:Choice>
        <mc:Fallback xmlns="">
          <p:sp>
            <p:nvSpPr>
              <p:cNvPr id="11" name="Rectangle 10">
                <a:extLst>
                  <a:ext uri="{FF2B5EF4-FFF2-40B4-BE49-F238E27FC236}">
                    <a16:creationId xmlns:a16="http://schemas.microsoft.com/office/drawing/2014/main" id="{6B0E2BBE-030C-4F92-99DD-9654AC98207B}"/>
                  </a:ext>
                </a:extLst>
              </p:cNvPr>
              <p:cNvSpPr>
                <a:spLocks noRot="1" noChangeAspect="1" noMove="1" noResize="1" noEditPoints="1" noAdjustHandles="1" noChangeArrowheads="1" noChangeShapeType="1" noTextEdit="1"/>
              </p:cNvSpPr>
              <p:nvPr/>
            </p:nvSpPr>
            <p:spPr>
              <a:xfrm>
                <a:off x="8073302" y="2167124"/>
                <a:ext cx="1419106" cy="391582"/>
              </a:xfrm>
              <a:prstGeom prst="rect">
                <a:avLst/>
              </a:prstGeom>
              <a:blipFill>
                <a:blip r:embed="rId2"/>
                <a:stretch>
                  <a:fillRect b="-923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4203324D-F551-4CE3-A5DA-480A94342059}"/>
              </a:ext>
            </a:extLst>
          </p:cNvPr>
          <p:cNvSpPr/>
          <p:nvPr/>
        </p:nvSpPr>
        <p:spPr>
          <a:xfrm>
            <a:off x="5639372" y="2189374"/>
            <a:ext cx="2440540" cy="369332"/>
          </a:xfrm>
          <a:prstGeom prst="rect">
            <a:avLst/>
          </a:prstGeom>
        </p:spPr>
        <p:txBody>
          <a:bodyPr wrap="none">
            <a:spAutoFit/>
          </a:bodyPr>
          <a:lstStyle/>
          <a:p>
            <a:r>
              <a:rPr lang="ro-RO" i="1" dirty="0"/>
              <a:t>- Frecarea de alunecare:</a:t>
            </a:r>
            <a:endParaRPr lang="en-US" dirty="0"/>
          </a:p>
        </p:txBody>
      </p:sp>
      <p:sp>
        <p:nvSpPr>
          <p:cNvPr id="6" name="Rectangle 5">
            <a:extLst>
              <a:ext uri="{FF2B5EF4-FFF2-40B4-BE49-F238E27FC236}">
                <a16:creationId xmlns:a16="http://schemas.microsoft.com/office/drawing/2014/main" id="{DA27A56C-3FE2-4A84-8AAC-26D4405E5C50}"/>
              </a:ext>
            </a:extLst>
          </p:cNvPr>
          <p:cNvSpPr/>
          <p:nvPr/>
        </p:nvSpPr>
        <p:spPr>
          <a:xfrm>
            <a:off x="5639372" y="2684030"/>
            <a:ext cx="2580899" cy="369332"/>
          </a:xfrm>
          <a:prstGeom prst="rect">
            <a:avLst/>
          </a:prstGeom>
        </p:spPr>
        <p:txBody>
          <a:bodyPr wrap="none">
            <a:spAutoFit/>
          </a:bodyPr>
          <a:lstStyle/>
          <a:p>
            <a:r>
              <a:rPr lang="ro-RO" i="1" dirty="0"/>
              <a:t>- Frecarea de rostogolire: </a:t>
            </a:r>
            <a:endParaRPr lang="en-US" dirty="0"/>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FF89736-374D-4C5B-8CC0-EB1FB5F26DEE}"/>
                  </a:ext>
                </a:extLst>
              </p:cNvPr>
              <p:cNvSpPr/>
              <p:nvPr/>
            </p:nvSpPr>
            <p:spPr>
              <a:xfrm>
                <a:off x="8118165" y="2696308"/>
                <a:ext cx="1466235"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𝑀</m:t>
                          </m:r>
                        </m:e>
                        <m:sub>
                          <m:r>
                            <a:rPr lang="en-US" b="0" i="0" smtClean="0">
                              <a:latin typeface="Cambria Math" panose="02040503050406030204" pitchFamily="18" charset="0"/>
                            </a:rPr>
                            <m:t>21</m:t>
                          </m:r>
                          <m:r>
                            <a:rPr lang="en-US" i="1">
                              <a:latin typeface="Cambria Math" panose="02040503050406030204" pitchFamily="18" charset="0"/>
                            </a:rPr>
                            <m:t>𝑓</m:t>
                          </m:r>
                        </m:sub>
                      </m:sSub>
                      <m:r>
                        <a:rPr lang="en-US" b="0" i="1" smtClean="0">
                          <a:latin typeface="Cambria Math" panose="02040503050406030204" pitchFamily="18" charset="0"/>
                        </a:rPr>
                        <m:t>=</m:t>
                      </m:r>
                      <m:r>
                        <a:rPr lang="ro-RO" b="0" i="1" smtClean="0">
                          <a:latin typeface="Cambria Math" panose="02040503050406030204" pitchFamily="18" charset="0"/>
                        </a:rPr>
                        <m:t>𝑠</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oMath>
                  </m:oMathPara>
                </a14:m>
                <a:endParaRPr lang="en-US" dirty="0"/>
              </a:p>
            </p:txBody>
          </p:sp>
        </mc:Choice>
        <mc:Fallback xmlns="">
          <p:sp>
            <p:nvSpPr>
              <p:cNvPr id="18" name="Rectangle 17">
                <a:extLst>
                  <a:ext uri="{FF2B5EF4-FFF2-40B4-BE49-F238E27FC236}">
                    <a16:creationId xmlns:a16="http://schemas.microsoft.com/office/drawing/2014/main" id="{9FF89736-374D-4C5B-8CC0-EB1FB5F26DEE}"/>
                  </a:ext>
                </a:extLst>
              </p:cNvPr>
              <p:cNvSpPr>
                <a:spLocks noRot="1" noChangeAspect="1" noMove="1" noResize="1" noEditPoints="1" noAdjustHandles="1" noChangeArrowheads="1" noChangeShapeType="1" noTextEdit="1"/>
              </p:cNvSpPr>
              <p:nvPr/>
            </p:nvSpPr>
            <p:spPr>
              <a:xfrm>
                <a:off x="8118165" y="2696308"/>
                <a:ext cx="1466235" cy="391582"/>
              </a:xfrm>
              <a:prstGeom prst="rect">
                <a:avLst/>
              </a:prstGeom>
              <a:blipFill>
                <a:blip r:embed="rId3"/>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7E44420-D709-4FB3-B955-86DB8141908B}"/>
                  </a:ext>
                </a:extLst>
              </p:cNvPr>
              <p:cNvSpPr/>
              <p:nvPr/>
            </p:nvSpPr>
            <p:spPr>
              <a:xfrm>
                <a:off x="5625458" y="3345203"/>
                <a:ext cx="4908908" cy="646331"/>
              </a:xfrm>
              <a:prstGeom prst="rect">
                <a:avLst/>
              </a:prstGeom>
            </p:spPr>
            <p:txBody>
              <a:bodyPr wrap="none">
                <a:spAutoFit/>
              </a:bodyPr>
              <a:lstStyle/>
              <a:p>
                <a:r>
                  <a:rPr lang="ro-RO" dirty="0"/>
                  <a:t>unde: 	</a:t>
                </a:r>
                <a14:m>
                  <m:oMath xmlns:m="http://schemas.openxmlformats.org/officeDocument/2006/math">
                    <m:r>
                      <a:rPr lang="en-US" i="1">
                        <a:latin typeface="Cambria Math" panose="02040503050406030204" pitchFamily="18" charset="0"/>
                        <a:ea typeface="Cambria Math" panose="02040503050406030204" pitchFamily="18" charset="0"/>
                      </a:rPr>
                      <m:t>𝜇</m:t>
                    </m:r>
                  </m:oMath>
                </a14:m>
                <a:r>
                  <a:rPr lang="ro-RO" dirty="0"/>
                  <a:t> – coeficientul de frecare de alunecare</a:t>
                </a:r>
              </a:p>
              <a:p>
                <a:r>
                  <a:rPr lang="ro-RO" dirty="0"/>
                  <a:t>	</a:t>
                </a:r>
                <a14:m>
                  <m:oMath xmlns:m="http://schemas.openxmlformats.org/officeDocument/2006/math">
                    <m:r>
                      <a:rPr lang="ro-RO" b="0" i="1" smtClean="0">
                        <a:latin typeface="Cambria Math" panose="02040503050406030204" pitchFamily="18" charset="0"/>
                        <a:ea typeface="Cambria Math" panose="02040503050406030204" pitchFamily="18" charset="0"/>
                      </a:rPr>
                      <m:t>𝑠</m:t>
                    </m:r>
                  </m:oMath>
                </a14:m>
                <a:r>
                  <a:rPr lang="ro-RO" dirty="0"/>
                  <a:t> – coeficientul de frecare de rostogolire </a:t>
                </a:r>
                <a:endParaRPr lang="en-US" dirty="0"/>
              </a:p>
            </p:txBody>
          </p:sp>
        </mc:Choice>
        <mc:Fallback xmlns="">
          <p:sp>
            <p:nvSpPr>
              <p:cNvPr id="7" name="Rectangle 6">
                <a:extLst>
                  <a:ext uri="{FF2B5EF4-FFF2-40B4-BE49-F238E27FC236}">
                    <a16:creationId xmlns:a16="http://schemas.microsoft.com/office/drawing/2014/main" id="{97E44420-D709-4FB3-B955-86DB8141908B}"/>
                  </a:ext>
                </a:extLst>
              </p:cNvPr>
              <p:cNvSpPr>
                <a:spLocks noRot="1" noChangeAspect="1" noMove="1" noResize="1" noEditPoints="1" noAdjustHandles="1" noChangeArrowheads="1" noChangeShapeType="1" noTextEdit="1"/>
              </p:cNvSpPr>
              <p:nvPr/>
            </p:nvSpPr>
            <p:spPr>
              <a:xfrm>
                <a:off x="5625458" y="3345203"/>
                <a:ext cx="4908908" cy="646331"/>
              </a:xfrm>
              <a:prstGeom prst="rect">
                <a:avLst/>
              </a:prstGeom>
              <a:blipFill>
                <a:blip r:embed="rId4"/>
                <a:stretch>
                  <a:fillRect l="-1118" t="-5660" r="-745"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069EDFC-A63A-457A-BE24-E2FD267FF056}"/>
                  </a:ext>
                </a:extLst>
              </p:cNvPr>
              <p:cNvSpPr txBox="1"/>
              <p:nvPr/>
            </p:nvSpPr>
            <p:spPr>
              <a:xfrm>
                <a:off x="2941593" y="5249242"/>
                <a:ext cx="10158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𝑀</m:t>
                      </m:r>
                      <m:r>
                        <a:rPr lang="ro-RO" b="0" i="1" smtClean="0">
                          <a:latin typeface="Cambria Math" panose="02040503050406030204" pitchFamily="18" charset="0"/>
                        </a:rPr>
                        <m:t>=</m:t>
                      </m:r>
                      <m:r>
                        <a:rPr lang="ro-RO" b="0" i="1" smtClean="0">
                          <a:latin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rPr>
                        <m:t>𝐹</m:t>
                      </m:r>
                    </m:oMath>
                  </m:oMathPara>
                </a14:m>
                <a:endParaRPr lang="en-US" dirty="0"/>
              </a:p>
            </p:txBody>
          </p:sp>
        </mc:Choice>
        <mc:Fallback xmlns="">
          <p:sp>
            <p:nvSpPr>
              <p:cNvPr id="9" name="TextBox 8">
                <a:extLst>
                  <a:ext uri="{FF2B5EF4-FFF2-40B4-BE49-F238E27FC236}">
                    <a16:creationId xmlns:a16="http://schemas.microsoft.com/office/drawing/2014/main" id="{7069EDFC-A63A-457A-BE24-E2FD267FF056}"/>
                  </a:ext>
                </a:extLst>
              </p:cNvPr>
              <p:cNvSpPr txBox="1">
                <a:spLocks noRot="1" noChangeAspect="1" noMove="1" noResize="1" noEditPoints="1" noAdjustHandles="1" noChangeArrowheads="1" noChangeShapeType="1" noTextEdit="1"/>
              </p:cNvSpPr>
              <p:nvPr/>
            </p:nvSpPr>
            <p:spPr>
              <a:xfrm>
                <a:off x="2941593" y="5249242"/>
                <a:ext cx="1015856" cy="276999"/>
              </a:xfrm>
              <a:prstGeom prst="rect">
                <a:avLst/>
              </a:prstGeom>
              <a:blipFill>
                <a:blip r:embed="rId5"/>
                <a:stretch>
                  <a:fillRect l="-5422" r="-4217" b="-6522"/>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F01C7A89-887C-428C-88B7-6E8690550A55}"/>
              </a:ext>
            </a:extLst>
          </p:cNvPr>
          <p:cNvPicPr>
            <a:picLocks noChangeAspect="1"/>
          </p:cNvPicPr>
          <p:nvPr/>
        </p:nvPicPr>
        <p:blipFill>
          <a:blip r:embed="rId6"/>
          <a:stretch>
            <a:fillRect/>
          </a:stretch>
        </p:blipFill>
        <p:spPr>
          <a:xfrm>
            <a:off x="412481" y="1054897"/>
            <a:ext cx="3788892" cy="3613441"/>
          </a:xfrm>
          <a:prstGeom prst="rect">
            <a:avLst/>
          </a:prstGeom>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E42FE75-72A9-41CE-8EAA-8E06BB8409C9}"/>
                  </a:ext>
                </a:extLst>
              </p:cNvPr>
              <p:cNvSpPr/>
              <p:nvPr/>
            </p:nvSpPr>
            <p:spPr>
              <a:xfrm>
                <a:off x="4228805" y="4386450"/>
                <a:ext cx="23630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a:latin typeface="Cambria Math" panose="02040503050406030204" pitchFamily="18" charset="0"/>
                        </a:rPr>
                        <m:t>𝑀</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rPr>
                        <m:t>𝑠</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r>
                        <a:rPr lang="ro-RO" i="1">
                          <a:latin typeface="Cambria Math" panose="02040503050406030204" pitchFamily="18" charset="0"/>
                        </a:rPr>
                        <m:t> ș</m:t>
                      </m:r>
                      <m:r>
                        <a:rPr lang="ro-RO" i="1">
                          <a:latin typeface="Cambria Math" panose="02040503050406030204" pitchFamily="18" charset="0"/>
                        </a:rPr>
                        <m:t>𝑖</m:t>
                      </m:r>
                      <m:r>
                        <a:rPr lang="ro-RO" i="1">
                          <a:latin typeface="Cambria Math" panose="02040503050406030204" pitchFamily="18" charset="0"/>
                        </a:rPr>
                        <m:t> </m:t>
                      </m:r>
                      <m:r>
                        <a:rPr lang="ro-RO" i="1">
                          <a:latin typeface="Cambria Math" panose="02040503050406030204" pitchFamily="18" charset="0"/>
                        </a:rPr>
                        <m:t>𝐹</m:t>
                      </m:r>
                      <m:r>
                        <a:rPr lang="ro-RO"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oMath>
                  </m:oMathPara>
                </a14:m>
                <a:endParaRPr lang="en-US" dirty="0"/>
              </a:p>
            </p:txBody>
          </p:sp>
        </mc:Choice>
        <mc:Fallback xmlns="">
          <p:sp>
            <p:nvSpPr>
              <p:cNvPr id="20" name="Rectangle 19">
                <a:extLst>
                  <a:ext uri="{FF2B5EF4-FFF2-40B4-BE49-F238E27FC236}">
                    <a16:creationId xmlns:a16="http://schemas.microsoft.com/office/drawing/2014/main" id="{AE42FE75-72A9-41CE-8EAA-8E06BB8409C9}"/>
                  </a:ext>
                </a:extLst>
              </p:cNvPr>
              <p:cNvSpPr>
                <a:spLocks noRot="1" noChangeAspect="1" noMove="1" noResize="1" noEditPoints="1" noAdjustHandles="1" noChangeArrowheads="1" noChangeShapeType="1" noTextEdit="1"/>
              </p:cNvSpPr>
              <p:nvPr/>
            </p:nvSpPr>
            <p:spPr>
              <a:xfrm>
                <a:off x="4228805" y="4386450"/>
                <a:ext cx="2363083" cy="369332"/>
              </a:xfrm>
              <a:prstGeom prst="rect">
                <a:avLst/>
              </a:prstGeom>
              <a:blipFill>
                <a:blip r:embed="rId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8CFA836-59F9-4DCD-B620-36CF95C5A911}"/>
                  </a:ext>
                </a:extLst>
              </p:cNvPr>
              <p:cNvSpPr/>
              <p:nvPr/>
            </p:nvSpPr>
            <p:spPr>
              <a:xfrm>
                <a:off x="4229505" y="4895401"/>
                <a:ext cx="23630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a:latin typeface="Cambria Math" panose="02040503050406030204" pitchFamily="18" charset="0"/>
                        </a:rPr>
                        <m:t>𝑀</m:t>
                      </m:r>
                      <m:r>
                        <a:rPr lang="ro-RO" i="1">
                          <a:latin typeface="Cambria Math" panose="02040503050406030204" pitchFamily="18" charset="0"/>
                          <a:ea typeface="Cambria Math" panose="02040503050406030204" pitchFamily="18" charset="0"/>
                        </a:rPr>
                        <m:t>&lt;</m:t>
                      </m:r>
                      <m:r>
                        <a:rPr lang="ro-RO" i="1">
                          <a:latin typeface="Cambria Math" panose="02040503050406030204" pitchFamily="18" charset="0"/>
                        </a:rPr>
                        <m:t>𝑠</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r>
                        <a:rPr lang="ro-RO" i="1">
                          <a:latin typeface="Cambria Math" panose="02040503050406030204" pitchFamily="18" charset="0"/>
                        </a:rPr>
                        <m:t> ș</m:t>
                      </m:r>
                      <m:r>
                        <a:rPr lang="ro-RO" i="1">
                          <a:latin typeface="Cambria Math" panose="02040503050406030204" pitchFamily="18" charset="0"/>
                        </a:rPr>
                        <m:t>𝑖</m:t>
                      </m:r>
                      <m:r>
                        <a:rPr lang="ro-RO" i="1">
                          <a:latin typeface="Cambria Math" panose="02040503050406030204" pitchFamily="18" charset="0"/>
                        </a:rPr>
                        <m:t> </m:t>
                      </m:r>
                      <m:r>
                        <a:rPr lang="ro-RO" i="1">
                          <a:latin typeface="Cambria Math" panose="02040503050406030204" pitchFamily="18" charset="0"/>
                        </a:rPr>
                        <m:t>𝐹</m:t>
                      </m:r>
                      <m:r>
                        <a:rPr lang="ro-RO" i="1">
                          <a:latin typeface="Cambria Math" panose="02040503050406030204" pitchFamily="18" charset="0"/>
                          <a:ea typeface="Cambria Math" panose="02040503050406030204" pitchFamily="18" charset="0"/>
                        </a:rPr>
                        <m:t>&gt;</m:t>
                      </m:r>
                      <m:r>
                        <a:rPr lang="en-US" i="1">
                          <a:latin typeface="Cambria Math" panose="02040503050406030204" pitchFamily="18" charset="0"/>
                          <a:ea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oMath>
                  </m:oMathPara>
                </a14:m>
                <a:endParaRPr lang="en-US" dirty="0"/>
              </a:p>
            </p:txBody>
          </p:sp>
        </mc:Choice>
        <mc:Fallback xmlns="">
          <p:sp>
            <p:nvSpPr>
              <p:cNvPr id="21" name="Rectangle 20">
                <a:extLst>
                  <a:ext uri="{FF2B5EF4-FFF2-40B4-BE49-F238E27FC236}">
                    <a16:creationId xmlns:a16="http://schemas.microsoft.com/office/drawing/2014/main" id="{F8CFA836-59F9-4DCD-B620-36CF95C5A911}"/>
                  </a:ext>
                </a:extLst>
              </p:cNvPr>
              <p:cNvSpPr>
                <a:spLocks noRot="1" noChangeAspect="1" noMove="1" noResize="1" noEditPoints="1" noAdjustHandles="1" noChangeArrowheads="1" noChangeShapeType="1" noTextEdit="1"/>
              </p:cNvSpPr>
              <p:nvPr/>
            </p:nvSpPr>
            <p:spPr>
              <a:xfrm>
                <a:off x="4229505" y="4895401"/>
                <a:ext cx="2363083" cy="369332"/>
              </a:xfrm>
              <a:prstGeom prst="rect">
                <a:avLst/>
              </a:prstGeom>
              <a:blipFill>
                <a:blip r:embed="rId8"/>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0FEA877-924B-492B-8AD2-396C3E681002}"/>
                  </a:ext>
                </a:extLst>
              </p:cNvPr>
              <p:cNvSpPr/>
              <p:nvPr/>
            </p:nvSpPr>
            <p:spPr>
              <a:xfrm>
                <a:off x="4229505" y="5451482"/>
                <a:ext cx="23630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a:latin typeface="Cambria Math" panose="02040503050406030204" pitchFamily="18" charset="0"/>
                        </a:rPr>
                        <m:t>𝑀</m:t>
                      </m:r>
                      <m:r>
                        <a:rPr lang="ro-RO" i="1">
                          <a:latin typeface="Cambria Math" panose="02040503050406030204" pitchFamily="18" charset="0"/>
                          <a:ea typeface="Cambria Math" panose="02040503050406030204" pitchFamily="18" charset="0"/>
                        </a:rPr>
                        <m:t>&gt;</m:t>
                      </m:r>
                      <m:r>
                        <a:rPr lang="ro-RO" i="1">
                          <a:latin typeface="Cambria Math" panose="02040503050406030204" pitchFamily="18" charset="0"/>
                        </a:rPr>
                        <m:t>𝑠</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r>
                        <a:rPr lang="ro-RO" i="1">
                          <a:latin typeface="Cambria Math" panose="02040503050406030204" pitchFamily="18" charset="0"/>
                        </a:rPr>
                        <m:t> ș</m:t>
                      </m:r>
                      <m:r>
                        <a:rPr lang="ro-RO" i="1">
                          <a:latin typeface="Cambria Math" panose="02040503050406030204" pitchFamily="18" charset="0"/>
                        </a:rPr>
                        <m:t>𝑖</m:t>
                      </m:r>
                      <m:r>
                        <a:rPr lang="ro-RO" i="1">
                          <a:latin typeface="Cambria Math" panose="02040503050406030204" pitchFamily="18" charset="0"/>
                        </a:rPr>
                        <m:t> </m:t>
                      </m:r>
                      <m:r>
                        <a:rPr lang="ro-RO" i="1">
                          <a:latin typeface="Cambria Math" panose="02040503050406030204" pitchFamily="18" charset="0"/>
                        </a:rPr>
                        <m:t>𝐹</m:t>
                      </m:r>
                      <m:r>
                        <a:rPr lang="ro-RO" i="1">
                          <a:latin typeface="Cambria Math" panose="02040503050406030204" pitchFamily="18" charset="0"/>
                          <a:ea typeface="Cambria Math" panose="02040503050406030204" pitchFamily="18" charset="0"/>
                        </a:rPr>
                        <m:t>&gt;</m:t>
                      </m:r>
                      <m:r>
                        <a:rPr lang="en-US" i="1">
                          <a:latin typeface="Cambria Math" panose="02040503050406030204" pitchFamily="18" charset="0"/>
                          <a:ea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oMath>
                  </m:oMathPara>
                </a14:m>
                <a:endParaRPr lang="en-US" dirty="0"/>
              </a:p>
            </p:txBody>
          </p:sp>
        </mc:Choice>
        <mc:Fallback xmlns="">
          <p:sp>
            <p:nvSpPr>
              <p:cNvPr id="22" name="Rectangle 21">
                <a:extLst>
                  <a:ext uri="{FF2B5EF4-FFF2-40B4-BE49-F238E27FC236}">
                    <a16:creationId xmlns:a16="http://schemas.microsoft.com/office/drawing/2014/main" id="{00FEA877-924B-492B-8AD2-396C3E681002}"/>
                  </a:ext>
                </a:extLst>
              </p:cNvPr>
              <p:cNvSpPr>
                <a:spLocks noRot="1" noChangeAspect="1" noMove="1" noResize="1" noEditPoints="1" noAdjustHandles="1" noChangeArrowheads="1" noChangeShapeType="1" noTextEdit="1"/>
              </p:cNvSpPr>
              <p:nvPr/>
            </p:nvSpPr>
            <p:spPr>
              <a:xfrm>
                <a:off x="4229505" y="5451482"/>
                <a:ext cx="2363083" cy="369332"/>
              </a:xfrm>
              <a:prstGeom prst="rect">
                <a:avLst/>
              </a:prstGeom>
              <a:blipFill>
                <a:blip r:embed="rId9"/>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AA54A847-A254-4BCA-825C-342201971EA3}"/>
                  </a:ext>
                </a:extLst>
              </p:cNvPr>
              <p:cNvSpPr/>
              <p:nvPr/>
            </p:nvSpPr>
            <p:spPr>
              <a:xfrm>
                <a:off x="4229504" y="5983500"/>
                <a:ext cx="23630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a:latin typeface="Cambria Math" panose="02040503050406030204" pitchFamily="18" charset="0"/>
                        </a:rPr>
                        <m:t>𝑀</m:t>
                      </m:r>
                      <m:r>
                        <a:rPr lang="ro-RO" i="1">
                          <a:latin typeface="Cambria Math" panose="02040503050406030204" pitchFamily="18" charset="0"/>
                          <a:ea typeface="Cambria Math" panose="02040503050406030204" pitchFamily="18" charset="0"/>
                        </a:rPr>
                        <m:t>&gt;</m:t>
                      </m:r>
                      <m:r>
                        <a:rPr lang="ro-RO" i="1">
                          <a:latin typeface="Cambria Math" panose="02040503050406030204" pitchFamily="18" charset="0"/>
                        </a:rPr>
                        <m:t>𝑠</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r>
                        <a:rPr lang="ro-RO" i="1">
                          <a:latin typeface="Cambria Math" panose="02040503050406030204" pitchFamily="18" charset="0"/>
                        </a:rPr>
                        <m:t> ș</m:t>
                      </m:r>
                      <m:r>
                        <a:rPr lang="ro-RO" i="1">
                          <a:latin typeface="Cambria Math" panose="02040503050406030204" pitchFamily="18" charset="0"/>
                        </a:rPr>
                        <m:t>𝑖</m:t>
                      </m:r>
                      <m:r>
                        <a:rPr lang="ro-RO" i="1">
                          <a:latin typeface="Cambria Math" panose="02040503050406030204" pitchFamily="18" charset="0"/>
                        </a:rPr>
                        <m:t> </m:t>
                      </m:r>
                      <m:r>
                        <a:rPr lang="ro-RO" i="1">
                          <a:latin typeface="Cambria Math" panose="02040503050406030204" pitchFamily="18" charset="0"/>
                        </a:rPr>
                        <m:t>𝐹</m:t>
                      </m:r>
                      <m:r>
                        <a:rPr lang="ro-RO" i="1">
                          <a:latin typeface="Cambria Math" panose="02040503050406030204" pitchFamily="18" charset="0"/>
                          <a:ea typeface="Cambria Math" panose="02040503050406030204" pitchFamily="18" charset="0"/>
                        </a:rPr>
                        <m:t>&lt;</m:t>
                      </m:r>
                      <m:r>
                        <a:rPr lang="en-US" i="1">
                          <a:latin typeface="Cambria Math" panose="02040503050406030204" pitchFamily="18" charset="0"/>
                          <a:ea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oMath>
                  </m:oMathPara>
                </a14:m>
                <a:endParaRPr lang="en-US" dirty="0"/>
              </a:p>
            </p:txBody>
          </p:sp>
        </mc:Choice>
        <mc:Fallback xmlns="">
          <p:sp>
            <p:nvSpPr>
              <p:cNvPr id="23" name="Rectangle 22">
                <a:extLst>
                  <a:ext uri="{FF2B5EF4-FFF2-40B4-BE49-F238E27FC236}">
                    <a16:creationId xmlns:a16="http://schemas.microsoft.com/office/drawing/2014/main" id="{AA54A847-A254-4BCA-825C-342201971EA3}"/>
                  </a:ext>
                </a:extLst>
              </p:cNvPr>
              <p:cNvSpPr>
                <a:spLocks noRot="1" noChangeAspect="1" noMove="1" noResize="1" noEditPoints="1" noAdjustHandles="1" noChangeArrowheads="1" noChangeShapeType="1" noTextEdit="1"/>
              </p:cNvSpPr>
              <p:nvPr/>
            </p:nvSpPr>
            <p:spPr>
              <a:xfrm>
                <a:off x="4229504" y="5983500"/>
                <a:ext cx="2363083" cy="369332"/>
              </a:xfrm>
              <a:prstGeom prst="rect">
                <a:avLst/>
              </a:prstGeom>
              <a:blipFill>
                <a:blip r:embed="rId10"/>
                <a:stretch>
                  <a:fillRect b="-13333"/>
                </a:stretch>
              </a:blipFill>
            </p:spPr>
            <p:txBody>
              <a:bodyPr/>
              <a:lstStyle/>
              <a:p>
                <a:r>
                  <a:rPr lang="en-US">
                    <a:noFill/>
                  </a:rPr>
                  <a:t> </a:t>
                </a:r>
              </a:p>
            </p:txBody>
          </p:sp>
        </mc:Fallback>
      </mc:AlternateContent>
      <p:sp>
        <p:nvSpPr>
          <p:cNvPr id="24" name="Left Brace 23">
            <a:extLst>
              <a:ext uri="{FF2B5EF4-FFF2-40B4-BE49-F238E27FC236}">
                <a16:creationId xmlns:a16="http://schemas.microsoft.com/office/drawing/2014/main" id="{6EAC8B4D-A415-493F-9588-4E6FCBF44E4C}"/>
              </a:ext>
            </a:extLst>
          </p:cNvPr>
          <p:cNvSpPr/>
          <p:nvPr/>
        </p:nvSpPr>
        <p:spPr>
          <a:xfrm>
            <a:off x="4119077" y="4317894"/>
            <a:ext cx="219456" cy="2139696"/>
          </a:xfrm>
          <a:prstGeom prst="leftBrace">
            <a:avLst>
              <a:gd name="adj1" fmla="val 62266"/>
              <a:gd name="adj2" fmla="val 49733"/>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a:extLst>
              <a:ext uri="{FF2B5EF4-FFF2-40B4-BE49-F238E27FC236}">
                <a16:creationId xmlns:a16="http://schemas.microsoft.com/office/drawing/2014/main" id="{6B31A43B-F309-48EC-AD31-B885246E616A}"/>
              </a:ext>
            </a:extLst>
          </p:cNvPr>
          <p:cNvSpPr/>
          <p:nvPr/>
        </p:nvSpPr>
        <p:spPr>
          <a:xfrm>
            <a:off x="6646752" y="4386450"/>
            <a:ext cx="3817199" cy="369332"/>
          </a:xfrm>
          <a:prstGeom prst="rect">
            <a:avLst/>
          </a:prstGeom>
        </p:spPr>
        <p:txBody>
          <a:bodyPr wrap="none">
            <a:spAutoFit/>
          </a:bodyPr>
          <a:lstStyle/>
          <a:p>
            <a:r>
              <a:rPr lang="ro-RO" dirty="0"/>
              <a:t>- </a:t>
            </a:r>
            <a:r>
              <a:rPr lang="ro-RO" dirty="0" err="1"/>
              <a:t>elem</a:t>
            </a:r>
            <a:r>
              <a:rPr lang="ro-RO" dirty="0"/>
              <a:t>. 1 este în repaus față de </a:t>
            </a:r>
            <a:r>
              <a:rPr lang="ro-RO" dirty="0" err="1"/>
              <a:t>elem</a:t>
            </a:r>
            <a:r>
              <a:rPr lang="ro-RO" dirty="0"/>
              <a:t>. 2</a:t>
            </a:r>
            <a:endParaRPr lang="en-US" dirty="0"/>
          </a:p>
        </p:txBody>
      </p:sp>
      <p:sp>
        <p:nvSpPr>
          <p:cNvPr id="26" name="Rectangle 25">
            <a:extLst>
              <a:ext uri="{FF2B5EF4-FFF2-40B4-BE49-F238E27FC236}">
                <a16:creationId xmlns:a16="http://schemas.microsoft.com/office/drawing/2014/main" id="{0B4D4B8E-CDC1-4876-B3CA-F18202F0973B}"/>
              </a:ext>
            </a:extLst>
          </p:cNvPr>
          <p:cNvSpPr/>
          <p:nvPr/>
        </p:nvSpPr>
        <p:spPr>
          <a:xfrm>
            <a:off x="6646752" y="4895401"/>
            <a:ext cx="4714689" cy="369332"/>
          </a:xfrm>
          <a:prstGeom prst="rect">
            <a:avLst/>
          </a:prstGeom>
        </p:spPr>
        <p:txBody>
          <a:bodyPr wrap="none">
            <a:spAutoFit/>
          </a:bodyPr>
          <a:lstStyle/>
          <a:p>
            <a:r>
              <a:rPr lang="ro-RO" dirty="0"/>
              <a:t>- </a:t>
            </a:r>
            <a:r>
              <a:rPr lang="ro-RO" dirty="0" err="1"/>
              <a:t>elem</a:t>
            </a:r>
            <a:r>
              <a:rPr lang="ro-RO" dirty="0"/>
              <a:t>. 1 alunecă fără rostogolire față de </a:t>
            </a:r>
            <a:r>
              <a:rPr lang="ro-RO" dirty="0" err="1"/>
              <a:t>elem</a:t>
            </a:r>
            <a:r>
              <a:rPr lang="ro-RO" dirty="0"/>
              <a:t>. 2</a:t>
            </a:r>
            <a:endParaRPr lang="en-US" dirty="0"/>
          </a:p>
        </p:txBody>
      </p:sp>
      <p:sp>
        <p:nvSpPr>
          <p:cNvPr id="27" name="Rectangle 26">
            <a:extLst>
              <a:ext uri="{FF2B5EF4-FFF2-40B4-BE49-F238E27FC236}">
                <a16:creationId xmlns:a16="http://schemas.microsoft.com/office/drawing/2014/main" id="{99BCD80D-E6A6-4EF2-A409-23A985A5B824}"/>
              </a:ext>
            </a:extLst>
          </p:cNvPr>
          <p:cNvSpPr/>
          <p:nvPr/>
        </p:nvSpPr>
        <p:spPr>
          <a:xfrm>
            <a:off x="6646752" y="5446589"/>
            <a:ext cx="4899803" cy="369332"/>
          </a:xfrm>
          <a:prstGeom prst="rect">
            <a:avLst/>
          </a:prstGeom>
        </p:spPr>
        <p:txBody>
          <a:bodyPr wrap="none">
            <a:spAutoFit/>
          </a:bodyPr>
          <a:lstStyle/>
          <a:p>
            <a:r>
              <a:rPr lang="ro-RO" dirty="0"/>
              <a:t>- </a:t>
            </a:r>
            <a:r>
              <a:rPr lang="ro-RO" dirty="0" err="1"/>
              <a:t>elem</a:t>
            </a:r>
            <a:r>
              <a:rPr lang="ro-RO" dirty="0"/>
              <a:t>. 1 alunecă și se rostogolește față de </a:t>
            </a:r>
            <a:r>
              <a:rPr lang="ro-RO" dirty="0" err="1"/>
              <a:t>elem</a:t>
            </a:r>
            <a:r>
              <a:rPr lang="ro-RO" dirty="0"/>
              <a:t>. 2</a:t>
            </a:r>
            <a:endParaRPr lang="en-US" dirty="0"/>
          </a:p>
        </p:txBody>
      </p:sp>
      <p:sp>
        <p:nvSpPr>
          <p:cNvPr id="28" name="Rectangle 27">
            <a:extLst>
              <a:ext uri="{FF2B5EF4-FFF2-40B4-BE49-F238E27FC236}">
                <a16:creationId xmlns:a16="http://schemas.microsoft.com/office/drawing/2014/main" id="{57D6C1D9-C4A7-4A0A-B7EC-C54B3AA86F74}"/>
              </a:ext>
            </a:extLst>
          </p:cNvPr>
          <p:cNvSpPr/>
          <p:nvPr/>
        </p:nvSpPr>
        <p:spPr>
          <a:xfrm>
            <a:off x="6646752" y="5983500"/>
            <a:ext cx="5312352" cy="369332"/>
          </a:xfrm>
          <a:prstGeom prst="rect">
            <a:avLst/>
          </a:prstGeom>
        </p:spPr>
        <p:txBody>
          <a:bodyPr wrap="none">
            <a:spAutoFit/>
          </a:bodyPr>
          <a:lstStyle/>
          <a:p>
            <a:r>
              <a:rPr lang="ro-RO" dirty="0"/>
              <a:t>- </a:t>
            </a:r>
            <a:r>
              <a:rPr lang="ro-RO" dirty="0" err="1"/>
              <a:t>elem</a:t>
            </a:r>
            <a:r>
              <a:rPr lang="ro-RO" dirty="0"/>
              <a:t>. 1 se rostogolește fără alunecare față de </a:t>
            </a:r>
            <a:r>
              <a:rPr lang="ro-RO" dirty="0" err="1"/>
              <a:t>elem</a:t>
            </a:r>
            <a:r>
              <a:rPr lang="ro-RO" dirty="0"/>
              <a:t>. 2</a:t>
            </a:r>
            <a:endParaRPr lang="en-US" dirty="0"/>
          </a:p>
        </p:txBody>
      </p:sp>
      <p:sp>
        <p:nvSpPr>
          <p:cNvPr id="29" name="Rectangle 28">
            <a:extLst>
              <a:ext uri="{FF2B5EF4-FFF2-40B4-BE49-F238E27FC236}">
                <a16:creationId xmlns:a16="http://schemas.microsoft.com/office/drawing/2014/main" id="{4DD1F322-6D72-41A7-A717-CE5D86AC86C5}"/>
              </a:ext>
            </a:extLst>
          </p:cNvPr>
          <p:cNvSpPr/>
          <p:nvPr/>
        </p:nvSpPr>
        <p:spPr>
          <a:xfrm>
            <a:off x="552348" y="313618"/>
            <a:ext cx="5567293" cy="461665"/>
          </a:xfrm>
          <a:prstGeom prst="rect">
            <a:avLst/>
          </a:prstGeom>
        </p:spPr>
        <p:txBody>
          <a:bodyPr wrap="none">
            <a:spAutoFit/>
          </a:bodyPr>
          <a:lstStyle/>
          <a:p>
            <a:r>
              <a:rPr lang="ro-RO" sz="2400" dirty="0"/>
              <a:t>2.5 Forțele de frecare în cuplele cinematice</a:t>
            </a:r>
            <a:endParaRPr lang="en-US" sz="2400" dirty="0"/>
          </a:p>
        </p:txBody>
      </p:sp>
      <p:cxnSp>
        <p:nvCxnSpPr>
          <p:cNvPr id="30" name="Straight Connector 29">
            <a:extLst>
              <a:ext uri="{FF2B5EF4-FFF2-40B4-BE49-F238E27FC236}">
                <a16:creationId xmlns:a16="http://schemas.microsoft.com/office/drawing/2014/main" id="{34C7863E-4707-47E7-9021-429BBDB48F38}"/>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18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6" grpId="0"/>
      <p:bldP spid="18" grpId="0"/>
      <p:bldP spid="7" grpId="0"/>
      <p:bldP spid="9" grpId="0"/>
      <p:bldP spid="20" grpId="0"/>
      <p:bldP spid="21" grpId="0"/>
      <p:bldP spid="22" grpId="0"/>
      <p:bldP spid="23" grpId="0"/>
      <p:bldP spid="24" grpId="0" animBg="1"/>
      <p:bldP spid="25" grpId="0"/>
      <p:bldP spid="26" grpId="0"/>
      <p:bldP spid="27" grpId="0"/>
      <p:bldP spid="2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B276406-A375-4573-99DD-CBF2DCD0DB29}"/>
              </a:ext>
            </a:extLst>
          </p:cNvPr>
          <p:cNvSpPr txBox="1"/>
          <p:nvPr/>
        </p:nvSpPr>
        <p:spPr>
          <a:xfrm>
            <a:off x="4146815" y="1003996"/>
            <a:ext cx="7395617" cy="646331"/>
          </a:xfrm>
          <a:prstGeom prst="rect">
            <a:avLst/>
          </a:prstGeom>
          <a:noFill/>
        </p:spPr>
        <p:txBody>
          <a:bodyPr wrap="square" rtlCol="0">
            <a:spAutoFit/>
          </a:bodyPr>
          <a:lstStyle/>
          <a:p>
            <a:pPr algn="just"/>
            <a:r>
              <a:rPr lang="ro-RO" dirty="0"/>
              <a:t>Pentru a putea stabili ce fel de mișcare apare între cele două elemente este nevoie să se cunoască valoarea forței</a:t>
            </a:r>
            <a:r>
              <a:rPr lang="ro-RO" i="1" dirty="0"/>
              <a:t> F </a:t>
            </a:r>
            <a:r>
              <a:rPr lang="ro-RO" dirty="0"/>
              <a:t>și implicit a momentului </a:t>
            </a:r>
            <a:r>
              <a:rPr lang="ro-RO" i="1" dirty="0"/>
              <a:t>M</a:t>
            </a:r>
            <a:r>
              <a:rPr lang="ro-RO" dirty="0"/>
              <a:t>.</a:t>
            </a:r>
            <a:endParaRPr lang="en-US" i="1" dirty="0"/>
          </a:p>
        </p:txBody>
      </p:sp>
      <p:pic>
        <p:nvPicPr>
          <p:cNvPr id="10" name="Picture 9">
            <a:extLst>
              <a:ext uri="{FF2B5EF4-FFF2-40B4-BE49-F238E27FC236}">
                <a16:creationId xmlns:a16="http://schemas.microsoft.com/office/drawing/2014/main" id="{F01C7A89-887C-428C-88B7-6E8690550A55}"/>
              </a:ext>
            </a:extLst>
          </p:cNvPr>
          <p:cNvPicPr>
            <a:picLocks noChangeAspect="1"/>
          </p:cNvPicPr>
          <p:nvPr/>
        </p:nvPicPr>
        <p:blipFill>
          <a:blip r:embed="rId2"/>
          <a:stretch>
            <a:fillRect/>
          </a:stretch>
        </p:blipFill>
        <p:spPr>
          <a:xfrm>
            <a:off x="236713" y="1169435"/>
            <a:ext cx="3788892" cy="3613441"/>
          </a:xfrm>
          <a:prstGeom prst="rect">
            <a:avLst/>
          </a:prstGeom>
        </p:spPr>
      </p:pic>
      <p:sp>
        <p:nvSpPr>
          <p:cNvPr id="29" name="TextBox 28">
            <a:extLst>
              <a:ext uri="{FF2B5EF4-FFF2-40B4-BE49-F238E27FC236}">
                <a16:creationId xmlns:a16="http://schemas.microsoft.com/office/drawing/2014/main" id="{19D4EA93-E833-44E6-A1E1-690EF996DBBA}"/>
              </a:ext>
            </a:extLst>
          </p:cNvPr>
          <p:cNvSpPr txBox="1"/>
          <p:nvPr/>
        </p:nvSpPr>
        <p:spPr>
          <a:xfrm>
            <a:off x="4158769" y="1838428"/>
            <a:ext cx="7395617" cy="646331"/>
          </a:xfrm>
          <a:prstGeom prst="rect">
            <a:avLst/>
          </a:prstGeom>
          <a:noFill/>
        </p:spPr>
        <p:txBody>
          <a:bodyPr wrap="square" rtlCol="0">
            <a:spAutoFit/>
          </a:bodyPr>
          <a:lstStyle/>
          <a:p>
            <a:pPr algn="just"/>
            <a:r>
              <a:rPr lang="ro-RO" dirty="0"/>
              <a:t>Momentul </a:t>
            </a:r>
            <a:r>
              <a:rPr lang="ro-RO" i="1" dirty="0"/>
              <a:t>M</a:t>
            </a:r>
            <a:r>
              <a:rPr lang="ro-RO" dirty="0"/>
              <a:t> depinde de distanța </a:t>
            </a:r>
            <a:r>
              <a:rPr lang="ro-RO" i="1" dirty="0"/>
              <a:t>d</a:t>
            </a:r>
            <a:r>
              <a:rPr lang="ro-RO" dirty="0"/>
              <a:t>, deci aceasta influențează modul în care cele două elemente se mișcă relativ unul la celălalt.</a:t>
            </a:r>
            <a:endParaRPr lang="en-US" i="1"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83729755-172F-43D5-B974-A98A1AFA0571}"/>
                  </a:ext>
                </a:extLst>
              </p:cNvPr>
              <p:cNvSpPr/>
              <p:nvPr/>
            </p:nvSpPr>
            <p:spPr>
              <a:xfrm>
                <a:off x="4158769" y="2750429"/>
                <a:ext cx="5853911" cy="369332"/>
              </a:xfrm>
              <a:prstGeom prst="rect">
                <a:avLst/>
              </a:prstGeom>
            </p:spPr>
            <p:txBody>
              <a:bodyPr wrap="square">
                <a:spAutoFit/>
              </a:bodyPr>
              <a:lstStyle/>
              <a:p>
                <a:r>
                  <a:rPr lang="ro-RO" dirty="0"/>
                  <a:t>Notăm cu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0</m:t>
                        </m:r>
                      </m:sub>
                    </m:sSub>
                  </m:oMath>
                </a14:m>
                <a:r>
                  <a:rPr lang="ro-RO" dirty="0"/>
                  <a:t> distanța la care </a:t>
                </a:r>
                <a14:m>
                  <m:oMath xmlns:m="http://schemas.openxmlformats.org/officeDocument/2006/math">
                    <m:r>
                      <a:rPr lang="ro-RO" i="1">
                        <a:latin typeface="Cambria Math" panose="02040503050406030204" pitchFamily="18" charset="0"/>
                      </a:rPr>
                      <m:t>𝑀</m:t>
                    </m:r>
                    <m:r>
                      <a:rPr lang="en-US" i="1">
                        <a:latin typeface="Cambria Math" panose="02040503050406030204" pitchFamily="18" charset="0"/>
                      </a:rPr>
                      <m:t>=</m:t>
                    </m:r>
                    <m:r>
                      <a:rPr lang="ro-RO" i="1">
                        <a:latin typeface="Cambria Math" panose="02040503050406030204" pitchFamily="18" charset="0"/>
                        <a:ea typeface="Cambria Math" panose="02040503050406030204" pitchFamily="18" charset="0"/>
                      </a:rPr>
                      <m:t>𝑠</m:t>
                    </m:r>
                    <m:r>
                      <a:rPr lang="ro-RO"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oMath>
                </a14:m>
                <a:r>
                  <a:rPr lang="ro-RO" dirty="0"/>
                  <a:t>. Rezultă astfel:</a:t>
                </a:r>
                <a:endParaRPr lang="en-US" dirty="0"/>
              </a:p>
            </p:txBody>
          </p:sp>
        </mc:Choice>
        <mc:Fallback xmlns="">
          <p:sp>
            <p:nvSpPr>
              <p:cNvPr id="2" name="Rectangle 1">
                <a:extLst>
                  <a:ext uri="{FF2B5EF4-FFF2-40B4-BE49-F238E27FC236}">
                    <a16:creationId xmlns:a16="http://schemas.microsoft.com/office/drawing/2014/main" id="{83729755-172F-43D5-B974-A98A1AFA0571}"/>
                  </a:ext>
                </a:extLst>
              </p:cNvPr>
              <p:cNvSpPr>
                <a:spLocks noRot="1" noChangeAspect="1" noMove="1" noResize="1" noEditPoints="1" noAdjustHandles="1" noChangeArrowheads="1" noChangeShapeType="1" noTextEdit="1"/>
              </p:cNvSpPr>
              <p:nvPr/>
            </p:nvSpPr>
            <p:spPr>
              <a:xfrm>
                <a:off x="4158769" y="2750429"/>
                <a:ext cx="5853911" cy="369332"/>
              </a:xfrm>
              <a:prstGeom prst="rect">
                <a:avLst/>
              </a:prstGeom>
              <a:blipFill>
                <a:blip r:embed="rId3"/>
                <a:stretch>
                  <a:fillRect l="-832"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1D4F567-D6CF-45A5-939A-E8DD1D8C156A}"/>
                  </a:ext>
                </a:extLst>
              </p:cNvPr>
              <p:cNvSpPr/>
              <p:nvPr/>
            </p:nvSpPr>
            <p:spPr>
              <a:xfrm>
                <a:off x="6297365" y="3434629"/>
                <a:ext cx="17568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𝐹</m:t>
                      </m:r>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𝑑</m:t>
                          </m:r>
                        </m:e>
                        <m:sub>
                          <m:r>
                            <a:rPr lang="ro-RO" b="0" i="1" smtClean="0">
                              <a:latin typeface="Cambria Math" panose="02040503050406030204" pitchFamily="18" charset="0"/>
                              <a:ea typeface="Cambria Math" panose="02040503050406030204" pitchFamily="18" charset="0"/>
                            </a:rPr>
                            <m:t>0</m:t>
                          </m:r>
                        </m:sub>
                      </m:sSub>
                      <m:r>
                        <a:rPr lang="en-US" i="1">
                          <a:latin typeface="Cambria Math" panose="02040503050406030204" pitchFamily="18" charset="0"/>
                        </a:rPr>
                        <m:t>=</m:t>
                      </m:r>
                      <m:r>
                        <a:rPr lang="ro-RO" i="1">
                          <a:latin typeface="Cambria Math" panose="02040503050406030204" pitchFamily="18" charset="0"/>
                        </a:rPr>
                        <m:t>𝑠</m:t>
                      </m:r>
                      <m:r>
                        <a:rPr lang="ro-RO"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oMath>
                  </m:oMathPara>
                </a14:m>
                <a:endParaRPr lang="en-US" dirty="0"/>
              </a:p>
            </p:txBody>
          </p:sp>
        </mc:Choice>
        <mc:Fallback xmlns="">
          <p:sp>
            <p:nvSpPr>
              <p:cNvPr id="13" name="Rectangle 12">
                <a:extLst>
                  <a:ext uri="{FF2B5EF4-FFF2-40B4-BE49-F238E27FC236}">
                    <a16:creationId xmlns:a16="http://schemas.microsoft.com/office/drawing/2014/main" id="{41D4F567-D6CF-45A5-939A-E8DD1D8C156A}"/>
                  </a:ext>
                </a:extLst>
              </p:cNvPr>
              <p:cNvSpPr>
                <a:spLocks noRot="1" noChangeAspect="1" noMove="1" noResize="1" noEditPoints="1" noAdjustHandles="1" noChangeArrowheads="1" noChangeShapeType="1" noTextEdit="1"/>
              </p:cNvSpPr>
              <p:nvPr/>
            </p:nvSpPr>
            <p:spPr>
              <a:xfrm>
                <a:off x="6297365" y="3434629"/>
                <a:ext cx="1756827"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48B16960-2E4D-402D-9AC7-A995D5E8546B}"/>
                  </a:ext>
                </a:extLst>
              </p:cNvPr>
              <p:cNvSpPr/>
              <p:nvPr/>
            </p:nvSpPr>
            <p:spPr>
              <a:xfrm>
                <a:off x="6297365" y="4173799"/>
                <a:ext cx="1380699" cy="609077"/>
              </a:xfrm>
              <a:prstGeom prst="rect">
                <a:avLst/>
              </a:prstGeom>
              <a:ln>
                <a:solidFill>
                  <a:schemeClr val="tx2"/>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𝑑</m:t>
                          </m:r>
                        </m:e>
                        <m:sub>
                          <m:r>
                            <a:rPr lang="ro-RO"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rPr>
                        <m:t>=</m:t>
                      </m:r>
                      <m:f>
                        <m:fPr>
                          <m:ctrlPr>
                            <a:rPr lang="en-US" i="1" smtClean="0">
                              <a:latin typeface="Cambria Math" panose="02040503050406030204" pitchFamily="18" charset="0"/>
                            </a:rPr>
                          </m:ctrlPr>
                        </m:fPr>
                        <m:num>
                          <m:r>
                            <a:rPr lang="ro-RO" i="1">
                              <a:latin typeface="Cambria Math" panose="02040503050406030204" pitchFamily="18" charset="0"/>
                            </a:rPr>
                            <m:t>𝑠</m:t>
                          </m:r>
                          <m:r>
                            <a:rPr lang="ro-RO"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num>
                        <m:den>
                          <m:r>
                            <a:rPr lang="ro-RO" b="0" i="1" smtClean="0">
                              <a:latin typeface="Cambria Math" panose="02040503050406030204" pitchFamily="18" charset="0"/>
                            </a:rPr>
                            <m:t>𝐹</m:t>
                          </m:r>
                        </m:den>
                      </m:f>
                    </m:oMath>
                  </m:oMathPara>
                </a14:m>
                <a:endParaRPr lang="en-US" dirty="0"/>
              </a:p>
            </p:txBody>
          </p:sp>
        </mc:Choice>
        <mc:Fallback xmlns="">
          <p:sp>
            <p:nvSpPr>
              <p:cNvPr id="14" name="Rectangle 13">
                <a:extLst>
                  <a:ext uri="{FF2B5EF4-FFF2-40B4-BE49-F238E27FC236}">
                    <a16:creationId xmlns:a16="http://schemas.microsoft.com/office/drawing/2014/main" id="{48B16960-2E4D-402D-9AC7-A995D5E8546B}"/>
                  </a:ext>
                </a:extLst>
              </p:cNvPr>
              <p:cNvSpPr>
                <a:spLocks noRot="1" noChangeAspect="1" noMove="1" noResize="1" noEditPoints="1" noAdjustHandles="1" noChangeArrowheads="1" noChangeShapeType="1" noTextEdit="1"/>
              </p:cNvSpPr>
              <p:nvPr/>
            </p:nvSpPr>
            <p:spPr>
              <a:xfrm>
                <a:off x="6297365" y="4173799"/>
                <a:ext cx="1380699" cy="609077"/>
              </a:xfrm>
              <a:prstGeom prst="rect">
                <a:avLst/>
              </a:prstGeom>
              <a:blipFill>
                <a:blip r:embed="rId5"/>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A9FA91F-8AEA-4CEC-A6A2-8CE407F3F81E}"/>
                  </a:ext>
                </a:extLst>
              </p:cNvPr>
              <p:cNvSpPr txBox="1"/>
              <p:nvPr/>
            </p:nvSpPr>
            <p:spPr>
              <a:xfrm>
                <a:off x="3290596" y="5464045"/>
                <a:ext cx="7350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&gt;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𝑑</m:t>
                          </m:r>
                        </m:e>
                        <m:sub>
                          <m:r>
                            <a:rPr lang="ro-RO" b="0" i="1" smtClean="0">
                              <a:latin typeface="Cambria Math" panose="02040503050406030204" pitchFamily="18" charset="0"/>
                              <a:ea typeface="Cambria Math" panose="02040503050406030204" pitchFamily="18" charset="0"/>
                            </a:rPr>
                            <m:t>0</m:t>
                          </m:r>
                        </m:sub>
                      </m:sSub>
                    </m:oMath>
                  </m:oMathPara>
                </a14:m>
                <a:endParaRPr lang="en-US" dirty="0"/>
              </a:p>
            </p:txBody>
          </p:sp>
        </mc:Choice>
        <mc:Fallback xmlns="">
          <p:sp>
            <p:nvSpPr>
              <p:cNvPr id="15" name="TextBox 14">
                <a:extLst>
                  <a:ext uri="{FF2B5EF4-FFF2-40B4-BE49-F238E27FC236}">
                    <a16:creationId xmlns:a16="http://schemas.microsoft.com/office/drawing/2014/main" id="{5A9FA91F-8AEA-4CEC-A6A2-8CE407F3F81E}"/>
                  </a:ext>
                </a:extLst>
              </p:cNvPr>
              <p:cNvSpPr txBox="1">
                <a:spLocks noRot="1" noChangeAspect="1" noMove="1" noResize="1" noEditPoints="1" noAdjustHandles="1" noChangeArrowheads="1" noChangeShapeType="1" noTextEdit="1"/>
              </p:cNvSpPr>
              <p:nvPr/>
            </p:nvSpPr>
            <p:spPr>
              <a:xfrm>
                <a:off x="3290596" y="5464045"/>
                <a:ext cx="735009" cy="276999"/>
              </a:xfrm>
              <a:prstGeom prst="rect">
                <a:avLst/>
              </a:prstGeom>
              <a:blipFill>
                <a:blip r:embed="rId6"/>
                <a:stretch>
                  <a:fillRect l="-7500" r="-333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60E9EE9-BAFA-4A13-82C6-745A0473C6FE}"/>
                  </a:ext>
                </a:extLst>
              </p:cNvPr>
              <p:cNvSpPr/>
              <p:nvPr/>
            </p:nvSpPr>
            <p:spPr>
              <a:xfrm>
                <a:off x="4420641" y="5417878"/>
                <a:ext cx="139442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a:latin typeface="Cambria Math" panose="02040503050406030204" pitchFamily="18" charset="0"/>
                        </a:rPr>
                        <m:t>𝑀</m:t>
                      </m:r>
                      <m:r>
                        <a:rPr lang="ro-RO" i="1">
                          <a:latin typeface="Cambria Math" panose="02040503050406030204" pitchFamily="18" charset="0"/>
                          <a:ea typeface="Cambria Math" panose="02040503050406030204" pitchFamily="18" charset="0"/>
                        </a:rPr>
                        <m:t>&gt;</m:t>
                      </m:r>
                      <m:r>
                        <a:rPr lang="ro-RO" i="1">
                          <a:latin typeface="Cambria Math" panose="02040503050406030204" pitchFamily="18" charset="0"/>
                        </a:rPr>
                        <m:t>𝑠</m:t>
                      </m:r>
                      <m:r>
                        <a:rPr lang="ro-RO"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r>
                        <a:rPr lang="ro-RO" i="1">
                          <a:latin typeface="Cambria Math" panose="02040503050406030204" pitchFamily="18" charset="0"/>
                        </a:rPr>
                        <m:t> </m:t>
                      </m:r>
                    </m:oMath>
                  </m:oMathPara>
                </a14:m>
                <a:endParaRPr lang="en-US" dirty="0"/>
              </a:p>
            </p:txBody>
          </p:sp>
        </mc:Choice>
        <mc:Fallback xmlns="">
          <p:sp>
            <p:nvSpPr>
              <p:cNvPr id="16" name="Rectangle 15">
                <a:extLst>
                  <a:ext uri="{FF2B5EF4-FFF2-40B4-BE49-F238E27FC236}">
                    <a16:creationId xmlns:a16="http://schemas.microsoft.com/office/drawing/2014/main" id="{E60E9EE9-BAFA-4A13-82C6-745A0473C6FE}"/>
                  </a:ext>
                </a:extLst>
              </p:cNvPr>
              <p:cNvSpPr>
                <a:spLocks noRot="1" noChangeAspect="1" noMove="1" noResize="1" noEditPoints="1" noAdjustHandles="1" noChangeArrowheads="1" noChangeShapeType="1" noTextEdit="1"/>
              </p:cNvSpPr>
              <p:nvPr/>
            </p:nvSpPr>
            <p:spPr>
              <a:xfrm>
                <a:off x="4420641" y="5417878"/>
                <a:ext cx="1394421" cy="369332"/>
              </a:xfrm>
              <a:prstGeom prst="rect">
                <a:avLst/>
              </a:prstGeom>
              <a:blipFill>
                <a:blip r:embed="rId7"/>
                <a:stretch>
                  <a:fillRect/>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70A5E483-AB6A-4339-8F9D-3F0CF3B68116}"/>
              </a:ext>
            </a:extLst>
          </p:cNvPr>
          <p:cNvSpPr/>
          <p:nvPr/>
        </p:nvSpPr>
        <p:spPr>
          <a:xfrm>
            <a:off x="5756640" y="5417878"/>
            <a:ext cx="4776372" cy="369332"/>
          </a:xfrm>
          <a:prstGeom prst="rect">
            <a:avLst/>
          </a:prstGeom>
        </p:spPr>
        <p:txBody>
          <a:bodyPr wrap="none">
            <a:spAutoFit/>
          </a:bodyPr>
          <a:lstStyle/>
          <a:p>
            <a:r>
              <a:rPr lang="ro-RO" dirty="0" err="1"/>
              <a:t>elem</a:t>
            </a:r>
            <a:r>
              <a:rPr lang="ro-RO" dirty="0"/>
              <a:t>. 1 alunecă și se rostogolește față de </a:t>
            </a:r>
            <a:r>
              <a:rPr lang="ro-RO" dirty="0" err="1"/>
              <a:t>elem</a:t>
            </a:r>
            <a:r>
              <a:rPr lang="ro-RO" dirty="0"/>
              <a:t>. 2</a:t>
            </a:r>
            <a:endParaRPr lang="en-US"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05B9B56-4E08-47B6-806B-616C922E3CB8}"/>
                  </a:ext>
                </a:extLst>
              </p:cNvPr>
              <p:cNvSpPr txBox="1"/>
              <p:nvPr/>
            </p:nvSpPr>
            <p:spPr>
              <a:xfrm>
                <a:off x="3290596" y="5989825"/>
                <a:ext cx="7350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𝑑</m:t>
                      </m:r>
                      <m:r>
                        <a:rPr lang="ro-RO" i="1">
                          <a:latin typeface="Cambria Math" panose="02040503050406030204" pitchFamily="18" charset="0"/>
                          <a:ea typeface="Cambria Math" panose="02040503050406030204" pitchFamily="18" charset="0"/>
                        </a:rPr>
                        <m:t>&lt;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𝑑</m:t>
                          </m:r>
                        </m:e>
                        <m:sub>
                          <m:r>
                            <a:rPr lang="ro-RO" b="0" i="1" smtClean="0">
                              <a:latin typeface="Cambria Math" panose="02040503050406030204" pitchFamily="18" charset="0"/>
                              <a:ea typeface="Cambria Math" panose="02040503050406030204" pitchFamily="18" charset="0"/>
                            </a:rPr>
                            <m:t>0</m:t>
                          </m:r>
                        </m:sub>
                      </m:sSub>
                    </m:oMath>
                  </m:oMathPara>
                </a14:m>
                <a:endParaRPr lang="en-US" dirty="0"/>
              </a:p>
            </p:txBody>
          </p:sp>
        </mc:Choice>
        <mc:Fallback xmlns="">
          <p:sp>
            <p:nvSpPr>
              <p:cNvPr id="30" name="TextBox 29">
                <a:extLst>
                  <a:ext uri="{FF2B5EF4-FFF2-40B4-BE49-F238E27FC236}">
                    <a16:creationId xmlns:a16="http://schemas.microsoft.com/office/drawing/2014/main" id="{005B9B56-4E08-47B6-806B-616C922E3CB8}"/>
                  </a:ext>
                </a:extLst>
              </p:cNvPr>
              <p:cNvSpPr txBox="1">
                <a:spLocks noRot="1" noChangeAspect="1" noMove="1" noResize="1" noEditPoints="1" noAdjustHandles="1" noChangeArrowheads="1" noChangeShapeType="1" noTextEdit="1"/>
              </p:cNvSpPr>
              <p:nvPr/>
            </p:nvSpPr>
            <p:spPr>
              <a:xfrm>
                <a:off x="3290596" y="5989825"/>
                <a:ext cx="735009" cy="276999"/>
              </a:xfrm>
              <a:prstGeom prst="rect">
                <a:avLst/>
              </a:prstGeom>
              <a:blipFill>
                <a:blip r:embed="rId8"/>
                <a:stretch>
                  <a:fillRect l="-7500" r="-333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440CC3A0-6360-4234-A329-B30FA4BEB489}"/>
                  </a:ext>
                </a:extLst>
              </p:cNvPr>
              <p:cNvSpPr/>
              <p:nvPr/>
            </p:nvSpPr>
            <p:spPr>
              <a:xfrm>
                <a:off x="4425271" y="5962219"/>
                <a:ext cx="139442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a:latin typeface="Cambria Math" panose="02040503050406030204" pitchFamily="18" charset="0"/>
                        </a:rPr>
                        <m:t>𝑀</m:t>
                      </m:r>
                      <m:r>
                        <a:rPr lang="ro-RO" i="1">
                          <a:latin typeface="Cambria Math" panose="02040503050406030204" pitchFamily="18" charset="0"/>
                          <a:ea typeface="Cambria Math" panose="02040503050406030204" pitchFamily="18" charset="0"/>
                        </a:rPr>
                        <m:t>&lt;</m:t>
                      </m:r>
                      <m:r>
                        <a:rPr lang="ro-RO" i="1">
                          <a:latin typeface="Cambria Math" panose="02040503050406030204" pitchFamily="18" charset="0"/>
                        </a:rPr>
                        <m:t>𝑠</m:t>
                      </m:r>
                      <m:r>
                        <a:rPr lang="ro-RO"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r>
                        <a:rPr lang="ro-RO" i="1">
                          <a:latin typeface="Cambria Math" panose="02040503050406030204" pitchFamily="18" charset="0"/>
                        </a:rPr>
                        <m:t> </m:t>
                      </m:r>
                    </m:oMath>
                  </m:oMathPara>
                </a14:m>
                <a:endParaRPr lang="en-US" dirty="0"/>
              </a:p>
            </p:txBody>
          </p:sp>
        </mc:Choice>
        <mc:Fallback xmlns="">
          <p:sp>
            <p:nvSpPr>
              <p:cNvPr id="31" name="Rectangle 30">
                <a:extLst>
                  <a:ext uri="{FF2B5EF4-FFF2-40B4-BE49-F238E27FC236}">
                    <a16:creationId xmlns:a16="http://schemas.microsoft.com/office/drawing/2014/main" id="{440CC3A0-6360-4234-A329-B30FA4BEB489}"/>
                  </a:ext>
                </a:extLst>
              </p:cNvPr>
              <p:cNvSpPr>
                <a:spLocks noRot="1" noChangeAspect="1" noMove="1" noResize="1" noEditPoints="1" noAdjustHandles="1" noChangeArrowheads="1" noChangeShapeType="1" noTextEdit="1"/>
              </p:cNvSpPr>
              <p:nvPr/>
            </p:nvSpPr>
            <p:spPr>
              <a:xfrm>
                <a:off x="4425271" y="5962219"/>
                <a:ext cx="1394421" cy="369332"/>
              </a:xfrm>
              <a:prstGeom prst="rect">
                <a:avLst/>
              </a:prstGeom>
              <a:blipFill>
                <a:blip r:embed="rId9"/>
                <a:stretch>
                  <a:fillRect/>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236A2DCB-0A96-4B49-B330-48FE5DB79C39}"/>
              </a:ext>
            </a:extLst>
          </p:cNvPr>
          <p:cNvSpPr/>
          <p:nvPr/>
        </p:nvSpPr>
        <p:spPr>
          <a:xfrm>
            <a:off x="5756640" y="5943658"/>
            <a:ext cx="4644156" cy="369332"/>
          </a:xfrm>
          <a:prstGeom prst="rect">
            <a:avLst/>
          </a:prstGeom>
        </p:spPr>
        <p:txBody>
          <a:bodyPr wrap="none">
            <a:spAutoFit/>
          </a:bodyPr>
          <a:lstStyle/>
          <a:p>
            <a:r>
              <a:rPr lang="ro-RO" dirty="0"/>
              <a:t> </a:t>
            </a:r>
            <a:r>
              <a:rPr lang="ro-RO" dirty="0" err="1"/>
              <a:t>elem</a:t>
            </a:r>
            <a:r>
              <a:rPr lang="ro-RO" dirty="0"/>
              <a:t>. 1 alunecă fără rostogolire față de </a:t>
            </a:r>
            <a:r>
              <a:rPr lang="ro-RO" dirty="0" err="1"/>
              <a:t>elem</a:t>
            </a:r>
            <a:r>
              <a:rPr lang="ro-RO" dirty="0"/>
              <a:t>. 2</a:t>
            </a:r>
            <a:endParaRPr lang="en-US" dirty="0"/>
          </a:p>
        </p:txBody>
      </p:sp>
      <p:sp>
        <p:nvSpPr>
          <p:cNvPr id="18" name="Rectangle 17">
            <a:extLst>
              <a:ext uri="{FF2B5EF4-FFF2-40B4-BE49-F238E27FC236}">
                <a16:creationId xmlns:a16="http://schemas.microsoft.com/office/drawing/2014/main" id="{50A91AE3-AC8E-42D7-95B5-697B05874381}"/>
              </a:ext>
            </a:extLst>
          </p:cNvPr>
          <p:cNvSpPr/>
          <p:nvPr/>
        </p:nvSpPr>
        <p:spPr>
          <a:xfrm>
            <a:off x="552348" y="313618"/>
            <a:ext cx="5567293" cy="461665"/>
          </a:xfrm>
          <a:prstGeom prst="rect">
            <a:avLst/>
          </a:prstGeom>
        </p:spPr>
        <p:txBody>
          <a:bodyPr wrap="none">
            <a:spAutoFit/>
          </a:bodyPr>
          <a:lstStyle/>
          <a:p>
            <a:r>
              <a:rPr lang="ro-RO" sz="2400" dirty="0"/>
              <a:t>2.5 Forțele de frecare în cuplele cinematice</a:t>
            </a:r>
            <a:endParaRPr lang="en-US" sz="2400" dirty="0"/>
          </a:p>
        </p:txBody>
      </p:sp>
      <p:cxnSp>
        <p:nvCxnSpPr>
          <p:cNvPr id="19" name="Straight Connector 18">
            <a:extLst>
              <a:ext uri="{FF2B5EF4-FFF2-40B4-BE49-F238E27FC236}">
                <a16:creationId xmlns:a16="http://schemas.microsoft.com/office/drawing/2014/main" id="{2FC2C68C-AC3E-49DA-B79A-7FEC06F03F1F}"/>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31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13" grpId="0"/>
      <p:bldP spid="14" grpId="0" animBg="1"/>
      <p:bldP spid="15" grpId="0"/>
      <p:bldP spid="16" grpId="0"/>
      <p:bldP spid="17" grpId="0"/>
      <p:bldP spid="30"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9B2AC8A-7C05-4AEF-9209-ED88DD698824}"/>
              </a:ext>
            </a:extLst>
          </p:cNvPr>
          <p:cNvSpPr/>
          <p:nvPr/>
        </p:nvSpPr>
        <p:spPr>
          <a:xfrm>
            <a:off x="730897" y="895587"/>
            <a:ext cx="1412694" cy="400110"/>
          </a:xfrm>
          <a:prstGeom prst="rect">
            <a:avLst/>
          </a:prstGeom>
        </p:spPr>
        <p:txBody>
          <a:bodyPr wrap="none">
            <a:spAutoFit/>
          </a:bodyPr>
          <a:lstStyle/>
          <a:p>
            <a:r>
              <a:rPr lang="ro-RO" sz="2000" b="1" dirty="0"/>
              <a:t>Mecanisme</a:t>
            </a:r>
            <a:endParaRPr lang="en-US" sz="2000" b="1" dirty="0"/>
          </a:p>
        </p:txBody>
      </p:sp>
      <p:sp>
        <p:nvSpPr>
          <p:cNvPr id="2" name="Rectangle 1">
            <a:extLst>
              <a:ext uri="{FF2B5EF4-FFF2-40B4-BE49-F238E27FC236}">
                <a16:creationId xmlns:a16="http://schemas.microsoft.com/office/drawing/2014/main" id="{658522A0-7F3B-48A8-B9EC-89052F5EEBD0}"/>
              </a:ext>
            </a:extLst>
          </p:cNvPr>
          <p:cNvSpPr/>
          <p:nvPr/>
        </p:nvSpPr>
        <p:spPr>
          <a:xfrm>
            <a:off x="730896" y="1508036"/>
            <a:ext cx="10821023" cy="646331"/>
          </a:xfrm>
          <a:prstGeom prst="rect">
            <a:avLst/>
          </a:prstGeom>
        </p:spPr>
        <p:txBody>
          <a:bodyPr wrap="square">
            <a:spAutoFit/>
          </a:bodyPr>
          <a:lstStyle/>
          <a:p>
            <a:r>
              <a:rPr lang="ro-RO" i="1" dirty="0">
                <a:ea typeface="Times New Roman" panose="02020603050405020304" pitchFamily="18" charset="0"/>
              </a:rPr>
              <a:t>Mecanismul</a:t>
            </a:r>
            <a:r>
              <a:rPr lang="ro-RO" dirty="0">
                <a:ea typeface="Times New Roman" panose="02020603050405020304" pitchFamily="18" charset="0"/>
              </a:rPr>
              <a:t> se poate defini ca fiind lanțul cinematic închis, la care o mișcare impusă unui element în raport cu elementul fix, duce la obținerea de mișcări complet determinate pentru toate celelalte elemente </a:t>
            </a:r>
            <a:endParaRPr lang="en-US" dirty="0"/>
          </a:p>
        </p:txBody>
      </p:sp>
      <p:graphicFrame>
        <p:nvGraphicFramePr>
          <p:cNvPr id="7" name="Object 6">
            <a:extLst>
              <a:ext uri="{FF2B5EF4-FFF2-40B4-BE49-F238E27FC236}">
                <a16:creationId xmlns:a16="http://schemas.microsoft.com/office/drawing/2014/main" id="{FAC1A684-1B3F-4CFC-B5F9-DD5307260164}"/>
              </a:ext>
            </a:extLst>
          </p:cNvPr>
          <p:cNvGraphicFramePr>
            <a:graphicFrameLocks noChangeAspect="1"/>
          </p:cNvGraphicFramePr>
          <p:nvPr/>
        </p:nvGraphicFramePr>
        <p:xfrm>
          <a:off x="858417" y="2247500"/>
          <a:ext cx="3048000" cy="2209800"/>
        </p:xfrm>
        <a:graphic>
          <a:graphicData uri="http://schemas.openxmlformats.org/presentationml/2006/ole">
            <mc:AlternateContent xmlns:mc="http://schemas.openxmlformats.org/markup-compatibility/2006">
              <mc:Choice xmlns:v="urn:schemas-microsoft-com:vml" Requires="v">
                <p:oleObj spid="_x0000_s6146" name="Visio" r:id="rId3" imgW="3686031" imgH="2666943" progId="Visio.Drawing.15">
                  <p:embed/>
                </p:oleObj>
              </mc:Choice>
              <mc:Fallback>
                <p:oleObj name="Visio" r:id="rId3" imgW="3686031" imgH="2666943" progId="Visio.Drawing.15">
                  <p:embed/>
                  <p:pic>
                    <p:nvPicPr>
                      <p:cNvPr id="7" name="Object 6">
                        <a:extLst>
                          <a:ext uri="{FF2B5EF4-FFF2-40B4-BE49-F238E27FC236}">
                            <a16:creationId xmlns:a16="http://schemas.microsoft.com/office/drawing/2014/main" id="{FAC1A684-1B3F-4CFC-B5F9-DD53072601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417" y="2247500"/>
                        <a:ext cx="3048000" cy="220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a16="http://schemas.microsoft.com/office/drawing/2014/main" id="{FDFC908D-CD0C-47BB-881F-9F4C1EF20E7F}"/>
              </a:ext>
            </a:extLst>
          </p:cNvPr>
          <p:cNvGraphicFramePr>
            <a:graphicFrameLocks noChangeAspect="1"/>
          </p:cNvGraphicFramePr>
          <p:nvPr/>
        </p:nvGraphicFramePr>
        <p:xfrm>
          <a:off x="624355" y="4178147"/>
          <a:ext cx="3038471" cy="2209797"/>
        </p:xfrm>
        <a:graphic>
          <a:graphicData uri="http://schemas.openxmlformats.org/presentationml/2006/ole">
            <mc:AlternateContent xmlns:mc="http://schemas.openxmlformats.org/markup-compatibility/2006">
              <mc:Choice xmlns:v="urn:schemas-microsoft-com:vml" Requires="v">
                <p:oleObj spid="_x0000_s6147" name="Visio" r:id="rId5" imgW="3848164" imgH="2762136" progId="Visio.Drawing.15">
                  <p:embed/>
                </p:oleObj>
              </mc:Choice>
              <mc:Fallback>
                <p:oleObj name="Visio" r:id="rId5" imgW="3848164" imgH="2762136" progId="Visio.Drawing.15">
                  <p:embed/>
                  <p:pic>
                    <p:nvPicPr>
                      <p:cNvPr id="10" name="Object 9">
                        <a:extLst>
                          <a:ext uri="{FF2B5EF4-FFF2-40B4-BE49-F238E27FC236}">
                            <a16:creationId xmlns:a16="http://schemas.microsoft.com/office/drawing/2014/main" id="{FDFC908D-CD0C-47BB-881F-9F4C1EF20E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355" y="4178147"/>
                        <a:ext cx="3038471" cy="2209797"/>
                      </a:xfrm>
                      <a:prstGeom prst="rect">
                        <a:avLst/>
                      </a:prstGeom>
                      <a:noFill/>
                    </p:spPr>
                  </p:pic>
                </p:oleObj>
              </mc:Fallback>
            </mc:AlternateContent>
          </a:graphicData>
        </a:graphic>
      </p:graphicFrame>
      <p:sp>
        <p:nvSpPr>
          <p:cNvPr id="11" name="Rectangle 10">
            <a:extLst>
              <a:ext uri="{FF2B5EF4-FFF2-40B4-BE49-F238E27FC236}">
                <a16:creationId xmlns:a16="http://schemas.microsoft.com/office/drawing/2014/main" id="{CDAAE5C0-7BE6-4EDE-9D8A-965634A6F3C8}"/>
              </a:ext>
            </a:extLst>
          </p:cNvPr>
          <p:cNvSpPr/>
          <p:nvPr/>
        </p:nvSpPr>
        <p:spPr>
          <a:xfrm>
            <a:off x="4736840" y="2294071"/>
            <a:ext cx="6385249" cy="646331"/>
          </a:xfrm>
          <a:prstGeom prst="rect">
            <a:avLst/>
          </a:prstGeom>
        </p:spPr>
        <p:txBody>
          <a:bodyPr wrap="square">
            <a:spAutoFit/>
          </a:bodyPr>
          <a:lstStyle/>
          <a:p>
            <a:pPr algn="just"/>
            <a:r>
              <a:rPr lang="ro-RO" i="1" dirty="0">
                <a:ea typeface="Times New Roman" panose="02020603050405020304" pitchFamily="18" charset="0"/>
              </a:rPr>
              <a:t>Gradul de mobilitate M</a:t>
            </a:r>
            <a:r>
              <a:rPr lang="ro-RO" dirty="0">
                <a:ea typeface="Times New Roman" panose="02020603050405020304" pitchFamily="18" charset="0"/>
              </a:rPr>
              <a:t> al unui mecanism reprezintă numărul de mișcări independente pe care acesta le poate primi din exterior </a:t>
            </a:r>
            <a:endParaRPr lang="en-US"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D7FB1D8-00CE-4642-AF6A-A25C11DAE5CD}"/>
                  </a:ext>
                </a:extLst>
              </p:cNvPr>
              <p:cNvSpPr/>
              <p:nvPr/>
            </p:nvSpPr>
            <p:spPr>
              <a:xfrm>
                <a:off x="4813040" y="3058872"/>
                <a:ext cx="6243580" cy="672556"/>
              </a:xfrm>
              <a:prstGeom prst="rect">
                <a:avLst/>
              </a:prstGeom>
            </p:spPr>
            <p:txBody>
              <a:bodyPr wrap="square">
                <a:spAutoFit/>
              </a:bodyPr>
              <a:lstStyle/>
              <a:p>
                <a:pPr algn="just"/>
                <a:r>
                  <a:rPr lang="ro-RO" i="1" dirty="0">
                    <a:ea typeface="Times New Roman" panose="02020603050405020304" pitchFamily="18" charset="0"/>
                  </a:rPr>
                  <a:t>Familia</a:t>
                </a:r>
                <a:r>
                  <a:rPr lang="ro-RO" dirty="0">
                    <a:ea typeface="Times New Roman" panose="02020603050405020304" pitchFamily="18" charset="0"/>
                  </a:rPr>
                  <a:t>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𝑗</m:t>
                        </m:r>
                      </m:sub>
                    </m:sSub>
                    <m:r>
                      <a:rPr lang="ro-RO" i="1">
                        <a:latin typeface="Cambria Math" panose="02040503050406030204" pitchFamily="18" charset="0"/>
                      </a:rPr>
                      <m:t>,  </m:t>
                    </m:r>
                    <m:r>
                      <a:rPr lang="ro-RO" i="1">
                        <a:latin typeface="Cambria Math" panose="02040503050406030204" pitchFamily="18" charset="0"/>
                      </a:rPr>
                      <m:t>𝑗</m:t>
                    </m:r>
                    <m:r>
                      <a:rPr lang="ro-RO" i="1">
                        <a:latin typeface="Cambria Math" panose="02040503050406030204" pitchFamily="18" charset="0"/>
                      </a:rPr>
                      <m:t>=0…4</m:t>
                    </m:r>
                  </m:oMath>
                </a14:m>
                <a:r>
                  <a:rPr lang="ro-RO" dirty="0"/>
                  <a:t> </a:t>
                </a:r>
                <a:r>
                  <a:rPr lang="ro-RO" dirty="0">
                    <a:ea typeface="Times New Roman" panose="02020603050405020304" pitchFamily="18" charset="0"/>
                  </a:rPr>
                  <a:t> unui mecanism este dată de numărul de constrângeri comune impuse tuturor elementelor</a:t>
                </a:r>
                <a:endParaRPr lang="en-US" dirty="0"/>
              </a:p>
            </p:txBody>
          </p:sp>
        </mc:Choice>
        <mc:Fallback xmlns="">
          <p:sp>
            <p:nvSpPr>
              <p:cNvPr id="12" name="Rectangle 11">
                <a:extLst>
                  <a:ext uri="{FF2B5EF4-FFF2-40B4-BE49-F238E27FC236}">
                    <a16:creationId xmlns:a16="http://schemas.microsoft.com/office/drawing/2014/main" id="{ED7FB1D8-00CE-4642-AF6A-A25C11DAE5CD}"/>
                  </a:ext>
                </a:extLst>
              </p:cNvPr>
              <p:cNvSpPr>
                <a:spLocks noRot="1" noChangeAspect="1" noMove="1" noResize="1" noEditPoints="1" noAdjustHandles="1" noChangeArrowheads="1" noChangeShapeType="1" noTextEdit="1"/>
              </p:cNvSpPr>
              <p:nvPr/>
            </p:nvSpPr>
            <p:spPr>
              <a:xfrm>
                <a:off x="4813040" y="3058872"/>
                <a:ext cx="6243580" cy="672556"/>
              </a:xfrm>
              <a:prstGeom prst="rect">
                <a:avLst/>
              </a:prstGeom>
              <a:blipFill>
                <a:blip r:embed="rId7"/>
                <a:stretch>
                  <a:fillRect l="-879" t="-4545" r="-781"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68E2B6E8-9D48-4600-8368-A6185273BBC3}"/>
                  </a:ext>
                </a:extLst>
              </p:cNvPr>
              <p:cNvSpPr/>
              <p:nvPr/>
            </p:nvSpPr>
            <p:spPr>
              <a:xfrm>
                <a:off x="4940538" y="3849898"/>
                <a:ext cx="4139723" cy="369332"/>
              </a:xfrm>
              <a:prstGeom prst="rect">
                <a:avLst/>
              </a:prstGeom>
            </p:spPr>
            <p:txBody>
              <a:bodyPr wrap="none" anchor="ctr">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𝑀</m:t>
                          </m:r>
                        </m:e>
                        <m:sub>
                          <m:r>
                            <a:rPr lang="en-US" i="0">
                              <a:latin typeface="Cambria Math" panose="02040503050406030204" pitchFamily="18" charset="0"/>
                            </a:rPr>
                            <m:t>0</m:t>
                          </m:r>
                        </m:sub>
                      </m:sSub>
                      <m:r>
                        <a:rPr lang="en-US" i="0">
                          <a:latin typeface="Cambria Math" panose="02040503050406030204" pitchFamily="18" charset="0"/>
                        </a:rPr>
                        <m:t>=6</m:t>
                      </m:r>
                      <m:r>
                        <a:rPr lang="en-US" i="1">
                          <a:latin typeface="Cambria Math" panose="02040503050406030204" pitchFamily="18" charset="0"/>
                        </a:rPr>
                        <m:t>𝑛</m:t>
                      </m:r>
                      <m:r>
                        <a:rPr lang="en-US" i="0">
                          <a:latin typeface="Cambria Math" panose="02040503050406030204" pitchFamily="18" charset="0"/>
                        </a:rPr>
                        <m:t>−5</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5</m:t>
                          </m:r>
                        </m:sub>
                      </m:sSub>
                      <m:r>
                        <a:rPr lang="en-US" i="0">
                          <a:latin typeface="Cambria Math" panose="02040503050406030204" pitchFamily="18" charset="0"/>
                        </a:rPr>
                        <m:t>−4</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4</m:t>
                          </m:r>
                        </m:sub>
                      </m:sSub>
                      <m:r>
                        <a:rPr lang="en-US" i="0">
                          <a:latin typeface="Cambria Math" panose="02040503050406030204" pitchFamily="18" charset="0"/>
                        </a:rPr>
                        <m:t>−3</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3</m:t>
                          </m:r>
                        </m:sub>
                      </m:sSub>
                      <m:r>
                        <a:rPr lang="en-US" i="0">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1</m:t>
                          </m:r>
                        </m:sub>
                      </m:sSub>
                    </m:oMath>
                  </m:oMathPara>
                </a14:m>
                <a:endParaRPr lang="en-US" dirty="0"/>
              </a:p>
            </p:txBody>
          </p:sp>
        </mc:Choice>
        <mc:Fallback xmlns="">
          <p:sp>
            <p:nvSpPr>
              <p:cNvPr id="14" name="Rectangle 13">
                <a:extLst>
                  <a:ext uri="{FF2B5EF4-FFF2-40B4-BE49-F238E27FC236}">
                    <a16:creationId xmlns:a16="http://schemas.microsoft.com/office/drawing/2014/main" id="{68E2B6E8-9D48-4600-8368-A6185273BBC3}"/>
                  </a:ext>
                </a:extLst>
              </p:cNvPr>
              <p:cNvSpPr>
                <a:spLocks noRot="1" noChangeAspect="1" noMove="1" noResize="1" noEditPoints="1" noAdjustHandles="1" noChangeArrowheads="1" noChangeShapeType="1" noTextEdit="1"/>
              </p:cNvSpPr>
              <p:nvPr/>
            </p:nvSpPr>
            <p:spPr>
              <a:xfrm>
                <a:off x="4940538" y="3849898"/>
                <a:ext cx="4139723"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7F531EA-E3CD-4157-B0FE-B9F743164A7B}"/>
                  </a:ext>
                </a:extLst>
              </p:cNvPr>
              <p:cNvSpPr/>
              <p:nvPr/>
            </p:nvSpPr>
            <p:spPr>
              <a:xfrm>
                <a:off x="4940538" y="4327614"/>
                <a:ext cx="3504101" cy="369332"/>
              </a:xfrm>
              <a:prstGeom prst="rect">
                <a:avLst/>
              </a:prstGeom>
            </p:spPr>
            <p:txBody>
              <a:bodyPr wrap="none" anchor="ctr">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𝑀</m:t>
                          </m:r>
                        </m:e>
                        <m:sub>
                          <m:r>
                            <a:rPr lang="en-US" i="0">
                              <a:latin typeface="Cambria Math" panose="02040503050406030204" pitchFamily="18" charset="0"/>
                            </a:rPr>
                            <m:t>1</m:t>
                          </m:r>
                        </m:sub>
                      </m:sSub>
                      <m:r>
                        <a:rPr lang="en-US" i="0">
                          <a:latin typeface="Cambria Math" panose="02040503050406030204" pitchFamily="18" charset="0"/>
                        </a:rPr>
                        <m:t>=5</m:t>
                      </m:r>
                      <m:r>
                        <a:rPr lang="en-US" i="1">
                          <a:latin typeface="Cambria Math" panose="02040503050406030204" pitchFamily="18" charset="0"/>
                        </a:rPr>
                        <m:t>𝑛</m:t>
                      </m:r>
                      <m:r>
                        <a:rPr lang="en-US" i="0">
                          <a:latin typeface="Cambria Math" panose="02040503050406030204" pitchFamily="18" charset="0"/>
                        </a:rPr>
                        <m:t>−4</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5</m:t>
                          </m:r>
                        </m:sub>
                      </m:sSub>
                      <m:r>
                        <a:rPr lang="en-US" i="0">
                          <a:latin typeface="Cambria Math" panose="02040503050406030204" pitchFamily="18" charset="0"/>
                        </a:rPr>
                        <m:t>−3</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4</m:t>
                          </m:r>
                        </m:sub>
                      </m:sSub>
                      <m:r>
                        <a:rPr lang="en-US" i="0">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3</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2</m:t>
                          </m:r>
                        </m:sub>
                      </m:sSub>
                    </m:oMath>
                  </m:oMathPara>
                </a14:m>
                <a:endParaRPr lang="en-US" dirty="0"/>
              </a:p>
            </p:txBody>
          </p:sp>
        </mc:Choice>
        <mc:Fallback xmlns="">
          <p:sp>
            <p:nvSpPr>
              <p:cNvPr id="15" name="Rectangle 14">
                <a:extLst>
                  <a:ext uri="{FF2B5EF4-FFF2-40B4-BE49-F238E27FC236}">
                    <a16:creationId xmlns:a16="http://schemas.microsoft.com/office/drawing/2014/main" id="{D7F531EA-E3CD-4157-B0FE-B9F743164A7B}"/>
                  </a:ext>
                </a:extLst>
              </p:cNvPr>
              <p:cNvSpPr>
                <a:spLocks noRot="1" noChangeAspect="1" noMove="1" noResize="1" noEditPoints="1" noAdjustHandles="1" noChangeArrowheads="1" noChangeShapeType="1" noTextEdit="1"/>
              </p:cNvSpPr>
              <p:nvPr/>
            </p:nvSpPr>
            <p:spPr>
              <a:xfrm>
                <a:off x="4940538" y="4327614"/>
                <a:ext cx="3504101" cy="369332"/>
              </a:xfrm>
              <a:prstGeom prst="rect">
                <a:avLst/>
              </a:prstGeom>
              <a:blipFill>
                <a:blip r:embed="rId9"/>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D40F1825-435B-48F6-81FF-7FEB7E7C233B}"/>
                  </a:ext>
                </a:extLst>
              </p:cNvPr>
              <p:cNvSpPr/>
              <p:nvPr/>
            </p:nvSpPr>
            <p:spPr>
              <a:xfrm>
                <a:off x="4940538" y="4805330"/>
                <a:ext cx="2873799" cy="369332"/>
              </a:xfrm>
              <a:prstGeom prst="rect">
                <a:avLst/>
              </a:prstGeom>
            </p:spPr>
            <p:txBody>
              <a:bodyPr wrap="none" anchor="ctr">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0">
                              <a:latin typeface="Cambria Math" panose="02040503050406030204" pitchFamily="18" charset="0"/>
                            </a:rPr>
                            <m:t>2</m:t>
                          </m:r>
                        </m:sub>
                      </m:sSub>
                      <m:r>
                        <a:rPr lang="en-US" i="0">
                          <a:latin typeface="Cambria Math" panose="02040503050406030204" pitchFamily="18" charset="0"/>
                        </a:rPr>
                        <m:t>=4</m:t>
                      </m:r>
                      <m:r>
                        <a:rPr lang="en-US" i="1">
                          <a:latin typeface="Cambria Math" panose="02040503050406030204" pitchFamily="18" charset="0"/>
                        </a:rPr>
                        <m:t>𝑛</m:t>
                      </m:r>
                      <m:r>
                        <a:rPr lang="en-US" i="0">
                          <a:latin typeface="Cambria Math" panose="02040503050406030204" pitchFamily="18" charset="0"/>
                        </a:rPr>
                        <m:t>−3</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5</m:t>
                          </m:r>
                        </m:sub>
                      </m:sSub>
                      <m:r>
                        <a:rPr lang="en-US" i="0">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4</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3</m:t>
                          </m:r>
                        </m:sub>
                      </m:sSub>
                    </m:oMath>
                  </m:oMathPara>
                </a14:m>
                <a:endParaRPr lang="en-US" dirty="0"/>
              </a:p>
            </p:txBody>
          </p:sp>
        </mc:Choice>
        <mc:Fallback xmlns="">
          <p:sp>
            <p:nvSpPr>
              <p:cNvPr id="16" name="Rectangle 15">
                <a:extLst>
                  <a:ext uri="{FF2B5EF4-FFF2-40B4-BE49-F238E27FC236}">
                    <a16:creationId xmlns:a16="http://schemas.microsoft.com/office/drawing/2014/main" id="{D40F1825-435B-48F6-81FF-7FEB7E7C233B}"/>
                  </a:ext>
                </a:extLst>
              </p:cNvPr>
              <p:cNvSpPr>
                <a:spLocks noRot="1" noChangeAspect="1" noMove="1" noResize="1" noEditPoints="1" noAdjustHandles="1" noChangeArrowheads="1" noChangeShapeType="1" noTextEdit="1"/>
              </p:cNvSpPr>
              <p:nvPr/>
            </p:nvSpPr>
            <p:spPr>
              <a:xfrm>
                <a:off x="4940538" y="4805330"/>
                <a:ext cx="2873799"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E11BB98B-EBC7-464B-9FC5-B507C8AA01D0}"/>
                  </a:ext>
                </a:extLst>
              </p:cNvPr>
              <p:cNvSpPr/>
              <p:nvPr/>
            </p:nvSpPr>
            <p:spPr>
              <a:xfrm>
                <a:off x="4940538" y="5283046"/>
                <a:ext cx="2238177" cy="369332"/>
              </a:xfrm>
              <a:prstGeom prst="rect">
                <a:avLst/>
              </a:prstGeom>
              <a:ln>
                <a:solidFill>
                  <a:srgbClr val="FF0000"/>
                </a:solidFill>
              </a:ln>
            </p:spPr>
            <p:txBody>
              <a:bodyPr wrap="none" anchor="ctr">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0">
                              <a:latin typeface="Cambria Math" panose="02040503050406030204" pitchFamily="18" charset="0"/>
                            </a:rPr>
                            <m:t>3</m:t>
                          </m:r>
                        </m:sub>
                      </m:sSub>
                      <m:r>
                        <a:rPr lang="en-US" i="0">
                          <a:latin typeface="Cambria Math" panose="02040503050406030204" pitchFamily="18" charset="0"/>
                        </a:rPr>
                        <m:t>=3</m:t>
                      </m:r>
                      <m:r>
                        <a:rPr lang="en-US" i="1">
                          <a:latin typeface="Cambria Math" panose="02040503050406030204" pitchFamily="18" charset="0"/>
                        </a:rPr>
                        <m:t>𝑛</m:t>
                      </m:r>
                      <m:r>
                        <a:rPr lang="en-US" i="0">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5</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4</m:t>
                          </m:r>
                        </m:sub>
                      </m:sSub>
                    </m:oMath>
                  </m:oMathPara>
                </a14:m>
                <a:endParaRPr lang="en-US" dirty="0"/>
              </a:p>
            </p:txBody>
          </p:sp>
        </mc:Choice>
        <mc:Fallback xmlns="">
          <p:sp>
            <p:nvSpPr>
              <p:cNvPr id="19" name="Rectangle 18">
                <a:extLst>
                  <a:ext uri="{FF2B5EF4-FFF2-40B4-BE49-F238E27FC236}">
                    <a16:creationId xmlns:a16="http://schemas.microsoft.com/office/drawing/2014/main" id="{E11BB98B-EBC7-464B-9FC5-B507C8AA01D0}"/>
                  </a:ext>
                </a:extLst>
              </p:cNvPr>
              <p:cNvSpPr>
                <a:spLocks noRot="1" noChangeAspect="1" noMove="1" noResize="1" noEditPoints="1" noAdjustHandles="1" noChangeArrowheads="1" noChangeShapeType="1" noTextEdit="1"/>
              </p:cNvSpPr>
              <p:nvPr/>
            </p:nvSpPr>
            <p:spPr>
              <a:xfrm>
                <a:off x="4940538" y="5283046"/>
                <a:ext cx="2238177" cy="369332"/>
              </a:xfrm>
              <a:prstGeom prst="rect">
                <a:avLst/>
              </a:prstGeom>
              <a:blipFill>
                <a:blip r:embed="rId11"/>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056971BE-6447-471C-8127-69CC71BCBD5F}"/>
                  </a:ext>
                </a:extLst>
              </p:cNvPr>
              <p:cNvSpPr/>
              <p:nvPr/>
            </p:nvSpPr>
            <p:spPr>
              <a:xfrm>
                <a:off x="4940538" y="5760760"/>
                <a:ext cx="1730795" cy="369332"/>
              </a:xfrm>
              <a:prstGeom prst="rect">
                <a:avLst/>
              </a:prstGeom>
            </p:spPr>
            <p:txBody>
              <a:bodyPr wrap="none" anchor="ctr">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0">
                              <a:latin typeface="Cambria Math" panose="02040503050406030204" pitchFamily="18" charset="0"/>
                            </a:rPr>
                            <m:t>4</m:t>
                          </m:r>
                        </m:sub>
                      </m:sSub>
                      <m:r>
                        <a:rPr lang="en-US" i="0">
                          <a:latin typeface="Cambria Math" panose="02040503050406030204" pitchFamily="18" charset="0"/>
                        </a:rPr>
                        <m:t>=2</m:t>
                      </m:r>
                      <m:r>
                        <a:rPr lang="en-US" i="1">
                          <a:latin typeface="Cambria Math" panose="02040503050406030204" pitchFamily="18" charset="0"/>
                        </a:rPr>
                        <m:t>𝑛</m:t>
                      </m:r>
                      <m:r>
                        <a:rPr lang="en-US" i="0">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5</m:t>
                          </m:r>
                        </m:sub>
                      </m:sSub>
                    </m:oMath>
                  </m:oMathPara>
                </a14:m>
                <a:endParaRPr lang="en-US" dirty="0"/>
              </a:p>
            </p:txBody>
          </p:sp>
        </mc:Choice>
        <mc:Fallback xmlns="">
          <p:sp>
            <p:nvSpPr>
              <p:cNvPr id="20" name="Rectangle 19">
                <a:extLst>
                  <a:ext uri="{FF2B5EF4-FFF2-40B4-BE49-F238E27FC236}">
                    <a16:creationId xmlns:a16="http://schemas.microsoft.com/office/drawing/2014/main" id="{056971BE-6447-471C-8127-69CC71BCBD5F}"/>
                  </a:ext>
                </a:extLst>
              </p:cNvPr>
              <p:cNvSpPr>
                <a:spLocks noRot="1" noChangeAspect="1" noMove="1" noResize="1" noEditPoints="1" noAdjustHandles="1" noChangeArrowheads="1" noChangeShapeType="1" noTextEdit="1"/>
              </p:cNvSpPr>
              <p:nvPr/>
            </p:nvSpPr>
            <p:spPr>
              <a:xfrm>
                <a:off x="4940538" y="5760760"/>
                <a:ext cx="1730795" cy="369332"/>
              </a:xfrm>
              <a:prstGeom prst="rect">
                <a:avLst/>
              </a:prstGeom>
              <a:blipFill>
                <a:blip r:embed="rId12"/>
                <a:stretch>
                  <a:fillRect/>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F613F0A8-1264-4C96-B46C-1335E7D9D29C}"/>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07066B2-FCA1-40E4-8F6F-93FCB88795A0}"/>
              </a:ext>
            </a:extLst>
          </p:cNvPr>
          <p:cNvSpPr/>
          <p:nvPr/>
        </p:nvSpPr>
        <p:spPr>
          <a:xfrm>
            <a:off x="730897" y="311658"/>
            <a:ext cx="6039538"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STRUCTURALĂ</a:t>
            </a:r>
            <a:endParaRPr lang="en-US" sz="2400" dirty="0"/>
          </a:p>
        </p:txBody>
      </p:sp>
    </p:spTree>
    <p:extLst>
      <p:ext uri="{BB962C8B-B14F-4D97-AF65-F5344CB8AC3E}">
        <p14:creationId xmlns:p14="http://schemas.microsoft.com/office/powerpoint/2010/main" val="21918726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B276406-A375-4573-99DD-CBF2DCD0DB29}"/>
              </a:ext>
            </a:extLst>
          </p:cNvPr>
          <p:cNvSpPr txBox="1"/>
          <p:nvPr/>
        </p:nvSpPr>
        <p:spPr>
          <a:xfrm>
            <a:off x="4064194" y="1045385"/>
            <a:ext cx="5277102" cy="369332"/>
          </a:xfrm>
          <a:prstGeom prst="rect">
            <a:avLst/>
          </a:prstGeom>
          <a:noFill/>
        </p:spPr>
        <p:txBody>
          <a:bodyPr wrap="square" rtlCol="0">
            <a:spAutoFit/>
          </a:bodyPr>
          <a:lstStyle/>
          <a:p>
            <a:pPr algn="just"/>
            <a:r>
              <a:rPr lang="ro-RO" i="1" dirty="0"/>
              <a:t>Cazul 1</a:t>
            </a:r>
            <a:r>
              <a:rPr lang="ro-RO" dirty="0"/>
              <a:t>: Roată condusă (rostogolire fără alunecare)</a:t>
            </a:r>
            <a:endParaRPr lang="en-US" i="1" dirty="0"/>
          </a:p>
        </p:txBody>
      </p:sp>
      <p:pic>
        <p:nvPicPr>
          <p:cNvPr id="6" name="Picture 5">
            <a:extLst>
              <a:ext uri="{FF2B5EF4-FFF2-40B4-BE49-F238E27FC236}">
                <a16:creationId xmlns:a16="http://schemas.microsoft.com/office/drawing/2014/main" id="{389330E1-F9ED-43F1-9917-AE77B33F80FE}"/>
              </a:ext>
            </a:extLst>
          </p:cNvPr>
          <p:cNvPicPr>
            <a:picLocks noChangeAspect="1"/>
          </p:cNvPicPr>
          <p:nvPr/>
        </p:nvPicPr>
        <p:blipFill>
          <a:blip r:embed="rId2"/>
          <a:stretch>
            <a:fillRect/>
          </a:stretch>
        </p:blipFill>
        <p:spPr>
          <a:xfrm>
            <a:off x="434031" y="1797023"/>
            <a:ext cx="3431937" cy="3052705"/>
          </a:xfrm>
          <a:prstGeom prst="rect">
            <a:avLst/>
          </a:prstGeom>
        </p:spPr>
      </p:pic>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ECA11FDE-A7B2-4964-8103-02D21B2AAF30}"/>
                  </a:ext>
                </a:extLst>
              </p:cNvPr>
              <p:cNvSpPr/>
              <p:nvPr/>
            </p:nvSpPr>
            <p:spPr>
              <a:xfrm>
                <a:off x="4312270" y="1834923"/>
                <a:ext cx="139442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a:latin typeface="Cambria Math" panose="02040503050406030204" pitchFamily="18" charset="0"/>
                        </a:rPr>
                        <m:t>𝑀</m:t>
                      </m:r>
                      <m:r>
                        <a:rPr lang="ro-RO" i="1">
                          <a:latin typeface="Cambria Math" panose="02040503050406030204" pitchFamily="18" charset="0"/>
                          <a:ea typeface="Cambria Math" panose="02040503050406030204" pitchFamily="18" charset="0"/>
                        </a:rPr>
                        <m:t>&gt;</m:t>
                      </m:r>
                      <m:r>
                        <a:rPr lang="ro-RO" i="1">
                          <a:latin typeface="Cambria Math" panose="02040503050406030204" pitchFamily="18" charset="0"/>
                        </a:rPr>
                        <m:t>𝑠</m:t>
                      </m:r>
                      <m:r>
                        <a:rPr lang="ro-RO"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r>
                        <a:rPr lang="ro-RO" i="1">
                          <a:latin typeface="Cambria Math" panose="02040503050406030204" pitchFamily="18" charset="0"/>
                        </a:rPr>
                        <m:t> </m:t>
                      </m:r>
                    </m:oMath>
                  </m:oMathPara>
                </a14:m>
                <a:endParaRPr lang="en-US" dirty="0"/>
              </a:p>
            </p:txBody>
          </p:sp>
        </mc:Choice>
        <mc:Fallback xmlns="">
          <p:sp>
            <p:nvSpPr>
              <p:cNvPr id="18" name="Rectangle 17">
                <a:extLst>
                  <a:ext uri="{FF2B5EF4-FFF2-40B4-BE49-F238E27FC236}">
                    <a16:creationId xmlns:a16="http://schemas.microsoft.com/office/drawing/2014/main" id="{ECA11FDE-A7B2-4964-8103-02D21B2AAF30}"/>
                  </a:ext>
                </a:extLst>
              </p:cNvPr>
              <p:cNvSpPr>
                <a:spLocks noRot="1" noChangeAspect="1" noMove="1" noResize="1" noEditPoints="1" noAdjustHandles="1" noChangeArrowheads="1" noChangeShapeType="1" noTextEdit="1"/>
              </p:cNvSpPr>
              <p:nvPr/>
            </p:nvSpPr>
            <p:spPr>
              <a:xfrm>
                <a:off x="4312270" y="1834923"/>
                <a:ext cx="1394421"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901F15C-3587-4324-BD1C-60018FDF2D3A}"/>
                  </a:ext>
                </a:extLst>
              </p:cNvPr>
              <p:cNvSpPr/>
              <p:nvPr/>
            </p:nvSpPr>
            <p:spPr>
              <a:xfrm>
                <a:off x="4312270" y="2342272"/>
                <a:ext cx="131112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a:latin typeface="Cambria Math" panose="02040503050406030204" pitchFamily="18" charset="0"/>
                        </a:rPr>
                        <m:t>𝐹</m:t>
                      </m:r>
                      <m:r>
                        <a:rPr lang="ro-RO"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𝜇</m:t>
                      </m:r>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oMath>
                  </m:oMathPara>
                </a14:m>
                <a:endParaRPr lang="en-US" dirty="0"/>
              </a:p>
            </p:txBody>
          </p:sp>
        </mc:Choice>
        <mc:Fallback xmlns="">
          <p:sp>
            <p:nvSpPr>
              <p:cNvPr id="7" name="Rectangle 6">
                <a:extLst>
                  <a:ext uri="{FF2B5EF4-FFF2-40B4-BE49-F238E27FC236}">
                    <a16:creationId xmlns:a16="http://schemas.microsoft.com/office/drawing/2014/main" id="{4901F15C-3587-4324-BD1C-60018FDF2D3A}"/>
                  </a:ext>
                </a:extLst>
              </p:cNvPr>
              <p:cNvSpPr>
                <a:spLocks noRot="1" noChangeAspect="1" noMove="1" noResize="1" noEditPoints="1" noAdjustHandles="1" noChangeArrowheads="1" noChangeShapeType="1" noTextEdit="1"/>
              </p:cNvSpPr>
              <p:nvPr/>
            </p:nvSpPr>
            <p:spPr>
              <a:xfrm>
                <a:off x="4312270" y="2342272"/>
                <a:ext cx="1311128" cy="369332"/>
              </a:xfrm>
              <a:prstGeom prst="rect">
                <a:avLst/>
              </a:prstGeom>
              <a:blipFill>
                <a:blip r:embed="rId4"/>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25A6726-DF01-46C6-8B9C-210164C2E3DC}"/>
                  </a:ext>
                </a:extLst>
              </p:cNvPr>
              <p:cNvSpPr/>
              <p:nvPr/>
            </p:nvSpPr>
            <p:spPr>
              <a:xfrm>
                <a:off x="5908098" y="2106037"/>
                <a:ext cx="121437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smtClean="0">
                          <a:latin typeface="Cambria Math" panose="02040503050406030204" pitchFamily="18" charset="0"/>
                        </a:rPr>
                        <m:t>𝑀</m:t>
                      </m:r>
                      <m:r>
                        <a:rPr lang="ro-RO" b="0" i="1" smtClean="0">
                          <a:latin typeface="Cambria Math" panose="02040503050406030204" pitchFamily="18" charset="0"/>
                        </a:rPr>
                        <m:t>=</m:t>
                      </m:r>
                      <m:r>
                        <a:rPr lang="ro-RO" b="0" i="1" smtClean="0">
                          <a:latin typeface="Cambria Math" panose="02040503050406030204" pitchFamily="18" charset="0"/>
                        </a:rPr>
                        <m:t>𝑅</m:t>
                      </m:r>
                      <m:r>
                        <a:rPr lang="ro-RO"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𝐹</m:t>
                      </m:r>
                    </m:oMath>
                  </m:oMathPara>
                </a14:m>
                <a:endParaRPr lang="en-US" dirty="0"/>
              </a:p>
            </p:txBody>
          </p:sp>
        </mc:Choice>
        <mc:Fallback xmlns="">
          <p:sp>
            <p:nvSpPr>
              <p:cNvPr id="20" name="Rectangle 19">
                <a:extLst>
                  <a:ext uri="{FF2B5EF4-FFF2-40B4-BE49-F238E27FC236}">
                    <a16:creationId xmlns:a16="http://schemas.microsoft.com/office/drawing/2014/main" id="{E25A6726-DF01-46C6-8B9C-210164C2E3DC}"/>
                  </a:ext>
                </a:extLst>
              </p:cNvPr>
              <p:cNvSpPr>
                <a:spLocks noRot="1" noChangeAspect="1" noMove="1" noResize="1" noEditPoints="1" noAdjustHandles="1" noChangeArrowheads="1" noChangeShapeType="1" noTextEdit="1"/>
              </p:cNvSpPr>
              <p:nvPr/>
            </p:nvSpPr>
            <p:spPr>
              <a:xfrm>
                <a:off x="5908098" y="2106037"/>
                <a:ext cx="1214371"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03115D8-3D4E-4BDC-B27E-FAC66491284C}"/>
                  </a:ext>
                </a:extLst>
              </p:cNvPr>
              <p:cNvSpPr/>
              <p:nvPr/>
            </p:nvSpPr>
            <p:spPr>
              <a:xfrm>
                <a:off x="7323877" y="1985684"/>
                <a:ext cx="825995" cy="610039"/>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ro-RO" i="1" smtClean="0">
                          <a:latin typeface="Cambria Math" panose="02040503050406030204" pitchFamily="18" charset="0"/>
                        </a:rPr>
                        <m:t>𝑅</m:t>
                      </m:r>
                      <m:r>
                        <a:rPr lang="ro-RO" i="1" smtClean="0">
                          <a:latin typeface="Cambria Math" panose="02040503050406030204" pitchFamily="18" charset="0"/>
                          <a:ea typeface="Cambria Math" panose="02040503050406030204" pitchFamily="18" charset="0"/>
                        </a:rPr>
                        <m:t>&gt;</m:t>
                      </m:r>
                      <m:f>
                        <m:fPr>
                          <m:ctrlPr>
                            <a:rPr lang="ro-RO"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𝑠</m:t>
                          </m:r>
                        </m:num>
                        <m:den>
                          <m:r>
                            <a:rPr lang="ro-RO" i="1" smtClean="0">
                              <a:latin typeface="Cambria Math" panose="02040503050406030204" pitchFamily="18" charset="0"/>
                              <a:ea typeface="Cambria Math" panose="02040503050406030204" pitchFamily="18" charset="0"/>
                            </a:rPr>
                            <m:t>𝜇</m:t>
                          </m:r>
                        </m:den>
                      </m:f>
                    </m:oMath>
                  </m:oMathPara>
                </a14:m>
                <a:endParaRPr lang="en-US" dirty="0"/>
              </a:p>
            </p:txBody>
          </p:sp>
        </mc:Choice>
        <mc:Fallback xmlns="">
          <p:sp>
            <p:nvSpPr>
              <p:cNvPr id="9" name="Rectangle 8">
                <a:extLst>
                  <a:ext uri="{FF2B5EF4-FFF2-40B4-BE49-F238E27FC236}">
                    <a16:creationId xmlns:a16="http://schemas.microsoft.com/office/drawing/2014/main" id="{B03115D8-3D4E-4BDC-B27E-FAC66491284C}"/>
                  </a:ext>
                </a:extLst>
              </p:cNvPr>
              <p:cNvSpPr>
                <a:spLocks noRot="1" noChangeAspect="1" noMove="1" noResize="1" noEditPoints="1" noAdjustHandles="1" noChangeArrowheads="1" noChangeShapeType="1" noTextEdit="1"/>
              </p:cNvSpPr>
              <p:nvPr/>
            </p:nvSpPr>
            <p:spPr>
              <a:xfrm>
                <a:off x="7323877" y="1985684"/>
                <a:ext cx="825995" cy="610039"/>
              </a:xfrm>
              <a:prstGeom prst="rect">
                <a:avLst/>
              </a:prstGeom>
              <a:blipFill>
                <a:blip r:embed="rId6"/>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BDEFA78-AF51-4253-A3E3-A1378975A4F7}"/>
                  </a:ext>
                </a:extLst>
              </p:cNvPr>
              <p:cNvSpPr/>
              <p:nvPr/>
            </p:nvSpPr>
            <p:spPr>
              <a:xfrm>
                <a:off x="8799353" y="1921372"/>
                <a:ext cx="108388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smtClean="0">
                          <a:latin typeface="Cambria Math" panose="02040503050406030204" pitchFamily="18" charset="0"/>
                          <a:ea typeface="Cambria Math" panose="02040503050406030204" pitchFamily="18" charset="0"/>
                        </a:rPr>
                        <m:t>𝑠</m:t>
                      </m:r>
                      <m:r>
                        <a:rPr lang="ro-RO" b="0" i="0" smtClean="0">
                          <a:latin typeface="Cambria Math" panose="02040503050406030204" pitchFamily="18" charset="0"/>
                          <a:ea typeface="Cambria Math" panose="02040503050406030204" pitchFamily="18" charset="0"/>
                        </a:rPr>
                        <m:t>=0,05</m:t>
                      </m:r>
                    </m:oMath>
                  </m:oMathPara>
                </a14:m>
                <a:endParaRPr lang="en-US" dirty="0"/>
              </a:p>
            </p:txBody>
          </p:sp>
        </mc:Choice>
        <mc:Fallback xmlns="">
          <p:sp>
            <p:nvSpPr>
              <p:cNvPr id="11" name="Rectangle 10">
                <a:extLst>
                  <a:ext uri="{FF2B5EF4-FFF2-40B4-BE49-F238E27FC236}">
                    <a16:creationId xmlns:a16="http://schemas.microsoft.com/office/drawing/2014/main" id="{FBDEFA78-AF51-4253-A3E3-A1378975A4F7}"/>
                  </a:ext>
                </a:extLst>
              </p:cNvPr>
              <p:cNvSpPr>
                <a:spLocks noRot="1" noChangeAspect="1" noMove="1" noResize="1" noEditPoints="1" noAdjustHandles="1" noChangeArrowheads="1" noChangeShapeType="1" noTextEdit="1"/>
              </p:cNvSpPr>
              <p:nvPr/>
            </p:nvSpPr>
            <p:spPr>
              <a:xfrm>
                <a:off x="8799353" y="1921372"/>
                <a:ext cx="1083886"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98F1B57-AAFB-4248-AD9E-0B487B7727F0}"/>
                  </a:ext>
                </a:extLst>
              </p:cNvPr>
              <p:cNvSpPr/>
              <p:nvPr/>
            </p:nvSpPr>
            <p:spPr>
              <a:xfrm>
                <a:off x="8841352" y="2290704"/>
                <a:ext cx="9763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smtClean="0">
                          <a:latin typeface="Cambria Math" panose="02040503050406030204" pitchFamily="18" charset="0"/>
                          <a:ea typeface="Cambria Math" panose="02040503050406030204" pitchFamily="18" charset="0"/>
                        </a:rPr>
                        <m:t>𝜇</m:t>
                      </m:r>
                      <m:r>
                        <a:rPr lang="ro-RO" b="0" i="1" smtClean="0">
                          <a:latin typeface="Cambria Math" panose="02040503050406030204" pitchFamily="18" charset="0"/>
                          <a:ea typeface="Cambria Math" panose="02040503050406030204" pitchFamily="18" charset="0"/>
                        </a:rPr>
                        <m:t>=0,1</m:t>
                      </m:r>
                    </m:oMath>
                  </m:oMathPara>
                </a14:m>
                <a:endParaRPr lang="en-US" dirty="0"/>
              </a:p>
            </p:txBody>
          </p:sp>
        </mc:Choice>
        <mc:Fallback xmlns="">
          <p:sp>
            <p:nvSpPr>
              <p:cNvPr id="12" name="Rectangle 11">
                <a:extLst>
                  <a:ext uri="{FF2B5EF4-FFF2-40B4-BE49-F238E27FC236}">
                    <a16:creationId xmlns:a16="http://schemas.microsoft.com/office/drawing/2014/main" id="{798F1B57-AAFB-4248-AD9E-0B487B7727F0}"/>
                  </a:ext>
                </a:extLst>
              </p:cNvPr>
              <p:cNvSpPr>
                <a:spLocks noRot="1" noChangeAspect="1" noMove="1" noResize="1" noEditPoints="1" noAdjustHandles="1" noChangeArrowheads="1" noChangeShapeType="1" noTextEdit="1"/>
              </p:cNvSpPr>
              <p:nvPr/>
            </p:nvSpPr>
            <p:spPr>
              <a:xfrm>
                <a:off x="8841352" y="2290704"/>
                <a:ext cx="976358" cy="369332"/>
              </a:xfrm>
              <a:prstGeom prst="rect">
                <a:avLst/>
              </a:prstGeom>
              <a:blipFill>
                <a:blip r:embed="rId8"/>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D1823487-F924-452E-BF7C-4EDEC394B2EC}"/>
                  </a:ext>
                </a:extLst>
              </p:cNvPr>
              <p:cNvSpPr/>
              <p:nvPr/>
            </p:nvSpPr>
            <p:spPr>
              <a:xfrm>
                <a:off x="9925238" y="2106038"/>
                <a:ext cx="1254189" cy="369332"/>
              </a:xfrm>
              <a:prstGeom prst="rect">
                <a:avLst/>
              </a:prstGeom>
            </p:spPr>
            <p:txBody>
              <a:bodyPr wrap="none">
                <a:spAutoFit/>
              </a:bodyPr>
              <a:lstStyle/>
              <a:p>
                <a14:m>
                  <m:oMath xmlns:m="http://schemas.openxmlformats.org/officeDocument/2006/math">
                    <m:r>
                      <a:rPr lang="ro-RO" i="1" smtClean="0">
                        <a:latin typeface="Cambria Math" panose="02040503050406030204" pitchFamily="18" charset="0"/>
                      </a:rPr>
                      <m:t>𝑅</m:t>
                    </m:r>
                    <m:r>
                      <a:rPr lang="ro-RO" i="1">
                        <a:latin typeface="Cambria Math" panose="02040503050406030204" pitchFamily="18" charset="0"/>
                        <a:ea typeface="Cambria Math" panose="02040503050406030204" pitchFamily="18" charset="0"/>
                      </a:rPr>
                      <m:t>&gt;</m:t>
                    </m:r>
                    <m:r>
                      <a:rPr lang="ro-RO" b="0" i="1" smtClean="0">
                        <a:latin typeface="Cambria Math" panose="02040503050406030204" pitchFamily="18" charset="0"/>
                        <a:ea typeface="Cambria Math" panose="02040503050406030204" pitchFamily="18" charset="0"/>
                      </a:rPr>
                      <m:t> </m:t>
                    </m:r>
                  </m:oMath>
                </a14:m>
                <a:r>
                  <a:rPr lang="ro-RO" dirty="0"/>
                  <a:t>0,5 cm</a:t>
                </a:r>
                <a:endParaRPr lang="en-US" dirty="0"/>
              </a:p>
            </p:txBody>
          </p:sp>
        </mc:Choice>
        <mc:Fallback xmlns="">
          <p:sp>
            <p:nvSpPr>
              <p:cNvPr id="19" name="Rectangle 18">
                <a:extLst>
                  <a:ext uri="{FF2B5EF4-FFF2-40B4-BE49-F238E27FC236}">
                    <a16:creationId xmlns:a16="http://schemas.microsoft.com/office/drawing/2014/main" id="{D1823487-F924-452E-BF7C-4EDEC394B2EC}"/>
                  </a:ext>
                </a:extLst>
              </p:cNvPr>
              <p:cNvSpPr>
                <a:spLocks noRot="1" noChangeAspect="1" noMove="1" noResize="1" noEditPoints="1" noAdjustHandles="1" noChangeArrowheads="1" noChangeShapeType="1" noTextEdit="1"/>
              </p:cNvSpPr>
              <p:nvPr/>
            </p:nvSpPr>
            <p:spPr>
              <a:xfrm>
                <a:off x="9925238" y="2106038"/>
                <a:ext cx="1254189" cy="369332"/>
              </a:xfrm>
              <a:prstGeom prst="rect">
                <a:avLst/>
              </a:prstGeom>
              <a:blipFill>
                <a:blip r:embed="rId9"/>
                <a:stretch>
                  <a:fillRect t="-8197" r="-3398" b="-24590"/>
                </a:stretch>
              </a:blipFill>
            </p:spPr>
            <p:txBody>
              <a:bodyPr/>
              <a:lstStyle/>
              <a:p>
                <a:r>
                  <a:rPr lang="en-US">
                    <a:noFill/>
                  </a:rPr>
                  <a:t> </a:t>
                </a:r>
              </a:p>
            </p:txBody>
          </p:sp>
        </mc:Fallback>
      </mc:AlternateContent>
      <p:sp>
        <p:nvSpPr>
          <p:cNvPr id="21" name="Left Brace 20">
            <a:extLst>
              <a:ext uri="{FF2B5EF4-FFF2-40B4-BE49-F238E27FC236}">
                <a16:creationId xmlns:a16="http://schemas.microsoft.com/office/drawing/2014/main" id="{B634D72E-5144-41D1-89FC-B416212408F9}"/>
              </a:ext>
            </a:extLst>
          </p:cNvPr>
          <p:cNvSpPr/>
          <p:nvPr/>
        </p:nvSpPr>
        <p:spPr>
          <a:xfrm>
            <a:off x="4190709" y="1869204"/>
            <a:ext cx="127156" cy="807226"/>
          </a:xfrm>
          <a:prstGeom prst="leftBrace">
            <a:avLst>
              <a:gd name="adj1" fmla="val 58653"/>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2C43FD5A-448E-4DF1-B39B-FEB97D40B0F0}"/>
              </a:ext>
            </a:extLst>
          </p:cNvPr>
          <p:cNvSpPr txBox="1"/>
          <p:nvPr/>
        </p:nvSpPr>
        <p:spPr>
          <a:xfrm>
            <a:off x="4139621" y="3534480"/>
            <a:ext cx="6037727" cy="369332"/>
          </a:xfrm>
          <a:prstGeom prst="rect">
            <a:avLst/>
          </a:prstGeom>
          <a:noFill/>
        </p:spPr>
        <p:txBody>
          <a:bodyPr wrap="square" rtlCol="0">
            <a:spAutoFit/>
          </a:bodyPr>
          <a:lstStyle/>
          <a:p>
            <a:pPr algn="just"/>
            <a:r>
              <a:rPr lang="ro-RO" i="1" dirty="0"/>
              <a:t>Cazul 2</a:t>
            </a:r>
            <a:r>
              <a:rPr lang="ro-RO" dirty="0"/>
              <a:t>: Roată conducătoare (rostogolire fără alunecare)</a:t>
            </a:r>
            <a:endParaRPr lang="en-US" i="1" dirty="0"/>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3F198820-2AD1-493A-8C2E-01E74FC672D5}"/>
                  </a:ext>
                </a:extLst>
              </p:cNvPr>
              <p:cNvSpPr/>
              <p:nvPr/>
            </p:nvSpPr>
            <p:spPr>
              <a:xfrm>
                <a:off x="4469417" y="4665062"/>
                <a:ext cx="131112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a:latin typeface="Cambria Math" panose="02040503050406030204" pitchFamily="18" charset="0"/>
                        </a:rPr>
                        <m:t>𝐹</m:t>
                      </m:r>
                      <m:r>
                        <a:rPr lang="ro-RO"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𝜇</m:t>
                      </m:r>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oMath>
                  </m:oMathPara>
                </a14:m>
                <a:endParaRPr lang="en-US" dirty="0"/>
              </a:p>
            </p:txBody>
          </p:sp>
        </mc:Choice>
        <mc:Fallback xmlns="">
          <p:sp>
            <p:nvSpPr>
              <p:cNvPr id="27" name="Rectangle 26">
                <a:extLst>
                  <a:ext uri="{FF2B5EF4-FFF2-40B4-BE49-F238E27FC236}">
                    <a16:creationId xmlns:a16="http://schemas.microsoft.com/office/drawing/2014/main" id="{3F198820-2AD1-493A-8C2E-01E74FC672D5}"/>
                  </a:ext>
                </a:extLst>
              </p:cNvPr>
              <p:cNvSpPr>
                <a:spLocks noRot="1" noChangeAspect="1" noMove="1" noResize="1" noEditPoints="1" noAdjustHandles="1" noChangeArrowheads="1" noChangeShapeType="1" noTextEdit="1"/>
              </p:cNvSpPr>
              <p:nvPr/>
            </p:nvSpPr>
            <p:spPr>
              <a:xfrm>
                <a:off x="4469417" y="4665062"/>
                <a:ext cx="1311128" cy="369332"/>
              </a:xfrm>
              <a:prstGeom prst="rect">
                <a:avLst/>
              </a:prstGeom>
              <a:blipFill>
                <a:blip r:embed="rId10"/>
                <a:stretch>
                  <a:fillRect b="-3279"/>
                </a:stretch>
              </a:blipFill>
            </p:spPr>
            <p:txBody>
              <a:bodyPr/>
              <a:lstStyle/>
              <a:p>
                <a:r>
                  <a:rPr lang="en-US">
                    <a:noFill/>
                  </a:rPr>
                  <a:t> </a:t>
                </a:r>
              </a:p>
            </p:txBody>
          </p:sp>
        </mc:Fallback>
      </mc:AlternateContent>
      <p:sp>
        <p:nvSpPr>
          <p:cNvPr id="28" name="Left Brace 27">
            <a:extLst>
              <a:ext uri="{FF2B5EF4-FFF2-40B4-BE49-F238E27FC236}">
                <a16:creationId xmlns:a16="http://schemas.microsoft.com/office/drawing/2014/main" id="{B80159F3-788D-4D56-9F1A-657A10EC194B}"/>
              </a:ext>
            </a:extLst>
          </p:cNvPr>
          <p:cNvSpPr/>
          <p:nvPr/>
        </p:nvSpPr>
        <p:spPr>
          <a:xfrm>
            <a:off x="4405839" y="4232515"/>
            <a:ext cx="127156" cy="807226"/>
          </a:xfrm>
          <a:prstGeom prst="leftBrace">
            <a:avLst>
              <a:gd name="adj1" fmla="val 58653"/>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33D32197-7B88-488C-A98A-637C97E909DB}"/>
                  </a:ext>
                </a:extLst>
              </p:cNvPr>
              <p:cNvSpPr/>
              <p:nvPr/>
            </p:nvSpPr>
            <p:spPr>
              <a:xfrm>
                <a:off x="4469417" y="4226495"/>
                <a:ext cx="10099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a:latin typeface="Cambria Math" panose="02040503050406030204" pitchFamily="18" charset="0"/>
                        </a:rPr>
                        <m:t>𝐹</m:t>
                      </m:r>
                      <m:r>
                        <a:rPr lang="ro-RO"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oMath>
                  </m:oMathPara>
                </a14:m>
                <a:endParaRPr lang="en-US" dirty="0"/>
              </a:p>
            </p:txBody>
          </p:sp>
        </mc:Choice>
        <mc:Fallback xmlns="">
          <p:sp>
            <p:nvSpPr>
              <p:cNvPr id="33" name="Rectangle 32">
                <a:extLst>
                  <a:ext uri="{FF2B5EF4-FFF2-40B4-BE49-F238E27FC236}">
                    <a16:creationId xmlns:a16="http://schemas.microsoft.com/office/drawing/2014/main" id="{33D32197-7B88-488C-A98A-637C97E909DB}"/>
                  </a:ext>
                </a:extLst>
              </p:cNvPr>
              <p:cNvSpPr>
                <a:spLocks noRot="1" noChangeAspect="1" noMove="1" noResize="1" noEditPoints="1" noAdjustHandles="1" noChangeArrowheads="1" noChangeShapeType="1" noTextEdit="1"/>
              </p:cNvSpPr>
              <p:nvPr/>
            </p:nvSpPr>
            <p:spPr>
              <a:xfrm>
                <a:off x="4469417" y="4226495"/>
                <a:ext cx="1009955"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0CF64FA8-5396-4A6A-A040-D4F01DBA3F43}"/>
                  </a:ext>
                </a:extLst>
              </p:cNvPr>
              <p:cNvSpPr/>
              <p:nvPr/>
            </p:nvSpPr>
            <p:spPr>
              <a:xfrm>
                <a:off x="6208978" y="4403276"/>
                <a:ext cx="2538644"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𝑚</m:t>
                          </m:r>
                        </m:sub>
                      </m:sSub>
                      <m:r>
                        <a:rPr lang="ro-RO" b="0" i="1" smtClean="0">
                          <a:latin typeface="Cambria Math" panose="02040503050406030204" pitchFamily="18" charset="0"/>
                        </a:rPr>
                        <m:t>−</m:t>
                      </m:r>
                      <m:r>
                        <a:rPr lang="ro-RO" b="0" i="1" smtClean="0">
                          <a:latin typeface="Cambria Math" panose="02040503050406030204" pitchFamily="18" charset="0"/>
                        </a:rPr>
                        <m:t>𝑅</m:t>
                      </m:r>
                      <m:r>
                        <a:rPr lang="ro-RO"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𝐹</m:t>
                      </m:r>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𝑀</m:t>
                          </m:r>
                        </m:e>
                        <m:sub>
                          <m:r>
                            <a:rPr lang="ro-RO" b="0" i="1" smtClean="0">
                              <a:latin typeface="Cambria Math" panose="02040503050406030204" pitchFamily="18" charset="0"/>
                              <a:ea typeface="Cambria Math" panose="02040503050406030204" pitchFamily="18" charset="0"/>
                            </a:rPr>
                            <m:t>21</m:t>
                          </m:r>
                          <m:r>
                            <a:rPr lang="ro-RO" b="0" i="1" smtClean="0">
                              <a:latin typeface="Cambria Math" panose="02040503050406030204" pitchFamily="18" charset="0"/>
                              <a:ea typeface="Cambria Math" panose="02040503050406030204" pitchFamily="18" charset="0"/>
                            </a:rPr>
                            <m:t>𝑓</m:t>
                          </m:r>
                        </m:sub>
                      </m:sSub>
                      <m:r>
                        <a:rPr lang="ro-RO" b="0" i="1" smtClean="0">
                          <a:latin typeface="Cambria Math" panose="02040503050406030204" pitchFamily="18" charset="0"/>
                          <a:ea typeface="Cambria Math" panose="02040503050406030204" pitchFamily="18" charset="0"/>
                        </a:rPr>
                        <m:t>=0</m:t>
                      </m:r>
                    </m:oMath>
                  </m:oMathPara>
                </a14:m>
                <a:endParaRPr lang="en-US" dirty="0"/>
              </a:p>
            </p:txBody>
          </p:sp>
        </mc:Choice>
        <mc:Fallback xmlns="">
          <p:sp>
            <p:nvSpPr>
              <p:cNvPr id="34" name="Rectangle 33">
                <a:extLst>
                  <a:ext uri="{FF2B5EF4-FFF2-40B4-BE49-F238E27FC236}">
                    <a16:creationId xmlns:a16="http://schemas.microsoft.com/office/drawing/2014/main" id="{0CF64FA8-5396-4A6A-A040-D4F01DBA3F43}"/>
                  </a:ext>
                </a:extLst>
              </p:cNvPr>
              <p:cNvSpPr>
                <a:spLocks noRot="1" noChangeAspect="1" noMove="1" noResize="1" noEditPoints="1" noAdjustHandles="1" noChangeArrowheads="1" noChangeShapeType="1" noTextEdit="1"/>
              </p:cNvSpPr>
              <p:nvPr/>
            </p:nvSpPr>
            <p:spPr>
              <a:xfrm>
                <a:off x="6208978" y="4403276"/>
                <a:ext cx="2538644" cy="391582"/>
              </a:xfrm>
              <a:prstGeom prst="rect">
                <a:avLst/>
              </a:prstGeom>
              <a:blipFill>
                <a:blip r:embed="rId12"/>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2E9CACBF-F39D-42A2-83F6-6F8E45B570BA}"/>
                  </a:ext>
                </a:extLst>
              </p:cNvPr>
              <p:cNvSpPr/>
              <p:nvPr/>
            </p:nvSpPr>
            <p:spPr>
              <a:xfrm>
                <a:off x="9087668" y="4382631"/>
                <a:ext cx="1591141" cy="391582"/>
              </a:xfrm>
              <a:prstGeom prst="rect">
                <a:avLst/>
              </a:prstGeom>
            </p:spPr>
            <p:txBody>
              <a:bodyPr wrap="none">
                <a:spAutoFit/>
              </a:bodyPr>
              <a:lstStyle/>
              <a:p>
                <a14:m>
                  <m:oMath xmlns:m="http://schemas.openxmlformats.org/officeDocument/2006/math">
                    <m:sSub>
                      <m:sSubPr>
                        <m:ctrlPr>
                          <a:rPr lang="ro-RO" i="1" smtClean="0">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𝑀</m:t>
                        </m:r>
                      </m:e>
                      <m:sub>
                        <m:r>
                          <a:rPr lang="ro-RO" i="1">
                            <a:latin typeface="Cambria Math" panose="02040503050406030204" pitchFamily="18" charset="0"/>
                            <a:ea typeface="Cambria Math" panose="02040503050406030204" pitchFamily="18" charset="0"/>
                          </a:rPr>
                          <m:t>21</m:t>
                        </m:r>
                        <m:r>
                          <a:rPr lang="ro-RO" i="1">
                            <a:latin typeface="Cambria Math" panose="02040503050406030204" pitchFamily="18" charset="0"/>
                            <a:ea typeface="Cambria Math" panose="02040503050406030204" pitchFamily="18" charset="0"/>
                          </a:rPr>
                          <m:t>𝑓</m:t>
                        </m:r>
                      </m:sub>
                    </m:sSub>
                    <m:r>
                      <a:rPr lang="ro-RO" b="0" i="1" smtClean="0">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r>
                      <a:rPr lang="ro-RO" b="0" i="1" smtClean="0">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oMath>
                </a14:m>
                <a:endParaRPr lang="en-US" dirty="0"/>
              </a:p>
            </p:txBody>
          </p:sp>
        </mc:Choice>
        <mc:Fallback xmlns="">
          <p:sp>
            <p:nvSpPr>
              <p:cNvPr id="22" name="Rectangle 21">
                <a:extLst>
                  <a:ext uri="{FF2B5EF4-FFF2-40B4-BE49-F238E27FC236}">
                    <a16:creationId xmlns:a16="http://schemas.microsoft.com/office/drawing/2014/main" id="{2E9CACBF-F39D-42A2-83F6-6F8E45B570BA}"/>
                  </a:ext>
                </a:extLst>
              </p:cNvPr>
              <p:cNvSpPr>
                <a:spLocks noRot="1" noChangeAspect="1" noMove="1" noResize="1" noEditPoints="1" noAdjustHandles="1" noChangeArrowheads="1" noChangeShapeType="1" noTextEdit="1"/>
              </p:cNvSpPr>
              <p:nvPr/>
            </p:nvSpPr>
            <p:spPr>
              <a:xfrm>
                <a:off x="9087668" y="4382631"/>
                <a:ext cx="1591141" cy="391582"/>
              </a:xfrm>
              <a:prstGeom prst="rect">
                <a:avLst/>
              </a:prstGeom>
              <a:blipFill>
                <a:blip r:embed="rId13"/>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DB53D87-019D-4625-AFC8-B6C0482A155C}"/>
                  </a:ext>
                </a:extLst>
              </p:cNvPr>
              <p:cNvSpPr txBox="1"/>
              <p:nvPr/>
            </p:nvSpPr>
            <p:spPr>
              <a:xfrm>
                <a:off x="6291163" y="5554242"/>
                <a:ext cx="1734642" cy="516745"/>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𝐹</m:t>
                      </m:r>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𝑚</m:t>
                              </m:r>
                            </m:sub>
                          </m:sSub>
                          <m:r>
                            <a:rPr lang="ro-RO" b="0" i="1" smtClean="0">
                              <a:latin typeface="Cambria Math" panose="02040503050406030204" pitchFamily="18" charset="0"/>
                            </a:rPr>
                            <m:t>−</m:t>
                          </m:r>
                          <m:r>
                            <a:rPr lang="ro-RO"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21</m:t>
                              </m:r>
                            </m:sub>
                          </m:sSub>
                        </m:num>
                        <m:den>
                          <m:r>
                            <a:rPr lang="ro-RO" b="0" i="1" smtClean="0">
                              <a:latin typeface="Cambria Math" panose="02040503050406030204" pitchFamily="18" charset="0"/>
                            </a:rPr>
                            <m:t>𝑅</m:t>
                          </m:r>
                        </m:den>
                      </m:f>
                    </m:oMath>
                  </m:oMathPara>
                </a14:m>
                <a:endParaRPr lang="en-US" dirty="0"/>
              </a:p>
            </p:txBody>
          </p:sp>
        </mc:Choice>
        <mc:Fallback xmlns="">
          <p:sp>
            <p:nvSpPr>
              <p:cNvPr id="23" name="TextBox 22">
                <a:extLst>
                  <a:ext uri="{FF2B5EF4-FFF2-40B4-BE49-F238E27FC236}">
                    <a16:creationId xmlns:a16="http://schemas.microsoft.com/office/drawing/2014/main" id="{6DB53D87-019D-4625-AFC8-B6C0482A155C}"/>
                  </a:ext>
                </a:extLst>
              </p:cNvPr>
              <p:cNvSpPr txBox="1">
                <a:spLocks noRot="1" noChangeAspect="1" noMove="1" noResize="1" noEditPoints="1" noAdjustHandles="1" noChangeArrowheads="1" noChangeShapeType="1" noTextEdit="1"/>
              </p:cNvSpPr>
              <p:nvPr/>
            </p:nvSpPr>
            <p:spPr>
              <a:xfrm>
                <a:off x="6291163" y="5554242"/>
                <a:ext cx="1734642" cy="516745"/>
              </a:xfrm>
              <a:prstGeom prst="rect">
                <a:avLst/>
              </a:prstGeom>
              <a:blipFill>
                <a:blip r:embed="rId14"/>
                <a:stretch>
                  <a:fillRect/>
                </a:stretch>
              </a:blipFill>
              <a:ln>
                <a:solidFill>
                  <a:schemeClr val="accent1"/>
                </a:solidFill>
              </a:ln>
            </p:spPr>
            <p:txBody>
              <a:bodyPr/>
              <a:lstStyle/>
              <a:p>
                <a:r>
                  <a:rPr lang="en-US">
                    <a:noFill/>
                  </a:rPr>
                  <a:t> </a:t>
                </a:r>
              </a:p>
            </p:txBody>
          </p:sp>
        </mc:Fallback>
      </mc:AlternateContent>
      <p:sp>
        <p:nvSpPr>
          <p:cNvPr id="24" name="Rectangle 23">
            <a:extLst>
              <a:ext uri="{FF2B5EF4-FFF2-40B4-BE49-F238E27FC236}">
                <a16:creationId xmlns:a16="http://schemas.microsoft.com/office/drawing/2014/main" id="{4A8E17EC-A110-483B-90B9-870589B8D244}"/>
              </a:ext>
            </a:extLst>
          </p:cNvPr>
          <p:cNvSpPr/>
          <p:nvPr/>
        </p:nvSpPr>
        <p:spPr>
          <a:xfrm>
            <a:off x="552348" y="313618"/>
            <a:ext cx="5567293" cy="461665"/>
          </a:xfrm>
          <a:prstGeom prst="rect">
            <a:avLst/>
          </a:prstGeom>
        </p:spPr>
        <p:txBody>
          <a:bodyPr wrap="none">
            <a:spAutoFit/>
          </a:bodyPr>
          <a:lstStyle/>
          <a:p>
            <a:r>
              <a:rPr lang="ro-RO" sz="2400" dirty="0"/>
              <a:t>2.5 Forțele de frecare în cuplele cinematice</a:t>
            </a:r>
            <a:endParaRPr lang="en-US" sz="2400" dirty="0"/>
          </a:p>
        </p:txBody>
      </p:sp>
      <p:cxnSp>
        <p:nvCxnSpPr>
          <p:cNvPr id="25" name="Straight Connector 24">
            <a:extLst>
              <a:ext uri="{FF2B5EF4-FFF2-40B4-BE49-F238E27FC236}">
                <a16:creationId xmlns:a16="http://schemas.microsoft.com/office/drawing/2014/main" id="{50AEE1BD-453A-44ED-A686-A0A2C2F6C3D2}"/>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20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20" grpId="0"/>
      <p:bldP spid="9" grpId="0" animBg="1"/>
      <p:bldP spid="11" grpId="0"/>
      <p:bldP spid="12" grpId="0"/>
      <p:bldP spid="19" grpId="0"/>
      <p:bldP spid="21" grpId="0" animBg="1"/>
      <p:bldP spid="27" grpId="0"/>
      <p:bldP spid="28" grpId="0" animBg="1"/>
      <p:bldP spid="33" grpId="0"/>
      <p:bldP spid="34" grpId="0"/>
      <p:bldP spid="22" grpId="0"/>
      <p:bldP spid="2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8112A-EF79-4EBA-B6E7-20CADF06233B}"/>
              </a:ext>
            </a:extLst>
          </p:cNvPr>
          <p:cNvPicPr>
            <a:picLocks noChangeAspect="1"/>
          </p:cNvPicPr>
          <p:nvPr/>
        </p:nvPicPr>
        <p:blipFill>
          <a:blip r:embed="rId2"/>
          <a:stretch>
            <a:fillRect/>
          </a:stretch>
        </p:blipFill>
        <p:spPr>
          <a:xfrm>
            <a:off x="5954175" y="944537"/>
            <a:ext cx="5906533" cy="3477486"/>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0B9B1B1-FA2A-4A0F-BFBB-D17D49D1BB8C}"/>
                  </a:ext>
                </a:extLst>
              </p:cNvPr>
              <p:cNvSpPr/>
              <p:nvPr/>
            </p:nvSpPr>
            <p:spPr>
              <a:xfrm>
                <a:off x="737208" y="1120731"/>
                <a:ext cx="2783198" cy="369332"/>
              </a:xfrm>
              <a:prstGeom prst="rect">
                <a:avLst/>
              </a:prstGeom>
            </p:spPr>
            <p:txBody>
              <a:bodyPr wrap="none">
                <a:spAutoFit/>
              </a:bodyPr>
              <a:lstStyle/>
              <a:p>
                <a:r>
                  <a:rPr lang="en-US" dirty="0"/>
                  <a:t>Se cuno</a:t>
                </a:r>
                <a:r>
                  <a:rPr lang="ro-RO" dirty="0"/>
                  <a:t>aște</a:t>
                </a:r>
                <a:r>
                  <a:rPr lang="en-US" dirty="0"/>
                  <a:t> </a:t>
                </a:r>
                <a:r>
                  <a:rPr lang="ro-RO" dirty="0"/>
                  <a:t>momentul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oMath>
                </a14:m>
                <a:endParaRPr lang="en-US" dirty="0"/>
              </a:p>
            </p:txBody>
          </p:sp>
        </mc:Choice>
        <mc:Fallback xmlns="">
          <p:sp>
            <p:nvSpPr>
              <p:cNvPr id="4" name="Rectangle 3">
                <a:extLst>
                  <a:ext uri="{FF2B5EF4-FFF2-40B4-BE49-F238E27FC236}">
                    <a16:creationId xmlns:a16="http://schemas.microsoft.com/office/drawing/2014/main" id="{E0B9B1B1-FA2A-4A0F-BFBB-D17D49D1BB8C}"/>
                  </a:ext>
                </a:extLst>
              </p:cNvPr>
              <p:cNvSpPr>
                <a:spLocks noRot="1" noChangeAspect="1" noMove="1" noResize="1" noEditPoints="1" noAdjustHandles="1" noChangeArrowheads="1" noChangeShapeType="1" noTextEdit="1"/>
              </p:cNvSpPr>
              <p:nvPr/>
            </p:nvSpPr>
            <p:spPr>
              <a:xfrm>
                <a:off x="737208" y="1120731"/>
                <a:ext cx="2783198" cy="369332"/>
              </a:xfrm>
              <a:prstGeom prst="rect">
                <a:avLst/>
              </a:prstGeom>
              <a:blipFill>
                <a:blip r:embed="rId3"/>
                <a:stretch>
                  <a:fillRect l="-1974"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6058B18-E2B2-4D76-B62E-2542D8E778B6}"/>
                  </a:ext>
                </a:extLst>
              </p:cNvPr>
              <p:cNvSpPr txBox="1"/>
              <p:nvPr/>
            </p:nvSpPr>
            <p:spPr>
              <a:xfrm>
                <a:off x="738029" y="1556371"/>
                <a:ext cx="5742797" cy="1148584"/>
              </a:xfrm>
              <a:prstGeom prst="rect">
                <a:avLst/>
              </a:prstGeom>
              <a:noFill/>
            </p:spPr>
            <p:txBody>
              <a:bodyPr wrap="square" rtlCol="0">
                <a:spAutoFit/>
              </a:bodyPr>
              <a:lstStyle/>
              <a:p>
                <a:r>
                  <a:rPr lang="en-US" dirty="0"/>
                  <a:t>Se </a:t>
                </a:r>
                <a:r>
                  <a:rPr lang="ro-RO" dirty="0"/>
                  <a:t>introduc</a:t>
                </a:r>
                <a:r>
                  <a:rPr lang="en-US" dirty="0"/>
                  <a:t> </a:t>
                </a:r>
                <a:r>
                  <a:rPr lang="ro-RO" dirty="0"/>
                  <a:t>forțele de legătură: </a:t>
                </a:r>
                <a14:m>
                  <m:oMath xmlns:m="http://schemas.openxmlformats.org/officeDocument/2006/math">
                    <m:d>
                      <m:dPr>
                        <m:begChr m:val="{"/>
                        <m:endChr m:val=""/>
                        <m:ctrlPr>
                          <a:rPr lang="ro-RO" i="1" smtClean="0">
                            <a:latin typeface="Cambria Math" panose="02040503050406030204" pitchFamily="18" charset="0"/>
                          </a:rPr>
                        </m:ctrlPr>
                      </m:dPr>
                      <m:e>
                        <m:eqArr>
                          <m:eqArrPr>
                            <m:ctrlPr>
                              <a:rPr lang="ro-RO" i="1" smtClean="0">
                                <a:latin typeface="Cambria Math" panose="02040503050406030204" pitchFamily="18" charset="0"/>
                              </a:rPr>
                            </m:ctrlPr>
                          </m:eqArrPr>
                          <m:e>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1</m:t>
                                </m:r>
                                <m:r>
                                  <a:rPr lang="en-US" i="1">
                                    <a:latin typeface="Cambria Math" panose="02040503050406030204" pitchFamily="18" charset="0"/>
                                  </a:rPr>
                                  <m:t>2</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2</m:t>
                                </m:r>
                                <m:r>
                                  <a:rPr lang="ro-RO" i="1">
                                    <a:latin typeface="Cambria Math" panose="02040503050406030204" pitchFamily="18" charset="0"/>
                                  </a:rPr>
                                  <m:t>1</m:t>
                                </m:r>
                              </m:sub>
                            </m:sSub>
                          </m:e>
                          <m:e>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01</m:t>
                                </m:r>
                              </m:sub>
                            </m:sSub>
                          </m:e>
                          <m:e>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m:t>
                                </m:r>
                                <m:r>
                                  <a:rPr lang="en-US" i="1">
                                    <a:latin typeface="Cambria Math" panose="02040503050406030204" pitchFamily="18" charset="0"/>
                                  </a:rPr>
                                  <m:t>2</m:t>
                                </m:r>
                              </m:sub>
                            </m:sSub>
                          </m:e>
                        </m:eqArr>
                      </m:e>
                    </m:d>
                  </m:oMath>
                </a14:m>
                <a:endParaRPr lang="en-US" dirty="0"/>
              </a:p>
            </p:txBody>
          </p:sp>
        </mc:Choice>
        <mc:Fallback xmlns="">
          <p:sp>
            <p:nvSpPr>
              <p:cNvPr id="23" name="TextBox 22">
                <a:extLst>
                  <a:ext uri="{FF2B5EF4-FFF2-40B4-BE49-F238E27FC236}">
                    <a16:creationId xmlns:a16="http://schemas.microsoft.com/office/drawing/2014/main" id="{A6058B18-E2B2-4D76-B62E-2542D8E778B6}"/>
                  </a:ext>
                </a:extLst>
              </p:cNvPr>
              <p:cNvSpPr txBox="1">
                <a:spLocks noRot="1" noChangeAspect="1" noMove="1" noResize="1" noEditPoints="1" noAdjustHandles="1" noChangeArrowheads="1" noChangeShapeType="1" noTextEdit="1"/>
              </p:cNvSpPr>
              <p:nvPr/>
            </p:nvSpPr>
            <p:spPr>
              <a:xfrm>
                <a:off x="738029" y="1556371"/>
                <a:ext cx="5742797" cy="1148584"/>
              </a:xfrm>
              <a:prstGeom prst="rect">
                <a:avLst/>
              </a:prstGeom>
              <a:blipFill>
                <a:blip r:embed="rId4"/>
                <a:stretch>
                  <a:fillRect l="-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AB23AF7-C2DA-41B4-A7CA-957D24684D07}"/>
                  </a:ext>
                </a:extLst>
              </p:cNvPr>
              <p:cNvSpPr/>
              <p:nvPr/>
            </p:nvSpPr>
            <p:spPr>
              <a:xfrm>
                <a:off x="720802" y="3140595"/>
                <a:ext cx="5062993" cy="646331"/>
              </a:xfrm>
              <a:prstGeom prst="rect">
                <a:avLst/>
              </a:prstGeom>
            </p:spPr>
            <p:txBody>
              <a:bodyPr wrap="square">
                <a:spAutoFit/>
              </a:bodyPr>
              <a:lstStyle/>
              <a:p>
                <a:r>
                  <a:rPr lang="ro-RO" dirty="0"/>
                  <a:t>Ecuația de echilibru a elem.2 sub forma momentelor față de cupla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𝑂</m:t>
                        </m:r>
                      </m:e>
                      <m:sub>
                        <m:r>
                          <a:rPr lang="ro-RO" b="0" i="1" smtClean="0">
                            <a:latin typeface="Cambria Math" panose="02040503050406030204" pitchFamily="18" charset="0"/>
                          </a:rPr>
                          <m:t>2</m:t>
                        </m:r>
                      </m:sub>
                    </m:sSub>
                  </m:oMath>
                </a14:m>
                <a:r>
                  <a:rPr lang="ro-RO" dirty="0"/>
                  <a:t>:</a:t>
                </a:r>
                <a:endParaRPr lang="en-US" dirty="0"/>
              </a:p>
            </p:txBody>
          </p:sp>
        </mc:Choice>
        <mc:Fallback xmlns="">
          <p:sp>
            <p:nvSpPr>
              <p:cNvPr id="26" name="Rectangle 25">
                <a:extLst>
                  <a:ext uri="{FF2B5EF4-FFF2-40B4-BE49-F238E27FC236}">
                    <a16:creationId xmlns:a16="http://schemas.microsoft.com/office/drawing/2014/main" id="{6AB23AF7-C2DA-41B4-A7CA-957D24684D07}"/>
                  </a:ext>
                </a:extLst>
              </p:cNvPr>
              <p:cNvSpPr>
                <a:spLocks noRot="1" noChangeAspect="1" noMove="1" noResize="1" noEditPoints="1" noAdjustHandles="1" noChangeArrowheads="1" noChangeShapeType="1" noTextEdit="1"/>
              </p:cNvSpPr>
              <p:nvPr/>
            </p:nvSpPr>
            <p:spPr>
              <a:xfrm>
                <a:off x="720802" y="3140595"/>
                <a:ext cx="5062993" cy="646331"/>
              </a:xfrm>
              <a:prstGeom prst="rect">
                <a:avLst/>
              </a:prstGeom>
              <a:blipFill>
                <a:blip r:embed="rId5"/>
                <a:stretch>
                  <a:fillRect l="-963" t="-4717" r="-1685"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AC9C83E-9BC6-4FA6-803A-24A46BBC8852}"/>
                  </a:ext>
                </a:extLst>
              </p:cNvPr>
              <p:cNvSpPr/>
              <p:nvPr/>
            </p:nvSpPr>
            <p:spPr>
              <a:xfrm>
                <a:off x="830034" y="4087715"/>
                <a:ext cx="24222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12</m:t>
                          </m:r>
                        </m:sub>
                      </m:sSub>
                      <m:sSub>
                        <m:sSubPr>
                          <m:ctrlPr>
                            <a:rPr lang="ro-RO" i="1">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𝑤</m:t>
                          </m:r>
                          <m:r>
                            <a:rPr lang="ro-RO" b="0" i="1" smtClean="0">
                              <a:latin typeface="Cambria Math" panose="02040503050406030204" pitchFamily="18" charset="0"/>
                            </a:rPr>
                            <m:t>2</m:t>
                          </m:r>
                        </m:sub>
                      </m:sSub>
                      <m:func>
                        <m:funcPr>
                          <m:ctrlPr>
                            <a:rPr lang="ro-RO" b="0" i="1" smtClean="0">
                              <a:latin typeface="Cambria Math" panose="02040503050406030204" pitchFamily="18" charset="0"/>
                            </a:rPr>
                          </m:ctrlPr>
                        </m:funcPr>
                        <m:fName>
                          <m:r>
                            <m:rPr>
                              <m:sty m:val="p"/>
                            </m:rPr>
                            <a:rPr lang="ro-RO" b="0" i="0" smtClean="0">
                              <a:latin typeface="Cambria Math" panose="02040503050406030204" pitchFamily="18" charset="0"/>
                            </a:rPr>
                            <m:t>cos</m:t>
                          </m:r>
                        </m:fName>
                        <m:e>
                          <m:r>
                            <a:rPr lang="ro-RO" b="0" i="1" smtClean="0">
                              <a:latin typeface="Cambria Math" panose="02040503050406030204" pitchFamily="18" charset="0"/>
                              <a:ea typeface="Cambria Math" panose="02040503050406030204" pitchFamily="18" charset="0"/>
                            </a:rPr>
                            <m:t>𝛼</m:t>
                          </m:r>
                        </m:e>
                      </m:func>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b="0" i="1" smtClean="0">
                              <a:latin typeface="Cambria Math" panose="02040503050406030204" pitchFamily="18" charset="0"/>
                            </a:rPr>
                            <m:t>2</m:t>
                          </m:r>
                        </m:sub>
                      </m:sSub>
                      <m:r>
                        <a:rPr lang="ro-RO" b="0" i="1" smtClean="0">
                          <a:latin typeface="Cambria Math" panose="02040503050406030204" pitchFamily="18" charset="0"/>
                        </a:rPr>
                        <m:t>=0</m:t>
                      </m:r>
                    </m:oMath>
                  </m:oMathPara>
                </a14:m>
                <a:endParaRPr lang="en-US" dirty="0"/>
              </a:p>
            </p:txBody>
          </p:sp>
        </mc:Choice>
        <mc:Fallback xmlns="">
          <p:sp>
            <p:nvSpPr>
              <p:cNvPr id="27" name="Rectangle 26">
                <a:extLst>
                  <a:ext uri="{FF2B5EF4-FFF2-40B4-BE49-F238E27FC236}">
                    <a16:creationId xmlns:a16="http://schemas.microsoft.com/office/drawing/2014/main" id="{DAC9C83E-9BC6-4FA6-803A-24A46BBC8852}"/>
                  </a:ext>
                </a:extLst>
              </p:cNvPr>
              <p:cNvSpPr>
                <a:spLocks noRot="1" noChangeAspect="1" noMove="1" noResize="1" noEditPoints="1" noAdjustHandles="1" noChangeArrowheads="1" noChangeShapeType="1" noTextEdit="1"/>
              </p:cNvSpPr>
              <p:nvPr/>
            </p:nvSpPr>
            <p:spPr>
              <a:xfrm>
                <a:off x="830034" y="4087715"/>
                <a:ext cx="2422265"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A02CDAF-F4EA-4E2C-8BD7-D8E29A4C83C0}"/>
                  </a:ext>
                </a:extLst>
              </p:cNvPr>
              <p:cNvSpPr/>
              <p:nvPr/>
            </p:nvSpPr>
            <p:spPr>
              <a:xfrm>
                <a:off x="4361149" y="3930966"/>
                <a:ext cx="1727332" cy="657552"/>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1</m:t>
                          </m:r>
                          <m:r>
                            <a:rPr lang="ro-RO" i="1">
                              <a:latin typeface="Cambria Math" panose="02040503050406030204" pitchFamily="18" charset="0"/>
                            </a:rPr>
                            <m:t>2</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i="1">
                                  <a:latin typeface="Cambria Math" panose="02040503050406030204" pitchFamily="18" charset="0"/>
                                </a:rPr>
                                <m:t>2</m:t>
                              </m:r>
                            </m:sub>
                          </m:sSub>
                          <m:func>
                            <m:funcPr>
                              <m:ctrlPr>
                                <a:rPr lang="ro-RO" i="1">
                                  <a:latin typeface="Cambria Math" panose="02040503050406030204" pitchFamily="18" charset="0"/>
                                </a:rPr>
                              </m:ctrlPr>
                            </m:funcPr>
                            <m:fName>
                              <m:r>
                                <m:rPr>
                                  <m:sty m:val="p"/>
                                </m:rPr>
                                <a:rPr lang="ro-RO">
                                  <a:latin typeface="Cambria Math" panose="02040503050406030204" pitchFamily="18" charset="0"/>
                                </a:rPr>
                                <m:t>cos</m:t>
                              </m:r>
                            </m:fName>
                            <m:e>
                              <m:r>
                                <a:rPr lang="ro-RO" i="1">
                                  <a:latin typeface="Cambria Math" panose="02040503050406030204" pitchFamily="18" charset="0"/>
                                  <a:ea typeface="Cambria Math" panose="02040503050406030204" pitchFamily="18" charset="0"/>
                                </a:rPr>
                                <m:t>𝛼</m:t>
                              </m:r>
                            </m:e>
                          </m:func>
                        </m:den>
                      </m:f>
                    </m:oMath>
                  </m:oMathPara>
                </a14:m>
                <a:endParaRPr lang="en-US" dirty="0"/>
              </a:p>
            </p:txBody>
          </p:sp>
        </mc:Choice>
        <mc:Fallback xmlns="">
          <p:sp>
            <p:nvSpPr>
              <p:cNvPr id="29" name="Rectangle 28">
                <a:extLst>
                  <a:ext uri="{FF2B5EF4-FFF2-40B4-BE49-F238E27FC236}">
                    <a16:creationId xmlns:a16="http://schemas.microsoft.com/office/drawing/2014/main" id="{1A02CDAF-F4EA-4E2C-8BD7-D8E29A4C83C0}"/>
                  </a:ext>
                </a:extLst>
              </p:cNvPr>
              <p:cNvSpPr>
                <a:spLocks noRot="1" noChangeAspect="1" noMove="1" noResize="1" noEditPoints="1" noAdjustHandles="1" noChangeArrowheads="1" noChangeShapeType="1" noTextEdit="1"/>
              </p:cNvSpPr>
              <p:nvPr/>
            </p:nvSpPr>
            <p:spPr>
              <a:xfrm>
                <a:off x="4361149" y="3930966"/>
                <a:ext cx="1727332" cy="657552"/>
              </a:xfrm>
              <a:prstGeom prst="rect">
                <a:avLst/>
              </a:prstGeom>
              <a:blipFill>
                <a:blip r:embed="rId7"/>
                <a:stretch>
                  <a:fillRect/>
                </a:stretch>
              </a:blipFill>
              <a:ln>
                <a:solidFill>
                  <a:schemeClr val="accent1"/>
                </a:solidFill>
              </a:ln>
            </p:spPr>
            <p:txBody>
              <a:bodyPr/>
              <a:lstStyle/>
              <a:p>
                <a:r>
                  <a:rPr lang="en-US">
                    <a:noFill/>
                  </a:rPr>
                  <a:t> </a:t>
                </a:r>
              </a:p>
            </p:txBody>
          </p:sp>
        </mc:Fallback>
      </mc:AlternateContent>
      <p:sp>
        <p:nvSpPr>
          <p:cNvPr id="6" name="Rectangle 5">
            <a:extLst>
              <a:ext uri="{FF2B5EF4-FFF2-40B4-BE49-F238E27FC236}">
                <a16:creationId xmlns:a16="http://schemas.microsoft.com/office/drawing/2014/main" id="{15408AF5-E91D-4D99-8A07-98850D58A41C}"/>
              </a:ext>
            </a:extLst>
          </p:cNvPr>
          <p:cNvSpPr/>
          <p:nvPr/>
        </p:nvSpPr>
        <p:spPr>
          <a:xfrm>
            <a:off x="737208" y="5345579"/>
            <a:ext cx="5351273" cy="369332"/>
          </a:xfrm>
          <a:prstGeom prst="rect">
            <a:avLst/>
          </a:prstGeom>
        </p:spPr>
        <p:txBody>
          <a:bodyPr wrap="none">
            <a:spAutoFit/>
          </a:bodyPr>
          <a:lstStyle/>
          <a:p>
            <a:r>
              <a:rPr lang="ro-RO" dirty="0"/>
              <a:t>Ecuațiile de echilibru a elem.1 și 2 sub forma forțelor: </a:t>
            </a:r>
            <a:endParaRPr lang="en-US" dirty="0"/>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2224A5F8-E170-4F7D-9C2A-681699233CF5}"/>
                  </a:ext>
                </a:extLst>
              </p:cNvPr>
              <p:cNvSpPr/>
              <p:nvPr/>
            </p:nvSpPr>
            <p:spPr>
              <a:xfrm>
                <a:off x="6523648" y="4882772"/>
                <a:ext cx="1515287"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12</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02</m:t>
                          </m:r>
                        </m:sub>
                      </m:sSub>
                      <m:r>
                        <a:rPr lang="ro-RO" b="0" i="1" smtClean="0">
                          <a:latin typeface="Cambria Math" panose="02040503050406030204" pitchFamily="18" charset="0"/>
                        </a:rPr>
                        <m:t>=0</m:t>
                      </m:r>
                    </m:oMath>
                  </m:oMathPara>
                </a14:m>
                <a:endParaRPr lang="en-US" dirty="0"/>
              </a:p>
            </p:txBody>
          </p:sp>
        </mc:Choice>
        <mc:Fallback xmlns="">
          <p:sp>
            <p:nvSpPr>
              <p:cNvPr id="30" name="Rectangle 29">
                <a:extLst>
                  <a:ext uri="{FF2B5EF4-FFF2-40B4-BE49-F238E27FC236}">
                    <a16:creationId xmlns:a16="http://schemas.microsoft.com/office/drawing/2014/main" id="{2224A5F8-E170-4F7D-9C2A-681699233CF5}"/>
                  </a:ext>
                </a:extLst>
              </p:cNvPr>
              <p:cNvSpPr>
                <a:spLocks noRot="1" noChangeAspect="1" noMove="1" noResize="1" noEditPoints="1" noAdjustHandles="1" noChangeArrowheads="1" noChangeShapeType="1" noTextEdit="1"/>
              </p:cNvSpPr>
              <p:nvPr/>
            </p:nvSpPr>
            <p:spPr>
              <a:xfrm>
                <a:off x="6523648" y="4882772"/>
                <a:ext cx="1515287" cy="402931"/>
              </a:xfrm>
              <a:prstGeom prst="rect">
                <a:avLst/>
              </a:prstGeom>
              <a:blipFill>
                <a:blip r:embed="rId8"/>
                <a:stretch>
                  <a:fillRect t="-22727"/>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56FB9BF3-7372-4D08-80AD-DB53981C7A33}"/>
              </a:ext>
            </a:extLst>
          </p:cNvPr>
          <p:cNvGrpSpPr/>
          <p:nvPr/>
        </p:nvGrpSpPr>
        <p:grpSpPr>
          <a:xfrm>
            <a:off x="6702221" y="5288842"/>
            <a:ext cx="269352" cy="45719"/>
            <a:chOff x="6289040" y="1932940"/>
            <a:chExt cx="213360" cy="30480"/>
          </a:xfrm>
        </p:grpSpPr>
        <p:cxnSp>
          <p:nvCxnSpPr>
            <p:cNvPr id="33" name="Straight Connector 32">
              <a:extLst>
                <a:ext uri="{FF2B5EF4-FFF2-40B4-BE49-F238E27FC236}">
                  <a16:creationId xmlns:a16="http://schemas.microsoft.com/office/drawing/2014/main" id="{77734144-9107-441E-A596-3E90FE2C1907}"/>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CC897FC-5ECB-47D3-ACBE-E52C7E3389F7}"/>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75FDE696-BD86-4D12-ADC7-8EC992040114}"/>
                  </a:ext>
                </a:extLst>
              </p:cNvPr>
              <p:cNvSpPr/>
              <p:nvPr/>
            </p:nvSpPr>
            <p:spPr>
              <a:xfrm>
                <a:off x="8610142" y="4882772"/>
                <a:ext cx="1387046" cy="402931"/>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12</m:t>
                          </m:r>
                        </m:sub>
                      </m:sSub>
                    </m:oMath>
                  </m:oMathPara>
                </a14:m>
                <a:endParaRPr lang="en-US" dirty="0"/>
              </a:p>
            </p:txBody>
          </p:sp>
        </mc:Choice>
        <mc:Fallback xmlns="">
          <p:sp>
            <p:nvSpPr>
              <p:cNvPr id="37" name="Rectangle 36">
                <a:extLst>
                  <a:ext uri="{FF2B5EF4-FFF2-40B4-BE49-F238E27FC236}">
                    <a16:creationId xmlns:a16="http://schemas.microsoft.com/office/drawing/2014/main" id="{75FDE696-BD86-4D12-ADC7-8EC992040114}"/>
                  </a:ext>
                </a:extLst>
              </p:cNvPr>
              <p:cNvSpPr>
                <a:spLocks noRot="1" noChangeAspect="1" noMove="1" noResize="1" noEditPoints="1" noAdjustHandles="1" noChangeArrowheads="1" noChangeShapeType="1" noTextEdit="1"/>
              </p:cNvSpPr>
              <p:nvPr/>
            </p:nvSpPr>
            <p:spPr>
              <a:xfrm>
                <a:off x="8610142" y="4882772"/>
                <a:ext cx="1387046" cy="402931"/>
              </a:xfrm>
              <a:prstGeom prst="rect">
                <a:avLst/>
              </a:prstGeom>
              <a:blipFill>
                <a:blip r:embed="rId9"/>
                <a:stretch>
                  <a:fillRect t="-20588" r="-5652"/>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AC1B09D3-16CB-46E3-993A-A34CBFF75D00}"/>
                  </a:ext>
                </a:extLst>
              </p:cNvPr>
              <p:cNvSpPr/>
              <p:nvPr/>
            </p:nvSpPr>
            <p:spPr>
              <a:xfrm>
                <a:off x="6523648" y="5688634"/>
                <a:ext cx="1520609"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01</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21</m:t>
                          </m:r>
                        </m:sub>
                      </m:sSub>
                      <m:r>
                        <a:rPr lang="ro-RO" b="0" i="1" smtClean="0">
                          <a:latin typeface="Cambria Math" panose="02040503050406030204" pitchFamily="18" charset="0"/>
                        </a:rPr>
                        <m:t>=0</m:t>
                      </m:r>
                    </m:oMath>
                  </m:oMathPara>
                </a14:m>
                <a:endParaRPr lang="en-US" dirty="0"/>
              </a:p>
            </p:txBody>
          </p:sp>
        </mc:Choice>
        <mc:Fallback xmlns="">
          <p:sp>
            <p:nvSpPr>
              <p:cNvPr id="38" name="Rectangle 37">
                <a:extLst>
                  <a:ext uri="{FF2B5EF4-FFF2-40B4-BE49-F238E27FC236}">
                    <a16:creationId xmlns:a16="http://schemas.microsoft.com/office/drawing/2014/main" id="{AC1B09D3-16CB-46E3-993A-A34CBFF75D00}"/>
                  </a:ext>
                </a:extLst>
              </p:cNvPr>
              <p:cNvSpPr>
                <a:spLocks noRot="1" noChangeAspect="1" noMove="1" noResize="1" noEditPoints="1" noAdjustHandles="1" noChangeArrowheads="1" noChangeShapeType="1" noTextEdit="1"/>
              </p:cNvSpPr>
              <p:nvPr/>
            </p:nvSpPr>
            <p:spPr>
              <a:xfrm>
                <a:off x="6523648" y="5688634"/>
                <a:ext cx="1520609" cy="402931"/>
              </a:xfrm>
              <a:prstGeom prst="rect">
                <a:avLst/>
              </a:prstGeom>
              <a:blipFill>
                <a:blip r:embed="rId10"/>
                <a:stretch>
                  <a:fillRect t="-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8EAC6ACC-6E27-4B49-8CEA-3BA0312C492A}"/>
                  </a:ext>
                </a:extLst>
              </p:cNvPr>
              <p:cNvSpPr/>
              <p:nvPr/>
            </p:nvSpPr>
            <p:spPr>
              <a:xfrm>
                <a:off x="8610142" y="5688633"/>
                <a:ext cx="1392369" cy="402931"/>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01</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2</m:t>
                          </m:r>
                          <m:r>
                            <a:rPr lang="ro-RO" b="0" i="1" smtClean="0">
                              <a:latin typeface="Cambria Math" panose="02040503050406030204" pitchFamily="18" charset="0"/>
                            </a:rPr>
                            <m:t>1</m:t>
                          </m:r>
                        </m:sub>
                      </m:sSub>
                    </m:oMath>
                  </m:oMathPara>
                </a14:m>
                <a:endParaRPr lang="en-US" dirty="0"/>
              </a:p>
            </p:txBody>
          </p:sp>
        </mc:Choice>
        <mc:Fallback xmlns="">
          <p:sp>
            <p:nvSpPr>
              <p:cNvPr id="42" name="Rectangle 41">
                <a:extLst>
                  <a:ext uri="{FF2B5EF4-FFF2-40B4-BE49-F238E27FC236}">
                    <a16:creationId xmlns:a16="http://schemas.microsoft.com/office/drawing/2014/main" id="{8EAC6ACC-6E27-4B49-8CEA-3BA0312C492A}"/>
                  </a:ext>
                </a:extLst>
              </p:cNvPr>
              <p:cNvSpPr>
                <a:spLocks noRot="1" noChangeAspect="1" noMove="1" noResize="1" noEditPoints="1" noAdjustHandles="1" noChangeArrowheads="1" noChangeShapeType="1" noTextEdit="1"/>
              </p:cNvSpPr>
              <p:nvPr/>
            </p:nvSpPr>
            <p:spPr>
              <a:xfrm>
                <a:off x="8610142" y="5688633"/>
                <a:ext cx="1392369" cy="402931"/>
              </a:xfrm>
              <a:prstGeom prst="rect">
                <a:avLst/>
              </a:prstGeom>
              <a:blipFill>
                <a:blip r:embed="rId11"/>
                <a:stretch>
                  <a:fillRect t="-20588" r="-5195"/>
                </a:stretch>
              </a:blipFill>
              <a:ln>
                <a:solidFill>
                  <a:schemeClr val="accent1"/>
                </a:solidFill>
              </a:ln>
            </p:spPr>
            <p:txBody>
              <a:bodyPr/>
              <a:lstStyle/>
              <a:p>
                <a:r>
                  <a:rPr lang="en-US">
                    <a:noFill/>
                  </a:rPr>
                  <a:t> </a:t>
                </a:r>
              </a:p>
            </p:txBody>
          </p:sp>
        </mc:Fallback>
      </mc:AlternateContent>
      <p:sp>
        <p:nvSpPr>
          <p:cNvPr id="43" name="Left Brace 42">
            <a:extLst>
              <a:ext uri="{FF2B5EF4-FFF2-40B4-BE49-F238E27FC236}">
                <a16:creationId xmlns:a16="http://schemas.microsoft.com/office/drawing/2014/main" id="{E02523EE-DB55-411F-A5CF-F9A2A91C6C26}"/>
              </a:ext>
            </a:extLst>
          </p:cNvPr>
          <p:cNvSpPr/>
          <p:nvPr/>
        </p:nvSpPr>
        <p:spPr>
          <a:xfrm>
            <a:off x="6410359" y="4935866"/>
            <a:ext cx="140935" cy="1169656"/>
          </a:xfrm>
          <a:prstGeom prst="leftBrace">
            <a:avLst>
              <a:gd name="adj1" fmla="val 56380"/>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 name="Group 43">
            <a:extLst>
              <a:ext uri="{FF2B5EF4-FFF2-40B4-BE49-F238E27FC236}">
                <a16:creationId xmlns:a16="http://schemas.microsoft.com/office/drawing/2014/main" id="{F33867D3-BC06-4400-9D28-11926CB0D9F8}"/>
              </a:ext>
            </a:extLst>
          </p:cNvPr>
          <p:cNvGrpSpPr/>
          <p:nvPr/>
        </p:nvGrpSpPr>
        <p:grpSpPr>
          <a:xfrm>
            <a:off x="7255941" y="6091564"/>
            <a:ext cx="269352" cy="45719"/>
            <a:chOff x="6289040" y="1932940"/>
            <a:chExt cx="213360" cy="30480"/>
          </a:xfrm>
        </p:grpSpPr>
        <p:cxnSp>
          <p:nvCxnSpPr>
            <p:cNvPr id="45" name="Straight Connector 44">
              <a:extLst>
                <a:ext uri="{FF2B5EF4-FFF2-40B4-BE49-F238E27FC236}">
                  <a16:creationId xmlns:a16="http://schemas.microsoft.com/office/drawing/2014/main" id="{8DD30F5F-82F5-4FD7-9E6C-FB4C88054927}"/>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C805603-DA47-4209-B372-7A1E055EB940}"/>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57274D8D-2155-4EF0-8250-50C531B0D94B}"/>
              </a:ext>
            </a:extLst>
          </p:cNvPr>
          <p:cNvSpPr/>
          <p:nvPr/>
        </p:nvSpPr>
        <p:spPr>
          <a:xfrm>
            <a:off x="552348" y="313618"/>
            <a:ext cx="6539675" cy="461665"/>
          </a:xfrm>
          <a:prstGeom prst="rect">
            <a:avLst/>
          </a:prstGeom>
        </p:spPr>
        <p:txBody>
          <a:bodyPr wrap="none">
            <a:spAutoFit/>
          </a:bodyPr>
          <a:lstStyle/>
          <a:p>
            <a:r>
              <a:rPr lang="ro-RO" sz="2400" dirty="0"/>
              <a:t>2.6 Determinarea forțelor de legătură la angrenaje</a:t>
            </a:r>
            <a:endParaRPr lang="en-US" sz="2400" dirty="0"/>
          </a:p>
        </p:txBody>
      </p:sp>
      <p:cxnSp>
        <p:nvCxnSpPr>
          <p:cNvPr id="24" name="Straight Connector 23">
            <a:extLst>
              <a:ext uri="{FF2B5EF4-FFF2-40B4-BE49-F238E27FC236}">
                <a16:creationId xmlns:a16="http://schemas.microsoft.com/office/drawing/2014/main" id="{C04D2D5C-5193-454B-AA62-C1388E4DA4DD}"/>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5" name="Action Button: Go Home 24">
            <a:hlinkClick r:id="rId12" action="ppaction://hlinksldjump" highlightClick="1"/>
            <a:extLst>
              <a:ext uri="{FF2B5EF4-FFF2-40B4-BE49-F238E27FC236}">
                <a16:creationId xmlns:a16="http://schemas.microsoft.com/office/drawing/2014/main" id="{B3A35272-4B7D-4112-8EAF-23C940D920AA}"/>
              </a:ext>
            </a:extLst>
          </p:cNvPr>
          <p:cNvSpPr/>
          <p:nvPr/>
        </p:nvSpPr>
        <p:spPr>
          <a:xfrm>
            <a:off x="11065353" y="313119"/>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4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animBg="1"/>
      <p:bldP spid="6" grpId="0"/>
      <p:bldP spid="30" grpId="0"/>
      <p:bldP spid="37" grpId="0" animBg="1"/>
      <p:bldP spid="38" grpId="0"/>
      <p:bldP spid="42" grpId="0" animBg="1"/>
      <p:bldP spid="4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AB23AF7-C2DA-41B4-A7CA-957D24684D07}"/>
                  </a:ext>
                </a:extLst>
              </p:cNvPr>
              <p:cNvSpPr/>
              <p:nvPr/>
            </p:nvSpPr>
            <p:spPr>
              <a:xfrm>
                <a:off x="684496" y="1527124"/>
                <a:ext cx="5260667" cy="646331"/>
              </a:xfrm>
              <a:prstGeom prst="rect">
                <a:avLst/>
              </a:prstGeom>
            </p:spPr>
            <p:txBody>
              <a:bodyPr wrap="square">
                <a:spAutoFit/>
              </a:bodyPr>
              <a:lstStyle/>
              <a:p>
                <a:r>
                  <a:rPr lang="ro-RO" dirty="0"/>
                  <a:t>Ecuația de echilibru a elem.1 sub forma momentelor față de cupla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𝑂</m:t>
                        </m:r>
                      </m:e>
                      <m:sub>
                        <m:r>
                          <a:rPr lang="ro-RO" b="0" i="1" smtClean="0">
                            <a:latin typeface="Cambria Math" panose="02040503050406030204" pitchFamily="18" charset="0"/>
                          </a:rPr>
                          <m:t>1</m:t>
                        </m:r>
                      </m:sub>
                    </m:sSub>
                  </m:oMath>
                </a14:m>
                <a:r>
                  <a:rPr lang="ro-RO" dirty="0"/>
                  <a:t>:</a:t>
                </a:r>
                <a:endParaRPr lang="en-US" dirty="0"/>
              </a:p>
            </p:txBody>
          </p:sp>
        </mc:Choice>
        <mc:Fallback xmlns="">
          <p:sp>
            <p:nvSpPr>
              <p:cNvPr id="26" name="Rectangle 25">
                <a:extLst>
                  <a:ext uri="{FF2B5EF4-FFF2-40B4-BE49-F238E27FC236}">
                    <a16:creationId xmlns:a16="http://schemas.microsoft.com/office/drawing/2014/main" id="{6AB23AF7-C2DA-41B4-A7CA-957D24684D07}"/>
                  </a:ext>
                </a:extLst>
              </p:cNvPr>
              <p:cNvSpPr>
                <a:spLocks noRot="1" noChangeAspect="1" noMove="1" noResize="1" noEditPoints="1" noAdjustHandles="1" noChangeArrowheads="1" noChangeShapeType="1" noTextEdit="1"/>
              </p:cNvSpPr>
              <p:nvPr/>
            </p:nvSpPr>
            <p:spPr>
              <a:xfrm>
                <a:off x="684496" y="1527124"/>
                <a:ext cx="5260667" cy="646331"/>
              </a:xfrm>
              <a:prstGeom prst="rect">
                <a:avLst/>
              </a:prstGeom>
              <a:blipFill>
                <a:blip r:embed="rId2"/>
                <a:stretch>
                  <a:fillRect l="-927"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AC9C83E-9BC6-4FA6-803A-24A46BBC8852}"/>
                  </a:ext>
                </a:extLst>
              </p:cNvPr>
              <p:cNvSpPr/>
              <p:nvPr/>
            </p:nvSpPr>
            <p:spPr>
              <a:xfrm>
                <a:off x="574861" y="2685408"/>
                <a:ext cx="24988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21</m:t>
                          </m:r>
                        </m:sub>
                      </m:sSub>
                      <m:sSub>
                        <m:sSubPr>
                          <m:ctrlPr>
                            <a:rPr lang="ro-RO" i="1">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𝑤</m:t>
                          </m:r>
                          <m:r>
                            <a:rPr lang="ro-RO" b="0" i="1" smtClean="0">
                              <a:latin typeface="Cambria Math" panose="02040503050406030204" pitchFamily="18" charset="0"/>
                            </a:rPr>
                            <m:t>1</m:t>
                          </m:r>
                        </m:sub>
                      </m:sSub>
                      <m:func>
                        <m:funcPr>
                          <m:ctrlPr>
                            <a:rPr lang="ro-RO" b="0" i="1" smtClean="0">
                              <a:latin typeface="Cambria Math" panose="02040503050406030204" pitchFamily="18" charset="0"/>
                            </a:rPr>
                          </m:ctrlPr>
                        </m:funcPr>
                        <m:fName>
                          <m:r>
                            <m:rPr>
                              <m:sty m:val="p"/>
                            </m:rPr>
                            <a:rPr lang="ro-RO" b="0" i="0" smtClean="0">
                              <a:latin typeface="Cambria Math" panose="02040503050406030204" pitchFamily="18" charset="0"/>
                            </a:rPr>
                            <m:t>cos</m:t>
                          </m:r>
                        </m:fName>
                        <m:e>
                          <m:r>
                            <a:rPr lang="ro-RO" b="0" i="1" smtClean="0">
                              <a:latin typeface="Cambria Math" panose="02040503050406030204" pitchFamily="18" charset="0"/>
                              <a:ea typeface="Cambria Math" panose="02040503050406030204" pitchFamily="18" charset="0"/>
                            </a:rPr>
                            <m:t>𝛼</m:t>
                          </m:r>
                        </m:e>
                      </m:func>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b="0" i="1" smtClean="0">
                              <a:latin typeface="Cambria Math" panose="02040503050406030204" pitchFamily="18" charset="0"/>
                            </a:rPr>
                            <m:t>𝑒</m:t>
                          </m:r>
                        </m:sub>
                      </m:sSub>
                      <m:r>
                        <a:rPr lang="ro-RO" b="0" i="1" smtClean="0">
                          <a:latin typeface="Cambria Math" panose="02040503050406030204" pitchFamily="18" charset="0"/>
                        </a:rPr>
                        <m:t>=0</m:t>
                      </m:r>
                    </m:oMath>
                  </m:oMathPara>
                </a14:m>
                <a:endParaRPr lang="en-US" dirty="0"/>
              </a:p>
            </p:txBody>
          </p:sp>
        </mc:Choice>
        <mc:Fallback xmlns="">
          <p:sp>
            <p:nvSpPr>
              <p:cNvPr id="27" name="Rectangle 26">
                <a:extLst>
                  <a:ext uri="{FF2B5EF4-FFF2-40B4-BE49-F238E27FC236}">
                    <a16:creationId xmlns:a16="http://schemas.microsoft.com/office/drawing/2014/main" id="{DAC9C83E-9BC6-4FA6-803A-24A46BBC8852}"/>
                  </a:ext>
                </a:extLst>
              </p:cNvPr>
              <p:cNvSpPr>
                <a:spLocks noRot="1" noChangeAspect="1" noMove="1" noResize="1" noEditPoints="1" noAdjustHandles="1" noChangeArrowheads="1" noChangeShapeType="1" noTextEdit="1"/>
              </p:cNvSpPr>
              <p:nvPr/>
            </p:nvSpPr>
            <p:spPr>
              <a:xfrm>
                <a:off x="574861" y="2685408"/>
                <a:ext cx="2498826"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7800B6E1-A79B-419B-A246-DAE9C8892031}"/>
                  </a:ext>
                </a:extLst>
              </p:cNvPr>
              <p:cNvSpPr/>
              <p:nvPr/>
            </p:nvSpPr>
            <p:spPr>
              <a:xfrm>
                <a:off x="641937" y="3263490"/>
                <a:ext cx="1570173" cy="4251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ro-RO" b="0" i="1" smtClean="0">
                              <a:latin typeface="Cambria Math" panose="02040503050406030204" pitchFamily="18" charset="0"/>
                            </a:rPr>
                          </m:ctrlPr>
                        </m:dPr>
                        <m:e>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12</m:t>
                              </m:r>
                            </m:sub>
                          </m:sSub>
                        </m:e>
                      </m:d>
                      <m:r>
                        <a:rPr lang="ro-RO" b="0" i="1" smtClean="0">
                          <a:latin typeface="Cambria Math" panose="02040503050406030204" pitchFamily="18" charset="0"/>
                        </a:rPr>
                        <m:t>=</m:t>
                      </m:r>
                      <m:d>
                        <m:dPr>
                          <m:begChr m:val="|"/>
                          <m:endChr m:val="|"/>
                          <m:ctrlPr>
                            <a:rPr lang="ro-RO" b="0" i="1" smtClean="0">
                              <a:latin typeface="Cambria Math" panose="02040503050406030204" pitchFamily="18" charset="0"/>
                            </a:rPr>
                          </m:ctrlPr>
                        </m:dPr>
                        <m:e>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2</m:t>
                              </m:r>
                              <m:r>
                                <a:rPr lang="ro-RO" b="0" i="1" smtClean="0">
                                  <a:latin typeface="Cambria Math" panose="02040503050406030204" pitchFamily="18" charset="0"/>
                                </a:rPr>
                                <m:t>1</m:t>
                              </m:r>
                            </m:sub>
                          </m:sSub>
                        </m:e>
                      </m:d>
                    </m:oMath>
                  </m:oMathPara>
                </a14:m>
                <a:endParaRPr lang="en-US" dirty="0"/>
              </a:p>
            </p:txBody>
          </p:sp>
        </mc:Choice>
        <mc:Fallback xmlns="">
          <p:sp>
            <p:nvSpPr>
              <p:cNvPr id="22" name="Rectangle 21">
                <a:extLst>
                  <a:ext uri="{FF2B5EF4-FFF2-40B4-BE49-F238E27FC236}">
                    <a16:creationId xmlns:a16="http://schemas.microsoft.com/office/drawing/2014/main" id="{7800B6E1-A79B-419B-A246-DAE9C8892031}"/>
                  </a:ext>
                </a:extLst>
              </p:cNvPr>
              <p:cNvSpPr>
                <a:spLocks noRot="1" noChangeAspect="1" noMove="1" noResize="1" noEditPoints="1" noAdjustHandles="1" noChangeArrowheads="1" noChangeShapeType="1" noTextEdit="1"/>
              </p:cNvSpPr>
              <p:nvPr/>
            </p:nvSpPr>
            <p:spPr>
              <a:xfrm>
                <a:off x="641937" y="3263490"/>
                <a:ext cx="1570173" cy="425181"/>
              </a:xfrm>
              <a:prstGeom prst="rect">
                <a:avLst/>
              </a:prstGeom>
              <a:blipFill>
                <a:blip r:embed="rId4"/>
                <a:stretch>
                  <a:fillRect t="-20000" r="-3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E49B848A-568C-4ADD-866A-9147181E88EE}"/>
                  </a:ext>
                </a:extLst>
              </p:cNvPr>
              <p:cNvSpPr/>
              <p:nvPr/>
            </p:nvSpPr>
            <p:spPr>
              <a:xfrm>
                <a:off x="684496" y="3723185"/>
                <a:ext cx="1727332" cy="657552"/>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1</m:t>
                          </m:r>
                          <m:r>
                            <a:rPr lang="ro-RO" i="1">
                              <a:latin typeface="Cambria Math" panose="02040503050406030204" pitchFamily="18" charset="0"/>
                            </a:rPr>
                            <m:t>2</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i="1">
                                  <a:latin typeface="Cambria Math" panose="02040503050406030204" pitchFamily="18" charset="0"/>
                                </a:rPr>
                                <m:t>2</m:t>
                              </m:r>
                            </m:sub>
                          </m:sSub>
                          <m:func>
                            <m:funcPr>
                              <m:ctrlPr>
                                <a:rPr lang="ro-RO" i="1">
                                  <a:latin typeface="Cambria Math" panose="02040503050406030204" pitchFamily="18" charset="0"/>
                                </a:rPr>
                              </m:ctrlPr>
                            </m:funcPr>
                            <m:fName>
                              <m:r>
                                <m:rPr>
                                  <m:sty m:val="p"/>
                                </m:rPr>
                                <a:rPr lang="ro-RO">
                                  <a:latin typeface="Cambria Math" panose="02040503050406030204" pitchFamily="18" charset="0"/>
                                </a:rPr>
                                <m:t>cos</m:t>
                              </m:r>
                            </m:fName>
                            <m:e>
                              <m:r>
                                <a:rPr lang="ro-RO" i="1">
                                  <a:latin typeface="Cambria Math" panose="02040503050406030204" pitchFamily="18" charset="0"/>
                                  <a:ea typeface="Cambria Math" panose="02040503050406030204" pitchFamily="18" charset="0"/>
                                </a:rPr>
                                <m:t>𝛼</m:t>
                              </m:r>
                            </m:e>
                          </m:func>
                        </m:den>
                      </m:f>
                    </m:oMath>
                  </m:oMathPara>
                </a14:m>
                <a:endParaRPr lang="en-US" dirty="0"/>
              </a:p>
            </p:txBody>
          </p:sp>
        </mc:Choice>
        <mc:Fallback xmlns="">
          <p:sp>
            <p:nvSpPr>
              <p:cNvPr id="24" name="Rectangle 23">
                <a:extLst>
                  <a:ext uri="{FF2B5EF4-FFF2-40B4-BE49-F238E27FC236}">
                    <a16:creationId xmlns:a16="http://schemas.microsoft.com/office/drawing/2014/main" id="{E49B848A-568C-4ADD-866A-9147181E88EE}"/>
                  </a:ext>
                </a:extLst>
              </p:cNvPr>
              <p:cNvSpPr>
                <a:spLocks noRot="1" noChangeAspect="1" noMove="1" noResize="1" noEditPoints="1" noAdjustHandles="1" noChangeArrowheads="1" noChangeShapeType="1" noTextEdit="1"/>
              </p:cNvSpPr>
              <p:nvPr/>
            </p:nvSpPr>
            <p:spPr>
              <a:xfrm>
                <a:off x="684496" y="3723185"/>
                <a:ext cx="1727332" cy="657552"/>
              </a:xfrm>
              <a:prstGeom prst="rect">
                <a:avLst/>
              </a:prstGeom>
              <a:blipFill>
                <a:blip r:embed="rId5"/>
                <a:stretch>
                  <a:fillRect/>
                </a:stretch>
              </a:blipFill>
              <a:ln>
                <a:noFill/>
              </a:ln>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E050C427-3DEC-4D38-990E-E61D51BBC093}"/>
              </a:ext>
            </a:extLst>
          </p:cNvPr>
          <p:cNvCxnSpPr>
            <a:cxnSpLocks/>
          </p:cNvCxnSpPr>
          <p:nvPr/>
        </p:nvCxnSpPr>
        <p:spPr>
          <a:xfrm>
            <a:off x="3060287" y="2739744"/>
            <a:ext cx="0" cy="1545973"/>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D05EFAB-C511-40FB-A6D5-581CAC0237E6}"/>
                  </a:ext>
                </a:extLst>
              </p:cNvPr>
              <p:cNvSpPr/>
              <p:nvPr/>
            </p:nvSpPr>
            <p:spPr>
              <a:xfrm>
                <a:off x="3593153" y="3183415"/>
                <a:ext cx="2763321" cy="657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𝑀</m:t>
                          </m:r>
                        </m:e>
                        <m:sub>
                          <m:r>
                            <a:rPr lang="ro-RO" b="0" i="1" smtClean="0">
                              <a:latin typeface="Cambria Math" panose="02040503050406030204" pitchFamily="18" charset="0"/>
                            </a:rPr>
                            <m:t>𝑒</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f>
                            <m:fPr>
                              <m:ctrlPr>
                                <a:rPr lang="ro-RO" i="1">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i="1">
                                      <a:latin typeface="Cambria Math" panose="02040503050406030204" pitchFamily="18" charset="0"/>
                                    </a:rPr>
                                    <m:t>2</m:t>
                                  </m:r>
                                </m:sub>
                              </m:sSub>
                              <m:func>
                                <m:funcPr>
                                  <m:ctrlPr>
                                    <a:rPr lang="ro-RO" i="1">
                                      <a:latin typeface="Cambria Math" panose="02040503050406030204" pitchFamily="18" charset="0"/>
                                    </a:rPr>
                                  </m:ctrlPr>
                                </m:funcPr>
                                <m:fName>
                                  <m:r>
                                    <m:rPr>
                                      <m:sty m:val="p"/>
                                    </m:rPr>
                                    <a:rPr lang="ro-RO">
                                      <a:latin typeface="Cambria Math" panose="02040503050406030204" pitchFamily="18" charset="0"/>
                                    </a:rPr>
                                    <m:t>cos</m:t>
                                  </m:r>
                                </m:fName>
                                <m:e>
                                  <m:r>
                                    <a:rPr lang="ro-RO" i="1">
                                      <a:latin typeface="Cambria Math" panose="02040503050406030204" pitchFamily="18" charset="0"/>
                                      <a:ea typeface="Cambria Math" panose="02040503050406030204" pitchFamily="18" charset="0"/>
                                    </a:rPr>
                                    <m:t>𝛼</m:t>
                                  </m:r>
                                </m:e>
                              </m:func>
                            </m:den>
                          </m:f>
                          <m:r>
                            <a:rPr lang="ro-RO" i="1">
                              <a:latin typeface="Cambria Math" panose="02040503050406030204" pitchFamily="18" charset="0"/>
                            </a:rPr>
                            <m:t>𝑟</m:t>
                          </m:r>
                        </m:e>
                        <m:sub>
                          <m:r>
                            <a:rPr lang="ro-RO" i="1">
                              <a:latin typeface="Cambria Math" panose="02040503050406030204" pitchFamily="18" charset="0"/>
                            </a:rPr>
                            <m:t>𝑤</m:t>
                          </m:r>
                          <m:r>
                            <a:rPr lang="ro-RO" i="1">
                              <a:latin typeface="Cambria Math" panose="02040503050406030204" pitchFamily="18" charset="0"/>
                            </a:rPr>
                            <m:t>1</m:t>
                          </m:r>
                        </m:sub>
                      </m:sSub>
                      <m:func>
                        <m:funcPr>
                          <m:ctrlPr>
                            <a:rPr lang="ro-RO" i="1">
                              <a:latin typeface="Cambria Math" panose="02040503050406030204" pitchFamily="18" charset="0"/>
                            </a:rPr>
                          </m:ctrlPr>
                        </m:funcPr>
                        <m:fName>
                          <m:r>
                            <m:rPr>
                              <m:sty m:val="p"/>
                            </m:rPr>
                            <a:rPr lang="ro-RO">
                              <a:latin typeface="Cambria Math" panose="02040503050406030204" pitchFamily="18" charset="0"/>
                            </a:rPr>
                            <m:t>cos</m:t>
                          </m:r>
                        </m:fName>
                        <m:e>
                          <m:r>
                            <a:rPr lang="ro-RO" i="1">
                              <a:latin typeface="Cambria Math" panose="02040503050406030204" pitchFamily="18" charset="0"/>
                              <a:ea typeface="Cambria Math" panose="02040503050406030204" pitchFamily="18" charset="0"/>
                            </a:rPr>
                            <m:t>𝛼</m:t>
                          </m:r>
                        </m:e>
                      </m:func>
                      <m:r>
                        <a:rPr lang="ro-RO" b="0" i="0"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8" name="Rectangle 27">
                <a:extLst>
                  <a:ext uri="{FF2B5EF4-FFF2-40B4-BE49-F238E27FC236}">
                    <a16:creationId xmlns:a16="http://schemas.microsoft.com/office/drawing/2014/main" id="{CD05EFAB-C511-40FB-A6D5-581CAC0237E6}"/>
                  </a:ext>
                </a:extLst>
              </p:cNvPr>
              <p:cNvSpPr>
                <a:spLocks noRot="1" noChangeAspect="1" noMove="1" noResize="1" noEditPoints="1" noAdjustHandles="1" noChangeArrowheads="1" noChangeShapeType="1" noTextEdit="1"/>
              </p:cNvSpPr>
              <p:nvPr/>
            </p:nvSpPr>
            <p:spPr>
              <a:xfrm>
                <a:off x="3593153" y="3183415"/>
                <a:ext cx="2763321" cy="65755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E4AD50B-CF48-4BC7-BBF6-8F71B7CABCB9}"/>
                  </a:ext>
                </a:extLst>
              </p:cNvPr>
              <p:cNvSpPr/>
              <p:nvPr/>
            </p:nvSpPr>
            <p:spPr>
              <a:xfrm>
                <a:off x="3503596" y="4717503"/>
                <a:ext cx="1486817" cy="6133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𝑒</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f>
                        <m:fPr>
                          <m:ctrlPr>
                            <a:rPr lang="ro-RO" i="1">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i="1">
                                  <a:latin typeface="Cambria Math" panose="02040503050406030204" pitchFamily="18" charset="0"/>
                                </a:rPr>
                                <m:t>1</m:t>
                              </m:r>
                            </m:sub>
                          </m:sSub>
                        </m:num>
                        <m:den>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i="1">
                                  <a:latin typeface="Cambria Math" panose="02040503050406030204" pitchFamily="18" charset="0"/>
                                </a:rPr>
                                <m:t>2</m:t>
                              </m:r>
                            </m:sub>
                          </m:sSub>
                        </m:den>
                      </m:f>
                    </m:oMath>
                  </m:oMathPara>
                </a14:m>
                <a:endParaRPr lang="en-US" dirty="0"/>
              </a:p>
            </p:txBody>
          </p:sp>
        </mc:Choice>
        <mc:Fallback xmlns="">
          <p:sp>
            <p:nvSpPr>
              <p:cNvPr id="8" name="Rectangle 7">
                <a:extLst>
                  <a:ext uri="{FF2B5EF4-FFF2-40B4-BE49-F238E27FC236}">
                    <a16:creationId xmlns:a16="http://schemas.microsoft.com/office/drawing/2014/main" id="{1E4AD50B-CF48-4BC7-BBF6-8F71B7CABCB9}"/>
                  </a:ext>
                </a:extLst>
              </p:cNvPr>
              <p:cNvSpPr>
                <a:spLocks noRot="1" noChangeAspect="1" noMove="1" noResize="1" noEditPoints="1" noAdjustHandles="1" noChangeArrowheads="1" noChangeShapeType="1" noTextEdit="1"/>
              </p:cNvSpPr>
              <p:nvPr/>
            </p:nvSpPr>
            <p:spPr>
              <a:xfrm>
                <a:off x="3503596" y="4717503"/>
                <a:ext cx="1486817" cy="61337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2AD9AF-D716-4CE4-AC68-375C18176D85}"/>
                  </a:ext>
                </a:extLst>
              </p:cNvPr>
              <p:cNvSpPr txBox="1"/>
              <p:nvPr/>
            </p:nvSpPr>
            <p:spPr>
              <a:xfrm>
                <a:off x="3671972" y="5446223"/>
                <a:ext cx="956609" cy="5210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𝑖</m:t>
                          </m:r>
                        </m:e>
                        <m:sub>
                          <m:r>
                            <a:rPr lang="ro-RO" b="0" i="1" smtClean="0">
                              <a:latin typeface="Cambria Math" panose="02040503050406030204" pitchFamily="18" charset="0"/>
                            </a:rPr>
                            <m:t>12</m:t>
                          </m:r>
                        </m:sub>
                      </m:sSub>
                      <m:r>
                        <a:rPr lang="ro-RO" b="0" i="1" smtClean="0">
                          <a:latin typeface="Cambria Math" panose="02040503050406030204" pitchFamily="18" charset="0"/>
                        </a:rPr>
                        <m:t>=</m:t>
                      </m:r>
                      <m:f>
                        <m:fPr>
                          <m:ctrlPr>
                            <a:rPr lang="ro-RO" i="1">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b="0" i="1" smtClean="0">
                                  <a:latin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b="0" i="1" smtClean="0">
                                  <a:latin typeface="Cambria Math" panose="02040503050406030204" pitchFamily="18" charset="0"/>
                                </a:rPr>
                                <m:t>1</m:t>
                              </m:r>
                            </m:sub>
                          </m:sSub>
                        </m:den>
                      </m:f>
                    </m:oMath>
                  </m:oMathPara>
                </a14:m>
                <a:endParaRPr lang="en-US" dirty="0"/>
              </a:p>
            </p:txBody>
          </p:sp>
        </mc:Choice>
        <mc:Fallback xmlns="">
          <p:sp>
            <p:nvSpPr>
              <p:cNvPr id="9" name="TextBox 8">
                <a:extLst>
                  <a:ext uri="{FF2B5EF4-FFF2-40B4-BE49-F238E27FC236}">
                    <a16:creationId xmlns:a16="http://schemas.microsoft.com/office/drawing/2014/main" id="{AB2AD9AF-D716-4CE4-AC68-375C18176D85}"/>
                  </a:ext>
                </a:extLst>
              </p:cNvPr>
              <p:cNvSpPr txBox="1">
                <a:spLocks noRot="1" noChangeAspect="1" noMove="1" noResize="1" noEditPoints="1" noAdjustHandles="1" noChangeArrowheads="1" noChangeShapeType="1" noTextEdit="1"/>
              </p:cNvSpPr>
              <p:nvPr/>
            </p:nvSpPr>
            <p:spPr>
              <a:xfrm>
                <a:off x="3671972" y="5446223"/>
                <a:ext cx="956609" cy="521040"/>
              </a:xfrm>
              <a:prstGeom prst="rect">
                <a:avLst/>
              </a:prstGeom>
              <a:blipFill>
                <a:blip r:embed="rId8"/>
                <a:stretch>
                  <a:fillRect/>
                </a:stretch>
              </a:blipFill>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9772D9A5-9767-4616-8585-6A0CB603C905}"/>
              </a:ext>
            </a:extLst>
          </p:cNvPr>
          <p:cNvCxnSpPr>
            <a:cxnSpLocks/>
          </p:cNvCxnSpPr>
          <p:nvPr/>
        </p:nvCxnSpPr>
        <p:spPr>
          <a:xfrm>
            <a:off x="5058993" y="4789510"/>
            <a:ext cx="0" cy="1240559"/>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39E9B261-59EA-4340-A523-38F483EE98FD}"/>
                  </a:ext>
                </a:extLst>
              </p:cNvPr>
              <p:cNvSpPr/>
              <p:nvPr/>
            </p:nvSpPr>
            <p:spPr>
              <a:xfrm>
                <a:off x="5796792" y="5050538"/>
                <a:ext cx="1119537" cy="656205"/>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𝑒</m:t>
                          </m:r>
                        </m:sub>
                      </m:sSub>
                      <m:r>
                        <a:rPr lang="ro-RO" i="1">
                          <a:latin typeface="Cambria Math" panose="02040503050406030204" pitchFamily="18" charset="0"/>
                        </a:rPr>
                        <m:t>=</m:t>
                      </m:r>
                      <m:f>
                        <m:fPr>
                          <m:ctrlPr>
                            <a:rPr lang="ro-RO"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num>
                        <m:den>
                          <m:sSub>
                            <m:sSubPr>
                              <m:ctrlPr>
                                <a:rPr lang="en-US" i="1">
                                  <a:latin typeface="Cambria Math" panose="02040503050406030204" pitchFamily="18" charset="0"/>
                                </a:rPr>
                              </m:ctrlPr>
                            </m:sSubPr>
                            <m:e>
                              <m:r>
                                <a:rPr lang="ro-RO" i="1">
                                  <a:latin typeface="Cambria Math" panose="02040503050406030204" pitchFamily="18" charset="0"/>
                                </a:rPr>
                                <m:t>𝑖</m:t>
                              </m:r>
                            </m:e>
                            <m:sub>
                              <m:r>
                                <a:rPr lang="ro-RO" i="1">
                                  <a:latin typeface="Cambria Math" panose="02040503050406030204" pitchFamily="18" charset="0"/>
                                </a:rPr>
                                <m:t>12</m:t>
                              </m:r>
                            </m:sub>
                          </m:sSub>
                        </m:den>
                      </m:f>
                    </m:oMath>
                  </m:oMathPara>
                </a14:m>
                <a:endParaRPr lang="en-US" dirty="0"/>
              </a:p>
            </p:txBody>
          </p:sp>
        </mc:Choice>
        <mc:Fallback xmlns="">
          <p:sp>
            <p:nvSpPr>
              <p:cNvPr id="35" name="Rectangle 34">
                <a:extLst>
                  <a:ext uri="{FF2B5EF4-FFF2-40B4-BE49-F238E27FC236}">
                    <a16:creationId xmlns:a16="http://schemas.microsoft.com/office/drawing/2014/main" id="{39E9B261-59EA-4340-A523-38F483EE98FD}"/>
                  </a:ext>
                </a:extLst>
              </p:cNvPr>
              <p:cNvSpPr>
                <a:spLocks noRot="1" noChangeAspect="1" noMove="1" noResize="1" noEditPoints="1" noAdjustHandles="1" noChangeArrowheads="1" noChangeShapeType="1" noTextEdit="1"/>
              </p:cNvSpPr>
              <p:nvPr/>
            </p:nvSpPr>
            <p:spPr>
              <a:xfrm>
                <a:off x="5796792" y="5050538"/>
                <a:ext cx="1119537" cy="656205"/>
              </a:xfrm>
              <a:prstGeom prst="rect">
                <a:avLst/>
              </a:prstGeom>
              <a:blipFill>
                <a:blip r:embed="rId9"/>
                <a:stretch>
                  <a:fillRect/>
                </a:stretch>
              </a:blipFill>
              <a:ln>
                <a:solidFill>
                  <a:schemeClr val="accent1"/>
                </a:solidFill>
              </a:ln>
            </p:spPr>
            <p:txBody>
              <a:bodyPr/>
              <a:lstStyle/>
              <a:p>
                <a:r>
                  <a:rPr lang="en-US">
                    <a:noFill/>
                  </a:rPr>
                  <a:t> </a:t>
                </a:r>
              </a:p>
            </p:txBody>
          </p:sp>
        </mc:Fallback>
      </mc:AlternateContent>
      <p:pic>
        <p:nvPicPr>
          <p:cNvPr id="36" name="Picture 35">
            <a:extLst>
              <a:ext uri="{FF2B5EF4-FFF2-40B4-BE49-F238E27FC236}">
                <a16:creationId xmlns:a16="http://schemas.microsoft.com/office/drawing/2014/main" id="{D04EAF04-B404-42C4-B893-8C709FE3B420}"/>
              </a:ext>
            </a:extLst>
          </p:cNvPr>
          <p:cNvPicPr>
            <a:picLocks noChangeAspect="1"/>
          </p:cNvPicPr>
          <p:nvPr/>
        </p:nvPicPr>
        <p:blipFill>
          <a:blip r:embed="rId10"/>
          <a:stretch>
            <a:fillRect/>
          </a:stretch>
        </p:blipFill>
        <p:spPr>
          <a:xfrm>
            <a:off x="6132876" y="989055"/>
            <a:ext cx="5700656" cy="3356275"/>
          </a:xfrm>
          <a:prstGeom prst="rect">
            <a:avLst/>
          </a:prstGeom>
        </p:spPr>
      </p:pic>
      <p:sp>
        <p:nvSpPr>
          <p:cNvPr id="12" name="Arrow: Right 11">
            <a:extLst>
              <a:ext uri="{FF2B5EF4-FFF2-40B4-BE49-F238E27FC236}">
                <a16:creationId xmlns:a16="http://schemas.microsoft.com/office/drawing/2014/main" id="{66622710-801F-4450-A557-E879D54F5BCD}"/>
              </a:ext>
            </a:extLst>
          </p:cNvPr>
          <p:cNvSpPr/>
          <p:nvPr/>
        </p:nvSpPr>
        <p:spPr>
          <a:xfrm>
            <a:off x="3248001" y="3390271"/>
            <a:ext cx="355600" cy="24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DC0F9580-47B9-4212-AE4D-15C8CEFE1143}"/>
              </a:ext>
            </a:extLst>
          </p:cNvPr>
          <p:cNvSpPr/>
          <p:nvPr/>
        </p:nvSpPr>
        <p:spPr>
          <a:xfrm>
            <a:off x="5232014" y="5273825"/>
            <a:ext cx="355600" cy="24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31B082-D817-4DE6-BF99-B5495B1B5EAF}"/>
              </a:ext>
            </a:extLst>
          </p:cNvPr>
          <p:cNvSpPr/>
          <p:nvPr/>
        </p:nvSpPr>
        <p:spPr>
          <a:xfrm>
            <a:off x="552348" y="313618"/>
            <a:ext cx="6539675" cy="461665"/>
          </a:xfrm>
          <a:prstGeom prst="rect">
            <a:avLst/>
          </a:prstGeom>
        </p:spPr>
        <p:txBody>
          <a:bodyPr wrap="none">
            <a:spAutoFit/>
          </a:bodyPr>
          <a:lstStyle/>
          <a:p>
            <a:r>
              <a:rPr lang="ro-RO" sz="2400" dirty="0"/>
              <a:t>2.6 Determinarea forțelor de legătură la angrenaje</a:t>
            </a:r>
            <a:endParaRPr lang="en-US" sz="2400" dirty="0"/>
          </a:p>
        </p:txBody>
      </p:sp>
      <p:cxnSp>
        <p:nvCxnSpPr>
          <p:cNvPr id="18" name="Straight Connector 17">
            <a:extLst>
              <a:ext uri="{FF2B5EF4-FFF2-40B4-BE49-F238E27FC236}">
                <a16:creationId xmlns:a16="http://schemas.microsoft.com/office/drawing/2014/main" id="{A7AE54D4-3A37-4D3E-B4F2-8FA17C6F1070}"/>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56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2" grpId="0"/>
      <p:bldP spid="24" grpId="0"/>
      <p:bldP spid="28" grpId="0"/>
      <p:bldP spid="8" grpId="0"/>
      <p:bldP spid="9" grpId="0"/>
      <p:bldP spid="35" grpId="0" animBg="1"/>
      <p:bldP spid="12" grpId="0" animBg="1"/>
      <p:bldP spid="3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0B9B1B1-FA2A-4A0F-BFBB-D17D49D1BB8C}"/>
                  </a:ext>
                </a:extLst>
              </p:cNvPr>
              <p:cNvSpPr/>
              <p:nvPr/>
            </p:nvSpPr>
            <p:spPr>
              <a:xfrm>
                <a:off x="649568" y="1424531"/>
                <a:ext cx="2783198" cy="369332"/>
              </a:xfrm>
              <a:prstGeom prst="rect">
                <a:avLst/>
              </a:prstGeom>
            </p:spPr>
            <p:txBody>
              <a:bodyPr wrap="none">
                <a:spAutoFit/>
              </a:bodyPr>
              <a:lstStyle/>
              <a:p>
                <a:r>
                  <a:rPr lang="en-US" dirty="0"/>
                  <a:t>Se cuno</a:t>
                </a:r>
                <a:r>
                  <a:rPr lang="ro-RO" dirty="0"/>
                  <a:t>aște</a:t>
                </a:r>
                <a:r>
                  <a:rPr lang="en-US" dirty="0"/>
                  <a:t> </a:t>
                </a:r>
                <a:r>
                  <a:rPr lang="ro-RO" dirty="0"/>
                  <a:t>momentul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oMath>
                </a14:m>
                <a:endParaRPr lang="en-US" dirty="0"/>
              </a:p>
            </p:txBody>
          </p:sp>
        </mc:Choice>
        <mc:Fallback xmlns="">
          <p:sp>
            <p:nvSpPr>
              <p:cNvPr id="4" name="Rectangle 3">
                <a:extLst>
                  <a:ext uri="{FF2B5EF4-FFF2-40B4-BE49-F238E27FC236}">
                    <a16:creationId xmlns:a16="http://schemas.microsoft.com/office/drawing/2014/main" id="{E0B9B1B1-FA2A-4A0F-BFBB-D17D49D1BB8C}"/>
                  </a:ext>
                </a:extLst>
              </p:cNvPr>
              <p:cNvSpPr>
                <a:spLocks noRot="1" noChangeAspect="1" noMove="1" noResize="1" noEditPoints="1" noAdjustHandles="1" noChangeArrowheads="1" noChangeShapeType="1" noTextEdit="1"/>
              </p:cNvSpPr>
              <p:nvPr/>
            </p:nvSpPr>
            <p:spPr>
              <a:xfrm>
                <a:off x="649568" y="1424531"/>
                <a:ext cx="2783198" cy="369332"/>
              </a:xfrm>
              <a:prstGeom prst="rect">
                <a:avLst/>
              </a:prstGeom>
              <a:blipFill>
                <a:blip r:embed="rId3"/>
                <a:stretch>
                  <a:fillRect l="-1974"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6058B18-E2B2-4D76-B62E-2542D8E778B6}"/>
                  </a:ext>
                </a:extLst>
              </p:cNvPr>
              <p:cNvSpPr txBox="1"/>
              <p:nvPr/>
            </p:nvSpPr>
            <p:spPr>
              <a:xfrm>
                <a:off x="649568" y="1691222"/>
                <a:ext cx="5742797" cy="1148584"/>
              </a:xfrm>
              <a:prstGeom prst="rect">
                <a:avLst/>
              </a:prstGeom>
              <a:noFill/>
            </p:spPr>
            <p:txBody>
              <a:bodyPr wrap="square" rtlCol="0">
                <a:spAutoFit/>
              </a:bodyPr>
              <a:lstStyle/>
              <a:p>
                <a:r>
                  <a:rPr lang="en-US" dirty="0"/>
                  <a:t>Se </a:t>
                </a:r>
                <a:r>
                  <a:rPr lang="ro-RO" dirty="0"/>
                  <a:t>introduc</a:t>
                </a:r>
                <a:r>
                  <a:rPr lang="en-US" dirty="0"/>
                  <a:t> </a:t>
                </a:r>
                <a:r>
                  <a:rPr lang="ro-RO" dirty="0"/>
                  <a:t>forțele de legătură: </a:t>
                </a:r>
                <a14:m>
                  <m:oMath xmlns:m="http://schemas.openxmlformats.org/officeDocument/2006/math">
                    <m:d>
                      <m:dPr>
                        <m:begChr m:val="{"/>
                        <m:endChr m:val=""/>
                        <m:ctrlPr>
                          <a:rPr lang="ro-RO" i="1" smtClean="0">
                            <a:latin typeface="Cambria Math" panose="02040503050406030204" pitchFamily="18" charset="0"/>
                          </a:rPr>
                        </m:ctrlPr>
                      </m:dPr>
                      <m:e>
                        <m:eqArr>
                          <m:eqArrPr>
                            <m:ctrlPr>
                              <a:rPr lang="ro-RO" i="1" smtClean="0">
                                <a:latin typeface="Cambria Math" panose="02040503050406030204" pitchFamily="18" charset="0"/>
                              </a:rPr>
                            </m:ctrlPr>
                          </m:eqArrPr>
                          <m:e>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1</m:t>
                                </m:r>
                                <m:r>
                                  <a:rPr lang="en-US" i="1">
                                    <a:latin typeface="Cambria Math" panose="02040503050406030204" pitchFamily="18" charset="0"/>
                                  </a:rPr>
                                  <m:t>2</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2</m:t>
                                </m:r>
                                <m:r>
                                  <a:rPr lang="ro-RO" i="1">
                                    <a:latin typeface="Cambria Math" panose="02040503050406030204" pitchFamily="18" charset="0"/>
                                  </a:rPr>
                                  <m:t>1</m:t>
                                </m:r>
                              </m:sub>
                            </m:sSub>
                          </m:e>
                          <m:e>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01</m:t>
                                </m:r>
                              </m:sub>
                            </m:sSub>
                          </m:e>
                          <m:e>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m:t>
                                </m:r>
                                <m:r>
                                  <a:rPr lang="en-US" i="1">
                                    <a:latin typeface="Cambria Math" panose="02040503050406030204" pitchFamily="18" charset="0"/>
                                  </a:rPr>
                                  <m:t>2</m:t>
                                </m:r>
                              </m:sub>
                            </m:sSub>
                          </m:e>
                        </m:eqArr>
                      </m:e>
                    </m:d>
                  </m:oMath>
                </a14:m>
                <a:endParaRPr lang="en-US" dirty="0"/>
              </a:p>
            </p:txBody>
          </p:sp>
        </mc:Choice>
        <mc:Fallback xmlns="">
          <p:sp>
            <p:nvSpPr>
              <p:cNvPr id="23" name="TextBox 22">
                <a:extLst>
                  <a:ext uri="{FF2B5EF4-FFF2-40B4-BE49-F238E27FC236}">
                    <a16:creationId xmlns:a16="http://schemas.microsoft.com/office/drawing/2014/main" id="{A6058B18-E2B2-4D76-B62E-2542D8E778B6}"/>
                  </a:ext>
                </a:extLst>
              </p:cNvPr>
              <p:cNvSpPr txBox="1">
                <a:spLocks noRot="1" noChangeAspect="1" noMove="1" noResize="1" noEditPoints="1" noAdjustHandles="1" noChangeArrowheads="1" noChangeShapeType="1" noTextEdit="1"/>
              </p:cNvSpPr>
              <p:nvPr/>
            </p:nvSpPr>
            <p:spPr>
              <a:xfrm>
                <a:off x="649568" y="1691222"/>
                <a:ext cx="5742797" cy="1148584"/>
              </a:xfrm>
              <a:prstGeom prst="rect">
                <a:avLst/>
              </a:prstGeom>
              <a:blipFill>
                <a:blip r:embed="rId4"/>
                <a:stretch>
                  <a:fillRect l="-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AB23AF7-C2DA-41B4-A7CA-957D24684D07}"/>
                  </a:ext>
                </a:extLst>
              </p:cNvPr>
              <p:cNvSpPr/>
              <p:nvPr/>
            </p:nvSpPr>
            <p:spPr>
              <a:xfrm>
                <a:off x="720802" y="3140595"/>
                <a:ext cx="5062993" cy="646331"/>
              </a:xfrm>
              <a:prstGeom prst="rect">
                <a:avLst/>
              </a:prstGeom>
            </p:spPr>
            <p:txBody>
              <a:bodyPr wrap="square">
                <a:spAutoFit/>
              </a:bodyPr>
              <a:lstStyle/>
              <a:p>
                <a:r>
                  <a:rPr lang="ro-RO" dirty="0"/>
                  <a:t>Ecuația de echilibru a elem.2 sub forma momentelor față de cupla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𝑂</m:t>
                        </m:r>
                      </m:e>
                      <m:sub>
                        <m:r>
                          <a:rPr lang="ro-RO" b="0" i="1" smtClean="0">
                            <a:latin typeface="Cambria Math" panose="02040503050406030204" pitchFamily="18" charset="0"/>
                          </a:rPr>
                          <m:t>2</m:t>
                        </m:r>
                      </m:sub>
                    </m:sSub>
                  </m:oMath>
                </a14:m>
                <a:r>
                  <a:rPr lang="ro-RO" dirty="0"/>
                  <a:t>:</a:t>
                </a:r>
                <a:endParaRPr lang="en-US" dirty="0"/>
              </a:p>
            </p:txBody>
          </p:sp>
        </mc:Choice>
        <mc:Fallback xmlns="">
          <p:sp>
            <p:nvSpPr>
              <p:cNvPr id="26" name="Rectangle 25">
                <a:extLst>
                  <a:ext uri="{FF2B5EF4-FFF2-40B4-BE49-F238E27FC236}">
                    <a16:creationId xmlns:a16="http://schemas.microsoft.com/office/drawing/2014/main" id="{6AB23AF7-C2DA-41B4-A7CA-957D24684D07}"/>
                  </a:ext>
                </a:extLst>
              </p:cNvPr>
              <p:cNvSpPr>
                <a:spLocks noRot="1" noChangeAspect="1" noMove="1" noResize="1" noEditPoints="1" noAdjustHandles="1" noChangeArrowheads="1" noChangeShapeType="1" noTextEdit="1"/>
              </p:cNvSpPr>
              <p:nvPr/>
            </p:nvSpPr>
            <p:spPr>
              <a:xfrm>
                <a:off x="720802" y="3140595"/>
                <a:ext cx="5062993" cy="646331"/>
              </a:xfrm>
              <a:prstGeom prst="rect">
                <a:avLst/>
              </a:prstGeom>
              <a:blipFill>
                <a:blip r:embed="rId5"/>
                <a:stretch>
                  <a:fillRect l="-963" t="-4717" r="-1685"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AC9C83E-9BC6-4FA6-803A-24A46BBC8852}"/>
                  </a:ext>
                </a:extLst>
              </p:cNvPr>
              <p:cNvSpPr/>
              <p:nvPr/>
            </p:nvSpPr>
            <p:spPr>
              <a:xfrm>
                <a:off x="830034" y="4219186"/>
                <a:ext cx="24222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12</m:t>
                          </m:r>
                        </m:sub>
                      </m:sSub>
                      <m:sSub>
                        <m:sSubPr>
                          <m:ctrlPr>
                            <a:rPr lang="ro-RO" i="1">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𝑤</m:t>
                          </m:r>
                          <m:r>
                            <a:rPr lang="ro-RO" b="0" i="1" smtClean="0">
                              <a:latin typeface="Cambria Math" panose="02040503050406030204" pitchFamily="18" charset="0"/>
                            </a:rPr>
                            <m:t>2</m:t>
                          </m:r>
                        </m:sub>
                      </m:sSub>
                      <m:func>
                        <m:funcPr>
                          <m:ctrlPr>
                            <a:rPr lang="ro-RO" b="0" i="1" smtClean="0">
                              <a:latin typeface="Cambria Math" panose="02040503050406030204" pitchFamily="18" charset="0"/>
                            </a:rPr>
                          </m:ctrlPr>
                        </m:funcPr>
                        <m:fName>
                          <m:r>
                            <m:rPr>
                              <m:sty m:val="p"/>
                            </m:rPr>
                            <a:rPr lang="ro-RO" b="0" i="0" smtClean="0">
                              <a:latin typeface="Cambria Math" panose="02040503050406030204" pitchFamily="18" charset="0"/>
                            </a:rPr>
                            <m:t>cos</m:t>
                          </m:r>
                        </m:fName>
                        <m:e>
                          <m:r>
                            <a:rPr lang="ro-RO" b="0" i="1" smtClean="0">
                              <a:latin typeface="Cambria Math" panose="02040503050406030204" pitchFamily="18" charset="0"/>
                              <a:ea typeface="Cambria Math" panose="02040503050406030204" pitchFamily="18" charset="0"/>
                            </a:rPr>
                            <m:t>𝛼</m:t>
                          </m:r>
                        </m:e>
                      </m:func>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b="0" i="1" smtClean="0">
                              <a:latin typeface="Cambria Math" panose="02040503050406030204" pitchFamily="18" charset="0"/>
                            </a:rPr>
                            <m:t>2</m:t>
                          </m:r>
                        </m:sub>
                      </m:sSub>
                      <m:r>
                        <a:rPr lang="ro-RO" b="0" i="1" smtClean="0">
                          <a:latin typeface="Cambria Math" panose="02040503050406030204" pitchFamily="18" charset="0"/>
                        </a:rPr>
                        <m:t>=0</m:t>
                      </m:r>
                    </m:oMath>
                  </m:oMathPara>
                </a14:m>
                <a:endParaRPr lang="en-US" dirty="0"/>
              </a:p>
            </p:txBody>
          </p:sp>
        </mc:Choice>
        <mc:Fallback xmlns="">
          <p:sp>
            <p:nvSpPr>
              <p:cNvPr id="27" name="Rectangle 26">
                <a:extLst>
                  <a:ext uri="{FF2B5EF4-FFF2-40B4-BE49-F238E27FC236}">
                    <a16:creationId xmlns:a16="http://schemas.microsoft.com/office/drawing/2014/main" id="{DAC9C83E-9BC6-4FA6-803A-24A46BBC8852}"/>
                  </a:ext>
                </a:extLst>
              </p:cNvPr>
              <p:cNvSpPr>
                <a:spLocks noRot="1" noChangeAspect="1" noMove="1" noResize="1" noEditPoints="1" noAdjustHandles="1" noChangeArrowheads="1" noChangeShapeType="1" noTextEdit="1"/>
              </p:cNvSpPr>
              <p:nvPr/>
            </p:nvSpPr>
            <p:spPr>
              <a:xfrm>
                <a:off x="830034" y="4219186"/>
                <a:ext cx="2422265"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A02CDAF-F4EA-4E2C-8BD7-D8E29A4C83C0}"/>
                  </a:ext>
                </a:extLst>
              </p:cNvPr>
              <p:cNvSpPr/>
              <p:nvPr/>
            </p:nvSpPr>
            <p:spPr>
              <a:xfrm>
                <a:off x="4336682" y="4041562"/>
                <a:ext cx="1727332" cy="657552"/>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1</m:t>
                          </m:r>
                          <m:r>
                            <a:rPr lang="ro-RO" i="1">
                              <a:latin typeface="Cambria Math" panose="02040503050406030204" pitchFamily="18" charset="0"/>
                            </a:rPr>
                            <m:t>2</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i="1">
                                  <a:latin typeface="Cambria Math" panose="02040503050406030204" pitchFamily="18" charset="0"/>
                                </a:rPr>
                                <m:t>2</m:t>
                              </m:r>
                            </m:sub>
                          </m:sSub>
                          <m:func>
                            <m:funcPr>
                              <m:ctrlPr>
                                <a:rPr lang="ro-RO" i="1">
                                  <a:latin typeface="Cambria Math" panose="02040503050406030204" pitchFamily="18" charset="0"/>
                                </a:rPr>
                              </m:ctrlPr>
                            </m:funcPr>
                            <m:fName>
                              <m:r>
                                <m:rPr>
                                  <m:sty m:val="p"/>
                                </m:rPr>
                                <a:rPr lang="ro-RO">
                                  <a:latin typeface="Cambria Math" panose="02040503050406030204" pitchFamily="18" charset="0"/>
                                </a:rPr>
                                <m:t>cos</m:t>
                              </m:r>
                            </m:fName>
                            <m:e>
                              <m:r>
                                <a:rPr lang="ro-RO" i="1">
                                  <a:latin typeface="Cambria Math" panose="02040503050406030204" pitchFamily="18" charset="0"/>
                                  <a:ea typeface="Cambria Math" panose="02040503050406030204" pitchFamily="18" charset="0"/>
                                </a:rPr>
                                <m:t>𝛼</m:t>
                              </m:r>
                            </m:e>
                          </m:func>
                        </m:den>
                      </m:f>
                    </m:oMath>
                  </m:oMathPara>
                </a14:m>
                <a:endParaRPr lang="en-US" dirty="0"/>
              </a:p>
            </p:txBody>
          </p:sp>
        </mc:Choice>
        <mc:Fallback xmlns="">
          <p:sp>
            <p:nvSpPr>
              <p:cNvPr id="29" name="Rectangle 28">
                <a:extLst>
                  <a:ext uri="{FF2B5EF4-FFF2-40B4-BE49-F238E27FC236}">
                    <a16:creationId xmlns:a16="http://schemas.microsoft.com/office/drawing/2014/main" id="{1A02CDAF-F4EA-4E2C-8BD7-D8E29A4C83C0}"/>
                  </a:ext>
                </a:extLst>
              </p:cNvPr>
              <p:cNvSpPr>
                <a:spLocks noRot="1" noChangeAspect="1" noMove="1" noResize="1" noEditPoints="1" noAdjustHandles="1" noChangeArrowheads="1" noChangeShapeType="1" noTextEdit="1"/>
              </p:cNvSpPr>
              <p:nvPr/>
            </p:nvSpPr>
            <p:spPr>
              <a:xfrm>
                <a:off x="4336682" y="4041562"/>
                <a:ext cx="1727332" cy="657552"/>
              </a:xfrm>
              <a:prstGeom prst="rect">
                <a:avLst/>
              </a:prstGeom>
              <a:blipFill>
                <a:blip r:embed="rId7"/>
                <a:stretch>
                  <a:fillRect/>
                </a:stretch>
              </a:blipFill>
              <a:ln>
                <a:solidFill>
                  <a:schemeClr val="accent1"/>
                </a:solidFill>
              </a:ln>
            </p:spPr>
            <p:txBody>
              <a:bodyPr/>
              <a:lstStyle/>
              <a:p>
                <a:r>
                  <a:rPr lang="en-US">
                    <a:noFill/>
                  </a:rPr>
                  <a:t> </a:t>
                </a:r>
              </a:p>
            </p:txBody>
          </p:sp>
        </mc:Fallback>
      </mc:AlternateContent>
      <p:sp>
        <p:nvSpPr>
          <p:cNvPr id="6" name="Rectangle 5">
            <a:extLst>
              <a:ext uri="{FF2B5EF4-FFF2-40B4-BE49-F238E27FC236}">
                <a16:creationId xmlns:a16="http://schemas.microsoft.com/office/drawing/2014/main" id="{15408AF5-E91D-4D99-8A07-98850D58A41C}"/>
              </a:ext>
            </a:extLst>
          </p:cNvPr>
          <p:cNvSpPr/>
          <p:nvPr/>
        </p:nvSpPr>
        <p:spPr>
          <a:xfrm>
            <a:off x="749448" y="5322497"/>
            <a:ext cx="3377592" cy="646331"/>
          </a:xfrm>
          <a:prstGeom prst="rect">
            <a:avLst/>
          </a:prstGeom>
        </p:spPr>
        <p:txBody>
          <a:bodyPr wrap="square">
            <a:spAutoFit/>
          </a:bodyPr>
          <a:lstStyle/>
          <a:p>
            <a:r>
              <a:rPr lang="ro-RO" dirty="0"/>
              <a:t>Ecuațiile de echilibru a elem.1 și 2 sub forma forțelor: </a:t>
            </a:r>
            <a:endParaRPr lang="en-US" dirty="0"/>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2224A5F8-E170-4F7D-9C2A-681699233CF5}"/>
                  </a:ext>
                </a:extLst>
              </p:cNvPr>
              <p:cNvSpPr/>
              <p:nvPr/>
            </p:nvSpPr>
            <p:spPr>
              <a:xfrm>
                <a:off x="4474438" y="5102045"/>
                <a:ext cx="1515287"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12</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02</m:t>
                          </m:r>
                        </m:sub>
                      </m:sSub>
                      <m:r>
                        <a:rPr lang="ro-RO" b="0" i="1" smtClean="0">
                          <a:latin typeface="Cambria Math" panose="02040503050406030204" pitchFamily="18" charset="0"/>
                        </a:rPr>
                        <m:t>=0</m:t>
                      </m:r>
                    </m:oMath>
                  </m:oMathPara>
                </a14:m>
                <a:endParaRPr lang="en-US" dirty="0"/>
              </a:p>
            </p:txBody>
          </p:sp>
        </mc:Choice>
        <mc:Fallback xmlns="">
          <p:sp>
            <p:nvSpPr>
              <p:cNvPr id="30" name="Rectangle 29">
                <a:extLst>
                  <a:ext uri="{FF2B5EF4-FFF2-40B4-BE49-F238E27FC236}">
                    <a16:creationId xmlns:a16="http://schemas.microsoft.com/office/drawing/2014/main" id="{2224A5F8-E170-4F7D-9C2A-681699233CF5}"/>
                  </a:ext>
                </a:extLst>
              </p:cNvPr>
              <p:cNvSpPr>
                <a:spLocks noRot="1" noChangeAspect="1" noMove="1" noResize="1" noEditPoints="1" noAdjustHandles="1" noChangeArrowheads="1" noChangeShapeType="1" noTextEdit="1"/>
              </p:cNvSpPr>
              <p:nvPr/>
            </p:nvSpPr>
            <p:spPr>
              <a:xfrm>
                <a:off x="4474438" y="5102045"/>
                <a:ext cx="1515287" cy="402931"/>
              </a:xfrm>
              <a:prstGeom prst="rect">
                <a:avLst/>
              </a:prstGeom>
              <a:blipFill>
                <a:blip r:embed="rId8"/>
                <a:stretch>
                  <a:fillRect t="-22727"/>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56FB9BF3-7372-4D08-80AD-DB53981C7A33}"/>
              </a:ext>
            </a:extLst>
          </p:cNvPr>
          <p:cNvGrpSpPr/>
          <p:nvPr/>
        </p:nvGrpSpPr>
        <p:grpSpPr>
          <a:xfrm>
            <a:off x="4653011" y="5508115"/>
            <a:ext cx="269352" cy="45719"/>
            <a:chOff x="6289040" y="1932940"/>
            <a:chExt cx="213360" cy="30480"/>
          </a:xfrm>
        </p:grpSpPr>
        <p:cxnSp>
          <p:nvCxnSpPr>
            <p:cNvPr id="33" name="Straight Connector 32">
              <a:extLst>
                <a:ext uri="{FF2B5EF4-FFF2-40B4-BE49-F238E27FC236}">
                  <a16:creationId xmlns:a16="http://schemas.microsoft.com/office/drawing/2014/main" id="{77734144-9107-441E-A596-3E90FE2C1907}"/>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CC897FC-5ECB-47D3-ACBE-E52C7E3389F7}"/>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75FDE696-BD86-4D12-ADC7-8EC992040114}"/>
                  </a:ext>
                </a:extLst>
              </p:cNvPr>
              <p:cNvSpPr/>
              <p:nvPr/>
            </p:nvSpPr>
            <p:spPr>
              <a:xfrm>
                <a:off x="6560932" y="5102045"/>
                <a:ext cx="1387046" cy="402931"/>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12</m:t>
                          </m:r>
                        </m:sub>
                      </m:sSub>
                    </m:oMath>
                  </m:oMathPara>
                </a14:m>
                <a:endParaRPr lang="en-US" dirty="0"/>
              </a:p>
            </p:txBody>
          </p:sp>
        </mc:Choice>
        <mc:Fallback xmlns="">
          <p:sp>
            <p:nvSpPr>
              <p:cNvPr id="37" name="Rectangle 36">
                <a:extLst>
                  <a:ext uri="{FF2B5EF4-FFF2-40B4-BE49-F238E27FC236}">
                    <a16:creationId xmlns:a16="http://schemas.microsoft.com/office/drawing/2014/main" id="{75FDE696-BD86-4D12-ADC7-8EC992040114}"/>
                  </a:ext>
                </a:extLst>
              </p:cNvPr>
              <p:cNvSpPr>
                <a:spLocks noRot="1" noChangeAspect="1" noMove="1" noResize="1" noEditPoints="1" noAdjustHandles="1" noChangeArrowheads="1" noChangeShapeType="1" noTextEdit="1"/>
              </p:cNvSpPr>
              <p:nvPr/>
            </p:nvSpPr>
            <p:spPr>
              <a:xfrm>
                <a:off x="6560932" y="5102045"/>
                <a:ext cx="1387046" cy="402931"/>
              </a:xfrm>
              <a:prstGeom prst="rect">
                <a:avLst/>
              </a:prstGeom>
              <a:blipFill>
                <a:blip r:embed="rId9"/>
                <a:stretch>
                  <a:fillRect t="-20588" r="-5652"/>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AC1B09D3-16CB-46E3-993A-A34CBFF75D00}"/>
                  </a:ext>
                </a:extLst>
              </p:cNvPr>
              <p:cNvSpPr/>
              <p:nvPr/>
            </p:nvSpPr>
            <p:spPr>
              <a:xfrm>
                <a:off x="4474438" y="5907907"/>
                <a:ext cx="1520609"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01</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21</m:t>
                          </m:r>
                        </m:sub>
                      </m:sSub>
                      <m:r>
                        <a:rPr lang="ro-RO" b="0" i="1" smtClean="0">
                          <a:latin typeface="Cambria Math" panose="02040503050406030204" pitchFamily="18" charset="0"/>
                        </a:rPr>
                        <m:t>=0</m:t>
                      </m:r>
                    </m:oMath>
                  </m:oMathPara>
                </a14:m>
                <a:endParaRPr lang="en-US" dirty="0"/>
              </a:p>
            </p:txBody>
          </p:sp>
        </mc:Choice>
        <mc:Fallback xmlns="">
          <p:sp>
            <p:nvSpPr>
              <p:cNvPr id="38" name="Rectangle 37">
                <a:extLst>
                  <a:ext uri="{FF2B5EF4-FFF2-40B4-BE49-F238E27FC236}">
                    <a16:creationId xmlns:a16="http://schemas.microsoft.com/office/drawing/2014/main" id="{AC1B09D3-16CB-46E3-993A-A34CBFF75D00}"/>
                  </a:ext>
                </a:extLst>
              </p:cNvPr>
              <p:cNvSpPr>
                <a:spLocks noRot="1" noChangeAspect="1" noMove="1" noResize="1" noEditPoints="1" noAdjustHandles="1" noChangeArrowheads="1" noChangeShapeType="1" noTextEdit="1"/>
              </p:cNvSpPr>
              <p:nvPr/>
            </p:nvSpPr>
            <p:spPr>
              <a:xfrm>
                <a:off x="4474438" y="5907907"/>
                <a:ext cx="1520609" cy="402931"/>
              </a:xfrm>
              <a:prstGeom prst="rect">
                <a:avLst/>
              </a:prstGeom>
              <a:blipFill>
                <a:blip r:embed="rId10"/>
                <a:stretch>
                  <a:fillRect t="-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8EAC6ACC-6E27-4B49-8CEA-3BA0312C492A}"/>
                  </a:ext>
                </a:extLst>
              </p:cNvPr>
              <p:cNvSpPr/>
              <p:nvPr/>
            </p:nvSpPr>
            <p:spPr>
              <a:xfrm>
                <a:off x="6560932" y="5907906"/>
                <a:ext cx="1392369" cy="402931"/>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01</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2</m:t>
                          </m:r>
                          <m:r>
                            <a:rPr lang="ro-RO" b="0" i="1" smtClean="0">
                              <a:latin typeface="Cambria Math" panose="02040503050406030204" pitchFamily="18" charset="0"/>
                            </a:rPr>
                            <m:t>1</m:t>
                          </m:r>
                        </m:sub>
                      </m:sSub>
                    </m:oMath>
                  </m:oMathPara>
                </a14:m>
                <a:endParaRPr lang="en-US" dirty="0"/>
              </a:p>
            </p:txBody>
          </p:sp>
        </mc:Choice>
        <mc:Fallback xmlns="">
          <p:sp>
            <p:nvSpPr>
              <p:cNvPr id="42" name="Rectangle 41">
                <a:extLst>
                  <a:ext uri="{FF2B5EF4-FFF2-40B4-BE49-F238E27FC236}">
                    <a16:creationId xmlns:a16="http://schemas.microsoft.com/office/drawing/2014/main" id="{8EAC6ACC-6E27-4B49-8CEA-3BA0312C492A}"/>
                  </a:ext>
                </a:extLst>
              </p:cNvPr>
              <p:cNvSpPr>
                <a:spLocks noRot="1" noChangeAspect="1" noMove="1" noResize="1" noEditPoints="1" noAdjustHandles="1" noChangeArrowheads="1" noChangeShapeType="1" noTextEdit="1"/>
              </p:cNvSpPr>
              <p:nvPr/>
            </p:nvSpPr>
            <p:spPr>
              <a:xfrm>
                <a:off x="6560932" y="5907906"/>
                <a:ext cx="1392369" cy="402931"/>
              </a:xfrm>
              <a:prstGeom prst="rect">
                <a:avLst/>
              </a:prstGeom>
              <a:blipFill>
                <a:blip r:embed="rId11"/>
                <a:stretch>
                  <a:fillRect t="-20588" r="-5195"/>
                </a:stretch>
              </a:blipFill>
              <a:ln>
                <a:solidFill>
                  <a:schemeClr val="accent1"/>
                </a:solidFill>
              </a:ln>
            </p:spPr>
            <p:txBody>
              <a:bodyPr/>
              <a:lstStyle/>
              <a:p>
                <a:r>
                  <a:rPr lang="en-US">
                    <a:noFill/>
                  </a:rPr>
                  <a:t> </a:t>
                </a:r>
              </a:p>
            </p:txBody>
          </p:sp>
        </mc:Fallback>
      </mc:AlternateContent>
      <p:sp>
        <p:nvSpPr>
          <p:cNvPr id="43" name="Left Brace 42">
            <a:extLst>
              <a:ext uri="{FF2B5EF4-FFF2-40B4-BE49-F238E27FC236}">
                <a16:creationId xmlns:a16="http://schemas.microsoft.com/office/drawing/2014/main" id="{E02523EE-DB55-411F-A5CF-F9A2A91C6C26}"/>
              </a:ext>
            </a:extLst>
          </p:cNvPr>
          <p:cNvSpPr/>
          <p:nvPr/>
        </p:nvSpPr>
        <p:spPr>
          <a:xfrm>
            <a:off x="4361149" y="5155139"/>
            <a:ext cx="140935" cy="1169656"/>
          </a:xfrm>
          <a:prstGeom prst="leftBrace">
            <a:avLst>
              <a:gd name="adj1" fmla="val 56380"/>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 name="Group 43">
            <a:extLst>
              <a:ext uri="{FF2B5EF4-FFF2-40B4-BE49-F238E27FC236}">
                <a16:creationId xmlns:a16="http://schemas.microsoft.com/office/drawing/2014/main" id="{F33867D3-BC06-4400-9D28-11926CB0D9F8}"/>
              </a:ext>
            </a:extLst>
          </p:cNvPr>
          <p:cNvGrpSpPr/>
          <p:nvPr/>
        </p:nvGrpSpPr>
        <p:grpSpPr>
          <a:xfrm>
            <a:off x="5206731" y="6310837"/>
            <a:ext cx="269352" cy="45719"/>
            <a:chOff x="6289040" y="1932940"/>
            <a:chExt cx="213360" cy="30480"/>
          </a:xfrm>
        </p:grpSpPr>
        <p:cxnSp>
          <p:nvCxnSpPr>
            <p:cNvPr id="45" name="Straight Connector 44">
              <a:extLst>
                <a:ext uri="{FF2B5EF4-FFF2-40B4-BE49-F238E27FC236}">
                  <a16:creationId xmlns:a16="http://schemas.microsoft.com/office/drawing/2014/main" id="{8DD30F5F-82F5-4FD7-9E6C-FB4C88054927}"/>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C805603-DA47-4209-B372-7A1E055EB940}"/>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CAB4F371-D2B7-4761-B763-E851850158B1}"/>
              </a:ext>
            </a:extLst>
          </p:cNvPr>
          <p:cNvPicPr>
            <a:picLocks noChangeAspect="1"/>
          </p:cNvPicPr>
          <p:nvPr/>
        </p:nvPicPr>
        <p:blipFill>
          <a:blip r:embed="rId12"/>
          <a:stretch>
            <a:fillRect/>
          </a:stretch>
        </p:blipFill>
        <p:spPr>
          <a:xfrm>
            <a:off x="7689918" y="889172"/>
            <a:ext cx="4165939" cy="4934912"/>
          </a:xfrm>
          <a:prstGeom prst="rect">
            <a:avLst/>
          </a:prstGeom>
        </p:spPr>
      </p:pic>
      <p:sp>
        <p:nvSpPr>
          <p:cNvPr id="22" name="Rectangle 21">
            <a:extLst>
              <a:ext uri="{FF2B5EF4-FFF2-40B4-BE49-F238E27FC236}">
                <a16:creationId xmlns:a16="http://schemas.microsoft.com/office/drawing/2014/main" id="{2464CDCB-9160-49F0-AA08-F52CE4ED9342}"/>
              </a:ext>
            </a:extLst>
          </p:cNvPr>
          <p:cNvSpPr/>
          <p:nvPr/>
        </p:nvSpPr>
        <p:spPr>
          <a:xfrm>
            <a:off x="552348" y="313618"/>
            <a:ext cx="6539675" cy="461665"/>
          </a:xfrm>
          <a:prstGeom prst="rect">
            <a:avLst/>
          </a:prstGeom>
        </p:spPr>
        <p:txBody>
          <a:bodyPr wrap="none">
            <a:spAutoFit/>
          </a:bodyPr>
          <a:lstStyle/>
          <a:p>
            <a:r>
              <a:rPr lang="ro-RO" sz="2400" dirty="0"/>
              <a:t>2.6 Determinarea forțelor de legătură la angrenaje</a:t>
            </a:r>
            <a:endParaRPr lang="en-US" sz="2400" dirty="0"/>
          </a:p>
        </p:txBody>
      </p:sp>
      <p:cxnSp>
        <p:nvCxnSpPr>
          <p:cNvPr id="24" name="Straight Connector 23">
            <a:extLst>
              <a:ext uri="{FF2B5EF4-FFF2-40B4-BE49-F238E27FC236}">
                <a16:creationId xmlns:a16="http://schemas.microsoft.com/office/drawing/2014/main" id="{F82755BE-8384-4650-9BB5-9377AC6A844B}"/>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65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animBg="1"/>
      <p:bldP spid="6" grpId="0"/>
      <p:bldP spid="30" grpId="0"/>
      <p:bldP spid="37" grpId="0" animBg="1"/>
      <p:bldP spid="38" grpId="0"/>
      <p:bldP spid="42" grpId="0" animBg="1"/>
      <p:bldP spid="4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AB23AF7-C2DA-41B4-A7CA-957D24684D07}"/>
                  </a:ext>
                </a:extLst>
              </p:cNvPr>
              <p:cNvSpPr/>
              <p:nvPr/>
            </p:nvSpPr>
            <p:spPr>
              <a:xfrm>
                <a:off x="684496" y="1527124"/>
                <a:ext cx="5260667" cy="646331"/>
              </a:xfrm>
              <a:prstGeom prst="rect">
                <a:avLst/>
              </a:prstGeom>
            </p:spPr>
            <p:txBody>
              <a:bodyPr wrap="square">
                <a:spAutoFit/>
              </a:bodyPr>
              <a:lstStyle/>
              <a:p>
                <a:r>
                  <a:rPr lang="ro-RO" dirty="0"/>
                  <a:t>Ecuația de echilibru a elem.1 sub forma momentelor față de cupla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𝑂</m:t>
                        </m:r>
                      </m:e>
                      <m:sub>
                        <m:r>
                          <a:rPr lang="ro-RO" b="0" i="1" smtClean="0">
                            <a:latin typeface="Cambria Math" panose="02040503050406030204" pitchFamily="18" charset="0"/>
                          </a:rPr>
                          <m:t>1</m:t>
                        </m:r>
                      </m:sub>
                    </m:sSub>
                  </m:oMath>
                </a14:m>
                <a:r>
                  <a:rPr lang="ro-RO" dirty="0"/>
                  <a:t>:</a:t>
                </a:r>
                <a:endParaRPr lang="en-US" dirty="0"/>
              </a:p>
            </p:txBody>
          </p:sp>
        </mc:Choice>
        <mc:Fallback xmlns="">
          <p:sp>
            <p:nvSpPr>
              <p:cNvPr id="26" name="Rectangle 25">
                <a:extLst>
                  <a:ext uri="{FF2B5EF4-FFF2-40B4-BE49-F238E27FC236}">
                    <a16:creationId xmlns:a16="http://schemas.microsoft.com/office/drawing/2014/main" id="{6AB23AF7-C2DA-41B4-A7CA-957D24684D07}"/>
                  </a:ext>
                </a:extLst>
              </p:cNvPr>
              <p:cNvSpPr>
                <a:spLocks noRot="1" noChangeAspect="1" noMove="1" noResize="1" noEditPoints="1" noAdjustHandles="1" noChangeArrowheads="1" noChangeShapeType="1" noTextEdit="1"/>
              </p:cNvSpPr>
              <p:nvPr/>
            </p:nvSpPr>
            <p:spPr>
              <a:xfrm>
                <a:off x="684496" y="1527124"/>
                <a:ext cx="5260667" cy="646331"/>
              </a:xfrm>
              <a:prstGeom prst="rect">
                <a:avLst/>
              </a:prstGeom>
              <a:blipFill>
                <a:blip r:embed="rId2"/>
                <a:stretch>
                  <a:fillRect l="-927"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AC9C83E-9BC6-4FA6-803A-24A46BBC8852}"/>
                  </a:ext>
                </a:extLst>
              </p:cNvPr>
              <p:cNvSpPr/>
              <p:nvPr/>
            </p:nvSpPr>
            <p:spPr>
              <a:xfrm>
                <a:off x="574861" y="2685408"/>
                <a:ext cx="24988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21</m:t>
                          </m:r>
                        </m:sub>
                      </m:sSub>
                      <m:sSub>
                        <m:sSubPr>
                          <m:ctrlPr>
                            <a:rPr lang="ro-RO" i="1">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𝑤</m:t>
                          </m:r>
                          <m:r>
                            <a:rPr lang="ro-RO" b="0" i="1" smtClean="0">
                              <a:latin typeface="Cambria Math" panose="02040503050406030204" pitchFamily="18" charset="0"/>
                            </a:rPr>
                            <m:t>1</m:t>
                          </m:r>
                        </m:sub>
                      </m:sSub>
                      <m:func>
                        <m:funcPr>
                          <m:ctrlPr>
                            <a:rPr lang="ro-RO" b="0" i="1" smtClean="0">
                              <a:latin typeface="Cambria Math" panose="02040503050406030204" pitchFamily="18" charset="0"/>
                            </a:rPr>
                          </m:ctrlPr>
                        </m:funcPr>
                        <m:fName>
                          <m:r>
                            <m:rPr>
                              <m:sty m:val="p"/>
                            </m:rPr>
                            <a:rPr lang="ro-RO" b="0" i="0" smtClean="0">
                              <a:latin typeface="Cambria Math" panose="02040503050406030204" pitchFamily="18" charset="0"/>
                            </a:rPr>
                            <m:t>cos</m:t>
                          </m:r>
                        </m:fName>
                        <m:e>
                          <m:r>
                            <a:rPr lang="ro-RO" b="0" i="1" smtClean="0">
                              <a:latin typeface="Cambria Math" panose="02040503050406030204" pitchFamily="18" charset="0"/>
                              <a:ea typeface="Cambria Math" panose="02040503050406030204" pitchFamily="18" charset="0"/>
                            </a:rPr>
                            <m:t>𝛼</m:t>
                          </m:r>
                        </m:e>
                      </m:func>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b="0" i="1" smtClean="0">
                              <a:latin typeface="Cambria Math" panose="02040503050406030204" pitchFamily="18" charset="0"/>
                            </a:rPr>
                            <m:t>𝑒</m:t>
                          </m:r>
                        </m:sub>
                      </m:sSub>
                      <m:r>
                        <a:rPr lang="ro-RO" b="0" i="1" smtClean="0">
                          <a:latin typeface="Cambria Math" panose="02040503050406030204" pitchFamily="18" charset="0"/>
                        </a:rPr>
                        <m:t>=0</m:t>
                      </m:r>
                    </m:oMath>
                  </m:oMathPara>
                </a14:m>
                <a:endParaRPr lang="en-US" dirty="0"/>
              </a:p>
            </p:txBody>
          </p:sp>
        </mc:Choice>
        <mc:Fallback xmlns="">
          <p:sp>
            <p:nvSpPr>
              <p:cNvPr id="27" name="Rectangle 26">
                <a:extLst>
                  <a:ext uri="{FF2B5EF4-FFF2-40B4-BE49-F238E27FC236}">
                    <a16:creationId xmlns:a16="http://schemas.microsoft.com/office/drawing/2014/main" id="{DAC9C83E-9BC6-4FA6-803A-24A46BBC8852}"/>
                  </a:ext>
                </a:extLst>
              </p:cNvPr>
              <p:cNvSpPr>
                <a:spLocks noRot="1" noChangeAspect="1" noMove="1" noResize="1" noEditPoints="1" noAdjustHandles="1" noChangeArrowheads="1" noChangeShapeType="1" noTextEdit="1"/>
              </p:cNvSpPr>
              <p:nvPr/>
            </p:nvSpPr>
            <p:spPr>
              <a:xfrm>
                <a:off x="574861" y="2685408"/>
                <a:ext cx="2498826"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7800B6E1-A79B-419B-A246-DAE9C8892031}"/>
                  </a:ext>
                </a:extLst>
              </p:cNvPr>
              <p:cNvSpPr/>
              <p:nvPr/>
            </p:nvSpPr>
            <p:spPr>
              <a:xfrm>
                <a:off x="641937" y="3263490"/>
                <a:ext cx="1570173" cy="4251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ro-RO" b="0" i="1" smtClean="0">
                              <a:latin typeface="Cambria Math" panose="02040503050406030204" pitchFamily="18" charset="0"/>
                            </a:rPr>
                          </m:ctrlPr>
                        </m:dPr>
                        <m:e>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12</m:t>
                              </m:r>
                            </m:sub>
                          </m:sSub>
                        </m:e>
                      </m:d>
                      <m:r>
                        <a:rPr lang="ro-RO" b="0" i="1" smtClean="0">
                          <a:latin typeface="Cambria Math" panose="02040503050406030204" pitchFamily="18" charset="0"/>
                        </a:rPr>
                        <m:t>=</m:t>
                      </m:r>
                      <m:d>
                        <m:dPr>
                          <m:begChr m:val="|"/>
                          <m:endChr m:val="|"/>
                          <m:ctrlPr>
                            <a:rPr lang="ro-RO" b="0" i="1" smtClean="0">
                              <a:latin typeface="Cambria Math" panose="02040503050406030204" pitchFamily="18" charset="0"/>
                            </a:rPr>
                          </m:ctrlPr>
                        </m:dPr>
                        <m:e>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2</m:t>
                              </m:r>
                              <m:r>
                                <a:rPr lang="ro-RO" b="0" i="1" smtClean="0">
                                  <a:latin typeface="Cambria Math" panose="02040503050406030204" pitchFamily="18" charset="0"/>
                                </a:rPr>
                                <m:t>1</m:t>
                              </m:r>
                            </m:sub>
                          </m:sSub>
                        </m:e>
                      </m:d>
                    </m:oMath>
                  </m:oMathPara>
                </a14:m>
                <a:endParaRPr lang="en-US" dirty="0"/>
              </a:p>
            </p:txBody>
          </p:sp>
        </mc:Choice>
        <mc:Fallback xmlns="">
          <p:sp>
            <p:nvSpPr>
              <p:cNvPr id="22" name="Rectangle 21">
                <a:extLst>
                  <a:ext uri="{FF2B5EF4-FFF2-40B4-BE49-F238E27FC236}">
                    <a16:creationId xmlns:a16="http://schemas.microsoft.com/office/drawing/2014/main" id="{7800B6E1-A79B-419B-A246-DAE9C8892031}"/>
                  </a:ext>
                </a:extLst>
              </p:cNvPr>
              <p:cNvSpPr>
                <a:spLocks noRot="1" noChangeAspect="1" noMove="1" noResize="1" noEditPoints="1" noAdjustHandles="1" noChangeArrowheads="1" noChangeShapeType="1" noTextEdit="1"/>
              </p:cNvSpPr>
              <p:nvPr/>
            </p:nvSpPr>
            <p:spPr>
              <a:xfrm>
                <a:off x="641937" y="3263490"/>
                <a:ext cx="1570173" cy="425181"/>
              </a:xfrm>
              <a:prstGeom prst="rect">
                <a:avLst/>
              </a:prstGeom>
              <a:blipFill>
                <a:blip r:embed="rId4"/>
                <a:stretch>
                  <a:fillRect t="-20000" r="-3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E49B848A-568C-4ADD-866A-9147181E88EE}"/>
                  </a:ext>
                </a:extLst>
              </p:cNvPr>
              <p:cNvSpPr/>
              <p:nvPr/>
            </p:nvSpPr>
            <p:spPr>
              <a:xfrm>
                <a:off x="684496" y="3723185"/>
                <a:ext cx="1727332" cy="657552"/>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1</m:t>
                          </m:r>
                          <m:r>
                            <a:rPr lang="ro-RO" i="1">
                              <a:latin typeface="Cambria Math" panose="02040503050406030204" pitchFamily="18" charset="0"/>
                            </a:rPr>
                            <m:t>2</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i="1">
                                  <a:latin typeface="Cambria Math" panose="02040503050406030204" pitchFamily="18" charset="0"/>
                                </a:rPr>
                                <m:t>2</m:t>
                              </m:r>
                            </m:sub>
                          </m:sSub>
                          <m:func>
                            <m:funcPr>
                              <m:ctrlPr>
                                <a:rPr lang="ro-RO" i="1">
                                  <a:latin typeface="Cambria Math" panose="02040503050406030204" pitchFamily="18" charset="0"/>
                                </a:rPr>
                              </m:ctrlPr>
                            </m:funcPr>
                            <m:fName>
                              <m:r>
                                <m:rPr>
                                  <m:sty m:val="p"/>
                                </m:rPr>
                                <a:rPr lang="ro-RO">
                                  <a:latin typeface="Cambria Math" panose="02040503050406030204" pitchFamily="18" charset="0"/>
                                </a:rPr>
                                <m:t>cos</m:t>
                              </m:r>
                            </m:fName>
                            <m:e>
                              <m:r>
                                <a:rPr lang="ro-RO" i="1">
                                  <a:latin typeface="Cambria Math" panose="02040503050406030204" pitchFamily="18" charset="0"/>
                                  <a:ea typeface="Cambria Math" panose="02040503050406030204" pitchFamily="18" charset="0"/>
                                </a:rPr>
                                <m:t>𝛼</m:t>
                              </m:r>
                            </m:e>
                          </m:func>
                        </m:den>
                      </m:f>
                    </m:oMath>
                  </m:oMathPara>
                </a14:m>
                <a:endParaRPr lang="en-US" dirty="0"/>
              </a:p>
            </p:txBody>
          </p:sp>
        </mc:Choice>
        <mc:Fallback xmlns="">
          <p:sp>
            <p:nvSpPr>
              <p:cNvPr id="24" name="Rectangle 23">
                <a:extLst>
                  <a:ext uri="{FF2B5EF4-FFF2-40B4-BE49-F238E27FC236}">
                    <a16:creationId xmlns:a16="http://schemas.microsoft.com/office/drawing/2014/main" id="{E49B848A-568C-4ADD-866A-9147181E88EE}"/>
                  </a:ext>
                </a:extLst>
              </p:cNvPr>
              <p:cNvSpPr>
                <a:spLocks noRot="1" noChangeAspect="1" noMove="1" noResize="1" noEditPoints="1" noAdjustHandles="1" noChangeArrowheads="1" noChangeShapeType="1" noTextEdit="1"/>
              </p:cNvSpPr>
              <p:nvPr/>
            </p:nvSpPr>
            <p:spPr>
              <a:xfrm>
                <a:off x="684496" y="3723185"/>
                <a:ext cx="1727332" cy="657552"/>
              </a:xfrm>
              <a:prstGeom prst="rect">
                <a:avLst/>
              </a:prstGeom>
              <a:blipFill>
                <a:blip r:embed="rId5"/>
                <a:stretch>
                  <a:fillRect/>
                </a:stretch>
              </a:blipFill>
              <a:ln>
                <a:noFill/>
              </a:ln>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E050C427-3DEC-4D38-990E-E61D51BBC093}"/>
              </a:ext>
            </a:extLst>
          </p:cNvPr>
          <p:cNvCxnSpPr>
            <a:cxnSpLocks/>
          </p:cNvCxnSpPr>
          <p:nvPr/>
        </p:nvCxnSpPr>
        <p:spPr>
          <a:xfrm>
            <a:off x="3060287" y="2739744"/>
            <a:ext cx="0" cy="1545973"/>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D05EFAB-C511-40FB-A6D5-581CAC0237E6}"/>
                  </a:ext>
                </a:extLst>
              </p:cNvPr>
              <p:cNvSpPr/>
              <p:nvPr/>
            </p:nvSpPr>
            <p:spPr>
              <a:xfrm>
                <a:off x="3593153" y="3183415"/>
                <a:ext cx="2763321" cy="657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𝑀</m:t>
                          </m:r>
                        </m:e>
                        <m:sub>
                          <m:r>
                            <a:rPr lang="ro-RO" b="0" i="1" smtClean="0">
                              <a:latin typeface="Cambria Math" panose="02040503050406030204" pitchFamily="18" charset="0"/>
                            </a:rPr>
                            <m:t>𝑒</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f>
                            <m:fPr>
                              <m:ctrlPr>
                                <a:rPr lang="ro-RO" i="1">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i="1">
                                      <a:latin typeface="Cambria Math" panose="02040503050406030204" pitchFamily="18" charset="0"/>
                                    </a:rPr>
                                    <m:t>2</m:t>
                                  </m:r>
                                </m:sub>
                              </m:sSub>
                              <m:func>
                                <m:funcPr>
                                  <m:ctrlPr>
                                    <a:rPr lang="ro-RO" i="1">
                                      <a:latin typeface="Cambria Math" panose="02040503050406030204" pitchFamily="18" charset="0"/>
                                    </a:rPr>
                                  </m:ctrlPr>
                                </m:funcPr>
                                <m:fName>
                                  <m:r>
                                    <m:rPr>
                                      <m:sty m:val="p"/>
                                    </m:rPr>
                                    <a:rPr lang="ro-RO">
                                      <a:latin typeface="Cambria Math" panose="02040503050406030204" pitchFamily="18" charset="0"/>
                                    </a:rPr>
                                    <m:t>cos</m:t>
                                  </m:r>
                                </m:fName>
                                <m:e>
                                  <m:r>
                                    <a:rPr lang="ro-RO" i="1">
                                      <a:latin typeface="Cambria Math" panose="02040503050406030204" pitchFamily="18" charset="0"/>
                                      <a:ea typeface="Cambria Math" panose="02040503050406030204" pitchFamily="18" charset="0"/>
                                    </a:rPr>
                                    <m:t>𝛼</m:t>
                                  </m:r>
                                </m:e>
                              </m:func>
                            </m:den>
                          </m:f>
                          <m:r>
                            <a:rPr lang="ro-RO" i="1">
                              <a:latin typeface="Cambria Math" panose="02040503050406030204" pitchFamily="18" charset="0"/>
                            </a:rPr>
                            <m:t>𝑟</m:t>
                          </m:r>
                        </m:e>
                        <m:sub>
                          <m:r>
                            <a:rPr lang="ro-RO" i="1">
                              <a:latin typeface="Cambria Math" panose="02040503050406030204" pitchFamily="18" charset="0"/>
                            </a:rPr>
                            <m:t>𝑤</m:t>
                          </m:r>
                          <m:r>
                            <a:rPr lang="ro-RO" i="1">
                              <a:latin typeface="Cambria Math" panose="02040503050406030204" pitchFamily="18" charset="0"/>
                            </a:rPr>
                            <m:t>1</m:t>
                          </m:r>
                        </m:sub>
                      </m:sSub>
                      <m:func>
                        <m:funcPr>
                          <m:ctrlPr>
                            <a:rPr lang="ro-RO" i="1">
                              <a:latin typeface="Cambria Math" panose="02040503050406030204" pitchFamily="18" charset="0"/>
                            </a:rPr>
                          </m:ctrlPr>
                        </m:funcPr>
                        <m:fName>
                          <m:r>
                            <m:rPr>
                              <m:sty m:val="p"/>
                            </m:rPr>
                            <a:rPr lang="ro-RO">
                              <a:latin typeface="Cambria Math" panose="02040503050406030204" pitchFamily="18" charset="0"/>
                            </a:rPr>
                            <m:t>cos</m:t>
                          </m:r>
                        </m:fName>
                        <m:e>
                          <m:r>
                            <a:rPr lang="ro-RO" i="1">
                              <a:latin typeface="Cambria Math" panose="02040503050406030204" pitchFamily="18" charset="0"/>
                              <a:ea typeface="Cambria Math" panose="02040503050406030204" pitchFamily="18" charset="0"/>
                            </a:rPr>
                            <m:t>𝛼</m:t>
                          </m:r>
                        </m:e>
                      </m:func>
                      <m:r>
                        <a:rPr lang="ro-RO" b="0" i="0"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8" name="Rectangle 27">
                <a:extLst>
                  <a:ext uri="{FF2B5EF4-FFF2-40B4-BE49-F238E27FC236}">
                    <a16:creationId xmlns:a16="http://schemas.microsoft.com/office/drawing/2014/main" id="{CD05EFAB-C511-40FB-A6D5-581CAC0237E6}"/>
                  </a:ext>
                </a:extLst>
              </p:cNvPr>
              <p:cNvSpPr>
                <a:spLocks noRot="1" noChangeAspect="1" noMove="1" noResize="1" noEditPoints="1" noAdjustHandles="1" noChangeArrowheads="1" noChangeShapeType="1" noTextEdit="1"/>
              </p:cNvSpPr>
              <p:nvPr/>
            </p:nvSpPr>
            <p:spPr>
              <a:xfrm>
                <a:off x="3593153" y="3183415"/>
                <a:ext cx="2763321" cy="65755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E4AD50B-CF48-4BC7-BBF6-8F71B7CABCB9}"/>
                  </a:ext>
                </a:extLst>
              </p:cNvPr>
              <p:cNvSpPr/>
              <p:nvPr/>
            </p:nvSpPr>
            <p:spPr>
              <a:xfrm>
                <a:off x="3503596" y="4717503"/>
                <a:ext cx="1486817" cy="6133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𝑒</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f>
                        <m:fPr>
                          <m:ctrlPr>
                            <a:rPr lang="ro-RO" i="1">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i="1">
                                  <a:latin typeface="Cambria Math" panose="02040503050406030204" pitchFamily="18" charset="0"/>
                                </a:rPr>
                                <m:t>1</m:t>
                              </m:r>
                            </m:sub>
                          </m:sSub>
                        </m:num>
                        <m:den>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i="1">
                                  <a:latin typeface="Cambria Math" panose="02040503050406030204" pitchFamily="18" charset="0"/>
                                </a:rPr>
                                <m:t>2</m:t>
                              </m:r>
                            </m:sub>
                          </m:sSub>
                        </m:den>
                      </m:f>
                    </m:oMath>
                  </m:oMathPara>
                </a14:m>
                <a:endParaRPr lang="en-US" dirty="0"/>
              </a:p>
            </p:txBody>
          </p:sp>
        </mc:Choice>
        <mc:Fallback xmlns="">
          <p:sp>
            <p:nvSpPr>
              <p:cNvPr id="8" name="Rectangle 7">
                <a:extLst>
                  <a:ext uri="{FF2B5EF4-FFF2-40B4-BE49-F238E27FC236}">
                    <a16:creationId xmlns:a16="http://schemas.microsoft.com/office/drawing/2014/main" id="{1E4AD50B-CF48-4BC7-BBF6-8F71B7CABCB9}"/>
                  </a:ext>
                </a:extLst>
              </p:cNvPr>
              <p:cNvSpPr>
                <a:spLocks noRot="1" noChangeAspect="1" noMove="1" noResize="1" noEditPoints="1" noAdjustHandles="1" noChangeArrowheads="1" noChangeShapeType="1" noTextEdit="1"/>
              </p:cNvSpPr>
              <p:nvPr/>
            </p:nvSpPr>
            <p:spPr>
              <a:xfrm>
                <a:off x="3503596" y="4717503"/>
                <a:ext cx="1486817" cy="61337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2AD9AF-D716-4CE4-AC68-375C18176D85}"/>
                  </a:ext>
                </a:extLst>
              </p:cNvPr>
              <p:cNvSpPr txBox="1"/>
              <p:nvPr/>
            </p:nvSpPr>
            <p:spPr>
              <a:xfrm>
                <a:off x="3671972" y="5446223"/>
                <a:ext cx="956609" cy="5210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𝑖</m:t>
                          </m:r>
                        </m:e>
                        <m:sub>
                          <m:r>
                            <a:rPr lang="ro-RO" b="0" i="1" smtClean="0">
                              <a:latin typeface="Cambria Math" panose="02040503050406030204" pitchFamily="18" charset="0"/>
                            </a:rPr>
                            <m:t>12</m:t>
                          </m:r>
                        </m:sub>
                      </m:sSub>
                      <m:r>
                        <a:rPr lang="ro-RO" b="0" i="1" smtClean="0">
                          <a:latin typeface="Cambria Math" panose="02040503050406030204" pitchFamily="18" charset="0"/>
                        </a:rPr>
                        <m:t>=</m:t>
                      </m:r>
                      <m:f>
                        <m:fPr>
                          <m:ctrlPr>
                            <a:rPr lang="ro-RO" i="1">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b="0" i="1" smtClean="0">
                                  <a:latin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𝑤</m:t>
                              </m:r>
                              <m:r>
                                <a:rPr lang="ro-RO" b="0" i="1" smtClean="0">
                                  <a:latin typeface="Cambria Math" panose="02040503050406030204" pitchFamily="18" charset="0"/>
                                </a:rPr>
                                <m:t>1</m:t>
                              </m:r>
                            </m:sub>
                          </m:sSub>
                        </m:den>
                      </m:f>
                    </m:oMath>
                  </m:oMathPara>
                </a14:m>
                <a:endParaRPr lang="en-US" dirty="0"/>
              </a:p>
            </p:txBody>
          </p:sp>
        </mc:Choice>
        <mc:Fallback xmlns="">
          <p:sp>
            <p:nvSpPr>
              <p:cNvPr id="9" name="TextBox 8">
                <a:extLst>
                  <a:ext uri="{FF2B5EF4-FFF2-40B4-BE49-F238E27FC236}">
                    <a16:creationId xmlns:a16="http://schemas.microsoft.com/office/drawing/2014/main" id="{AB2AD9AF-D716-4CE4-AC68-375C18176D85}"/>
                  </a:ext>
                </a:extLst>
              </p:cNvPr>
              <p:cNvSpPr txBox="1">
                <a:spLocks noRot="1" noChangeAspect="1" noMove="1" noResize="1" noEditPoints="1" noAdjustHandles="1" noChangeArrowheads="1" noChangeShapeType="1" noTextEdit="1"/>
              </p:cNvSpPr>
              <p:nvPr/>
            </p:nvSpPr>
            <p:spPr>
              <a:xfrm>
                <a:off x="3671972" y="5446223"/>
                <a:ext cx="956609" cy="521040"/>
              </a:xfrm>
              <a:prstGeom prst="rect">
                <a:avLst/>
              </a:prstGeom>
              <a:blipFill>
                <a:blip r:embed="rId8"/>
                <a:stretch>
                  <a:fillRect/>
                </a:stretch>
              </a:blipFill>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9772D9A5-9767-4616-8585-6A0CB603C905}"/>
              </a:ext>
            </a:extLst>
          </p:cNvPr>
          <p:cNvCxnSpPr>
            <a:cxnSpLocks/>
          </p:cNvCxnSpPr>
          <p:nvPr/>
        </p:nvCxnSpPr>
        <p:spPr>
          <a:xfrm>
            <a:off x="5058993" y="4789510"/>
            <a:ext cx="0" cy="1240559"/>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39E9B261-59EA-4340-A523-38F483EE98FD}"/>
                  </a:ext>
                </a:extLst>
              </p:cNvPr>
              <p:cNvSpPr/>
              <p:nvPr/>
            </p:nvSpPr>
            <p:spPr>
              <a:xfrm>
                <a:off x="5796792" y="5050538"/>
                <a:ext cx="1119537" cy="656205"/>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𝑒</m:t>
                          </m:r>
                        </m:sub>
                      </m:sSub>
                      <m:r>
                        <a:rPr lang="ro-RO" i="1">
                          <a:latin typeface="Cambria Math" panose="02040503050406030204" pitchFamily="18" charset="0"/>
                        </a:rPr>
                        <m:t>=</m:t>
                      </m:r>
                      <m:f>
                        <m:fPr>
                          <m:ctrlPr>
                            <a:rPr lang="ro-RO"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num>
                        <m:den>
                          <m:sSub>
                            <m:sSubPr>
                              <m:ctrlPr>
                                <a:rPr lang="en-US" i="1">
                                  <a:latin typeface="Cambria Math" panose="02040503050406030204" pitchFamily="18" charset="0"/>
                                </a:rPr>
                              </m:ctrlPr>
                            </m:sSubPr>
                            <m:e>
                              <m:r>
                                <a:rPr lang="ro-RO" i="1">
                                  <a:latin typeface="Cambria Math" panose="02040503050406030204" pitchFamily="18" charset="0"/>
                                </a:rPr>
                                <m:t>𝑖</m:t>
                              </m:r>
                            </m:e>
                            <m:sub>
                              <m:r>
                                <a:rPr lang="ro-RO" i="1">
                                  <a:latin typeface="Cambria Math" panose="02040503050406030204" pitchFamily="18" charset="0"/>
                                </a:rPr>
                                <m:t>12</m:t>
                              </m:r>
                            </m:sub>
                          </m:sSub>
                        </m:den>
                      </m:f>
                    </m:oMath>
                  </m:oMathPara>
                </a14:m>
                <a:endParaRPr lang="en-US" dirty="0"/>
              </a:p>
            </p:txBody>
          </p:sp>
        </mc:Choice>
        <mc:Fallback xmlns="">
          <p:sp>
            <p:nvSpPr>
              <p:cNvPr id="35" name="Rectangle 34">
                <a:extLst>
                  <a:ext uri="{FF2B5EF4-FFF2-40B4-BE49-F238E27FC236}">
                    <a16:creationId xmlns:a16="http://schemas.microsoft.com/office/drawing/2014/main" id="{39E9B261-59EA-4340-A523-38F483EE98FD}"/>
                  </a:ext>
                </a:extLst>
              </p:cNvPr>
              <p:cNvSpPr>
                <a:spLocks noRot="1" noChangeAspect="1" noMove="1" noResize="1" noEditPoints="1" noAdjustHandles="1" noChangeArrowheads="1" noChangeShapeType="1" noTextEdit="1"/>
              </p:cNvSpPr>
              <p:nvPr/>
            </p:nvSpPr>
            <p:spPr>
              <a:xfrm>
                <a:off x="5796792" y="5050538"/>
                <a:ext cx="1119537" cy="656205"/>
              </a:xfrm>
              <a:prstGeom prst="rect">
                <a:avLst/>
              </a:prstGeom>
              <a:blipFill>
                <a:blip r:embed="rId9"/>
                <a:stretch>
                  <a:fillRect/>
                </a:stretch>
              </a:blipFill>
              <a:ln>
                <a:solidFill>
                  <a:schemeClr val="accent1"/>
                </a:solidFill>
              </a:ln>
            </p:spPr>
            <p:txBody>
              <a:bodyPr/>
              <a:lstStyle/>
              <a:p>
                <a:r>
                  <a:rPr lang="en-US">
                    <a:noFill/>
                  </a:rPr>
                  <a:t> </a:t>
                </a:r>
              </a:p>
            </p:txBody>
          </p:sp>
        </mc:Fallback>
      </mc:AlternateContent>
      <p:sp>
        <p:nvSpPr>
          <p:cNvPr id="12" name="Arrow: Right 11">
            <a:extLst>
              <a:ext uri="{FF2B5EF4-FFF2-40B4-BE49-F238E27FC236}">
                <a16:creationId xmlns:a16="http://schemas.microsoft.com/office/drawing/2014/main" id="{66622710-801F-4450-A557-E879D54F5BCD}"/>
              </a:ext>
            </a:extLst>
          </p:cNvPr>
          <p:cNvSpPr/>
          <p:nvPr/>
        </p:nvSpPr>
        <p:spPr>
          <a:xfrm>
            <a:off x="3248001" y="3390271"/>
            <a:ext cx="355600" cy="24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DC0F9580-47B9-4212-AE4D-15C8CEFE1143}"/>
              </a:ext>
            </a:extLst>
          </p:cNvPr>
          <p:cNvSpPr/>
          <p:nvPr/>
        </p:nvSpPr>
        <p:spPr>
          <a:xfrm>
            <a:off x="5232014" y="5273825"/>
            <a:ext cx="355600" cy="24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9DAE300-4AAB-4456-AEF5-176523AC8C43}"/>
              </a:ext>
            </a:extLst>
          </p:cNvPr>
          <p:cNvPicPr>
            <a:picLocks noChangeAspect="1"/>
          </p:cNvPicPr>
          <p:nvPr/>
        </p:nvPicPr>
        <p:blipFill>
          <a:blip r:embed="rId10"/>
          <a:stretch>
            <a:fillRect/>
          </a:stretch>
        </p:blipFill>
        <p:spPr>
          <a:xfrm>
            <a:off x="7689918" y="889172"/>
            <a:ext cx="4165939" cy="4934912"/>
          </a:xfrm>
          <a:prstGeom prst="rect">
            <a:avLst/>
          </a:prstGeom>
        </p:spPr>
      </p:pic>
      <p:sp>
        <p:nvSpPr>
          <p:cNvPr id="18" name="Rectangle 17">
            <a:extLst>
              <a:ext uri="{FF2B5EF4-FFF2-40B4-BE49-F238E27FC236}">
                <a16:creationId xmlns:a16="http://schemas.microsoft.com/office/drawing/2014/main" id="{D1048053-CE3B-4287-B67D-021DCBB0E137}"/>
              </a:ext>
            </a:extLst>
          </p:cNvPr>
          <p:cNvSpPr/>
          <p:nvPr/>
        </p:nvSpPr>
        <p:spPr>
          <a:xfrm>
            <a:off x="552348" y="313618"/>
            <a:ext cx="6539675" cy="461665"/>
          </a:xfrm>
          <a:prstGeom prst="rect">
            <a:avLst/>
          </a:prstGeom>
        </p:spPr>
        <p:txBody>
          <a:bodyPr wrap="none">
            <a:spAutoFit/>
          </a:bodyPr>
          <a:lstStyle/>
          <a:p>
            <a:r>
              <a:rPr lang="ro-RO" sz="2400" dirty="0"/>
              <a:t>2.6 Determinarea forțelor de legătură la angrenaje</a:t>
            </a:r>
            <a:endParaRPr lang="en-US" sz="2400" dirty="0"/>
          </a:p>
        </p:txBody>
      </p:sp>
      <p:cxnSp>
        <p:nvCxnSpPr>
          <p:cNvPr id="19" name="Straight Connector 18">
            <a:extLst>
              <a:ext uri="{FF2B5EF4-FFF2-40B4-BE49-F238E27FC236}">
                <a16:creationId xmlns:a16="http://schemas.microsoft.com/office/drawing/2014/main" id="{D9F77418-C1F7-4C57-9403-D4F187C0F993}"/>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81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2" grpId="0"/>
      <p:bldP spid="24" grpId="0"/>
      <p:bldP spid="28" grpId="0"/>
      <p:bldP spid="8" grpId="0"/>
      <p:bldP spid="9" grpId="0"/>
      <p:bldP spid="35" grpId="0" animBg="1"/>
      <p:bldP spid="12" grpId="0" animBg="1"/>
      <p:bldP spid="3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5A638E-6E47-4B3D-9CBA-664A02DCCDB3}"/>
              </a:ext>
            </a:extLst>
          </p:cNvPr>
          <p:cNvSpPr/>
          <p:nvPr/>
        </p:nvSpPr>
        <p:spPr>
          <a:xfrm>
            <a:off x="0" y="0"/>
            <a:ext cx="6248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D04AC04-7688-4F61-AAB3-BED12E3A686E}"/>
              </a:ext>
            </a:extLst>
          </p:cNvPr>
          <p:cNvSpPr/>
          <p:nvPr/>
        </p:nvSpPr>
        <p:spPr>
          <a:xfrm>
            <a:off x="211927" y="2820759"/>
            <a:ext cx="5548793" cy="1446550"/>
          </a:xfrm>
          <a:prstGeom prst="rect">
            <a:avLst/>
          </a:prstGeom>
        </p:spPr>
        <p:txBody>
          <a:bodyPr wrap="square">
            <a:spAutoFit/>
          </a:bodyPr>
          <a:lstStyle/>
          <a:p>
            <a:pPr algn="ctr"/>
            <a:r>
              <a:rPr lang="ro-RO" sz="4400" b="1" dirty="0">
                <a:solidFill>
                  <a:schemeClr val="bg1"/>
                </a:solidFill>
              </a:rPr>
              <a:t>3. Noțiuni de dinamica  mecanismelor</a:t>
            </a:r>
            <a:endParaRPr lang="en-US" sz="4400" b="1" dirty="0">
              <a:solidFill>
                <a:schemeClr val="bg1"/>
              </a:solidFill>
            </a:endParaRPr>
          </a:p>
        </p:txBody>
      </p:sp>
      <p:pic>
        <p:nvPicPr>
          <p:cNvPr id="5" name="Picture 4">
            <a:extLst>
              <a:ext uri="{FF2B5EF4-FFF2-40B4-BE49-F238E27FC236}">
                <a16:creationId xmlns:a16="http://schemas.microsoft.com/office/drawing/2014/main" id="{54D996EB-674A-4126-835A-9B2AB2AF9CAA}"/>
              </a:ext>
            </a:extLst>
          </p:cNvPr>
          <p:cNvPicPr>
            <a:picLocks noChangeAspect="1"/>
          </p:cNvPicPr>
          <p:nvPr/>
        </p:nvPicPr>
        <p:blipFill>
          <a:blip r:embed="rId2"/>
          <a:stretch>
            <a:fillRect/>
          </a:stretch>
        </p:blipFill>
        <p:spPr>
          <a:xfrm>
            <a:off x="6658699" y="1413330"/>
            <a:ext cx="4826008" cy="4031339"/>
          </a:xfrm>
          <a:prstGeom prst="rect">
            <a:avLst/>
          </a:prstGeom>
        </p:spPr>
      </p:pic>
      <p:sp>
        <p:nvSpPr>
          <p:cNvPr id="6" name="Action Button: Go Home 5">
            <a:hlinkClick r:id="rId3" action="ppaction://hlinksldjump" highlightClick="1"/>
            <a:extLst>
              <a:ext uri="{FF2B5EF4-FFF2-40B4-BE49-F238E27FC236}">
                <a16:creationId xmlns:a16="http://schemas.microsoft.com/office/drawing/2014/main" id="{A3D75B26-4511-4872-A41D-C102AD062DF6}"/>
              </a:ext>
            </a:extLst>
          </p:cNvPr>
          <p:cNvSpPr/>
          <p:nvPr/>
        </p:nvSpPr>
        <p:spPr>
          <a:xfrm>
            <a:off x="2747783" y="4368246"/>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3994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422E3A-4943-4243-8893-5D2E83C7620A}"/>
              </a:ext>
            </a:extLst>
          </p:cNvPr>
          <p:cNvSpPr/>
          <p:nvPr/>
        </p:nvSpPr>
        <p:spPr>
          <a:xfrm>
            <a:off x="824455" y="1381275"/>
            <a:ext cx="10409602" cy="1785104"/>
          </a:xfrm>
          <a:prstGeom prst="rect">
            <a:avLst/>
          </a:prstGeom>
        </p:spPr>
        <p:txBody>
          <a:bodyPr wrap="square">
            <a:spAutoFit/>
          </a:bodyPr>
          <a:lstStyle/>
          <a:p>
            <a:pPr marL="285750" indent="-285750" algn="just">
              <a:spcBef>
                <a:spcPts val="600"/>
              </a:spcBef>
              <a:spcAft>
                <a:spcPts val="600"/>
              </a:spcAft>
              <a:buFontTx/>
              <a:buChar char="-"/>
            </a:pPr>
            <a:r>
              <a:rPr lang="ro-RO" dirty="0"/>
              <a:t>Pentru  determinarea vitezelor, accelerațiilor și a forțelor de legătură (reacțiuni) s-a considerat că legea de mișcare a elementului conducător este cunoscută. </a:t>
            </a:r>
          </a:p>
          <a:p>
            <a:pPr marL="285750" indent="-285750" algn="just">
              <a:spcBef>
                <a:spcPts val="600"/>
              </a:spcBef>
              <a:spcAft>
                <a:spcPts val="600"/>
              </a:spcAft>
              <a:buFontTx/>
              <a:buChar char="-"/>
            </a:pPr>
            <a:r>
              <a:rPr lang="ro-RO" dirty="0"/>
              <a:t>În realitate aceasta este influențată de forțele exterioare care acționează asupra mecanismului.</a:t>
            </a:r>
          </a:p>
          <a:p>
            <a:pPr marL="285750" indent="-285750" algn="just">
              <a:spcBef>
                <a:spcPts val="600"/>
              </a:spcBef>
              <a:spcAft>
                <a:spcPts val="600"/>
              </a:spcAft>
              <a:buFontTx/>
              <a:buChar char="-"/>
            </a:pPr>
            <a:r>
              <a:rPr lang="ro-RO" dirty="0"/>
              <a:t>Pentru determinarea legii de mișcare, mecanismul se înlocuiește cu un model dinamic echivalent la baza căruia stă</a:t>
            </a:r>
            <a:r>
              <a:rPr lang="ro-RO" i="1" dirty="0"/>
              <a:t> elementul de reducere </a:t>
            </a:r>
            <a:r>
              <a:rPr lang="ro-RO" dirty="0"/>
              <a:t>(de obicei este elementul conducător)</a:t>
            </a:r>
            <a:r>
              <a:rPr lang="ro-RO" i="1" dirty="0"/>
              <a:t>.</a:t>
            </a:r>
            <a:endParaRPr lang="en-US" dirty="0"/>
          </a:p>
        </p:txBody>
      </p:sp>
      <p:sp>
        <p:nvSpPr>
          <p:cNvPr id="2" name="Rectangle 1">
            <a:extLst>
              <a:ext uri="{FF2B5EF4-FFF2-40B4-BE49-F238E27FC236}">
                <a16:creationId xmlns:a16="http://schemas.microsoft.com/office/drawing/2014/main" id="{0803DFC9-5582-48E8-BB30-E4603BA4295A}"/>
              </a:ext>
            </a:extLst>
          </p:cNvPr>
          <p:cNvSpPr/>
          <p:nvPr/>
        </p:nvSpPr>
        <p:spPr>
          <a:xfrm>
            <a:off x="740480" y="4072812"/>
            <a:ext cx="10409601" cy="1785104"/>
          </a:xfrm>
          <a:prstGeom prst="rect">
            <a:avLst/>
          </a:prstGeom>
        </p:spPr>
        <p:txBody>
          <a:bodyPr wrap="square">
            <a:spAutoFit/>
          </a:bodyPr>
          <a:lstStyle/>
          <a:p>
            <a:pPr marL="285750" indent="-285750" algn="just">
              <a:spcBef>
                <a:spcPts val="600"/>
              </a:spcBef>
              <a:spcAft>
                <a:spcPts val="600"/>
              </a:spcAft>
              <a:buFontTx/>
              <a:buChar char="-"/>
            </a:pPr>
            <a:r>
              <a:rPr lang="ro-RO" i="1" dirty="0"/>
              <a:t>Ecuația de mișcare </a:t>
            </a:r>
            <a:r>
              <a:rPr lang="ro-RO" dirty="0"/>
              <a:t>a unui mecanism este relația cu care se poate determina legea de mișcare reală a elementului conducător, cunoscând sistemul de forțe ce acționează asupra elementelor cinematice. </a:t>
            </a:r>
          </a:p>
          <a:p>
            <a:pPr marL="285750" indent="-285750" algn="just">
              <a:spcBef>
                <a:spcPts val="600"/>
              </a:spcBef>
              <a:spcAft>
                <a:spcPts val="600"/>
              </a:spcAft>
              <a:buFontTx/>
              <a:buChar char="-"/>
            </a:pPr>
            <a:r>
              <a:rPr lang="ro-RO" dirty="0"/>
              <a:t>Pentru a determina legea de mișcare a unui mecanism utilizând modelul dinamic echivalent, se utilizează noțiunile de </a:t>
            </a:r>
            <a:r>
              <a:rPr lang="ro-RO" b="1" i="1" dirty="0"/>
              <a:t>masă redusă</a:t>
            </a:r>
            <a:r>
              <a:rPr lang="ro-RO" b="1" dirty="0"/>
              <a:t> </a:t>
            </a:r>
            <a:r>
              <a:rPr lang="ro-RO" dirty="0"/>
              <a:t>și </a:t>
            </a:r>
            <a:r>
              <a:rPr lang="ro-RO" b="1" i="1" dirty="0"/>
              <a:t>moment de inerție redus </a:t>
            </a:r>
            <a:r>
              <a:rPr lang="ro-RO" dirty="0"/>
              <a:t>respectiv </a:t>
            </a:r>
            <a:r>
              <a:rPr lang="ro-RO" b="1" i="1" dirty="0"/>
              <a:t>forță redusă </a:t>
            </a:r>
            <a:r>
              <a:rPr lang="ro-RO" dirty="0"/>
              <a:t>și </a:t>
            </a:r>
            <a:r>
              <a:rPr lang="ro-RO" b="1" i="1" dirty="0"/>
              <a:t>moment redus </a:t>
            </a:r>
          </a:p>
          <a:p>
            <a:pPr marL="285750" indent="-285750" algn="just">
              <a:spcBef>
                <a:spcPts val="600"/>
              </a:spcBef>
              <a:spcAft>
                <a:spcPts val="600"/>
              </a:spcAft>
              <a:buFontTx/>
              <a:buChar char="-"/>
            </a:pPr>
            <a:endParaRPr lang="en-US" dirty="0"/>
          </a:p>
        </p:txBody>
      </p:sp>
      <p:sp>
        <p:nvSpPr>
          <p:cNvPr id="6" name="Rectangle 5">
            <a:extLst>
              <a:ext uri="{FF2B5EF4-FFF2-40B4-BE49-F238E27FC236}">
                <a16:creationId xmlns:a16="http://schemas.microsoft.com/office/drawing/2014/main" id="{CDF5F835-17C7-4BDF-B66D-357167FB3ABB}"/>
              </a:ext>
            </a:extLst>
          </p:cNvPr>
          <p:cNvSpPr/>
          <p:nvPr/>
        </p:nvSpPr>
        <p:spPr>
          <a:xfrm>
            <a:off x="552348" y="313618"/>
            <a:ext cx="6295954" cy="461665"/>
          </a:xfrm>
          <a:prstGeom prst="rect">
            <a:avLst/>
          </a:prstGeom>
        </p:spPr>
        <p:txBody>
          <a:bodyPr wrap="none">
            <a:spAutoFit/>
          </a:bodyPr>
          <a:lstStyle/>
          <a:p>
            <a:r>
              <a:rPr lang="ro-RO" sz="2400" dirty="0"/>
              <a:t>3.1 Reducerea forțelor și maselor mecanismelor </a:t>
            </a:r>
            <a:endParaRPr lang="en-US" sz="2400" dirty="0"/>
          </a:p>
        </p:txBody>
      </p:sp>
      <p:cxnSp>
        <p:nvCxnSpPr>
          <p:cNvPr id="7" name="Straight Connector 6">
            <a:extLst>
              <a:ext uri="{FF2B5EF4-FFF2-40B4-BE49-F238E27FC236}">
                <a16:creationId xmlns:a16="http://schemas.microsoft.com/office/drawing/2014/main" id="{75409C1F-611E-4652-AA8E-E01A83BC872D}"/>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8" name="Action Button: Go Home 7">
            <a:hlinkClick r:id="rId2" action="ppaction://hlinksldjump" highlightClick="1"/>
            <a:extLst>
              <a:ext uri="{FF2B5EF4-FFF2-40B4-BE49-F238E27FC236}">
                <a16:creationId xmlns:a16="http://schemas.microsoft.com/office/drawing/2014/main" id="{A263BE26-9054-42FC-8FAC-9D8AAC7A009C}"/>
              </a:ext>
            </a:extLst>
          </p:cNvPr>
          <p:cNvSpPr/>
          <p:nvPr/>
        </p:nvSpPr>
        <p:spPr>
          <a:xfrm>
            <a:off x="11065353" y="358199"/>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4995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1A170-A991-467E-BA50-CD19B07CA5B6}"/>
              </a:ext>
            </a:extLst>
          </p:cNvPr>
          <p:cNvSpPr/>
          <p:nvPr/>
        </p:nvSpPr>
        <p:spPr>
          <a:xfrm>
            <a:off x="649567" y="1042393"/>
            <a:ext cx="10892863" cy="923330"/>
          </a:xfrm>
          <a:prstGeom prst="rect">
            <a:avLst/>
          </a:prstGeom>
        </p:spPr>
        <p:txBody>
          <a:bodyPr wrap="square">
            <a:spAutoFit/>
          </a:bodyPr>
          <a:lstStyle/>
          <a:p>
            <a:pPr algn="just"/>
            <a:r>
              <a:rPr lang="ro-RO" b="1" i="1" dirty="0"/>
              <a:t>Forța redusă </a:t>
            </a:r>
            <a:r>
              <a:rPr lang="ro-RO" dirty="0"/>
              <a:t>sau </a:t>
            </a:r>
            <a:r>
              <a:rPr lang="ro-RO" b="1" i="1" dirty="0"/>
              <a:t>momentul redus </a:t>
            </a:r>
            <a:r>
              <a:rPr lang="ro-RO" dirty="0"/>
              <a:t>este forța sau momentul fictiv care acționează asupra elementului de reducere și dezvoltă aceeași putere ca întregul sistem de forțe și momente care acționează asupra mecanismului. </a:t>
            </a:r>
            <a:r>
              <a:rPr lang="ro-RO" b="1" i="1" dirty="0"/>
              <a:t>Forța redusă </a:t>
            </a:r>
            <a:r>
              <a:rPr lang="ro-RO" dirty="0"/>
              <a:t>acționează pe direcția vitezei punctului de aplicație</a:t>
            </a:r>
            <a:endParaRPr lang="en-US"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90B0096-E907-4F92-BCA3-2FB34BDFC1D5}"/>
                  </a:ext>
                </a:extLst>
              </p:cNvPr>
              <p:cNvSpPr/>
              <p:nvPr/>
            </p:nvSpPr>
            <p:spPr>
              <a:xfrm>
                <a:off x="2858404" y="2261406"/>
                <a:ext cx="3866507"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𝑃</m:t>
                      </m:r>
                      <m:r>
                        <a:rPr lang="en-US" i="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𝑟</m:t>
                          </m:r>
                        </m:sup>
                      </m:sSup>
                      <m:sSub>
                        <m:sSubPr>
                          <m:ctrlPr>
                            <a:rPr lang="en-US" i="1">
                              <a:latin typeface="Cambria Math" panose="02040503050406030204" pitchFamily="18" charset="0"/>
                            </a:rPr>
                          </m:ctrlPr>
                        </m:sSubPr>
                        <m:e>
                          <m:r>
                            <a:rPr lang="en-US" i="1">
                              <a:latin typeface="Cambria Math" panose="02040503050406030204" pitchFamily="18" charset="0"/>
                            </a:rPr>
                            <m:t>𝑣</m:t>
                          </m:r>
                        </m:e>
                        <m:sub>
                          <m:r>
                            <a:rPr lang="ro-RO" b="0" i="1" smtClean="0">
                              <a:latin typeface="Cambria Math" panose="02040503050406030204" pitchFamily="18" charset="0"/>
                            </a:rPr>
                            <m:t>𝐵</m:t>
                          </m:r>
                        </m:sub>
                      </m:sSub>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𝑗</m:t>
                                  </m:r>
                                </m:sub>
                              </m:sSub>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𝑗</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𝑗</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𝑗</m:t>
                                      </m:r>
                                    </m:sub>
                                  </m:sSub>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𝑗</m:t>
                                      </m:r>
                                    </m:sub>
                                  </m:sSub>
                                </m:e>
                              </m:func>
                            </m:e>
                          </m:d>
                        </m:e>
                      </m:nary>
                    </m:oMath>
                  </m:oMathPara>
                </a14:m>
                <a:endParaRPr lang="en-US" dirty="0"/>
              </a:p>
            </p:txBody>
          </p:sp>
        </mc:Choice>
        <mc:Fallback xmlns="">
          <p:sp>
            <p:nvSpPr>
              <p:cNvPr id="4" name="Rectangle 3">
                <a:extLst>
                  <a:ext uri="{FF2B5EF4-FFF2-40B4-BE49-F238E27FC236}">
                    <a16:creationId xmlns:a16="http://schemas.microsoft.com/office/drawing/2014/main" id="{F90B0096-E907-4F92-BCA3-2FB34BDFC1D5}"/>
                  </a:ext>
                </a:extLst>
              </p:cNvPr>
              <p:cNvSpPr>
                <a:spLocks noRot="1" noChangeAspect="1" noMove="1" noResize="1" noEditPoints="1" noAdjustHandles="1" noChangeArrowheads="1" noChangeShapeType="1" noTextEdit="1"/>
              </p:cNvSpPr>
              <p:nvPr/>
            </p:nvSpPr>
            <p:spPr>
              <a:xfrm>
                <a:off x="2858404" y="2261406"/>
                <a:ext cx="3866507" cy="87985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D9BC64C-704C-4CC7-9004-3C7BCD51F9E3}"/>
                  </a:ext>
                </a:extLst>
              </p:cNvPr>
              <p:cNvSpPr/>
              <p:nvPr/>
            </p:nvSpPr>
            <p:spPr>
              <a:xfrm>
                <a:off x="2827049" y="3350350"/>
                <a:ext cx="3897862"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r>
                        <a:rPr lang="en-US" i="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𝑀</m:t>
                          </m:r>
                        </m:e>
                        <m:sup>
                          <m:r>
                            <a:rPr lang="en-US" i="1">
                              <a:latin typeface="Cambria Math" panose="02040503050406030204" pitchFamily="18" charset="0"/>
                            </a:rPr>
                            <m:t>𝑟</m:t>
                          </m:r>
                        </m:sup>
                      </m:sSup>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0">
                              <a:latin typeface="Cambria Math" panose="02040503050406030204" pitchFamily="18" charset="0"/>
                            </a:rPr>
                            <m:t>1</m:t>
                          </m:r>
                        </m:sub>
                      </m:sSub>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𝑗</m:t>
                                  </m:r>
                                </m:sub>
                              </m:sSub>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𝑗</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𝑗</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𝑗</m:t>
                                      </m:r>
                                    </m:sub>
                                  </m:sSub>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𝑗</m:t>
                                      </m:r>
                                    </m:sub>
                                  </m:sSub>
                                </m:e>
                              </m:func>
                            </m:e>
                          </m:d>
                        </m:e>
                      </m:nary>
                    </m:oMath>
                  </m:oMathPara>
                </a14:m>
                <a:endParaRPr lang="en-US" dirty="0"/>
              </a:p>
            </p:txBody>
          </p:sp>
        </mc:Choice>
        <mc:Fallback xmlns="">
          <p:sp>
            <p:nvSpPr>
              <p:cNvPr id="6" name="Rectangle 5">
                <a:extLst>
                  <a:ext uri="{FF2B5EF4-FFF2-40B4-BE49-F238E27FC236}">
                    <a16:creationId xmlns:a16="http://schemas.microsoft.com/office/drawing/2014/main" id="{8D9BC64C-704C-4CC7-9004-3C7BCD51F9E3}"/>
                  </a:ext>
                </a:extLst>
              </p:cNvPr>
              <p:cNvSpPr>
                <a:spLocks noRot="1" noChangeAspect="1" noMove="1" noResize="1" noEditPoints="1" noAdjustHandles="1" noChangeArrowheads="1" noChangeShapeType="1" noTextEdit="1"/>
              </p:cNvSpPr>
              <p:nvPr/>
            </p:nvSpPr>
            <p:spPr>
              <a:xfrm>
                <a:off x="2827049" y="3350350"/>
                <a:ext cx="3897862" cy="87985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0AE96D1-2105-47F9-9A41-1CBA6A17875E}"/>
                  </a:ext>
                </a:extLst>
              </p:cNvPr>
              <p:cNvSpPr/>
              <p:nvPr/>
            </p:nvSpPr>
            <p:spPr>
              <a:xfrm>
                <a:off x="552348" y="4670134"/>
                <a:ext cx="10990084" cy="1728935"/>
              </a:xfrm>
              <a:prstGeom prst="rect">
                <a:avLst/>
              </a:prstGeom>
            </p:spPr>
            <p:txBody>
              <a:bodyPr wrap="square">
                <a:spAutoFit/>
              </a:bodyPr>
              <a:lstStyle/>
              <a:p>
                <a:pPr marL="450215" indent="-450215" algn="just">
                  <a:spcBef>
                    <a:spcPts val="600"/>
                  </a:spcBef>
                  <a:spcAft>
                    <a:spcPts val="600"/>
                  </a:spcAft>
                </a:pPr>
                <a:r>
                  <a:rPr lang="ro-RO" dirty="0">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𝑣</m:t>
                        </m:r>
                      </m:e>
                      <m:sub>
                        <m:r>
                          <a:rPr lang="en-US" i="1">
                            <a:latin typeface="Cambria Math" panose="02040503050406030204" pitchFamily="18" charset="0"/>
                            <a:ea typeface="Calibri" panose="020F0502020204030204" pitchFamily="34" charset="0"/>
                            <a:cs typeface="Times New Roman" panose="02020603050405020304" pitchFamily="18" charset="0"/>
                          </a:rPr>
                          <m:t>𝐵</m:t>
                        </m:r>
                      </m:sub>
                    </m:sSub>
                  </m:oMath>
                </a14:m>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t>și</a:t>
                </a:r>
                <a:r>
                  <a:rPr lang="en-US"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i="1">
                        <a:latin typeface="Cambria Math" panose="02040503050406030204" pitchFamily="18" charset="0"/>
                        <a:ea typeface="Calibri" panose="020F0502020204030204" pitchFamily="34" charset="0"/>
                        <a:cs typeface="Times New Roman" panose="02020603050405020304" pitchFamily="18" charset="0"/>
                      </a:rPr>
                      <m:t>𝜔</m:t>
                    </m:r>
                  </m:oMath>
                </a14:m>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o-RO" dirty="0"/>
                  <a:t>reprezintă viteza punctului de reducere a forței respectiv viteza unghiulară a elementului de reducere,</a:t>
                </a:r>
                <a:endParaRPr lang="en-US" dirty="0"/>
              </a:p>
              <a:p>
                <a:pPr marL="449580" algn="just">
                  <a:spcBef>
                    <a:spcPts val="600"/>
                  </a:spcBef>
                  <a:spcAft>
                    <a:spcPts val="600"/>
                  </a:spcAft>
                </a:pPr>
                <a:r>
                  <a:rPr lang="ro-RO"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𝐹</m:t>
                        </m:r>
                      </m:e>
                      <m:sub>
                        <m:r>
                          <a:rPr lang="en-US" i="1">
                            <a:latin typeface="Cambria Math" panose="02040503050406030204" pitchFamily="18" charset="0"/>
                            <a:ea typeface="Times New Roman" panose="02020603050405020304" pitchFamily="18" charset="0"/>
                            <a:cs typeface="Times New Roman" panose="02020603050405020304" pitchFamily="18" charset="0"/>
                          </a:rPr>
                          <m:t>𝑗</m:t>
                        </m:r>
                      </m:sub>
                    </m:sSub>
                  </m:oMath>
                </a14:m>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și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𝑀</m:t>
                        </m:r>
                      </m:e>
                      <m:sub>
                        <m:r>
                          <a:rPr lang="en-US" i="1">
                            <a:latin typeface="Cambria Math" panose="02040503050406030204" pitchFamily="18" charset="0"/>
                            <a:ea typeface="Times New Roman" panose="02020603050405020304" pitchFamily="18" charset="0"/>
                            <a:cs typeface="Times New Roman" panose="02020603050405020304" pitchFamily="18" charset="0"/>
                          </a:rPr>
                          <m:t>𝑗</m:t>
                        </m:r>
                      </m:sub>
                    </m:sSub>
                  </m:oMath>
                </a14:m>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ro-RO" dirty="0"/>
                  <a:t>sunt forța respectiv momentul ce acționează asupra elementului </a:t>
                </a:r>
                <a:r>
                  <a:rPr lang="ro-RO" i="1" dirty="0"/>
                  <a:t>j</a:t>
                </a:r>
                <a:r>
                  <a:rPr lang="ro-RO"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449580" algn="just">
                  <a:spcBef>
                    <a:spcPts val="600"/>
                  </a:spcBef>
                  <a:spcAft>
                    <a:spcPts val="600"/>
                  </a:spcAft>
                </a:pPr>
                <a:r>
                  <a:rPr lang="ro-RO"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𝑣</m:t>
                        </m:r>
                      </m:e>
                      <m:sub>
                        <m:r>
                          <a:rPr lang="ro-RO" i="1">
                            <a:latin typeface="Cambria Math" panose="02040503050406030204" pitchFamily="18" charset="0"/>
                            <a:ea typeface="Times New Roman" panose="02020603050405020304" pitchFamily="18" charset="0"/>
                            <a:cs typeface="Times New Roman" panose="02020603050405020304" pitchFamily="18" charset="0"/>
                          </a:rPr>
                          <m:t>𝑗</m:t>
                        </m:r>
                      </m:sub>
                    </m:sSub>
                  </m:oMath>
                </a14:m>
                <a:r>
                  <a:rPr lang="ro-RO" dirty="0">
                    <a:latin typeface="Times New Roman" panose="02020603050405020304" pitchFamily="18" charset="0"/>
                    <a:ea typeface="Times New Roman" panose="02020603050405020304" pitchFamily="18" charset="0"/>
                    <a:cs typeface="Times New Roman" panose="02020603050405020304" pitchFamily="18" charset="0"/>
                  </a:rPr>
                  <a:t> și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𝜔</m:t>
                        </m:r>
                      </m:e>
                      <m:sub>
                        <m:r>
                          <a:rPr lang="ro-RO" i="1">
                            <a:latin typeface="Cambria Math" panose="02040503050406030204" pitchFamily="18" charset="0"/>
                            <a:ea typeface="Times New Roman" panose="02020603050405020304" pitchFamily="18" charset="0"/>
                            <a:cs typeface="Times New Roman" panose="02020603050405020304" pitchFamily="18" charset="0"/>
                          </a:rPr>
                          <m:t>𝑗</m:t>
                        </m:r>
                      </m:sub>
                    </m:sSub>
                  </m:oMath>
                </a14:m>
                <a:r>
                  <a:rPr lang="ro-RO" dirty="0">
                    <a:latin typeface="Times New Roman" panose="02020603050405020304" pitchFamily="18" charset="0"/>
                    <a:ea typeface="Times New Roman" panose="02020603050405020304" pitchFamily="18" charset="0"/>
                    <a:cs typeface="Times New Roman" panose="02020603050405020304" pitchFamily="18" charset="0"/>
                  </a:rPr>
                  <a:t> </a:t>
                </a:r>
                <a:r>
                  <a:rPr lang="ro-RO" dirty="0"/>
                  <a:t>reprezintă viteza punctului de aplicație al forței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𝐹</m:t>
                        </m:r>
                      </m:e>
                      <m:sub>
                        <m:r>
                          <a:rPr lang="en-US" i="1">
                            <a:latin typeface="Cambria Math" panose="02040503050406030204" pitchFamily="18" charset="0"/>
                            <a:ea typeface="Times New Roman" panose="02020603050405020304" pitchFamily="18" charset="0"/>
                            <a:cs typeface="Times New Roman" panose="02020603050405020304" pitchFamily="18" charset="0"/>
                          </a:rPr>
                          <m:t>𝑗</m:t>
                        </m:r>
                      </m:sub>
                    </m:sSub>
                  </m:oMath>
                </a14:m>
                <a:r>
                  <a:rPr lang="ro-RO" dirty="0">
                    <a:latin typeface="Times New Roman" panose="02020603050405020304" pitchFamily="18" charset="0"/>
                    <a:ea typeface="Times New Roman" panose="02020603050405020304" pitchFamily="18" charset="0"/>
                    <a:cs typeface="Times New Roman" panose="02020603050405020304" pitchFamily="18" charset="0"/>
                  </a:rPr>
                  <a:t> </a:t>
                </a:r>
                <a:r>
                  <a:rPr lang="ro-RO" dirty="0"/>
                  <a:t>respectiv viteza unghiulară a elementului </a:t>
                </a:r>
                <a:r>
                  <a:rPr lang="ro-RO" i="1" dirty="0">
                    <a:latin typeface="Times New Roman" panose="02020603050405020304" pitchFamily="18" charset="0"/>
                    <a:ea typeface="Times New Roman" panose="02020603050405020304" pitchFamily="18" charset="0"/>
                    <a:cs typeface="Times New Roman" panose="02020603050405020304" pitchFamily="18" charset="0"/>
                  </a:rPr>
                  <a:t>j.</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449580" algn="just">
                  <a:spcBef>
                    <a:spcPts val="600"/>
                  </a:spcBef>
                  <a:spcAft>
                    <a:spcPts val="600"/>
                  </a:spcAft>
                </a:pPr>
                <a:r>
                  <a:rPr lang="ro-RO" i="1" dirty="0">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r>
                      <a:rPr lang="ro-RO" i="1">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𝛼</m:t>
                        </m:r>
                      </m:e>
                      <m:sub>
                        <m:r>
                          <a:rPr lang="en-US" i="1">
                            <a:latin typeface="Cambria Math" panose="02040503050406030204" pitchFamily="18" charset="0"/>
                            <a:ea typeface="Times New Roman" panose="02020603050405020304" pitchFamily="18" charset="0"/>
                            <a:cs typeface="Times New Roman" panose="02020603050405020304" pitchFamily="18" charset="0"/>
                          </a:rPr>
                          <m:t>𝑗</m:t>
                        </m:r>
                      </m:sub>
                    </m:sSub>
                  </m:oMath>
                </a14:m>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ro-RO" dirty="0"/>
                  <a:t>este unghiul format între direcțiile vectorilor</a:t>
                </a:r>
                <a:r>
                  <a:rPr lang="en-US" dirty="0"/>
                  <a:t>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𝐹</m:t>
                        </m:r>
                      </m:e>
                      <m:sub>
                        <m:r>
                          <a:rPr lang="en-US" i="1">
                            <a:latin typeface="Cambria Math" panose="02040503050406030204" pitchFamily="18" charset="0"/>
                            <a:ea typeface="Times New Roman" panose="02020603050405020304" pitchFamily="18" charset="0"/>
                            <a:cs typeface="Times New Roman" panose="02020603050405020304" pitchFamily="18" charset="0"/>
                          </a:rPr>
                          <m:t>𝑗</m:t>
                        </m:r>
                      </m:sub>
                    </m:sSub>
                  </m:oMath>
                </a14:m>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ro-RO" dirty="0">
                    <a:latin typeface="Times New Roman" panose="02020603050405020304" pitchFamily="18" charset="0"/>
                    <a:ea typeface="Times New Roman" panose="02020603050405020304" pitchFamily="18" charset="0"/>
                    <a:cs typeface="Times New Roman" panose="02020603050405020304" pitchFamily="18" charset="0"/>
                  </a:rPr>
                  <a:t>și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𝑣</m:t>
                        </m:r>
                      </m:e>
                      <m:sub>
                        <m:r>
                          <a:rPr lang="ro-RO" i="1">
                            <a:latin typeface="Cambria Math" panose="02040503050406030204" pitchFamily="18" charset="0"/>
                            <a:ea typeface="Times New Roman" panose="02020603050405020304" pitchFamily="18" charset="0"/>
                            <a:cs typeface="Times New Roman" panose="02020603050405020304" pitchFamily="18" charset="0"/>
                          </a:rPr>
                          <m:t>𝑗</m:t>
                        </m:r>
                      </m:sub>
                    </m:sSub>
                  </m:oMath>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A0AE96D1-2105-47F9-9A41-1CBA6A17875E}"/>
                  </a:ext>
                </a:extLst>
              </p:cNvPr>
              <p:cNvSpPr>
                <a:spLocks noRot="1" noChangeAspect="1" noMove="1" noResize="1" noEditPoints="1" noAdjustHandles="1" noChangeArrowheads="1" noChangeShapeType="1" noTextEdit="1"/>
              </p:cNvSpPr>
              <p:nvPr/>
            </p:nvSpPr>
            <p:spPr>
              <a:xfrm>
                <a:off x="552348" y="4670134"/>
                <a:ext cx="10990084" cy="1728935"/>
              </a:xfrm>
              <a:prstGeom prst="rect">
                <a:avLst/>
              </a:prstGeom>
              <a:blipFill>
                <a:blip r:embed="rId4"/>
                <a:stretch>
                  <a:fillRect t="-2113" r="-222" b="-3521"/>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52CCD36-76C6-4E09-907E-55817BC60698}"/>
              </a:ext>
            </a:extLst>
          </p:cNvPr>
          <p:cNvSpPr/>
          <p:nvPr/>
        </p:nvSpPr>
        <p:spPr>
          <a:xfrm>
            <a:off x="793674" y="4300802"/>
            <a:ext cx="728084" cy="369332"/>
          </a:xfrm>
          <a:prstGeom prst="rect">
            <a:avLst/>
          </a:prstGeom>
        </p:spPr>
        <p:txBody>
          <a:bodyPr wrap="none">
            <a:spAutoFit/>
          </a:bodyPr>
          <a:lstStyle/>
          <a:p>
            <a:r>
              <a:rPr lang="ro-RO" dirty="0"/>
              <a:t>unde:</a:t>
            </a:r>
            <a:endParaRPr lang="en-US" dirty="0"/>
          </a:p>
        </p:txBody>
      </p:sp>
      <p:pic>
        <p:nvPicPr>
          <p:cNvPr id="10" name="Picture 9">
            <a:extLst>
              <a:ext uri="{FF2B5EF4-FFF2-40B4-BE49-F238E27FC236}">
                <a16:creationId xmlns:a16="http://schemas.microsoft.com/office/drawing/2014/main" id="{55AA2C9C-7377-47EA-88A1-13AAC3B5C555}"/>
              </a:ext>
            </a:extLst>
          </p:cNvPr>
          <p:cNvPicPr>
            <a:picLocks noChangeAspect="1"/>
          </p:cNvPicPr>
          <p:nvPr/>
        </p:nvPicPr>
        <p:blipFill>
          <a:blip r:embed="rId5"/>
          <a:stretch>
            <a:fillRect/>
          </a:stretch>
        </p:blipFill>
        <p:spPr>
          <a:xfrm>
            <a:off x="7973421" y="2014568"/>
            <a:ext cx="2338979" cy="2237389"/>
          </a:xfrm>
          <a:prstGeom prst="rect">
            <a:avLst/>
          </a:prstGeom>
        </p:spPr>
      </p:pic>
      <p:sp>
        <p:nvSpPr>
          <p:cNvPr id="11" name="Rectangle 10">
            <a:extLst>
              <a:ext uri="{FF2B5EF4-FFF2-40B4-BE49-F238E27FC236}">
                <a16:creationId xmlns:a16="http://schemas.microsoft.com/office/drawing/2014/main" id="{32149B0B-138F-47A2-A8A7-3FC1E72FEE26}"/>
              </a:ext>
            </a:extLst>
          </p:cNvPr>
          <p:cNvSpPr/>
          <p:nvPr/>
        </p:nvSpPr>
        <p:spPr>
          <a:xfrm>
            <a:off x="552348" y="313618"/>
            <a:ext cx="6227026" cy="461665"/>
          </a:xfrm>
          <a:prstGeom prst="rect">
            <a:avLst/>
          </a:prstGeom>
        </p:spPr>
        <p:txBody>
          <a:bodyPr wrap="none">
            <a:spAutoFit/>
          </a:bodyPr>
          <a:lstStyle/>
          <a:p>
            <a:r>
              <a:rPr lang="ro-RO" sz="2400" dirty="0"/>
              <a:t>3.1 Reducerea forțelor și maselor mecanismelor </a:t>
            </a:r>
            <a:endParaRPr lang="en-US" sz="2400" dirty="0"/>
          </a:p>
        </p:txBody>
      </p:sp>
      <p:cxnSp>
        <p:nvCxnSpPr>
          <p:cNvPr id="12" name="Straight Connector 11">
            <a:extLst>
              <a:ext uri="{FF2B5EF4-FFF2-40B4-BE49-F238E27FC236}">
                <a16:creationId xmlns:a16="http://schemas.microsoft.com/office/drawing/2014/main" id="{36C5BD83-E456-4ABD-9933-BC55EFFB7AE7}"/>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2371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CE7D847-4577-4234-B7C4-885B57B64EFD}"/>
                  </a:ext>
                </a:extLst>
              </p:cNvPr>
              <p:cNvSpPr/>
              <p:nvPr/>
            </p:nvSpPr>
            <p:spPr>
              <a:xfrm>
                <a:off x="3788280" y="1199879"/>
                <a:ext cx="4041171"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𝑟</m:t>
                          </m:r>
                        </m:sup>
                      </m:sSup>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𝑗</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𝑗</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𝑗</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𝑗</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𝑗</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e>
                              </m:func>
                            </m:e>
                          </m:d>
                        </m:e>
                      </m:nary>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𝑒</m:t>
                          </m:r>
                        </m:sub>
                      </m:sSub>
                    </m:oMath>
                  </m:oMathPara>
                </a14:m>
                <a:endParaRPr lang="en-US" dirty="0"/>
              </a:p>
            </p:txBody>
          </p:sp>
        </mc:Choice>
        <mc:Fallback xmlns="">
          <p:sp>
            <p:nvSpPr>
              <p:cNvPr id="2" name="Rectangle 1">
                <a:extLst>
                  <a:ext uri="{FF2B5EF4-FFF2-40B4-BE49-F238E27FC236}">
                    <a16:creationId xmlns:a16="http://schemas.microsoft.com/office/drawing/2014/main" id="{ACE7D847-4577-4234-B7C4-885B57B64EFD}"/>
                  </a:ext>
                </a:extLst>
              </p:cNvPr>
              <p:cNvSpPr>
                <a:spLocks noRot="1" noChangeAspect="1" noMove="1" noResize="1" noEditPoints="1" noAdjustHandles="1" noChangeArrowheads="1" noChangeShapeType="1" noTextEdit="1"/>
              </p:cNvSpPr>
              <p:nvPr/>
            </p:nvSpPr>
            <p:spPr>
              <a:xfrm>
                <a:off x="3788280" y="1199879"/>
                <a:ext cx="4041171" cy="87985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FC0EF8D-38DB-4A4F-B2BD-AFBF75C114AE}"/>
                  </a:ext>
                </a:extLst>
              </p:cNvPr>
              <p:cNvSpPr/>
              <p:nvPr/>
            </p:nvSpPr>
            <p:spPr>
              <a:xfrm>
                <a:off x="3788280" y="2563140"/>
                <a:ext cx="4253408"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𝑀</m:t>
                          </m:r>
                        </m:e>
                        <m:sup>
                          <m:r>
                            <a:rPr lang="en-US" i="1">
                              <a:latin typeface="Cambria Math" panose="02040503050406030204" pitchFamily="18" charset="0"/>
                            </a:rPr>
                            <m:t>𝑟</m:t>
                          </m:r>
                        </m:sup>
                      </m:sSup>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𝑗</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𝑗</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0">
                                          <a:latin typeface="Cambria Math" panose="02040503050406030204" pitchFamily="18" charset="0"/>
                                        </a:rPr>
                                        <m:t>1</m:t>
                                      </m:r>
                                    </m:sub>
                                  </m:sSub>
                                </m:den>
                              </m:f>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𝑗</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𝑗</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𝑗</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0">
                                              <a:latin typeface="Cambria Math" panose="02040503050406030204" pitchFamily="18" charset="0"/>
                                            </a:rPr>
                                            <m:t>1</m:t>
                                          </m:r>
                                        </m:sub>
                                      </m:sSub>
                                    </m:den>
                                  </m:f>
                                </m:e>
                              </m:func>
                            </m:e>
                          </m:d>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𝑒</m:t>
                              </m:r>
                            </m:sub>
                          </m:sSub>
                        </m:e>
                      </m:nary>
                    </m:oMath>
                  </m:oMathPara>
                </a14:m>
                <a:endParaRPr lang="en-US" dirty="0"/>
              </a:p>
            </p:txBody>
          </p:sp>
        </mc:Choice>
        <mc:Fallback xmlns="">
          <p:sp>
            <p:nvSpPr>
              <p:cNvPr id="10" name="Rectangle 9">
                <a:extLst>
                  <a:ext uri="{FF2B5EF4-FFF2-40B4-BE49-F238E27FC236}">
                    <a16:creationId xmlns:a16="http://schemas.microsoft.com/office/drawing/2014/main" id="{4FC0EF8D-38DB-4A4F-B2BD-AFBF75C114AE}"/>
                  </a:ext>
                </a:extLst>
              </p:cNvPr>
              <p:cNvSpPr>
                <a:spLocks noRot="1" noChangeAspect="1" noMove="1" noResize="1" noEditPoints="1" noAdjustHandles="1" noChangeArrowheads="1" noChangeShapeType="1" noTextEdit="1"/>
              </p:cNvSpPr>
              <p:nvPr/>
            </p:nvSpPr>
            <p:spPr>
              <a:xfrm>
                <a:off x="3788280" y="2563140"/>
                <a:ext cx="4253408" cy="879856"/>
              </a:xfrm>
              <a:prstGeom prst="rect">
                <a:avLst/>
              </a:prstGeom>
              <a:blipFill>
                <a:blip r:embed="rId3"/>
                <a:stretch>
                  <a:fillRect/>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849F1C40-23EF-4B91-9A76-D73EA2DC2E09}"/>
              </a:ext>
            </a:extLst>
          </p:cNvPr>
          <p:cNvSpPr/>
          <p:nvPr/>
        </p:nvSpPr>
        <p:spPr>
          <a:xfrm>
            <a:off x="1044884" y="3867479"/>
            <a:ext cx="9983900" cy="1661993"/>
          </a:xfrm>
          <a:prstGeom prst="rect">
            <a:avLst/>
          </a:prstGeom>
        </p:spPr>
        <p:txBody>
          <a:bodyPr wrap="square">
            <a:spAutoFit/>
          </a:bodyPr>
          <a:lstStyle/>
          <a:p>
            <a:pPr>
              <a:spcBef>
                <a:spcPts val="600"/>
              </a:spcBef>
              <a:spcAft>
                <a:spcPts val="600"/>
              </a:spcAft>
            </a:pPr>
            <a:r>
              <a:rPr lang="ro-RO" dirty="0"/>
              <a:t>Forța și momentul redus nu depind de viteza elementului de reducere dar depind de:</a:t>
            </a:r>
          </a:p>
          <a:p>
            <a:pPr marL="285750" indent="-285750">
              <a:spcBef>
                <a:spcPts val="600"/>
              </a:spcBef>
              <a:spcAft>
                <a:spcPts val="600"/>
              </a:spcAft>
              <a:buFontTx/>
              <a:buChar char="-"/>
            </a:pPr>
            <a:r>
              <a:rPr lang="ro-RO" dirty="0"/>
              <a:t>poziția elementelor, </a:t>
            </a:r>
          </a:p>
          <a:p>
            <a:pPr marL="285750" indent="-285750">
              <a:spcBef>
                <a:spcPts val="600"/>
              </a:spcBef>
              <a:spcAft>
                <a:spcPts val="600"/>
              </a:spcAft>
              <a:buFontTx/>
              <a:buChar char="-"/>
            </a:pPr>
            <a:r>
              <a:rPr lang="ro-RO" dirty="0"/>
              <a:t>mărimile forțelor și momentelor exterioare,</a:t>
            </a:r>
          </a:p>
          <a:p>
            <a:pPr marL="285750" indent="-285750">
              <a:spcBef>
                <a:spcPts val="600"/>
              </a:spcBef>
              <a:spcAft>
                <a:spcPts val="600"/>
              </a:spcAft>
              <a:buFontTx/>
              <a:buChar char="-"/>
            </a:pPr>
            <a:r>
              <a:rPr lang="ro-RO" dirty="0"/>
              <a:t>punctele de aplicate ale acestor forțe/momente.</a:t>
            </a:r>
            <a:endParaRPr lang="en-US" dirty="0"/>
          </a:p>
        </p:txBody>
      </p:sp>
      <p:sp>
        <p:nvSpPr>
          <p:cNvPr id="12" name="Rectangle 11">
            <a:extLst>
              <a:ext uri="{FF2B5EF4-FFF2-40B4-BE49-F238E27FC236}">
                <a16:creationId xmlns:a16="http://schemas.microsoft.com/office/drawing/2014/main" id="{A4112F63-BF28-40F1-AC8D-262B3E231EB9}"/>
              </a:ext>
            </a:extLst>
          </p:cNvPr>
          <p:cNvSpPr/>
          <p:nvPr/>
        </p:nvSpPr>
        <p:spPr>
          <a:xfrm>
            <a:off x="1044884" y="5742976"/>
            <a:ext cx="9325951" cy="369332"/>
          </a:xfrm>
          <a:prstGeom prst="rect">
            <a:avLst/>
          </a:prstGeom>
        </p:spPr>
        <p:txBody>
          <a:bodyPr wrap="none">
            <a:spAutoFit/>
          </a:bodyPr>
          <a:lstStyle/>
          <a:p>
            <a:r>
              <a:rPr lang="ro-RO" dirty="0"/>
              <a:t>Variația forțelor și momentelor reduse este periodică. Ciclul de variație se numește </a:t>
            </a:r>
            <a:r>
              <a:rPr lang="ro-RO" i="1" dirty="0"/>
              <a:t>ciclu energetic</a:t>
            </a:r>
            <a:endParaRPr lang="en-US" dirty="0"/>
          </a:p>
        </p:txBody>
      </p:sp>
      <p:sp>
        <p:nvSpPr>
          <p:cNvPr id="8" name="Rectangle 7">
            <a:extLst>
              <a:ext uri="{FF2B5EF4-FFF2-40B4-BE49-F238E27FC236}">
                <a16:creationId xmlns:a16="http://schemas.microsoft.com/office/drawing/2014/main" id="{CAF9A40B-4DDA-4CBD-8C76-49D5CFB322E4}"/>
              </a:ext>
            </a:extLst>
          </p:cNvPr>
          <p:cNvSpPr/>
          <p:nvPr/>
        </p:nvSpPr>
        <p:spPr>
          <a:xfrm>
            <a:off x="552348" y="313618"/>
            <a:ext cx="6227026" cy="461665"/>
          </a:xfrm>
          <a:prstGeom prst="rect">
            <a:avLst/>
          </a:prstGeom>
        </p:spPr>
        <p:txBody>
          <a:bodyPr wrap="none">
            <a:spAutoFit/>
          </a:bodyPr>
          <a:lstStyle/>
          <a:p>
            <a:r>
              <a:rPr lang="ro-RO" sz="2400" dirty="0"/>
              <a:t>3.1 Reducerea forțelor și maselor mecanismelor </a:t>
            </a:r>
            <a:endParaRPr lang="en-US" sz="2400" dirty="0"/>
          </a:p>
        </p:txBody>
      </p:sp>
      <p:cxnSp>
        <p:nvCxnSpPr>
          <p:cNvPr id="9" name="Straight Connector 8">
            <a:extLst>
              <a:ext uri="{FF2B5EF4-FFF2-40B4-BE49-F238E27FC236}">
                <a16:creationId xmlns:a16="http://schemas.microsoft.com/office/drawing/2014/main" id="{8760954A-0963-47AA-9A0D-392982E9FACA}"/>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08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6198210-55AF-4A3C-A633-2EE4E1258D25}"/>
                  </a:ext>
                </a:extLst>
              </p:cNvPr>
              <p:cNvSpPr/>
              <p:nvPr/>
            </p:nvSpPr>
            <p:spPr>
              <a:xfrm>
                <a:off x="552348" y="1663822"/>
                <a:ext cx="6538311" cy="1200329"/>
              </a:xfrm>
              <a:prstGeom prst="rect">
                <a:avLst/>
              </a:prstGeom>
            </p:spPr>
            <p:txBody>
              <a:bodyPr wrap="square">
                <a:spAutoFit/>
              </a:bodyPr>
              <a:lstStyle/>
              <a:p>
                <a:pPr algn="just">
                  <a:tabLst>
                    <a:tab pos="625475" algn="l"/>
                  </a:tabLst>
                </a:pPr>
                <a:r>
                  <a:rPr lang="ro-RO" b="1" i="1" dirty="0"/>
                  <a:t>	Masa redusă </a:t>
                </a:r>
                <a:r>
                  <a:rPr lang="ro-RO" i="1" dirty="0"/>
                  <a:t>(</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𝑟</m:t>
                        </m:r>
                      </m:sup>
                    </m:sSup>
                  </m:oMath>
                </a14:m>
                <a:r>
                  <a:rPr lang="ro-RO" i="1" dirty="0"/>
                  <a:t>) </a:t>
                </a:r>
                <a:r>
                  <a:rPr lang="ro-RO" dirty="0"/>
                  <a:t>este o masă fictivă plasată într-un punct al elementului de reducere care, mișcându-se împreună cu acesta, dezvoltă o energie cinetică egală cu cea dezvoltată de întregul mecanism. </a:t>
                </a:r>
                <a:endParaRPr lang="en-US" dirty="0"/>
              </a:p>
            </p:txBody>
          </p:sp>
        </mc:Choice>
        <mc:Fallback xmlns="">
          <p:sp>
            <p:nvSpPr>
              <p:cNvPr id="3" name="Rectangle 2">
                <a:extLst>
                  <a:ext uri="{FF2B5EF4-FFF2-40B4-BE49-F238E27FC236}">
                    <a16:creationId xmlns:a16="http://schemas.microsoft.com/office/drawing/2014/main" id="{C6198210-55AF-4A3C-A633-2EE4E1258D25}"/>
                  </a:ext>
                </a:extLst>
              </p:cNvPr>
              <p:cNvSpPr>
                <a:spLocks noRot="1" noChangeAspect="1" noMove="1" noResize="1" noEditPoints="1" noAdjustHandles="1" noChangeArrowheads="1" noChangeShapeType="1" noTextEdit="1"/>
              </p:cNvSpPr>
              <p:nvPr/>
            </p:nvSpPr>
            <p:spPr>
              <a:xfrm>
                <a:off x="552348" y="1663822"/>
                <a:ext cx="6538311" cy="1200329"/>
              </a:xfrm>
              <a:prstGeom prst="rect">
                <a:avLst/>
              </a:prstGeom>
              <a:blipFill>
                <a:blip r:embed="rId2"/>
                <a:stretch>
                  <a:fillRect l="-840" t="-3046" r="-746" b="-710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2BCDD45-C679-4F68-8BC4-663436109234}"/>
              </a:ext>
            </a:extLst>
          </p:cNvPr>
          <p:cNvPicPr>
            <a:picLocks noChangeAspect="1"/>
          </p:cNvPicPr>
          <p:nvPr/>
        </p:nvPicPr>
        <p:blipFill>
          <a:blip r:embed="rId3"/>
          <a:stretch>
            <a:fillRect/>
          </a:stretch>
        </p:blipFill>
        <p:spPr>
          <a:xfrm>
            <a:off x="8759731" y="1113483"/>
            <a:ext cx="2208063" cy="2110244"/>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E7171EA-FFB2-4A73-9DC3-86EBB04AF1D4}"/>
                  </a:ext>
                </a:extLst>
              </p:cNvPr>
              <p:cNvSpPr/>
              <p:nvPr/>
            </p:nvSpPr>
            <p:spPr>
              <a:xfrm>
                <a:off x="609811" y="4795954"/>
                <a:ext cx="6377645" cy="1289071"/>
              </a:xfrm>
              <a:prstGeom prst="rect">
                <a:avLst/>
              </a:prstGeom>
            </p:spPr>
            <p:txBody>
              <a:bodyPr wrap="square">
                <a:spAutoFit/>
              </a:bodyPr>
              <a:lstStyle/>
              <a:p>
                <a:pPr indent="449580" algn="just">
                  <a:lnSpc>
                    <a:spcPct val="110000"/>
                  </a:lnSpc>
                  <a:spcBef>
                    <a:spcPts val="600"/>
                  </a:spcBef>
                  <a:spcAft>
                    <a:spcPts val="600"/>
                  </a:spcAft>
                </a:pPr>
                <a:r>
                  <a:rPr lang="ro-RO" b="1" i="1" dirty="0"/>
                  <a:t>Momentul de inerție redus </a:t>
                </a:r>
                <a:r>
                  <a:rPr lang="ro-RO" i="1" dirty="0"/>
                  <a:t>(</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𝑟</m:t>
                        </m:r>
                      </m:sup>
                    </m:sSup>
                  </m:oMath>
                </a14:m>
                <a:r>
                  <a:rPr lang="ro-RO" i="1" dirty="0"/>
                  <a:t>)</a:t>
                </a:r>
                <a:r>
                  <a:rPr lang="ro-RO" b="1" i="1" dirty="0"/>
                  <a:t> </a:t>
                </a:r>
                <a:r>
                  <a:rPr lang="ro-RO" dirty="0"/>
                  <a:t>este momentul fictiv creat de un volant care, rotindu-se cu aceeași viteză unghiulară ca și elementul de reducere, dezvoltă o energie cinetică egală cu cea dezvoltată de întregul mecanism.</a:t>
                </a:r>
                <a:endParaRPr lang="en-US" dirty="0"/>
              </a:p>
            </p:txBody>
          </p:sp>
        </mc:Choice>
        <mc:Fallback xmlns="">
          <p:sp>
            <p:nvSpPr>
              <p:cNvPr id="6" name="Rectangle 5">
                <a:extLst>
                  <a:ext uri="{FF2B5EF4-FFF2-40B4-BE49-F238E27FC236}">
                    <a16:creationId xmlns:a16="http://schemas.microsoft.com/office/drawing/2014/main" id="{0E7171EA-FFB2-4A73-9DC3-86EBB04AF1D4}"/>
                  </a:ext>
                </a:extLst>
              </p:cNvPr>
              <p:cNvSpPr>
                <a:spLocks noRot="1" noChangeAspect="1" noMove="1" noResize="1" noEditPoints="1" noAdjustHandles="1" noChangeArrowheads="1" noChangeShapeType="1" noTextEdit="1"/>
              </p:cNvSpPr>
              <p:nvPr/>
            </p:nvSpPr>
            <p:spPr>
              <a:xfrm>
                <a:off x="609811" y="4795954"/>
                <a:ext cx="6377645" cy="1289071"/>
              </a:xfrm>
              <a:prstGeom prst="rect">
                <a:avLst/>
              </a:prstGeom>
              <a:blipFill>
                <a:blip r:embed="rId4"/>
                <a:stretch>
                  <a:fillRect l="-765" t="-1896" r="-860" b="-7583"/>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85BC7A3D-C3B8-4BC5-9F2C-7C42970BED7C}"/>
              </a:ext>
            </a:extLst>
          </p:cNvPr>
          <p:cNvPicPr>
            <a:picLocks noChangeAspect="1"/>
          </p:cNvPicPr>
          <p:nvPr/>
        </p:nvPicPr>
        <p:blipFill>
          <a:blip r:embed="rId5"/>
          <a:stretch>
            <a:fillRect/>
          </a:stretch>
        </p:blipFill>
        <p:spPr>
          <a:xfrm>
            <a:off x="8393367" y="4204536"/>
            <a:ext cx="2574427" cy="2227565"/>
          </a:xfrm>
          <a:prstGeom prst="rect">
            <a:avLst/>
          </a:prstGeom>
        </p:spPr>
      </p:pic>
      <p:sp>
        <p:nvSpPr>
          <p:cNvPr id="8" name="Rectangle 7">
            <a:extLst>
              <a:ext uri="{FF2B5EF4-FFF2-40B4-BE49-F238E27FC236}">
                <a16:creationId xmlns:a16="http://schemas.microsoft.com/office/drawing/2014/main" id="{77492083-E48E-40F4-86A5-B0A309B5875D}"/>
              </a:ext>
            </a:extLst>
          </p:cNvPr>
          <p:cNvSpPr/>
          <p:nvPr/>
        </p:nvSpPr>
        <p:spPr>
          <a:xfrm>
            <a:off x="552348" y="3558205"/>
            <a:ext cx="11082925" cy="646331"/>
          </a:xfrm>
          <a:prstGeom prst="rect">
            <a:avLst/>
          </a:prstGeom>
        </p:spPr>
        <p:txBody>
          <a:bodyPr wrap="square">
            <a:spAutoFit/>
          </a:bodyPr>
          <a:lstStyle/>
          <a:p>
            <a:pPr defTabSz="719138"/>
            <a:r>
              <a:rPr lang="ro-RO" dirty="0"/>
              <a:t>	Dacă masele se reduc la întregul element de reducere care are o mișcare de rotație, nu la un punct de pe acesta, se definește noțiunea de moment de inerție redus</a:t>
            </a:r>
            <a:endParaRPr lang="en-US" dirty="0"/>
          </a:p>
        </p:txBody>
      </p:sp>
      <p:sp>
        <p:nvSpPr>
          <p:cNvPr id="9" name="Rectangle 8">
            <a:extLst>
              <a:ext uri="{FF2B5EF4-FFF2-40B4-BE49-F238E27FC236}">
                <a16:creationId xmlns:a16="http://schemas.microsoft.com/office/drawing/2014/main" id="{01946DBF-23D1-4CA3-89FD-92E491D344E4}"/>
              </a:ext>
            </a:extLst>
          </p:cNvPr>
          <p:cNvSpPr/>
          <p:nvPr/>
        </p:nvSpPr>
        <p:spPr>
          <a:xfrm>
            <a:off x="552348" y="313618"/>
            <a:ext cx="6227026" cy="461665"/>
          </a:xfrm>
          <a:prstGeom prst="rect">
            <a:avLst/>
          </a:prstGeom>
        </p:spPr>
        <p:txBody>
          <a:bodyPr wrap="none">
            <a:spAutoFit/>
          </a:bodyPr>
          <a:lstStyle/>
          <a:p>
            <a:r>
              <a:rPr lang="ro-RO" sz="2400" dirty="0"/>
              <a:t>3.1 Reducerea forțelor și maselor mecanismelor </a:t>
            </a:r>
            <a:endParaRPr lang="en-US" sz="2400" dirty="0"/>
          </a:p>
        </p:txBody>
      </p:sp>
      <p:cxnSp>
        <p:nvCxnSpPr>
          <p:cNvPr id="10" name="Straight Connector 9">
            <a:extLst>
              <a:ext uri="{FF2B5EF4-FFF2-40B4-BE49-F238E27FC236}">
                <a16:creationId xmlns:a16="http://schemas.microsoft.com/office/drawing/2014/main" id="{F6358229-C80C-4D65-97D3-DB232F7ECB18}"/>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6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9B2AC8A-7C05-4AEF-9209-ED88DD698824}"/>
              </a:ext>
            </a:extLst>
          </p:cNvPr>
          <p:cNvSpPr/>
          <p:nvPr/>
        </p:nvSpPr>
        <p:spPr>
          <a:xfrm>
            <a:off x="730897" y="895587"/>
            <a:ext cx="3749937" cy="400110"/>
          </a:xfrm>
          <a:prstGeom prst="rect">
            <a:avLst/>
          </a:prstGeom>
        </p:spPr>
        <p:txBody>
          <a:bodyPr wrap="none">
            <a:spAutoFit/>
          </a:bodyPr>
          <a:lstStyle/>
          <a:p>
            <a:r>
              <a:rPr lang="ro-RO" sz="2000" b="1" dirty="0"/>
              <a:t>Elemente/cuple/mobilități pasive</a:t>
            </a:r>
            <a:endParaRPr lang="en-US" sz="2000" b="1" dirty="0"/>
          </a:p>
        </p:txBody>
      </p:sp>
      <p:sp>
        <p:nvSpPr>
          <p:cNvPr id="2" name="Rectangle 1">
            <a:extLst>
              <a:ext uri="{FF2B5EF4-FFF2-40B4-BE49-F238E27FC236}">
                <a16:creationId xmlns:a16="http://schemas.microsoft.com/office/drawing/2014/main" id="{658522A0-7F3B-48A8-B9EC-89052F5EEBD0}"/>
              </a:ext>
            </a:extLst>
          </p:cNvPr>
          <p:cNvSpPr/>
          <p:nvPr/>
        </p:nvSpPr>
        <p:spPr>
          <a:xfrm>
            <a:off x="730897" y="1356104"/>
            <a:ext cx="10821023" cy="369332"/>
          </a:xfrm>
          <a:prstGeom prst="rect">
            <a:avLst/>
          </a:prstGeom>
        </p:spPr>
        <p:txBody>
          <a:bodyPr wrap="square">
            <a:spAutoFit/>
          </a:bodyPr>
          <a:lstStyle/>
          <a:p>
            <a:pPr algn="just"/>
            <a:r>
              <a:rPr lang="ro-RO" i="1" dirty="0"/>
              <a:t>Elemente pasive</a:t>
            </a:r>
            <a:r>
              <a:rPr lang="ro-RO" dirty="0"/>
              <a:t> respectiv </a:t>
            </a:r>
            <a:r>
              <a:rPr lang="ro-RO" i="1" dirty="0"/>
              <a:t>cuplele pasive</a:t>
            </a:r>
            <a:r>
              <a:rPr lang="ro-RO" dirty="0"/>
              <a:t> nu contribuie cu nimic la caracterul mișcării elementului condus</a:t>
            </a:r>
            <a:endParaRPr lang="en-US" dirty="0"/>
          </a:p>
        </p:txBody>
      </p:sp>
      <p:sp>
        <p:nvSpPr>
          <p:cNvPr id="3" name="Rectangle 2">
            <a:extLst>
              <a:ext uri="{FF2B5EF4-FFF2-40B4-BE49-F238E27FC236}">
                <a16:creationId xmlns:a16="http://schemas.microsoft.com/office/drawing/2014/main" id="{01B495BA-CD44-4B6C-BF2A-D52034F069AC}"/>
              </a:ext>
            </a:extLst>
          </p:cNvPr>
          <p:cNvSpPr/>
          <p:nvPr/>
        </p:nvSpPr>
        <p:spPr>
          <a:xfrm>
            <a:off x="730897" y="1785843"/>
            <a:ext cx="10744823" cy="923330"/>
          </a:xfrm>
          <a:prstGeom prst="rect">
            <a:avLst/>
          </a:prstGeom>
        </p:spPr>
        <p:txBody>
          <a:bodyPr wrap="square">
            <a:spAutoFit/>
          </a:bodyPr>
          <a:lstStyle/>
          <a:p>
            <a:pPr algn="just"/>
            <a:r>
              <a:rPr lang="ro-RO" dirty="0">
                <a:ea typeface="Times New Roman" panose="02020603050405020304" pitchFamily="18" charset="0"/>
              </a:rPr>
              <a:t>Sunt introduse din considerente constructive sau funcționale cum ar fi: creșterea rigidității sau înlocuirea frecării de alunecare cu cea de rostogolire.  Prezența acestor elemente și cuple poate duce la apariția unor </a:t>
            </a:r>
            <a:r>
              <a:rPr lang="ro-RO" i="1" dirty="0">
                <a:ea typeface="Times New Roman" panose="02020603050405020304" pitchFamily="18" charset="0"/>
              </a:rPr>
              <a:t>grade de mobilitate pasive</a:t>
            </a:r>
            <a:endParaRPr lang="en-US" i="1" dirty="0"/>
          </a:p>
        </p:txBody>
      </p:sp>
      <p:graphicFrame>
        <p:nvGraphicFramePr>
          <p:cNvPr id="5" name="Object 4">
            <a:extLst>
              <a:ext uri="{FF2B5EF4-FFF2-40B4-BE49-F238E27FC236}">
                <a16:creationId xmlns:a16="http://schemas.microsoft.com/office/drawing/2014/main" id="{738523C4-38C3-4BA4-9AE9-F9DA2E12DEC8}"/>
              </a:ext>
            </a:extLst>
          </p:cNvPr>
          <p:cNvGraphicFramePr>
            <a:graphicFrameLocks noChangeAspect="1"/>
          </p:cNvGraphicFramePr>
          <p:nvPr/>
        </p:nvGraphicFramePr>
        <p:xfrm>
          <a:off x="940385" y="2875078"/>
          <a:ext cx="2384425" cy="1273175"/>
        </p:xfrm>
        <a:graphic>
          <a:graphicData uri="http://schemas.openxmlformats.org/presentationml/2006/ole">
            <mc:AlternateContent xmlns:mc="http://schemas.openxmlformats.org/markup-compatibility/2006">
              <mc:Choice xmlns:v="urn:schemas-microsoft-com:vml" Requires="v">
                <p:oleObj spid="_x0000_s7170" name="Visio" r:id="rId3" imgW="3933841" imgH="2095400" progId="Visio.Drawing.15">
                  <p:embed/>
                </p:oleObj>
              </mc:Choice>
              <mc:Fallback>
                <p:oleObj name="Visio" r:id="rId3" imgW="3933841" imgH="2095400" progId="Visio.Drawing.15">
                  <p:embed/>
                  <p:pic>
                    <p:nvPicPr>
                      <p:cNvPr id="5" name="Object 4">
                        <a:extLst>
                          <a:ext uri="{FF2B5EF4-FFF2-40B4-BE49-F238E27FC236}">
                            <a16:creationId xmlns:a16="http://schemas.microsoft.com/office/drawing/2014/main" id="{738523C4-38C3-4BA4-9AE9-F9DA2E12D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385" y="2875078"/>
                        <a:ext cx="2384425" cy="1273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id="{37D50586-1819-40BC-9E28-018FAB8FB291}"/>
              </a:ext>
            </a:extLst>
          </p:cNvPr>
          <p:cNvGraphicFramePr>
            <a:graphicFrameLocks noChangeAspect="1"/>
          </p:cNvGraphicFramePr>
          <p:nvPr/>
        </p:nvGraphicFramePr>
        <p:xfrm>
          <a:off x="796211" y="4173646"/>
          <a:ext cx="2339975" cy="1273175"/>
        </p:xfrm>
        <a:graphic>
          <a:graphicData uri="http://schemas.openxmlformats.org/presentationml/2006/ole">
            <mc:AlternateContent xmlns:mc="http://schemas.openxmlformats.org/markup-compatibility/2006">
              <mc:Choice xmlns:v="urn:schemas-microsoft-com:vml" Requires="v">
                <p:oleObj spid="_x0000_s7171" name="Visio" r:id="rId5" imgW="3886200" imgH="2095400" progId="Visio.Drawing.15">
                  <p:embed/>
                </p:oleObj>
              </mc:Choice>
              <mc:Fallback>
                <p:oleObj name="Visio" r:id="rId5" imgW="3886200" imgH="2095400" progId="Visio.Drawing.15">
                  <p:embed/>
                  <p:pic>
                    <p:nvPicPr>
                      <p:cNvPr id="8" name="Object 7">
                        <a:extLst>
                          <a:ext uri="{FF2B5EF4-FFF2-40B4-BE49-F238E27FC236}">
                            <a16:creationId xmlns:a16="http://schemas.microsoft.com/office/drawing/2014/main" id="{37D50586-1819-40BC-9E28-018FAB8FB2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211" y="4173646"/>
                        <a:ext cx="2339975" cy="1273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7C785069-EA6C-4493-8037-6049849B0740}"/>
              </a:ext>
            </a:extLst>
          </p:cNvPr>
          <p:cNvGraphicFramePr>
            <a:graphicFrameLocks noChangeAspect="1"/>
          </p:cNvGraphicFramePr>
          <p:nvPr/>
        </p:nvGraphicFramePr>
        <p:xfrm>
          <a:off x="4591130" y="2494035"/>
          <a:ext cx="1644828" cy="1556304"/>
        </p:xfrm>
        <a:graphic>
          <a:graphicData uri="http://schemas.openxmlformats.org/presentationml/2006/ole">
            <mc:AlternateContent xmlns:mc="http://schemas.openxmlformats.org/markup-compatibility/2006">
              <mc:Choice xmlns:v="urn:schemas-microsoft-com:vml" Requires="v">
                <p:oleObj spid="_x0000_s7172" name="Visio" r:id="rId7" imgW="3009836" imgH="2800521" progId="Visio.Drawing.15">
                  <p:embed/>
                </p:oleObj>
              </mc:Choice>
              <mc:Fallback>
                <p:oleObj name="Visio" r:id="rId7" imgW="3009836" imgH="2800521" progId="Visio.Drawing.15">
                  <p:embed/>
                  <p:pic>
                    <p:nvPicPr>
                      <p:cNvPr id="13" name="Object 12">
                        <a:extLst>
                          <a:ext uri="{FF2B5EF4-FFF2-40B4-BE49-F238E27FC236}">
                            <a16:creationId xmlns:a16="http://schemas.microsoft.com/office/drawing/2014/main" id="{7C785069-EA6C-4493-8037-6049849B07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130" y="2494035"/>
                        <a:ext cx="1644828" cy="1556304"/>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57766B50-5C95-4801-846D-C86E87D9F70C}"/>
              </a:ext>
            </a:extLst>
          </p:cNvPr>
          <p:cNvGraphicFramePr>
            <a:graphicFrameLocks noChangeAspect="1"/>
          </p:cNvGraphicFramePr>
          <p:nvPr/>
        </p:nvGraphicFramePr>
        <p:xfrm>
          <a:off x="4563510" y="4082449"/>
          <a:ext cx="1700067" cy="1419447"/>
        </p:xfrm>
        <a:graphic>
          <a:graphicData uri="http://schemas.openxmlformats.org/presentationml/2006/ole">
            <mc:AlternateContent xmlns:mc="http://schemas.openxmlformats.org/markup-compatibility/2006">
              <mc:Choice xmlns:v="urn:schemas-microsoft-com:vml" Requires="v">
                <p:oleObj spid="_x0000_s7173" name="Visio" r:id="rId9" imgW="3009836" imgH="2543346" progId="Visio.Drawing.15">
                  <p:embed/>
                </p:oleObj>
              </mc:Choice>
              <mc:Fallback>
                <p:oleObj name="Visio" r:id="rId9" imgW="3009836" imgH="2543346" progId="Visio.Drawing.15">
                  <p:embed/>
                  <p:pic>
                    <p:nvPicPr>
                      <p:cNvPr id="21" name="Object 20">
                        <a:extLst>
                          <a:ext uri="{FF2B5EF4-FFF2-40B4-BE49-F238E27FC236}">
                            <a16:creationId xmlns:a16="http://schemas.microsoft.com/office/drawing/2014/main" id="{57766B50-5C95-4801-846D-C86E87D9F7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3510" y="4082449"/>
                        <a:ext cx="1700067" cy="1419447"/>
                      </a:xfrm>
                      <a:prstGeom prst="rect">
                        <a:avLst/>
                      </a:prstGeom>
                      <a:noFill/>
                    </p:spPr>
                  </p:pic>
                </p:oleObj>
              </mc:Fallback>
            </mc:AlternateContent>
          </a:graphicData>
        </a:graphic>
      </p:graphicFrame>
      <p:graphicFrame>
        <p:nvGraphicFramePr>
          <p:cNvPr id="23" name="Object 22">
            <a:extLst>
              <a:ext uri="{FF2B5EF4-FFF2-40B4-BE49-F238E27FC236}">
                <a16:creationId xmlns:a16="http://schemas.microsoft.com/office/drawing/2014/main" id="{A39CC099-AA28-4DC6-88A1-F841F946F7BE}"/>
              </a:ext>
            </a:extLst>
          </p:cNvPr>
          <p:cNvGraphicFramePr>
            <a:graphicFrameLocks noChangeAspect="1"/>
          </p:cNvGraphicFramePr>
          <p:nvPr/>
        </p:nvGraphicFramePr>
        <p:xfrm>
          <a:off x="7806246" y="2739381"/>
          <a:ext cx="2384425" cy="1241425"/>
        </p:xfrm>
        <a:graphic>
          <a:graphicData uri="http://schemas.openxmlformats.org/presentationml/2006/ole">
            <mc:AlternateContent xmlns:mc="http://schemas.openxmlformats.org/markup-compatibility/2006">
              <mc:Choice xmlns:v="urn:schemas-microsoft-com:vml" Requires="v">
                <p:oleObj spid="_x0000_s7174" name="Visio" r:id="rId11" imgW="3476641" imgH="1809821" progId="Visio.Drawing.15">
                  <p:embed/>
                </p:oleObj>
              </mc:Choice>
              <mc:Fallback>
                <p:oleObj name="Visio" r:id="rId11" imgW="3476641" imgH="1809821" progId="Visio.Drawing.15">
                  <p:embed/>
                  <p:pic>
                    <p:nvPicPr>
                      <p:cNvPr id="23" name="Object 22">
                        <a:extLst>
                          <a:ext uri="{FF2B5EF4-FFF2-40B4-BE49-F238E27FC236}">
                            <a16:creationId xmlns:a16="http://schemas.microsoft.com/office/drawing/2014/main" id="{A39CC099-AA28-4DC6-88A1-F841F946F7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06246" y="2739381"/>
                        <a:ext cx="2384425" cy="1241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a:extLst>
              <a:ext uri="{FF2B5EF4-FFF2-40B4-BE49-F238E27FC236}">
                <a16:creationId xmlns:a16="http://schemas.microsoft.com/office/drawing/2014/main" id="{D0F6F362-3DA7-4CC4-9703-99EDA7A48494}"/>
              </a:ext>
            </a:extLst>
          </p:cNvPr>
          <p:cNvGraphicFramePr>
            <a:graphicFrameLocks noChangeAspect="1"/>
          </p:cNvGraphicFramePr>
          <p:nvPr/>
        </p:nvGraphicFramePr>
        <p:xfrm>
          <a:off x="7806246" y="4148253"/>
          <a:ext cx="2263775" cy="1219200"/>
        </p:xfrm>
        <a:graphic>
          <a:graphicData uri="http://schemas.openxmlformats.org/presentationml/2006/ole">
            <mc:AlternateContent xmlns:mc="http://schemas.openxmlformats.org/markup-compatibility/2006">
              <mc:Choice xmlns:v="urn:schemas-microsoft-com:vml" Requires="v">
                <p:oleObj spid="_x0000_s7175" name="Visio" r:id="rId13" imgW="3362149" imgH="1809821" progId="Visio.Drawing.15">
                  <p:embed/>
                </p:oleObj>
              </mc:Choice>
              <mc:Fallback>
                <p:oleObj name="Visio" r:id="rId13" imgW="3362149" imgH="1809821" progId="Visio.Drawing.15">
                  <p:embed/>
                  <p:pic>
                    <p:nvPicPr>
                      <p:cNvPr id="27" name="Object 26">
                        <a:extLst>
                          <a:ext uri="{FF2B5EF4-FFF2-40B4-BE49-F238E27FC236}">
                            <a16:creationId xmlns:a16="http://schemas.microsoft.com/office/drawing/2014/main" id="{D0F6F362-3DA7-4CC4-9703-99EDA7A484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06246" y="4148253"/>
                        <a:ext cx="226377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a:extLst>
              <a:ext uri="{FF2B5EF4-FFF2-40B4-BE49-F238E27FC236}">
                <a16:creationId xmlns:a16="http://schemas.microsoft.com/office/drawing/2014/main" id="{CE8FE38A-B25B-4045-A6EA-C5F46F3A7F5A}"/>
              </a:ext>
            </a:extLst>
          </p:cNvPr>
          <p:cNvSpPr/>
          <p:nvPr/>
        </p:nvSpPr>
        <p:spPr>
          <a:xfrm>
            <a:off x="475076" y="5838997"/>
            <a:ext cx="5536948" cy="584775"/>
          </a:xfrm>
          <a:prstGeom prst="rect">
            <a:avLst/>
          </a:prstGeom>
        </p:spPr>
        <p:txBody>
          <a:bodyPr wrap="square">
            <a:spAutoFit/>
          </a:bodyPr>
          <a:lstStyle/>
          <a:p>
            <a:r>
              <a:rPr lang="ro-RO" sz="1600" dirty="0">
                <a:ea typeface="Calibri" panose="020F0502020204030204" pitchFamily="34" charset="0"/>
              </a:rPr>
              <a:t>Dacă nu sunt eliminate, la calculul gradului de mobilitate se obțin valori nule sau negative, deși mecanismul funcționează corect</a:t>
            </a:r>
            <a:endParaRPr lang="en-US" sz="1600" dirty="0"/>
          </a:p>
        </p:txBody>
      </p:sp>
      <p:sp>
        <p:nvSpPr>
          <p:cNvPr id="6" name="Rectangle 5">
            <a:extLst>
              <a:ext uri="{FF2B5EF4-FFF2-40B4-BE49-F238E27FC236}">
                <a16:creationId xmlns:a16="http://schemas.microsoft.com/office/drawing/2014/main" id="{E6CBAA7E-EA2F-4A3D-85D8-72BD8B204646}"/>
              </a:ext>
            </a:extLst>
          </p:cNvPr>
          <p:cNvSpPr/>
          <p:nvPr/>
        </p:nvSpPr>
        <p:spPr>
          <a:xfrm>
            <a:off x="7069847" y="5838997"/>
            <a:ext cx="4833021" cy="830997"/>
          </a:xfrm>
          <a:prstGeom prst="rect">
            <a:avLst/>
          </a:prstGeom>
        </p:spPr>
        <p:txBody>
          <a:bodyPr wrap="square">
            <a:spAutoFit/>
          </a:bodyPr>
          <a:lstStyle/>
          <a:p>
            <a:r>
              <a:rPr lang="ro-RO" sz="1600" dirty="0">
                <a:ea typeface="Calibri" panose="020F0502020204030204" pitchFamily="34" charset="0"/>
              </a:rPr>
              <a:t>La calculul gradului de mobilitate, rezultă valori mai mari decât sunt necesare pentru funcționarea corectă a mecanismului</a:t>
            </a:r>
            <a:endParaRPr lang="en-US" sz="1600" dirty="0"/>
          </a:p>
        </p:txBody>
      </p:sp>
      <p:cxnSp>
        <p:nvCxnSpPr>
          <p:cNvPr id="16" name="Straight Connector 15">
            <a:extLst>
              <a:ext uri="{FF2B5EF4-FFF2-40B4-BE49-F238E27FC236}">
                <a16:creationId xmlns:a16="http://schemas.microsoft.com/office/drawing/2014/main" id="{478F8144-432F-4FB8-96C6-7C44411FEAD9}"/>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11CDA95-C39E-420D-A381-AC8246CD5C96}"/>
              </a:ext>
            </a:extLst>
          </p:cNvPr>
          <p:cNvSpPr/>
          <p:nvPr/>
        </p:nvSpPr>
        <p:spPr>
          <a:xfrm>
            <a:off x="730897" y="311658"/>
            <a:ext cx="6039538"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STRUCTURALĂ</a:t>
            </a:r>
            <a:endParaRPr lang="en-US" sz="2400" dirty="0"/>
          </a:p>
        </p:txBody>
      </p:sp>
    </p:spTree>
    <p:extLst>
      <p:ext uri="{BB962C8B-B14F-4D97-AF65-F5344CB8AC3E}">
        <p14:creationId xmlns:p14="http://schemas.microsoft.com/office/powerpoint/2010/main" val="21507879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BB73878-9012-418A-BE5C-CF1C752708DD}"/>
                  </a:ext>
                </a:extLst>
              </p:cNvPr>
              <p:cNvSpPr/>
              <p:nvPr/>
            </p:nvSpPr>
            <p:spPr>
              <a:xfrm>
                <a:off x="766112" y="1216256"/>
                <a:ext cx="3829766"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𝑐</m:t>
                          </m:r>
                        </m:sub>
                      </m:sSub>
                      <m:r>
                        <a:rPr lang="en-US" i="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𝑟</m:t>
                          </m:r>
                        </m:sup>
                      </m:sSup>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𝐵</m:t>
                              </m:r>
                            </m:sub>
                            <m:sup>
                              <m:r>
                                <a:rPr lang="en-US" i="0">
                                  <a:latin typeface="Cambria Math" panose="02040503050406030204" pitchFamily="18" charset="0"/>
                                </a:rPr>
                                <m:t>2</m:t>
                              </m:r>
                            </m:sup>
                          </m:sSubSup>
                        </m:num>
                        <m:den>
                          <m:r>
                            <a:rPr lang="en-US" i="0">
                              <a:latin typeface="Cambria Math" panose="02040503050406030204" pitchFamily="18" charset="0"/>
                            </a:rPr>
                            <m:t>2</m:t>
                          </m:r>
                        </m:den>
                      </m:f>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𝐺𝑗</m:t>
                                  </m:r>
                                </m:sub>
                              </m:sSub>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𝑗</m:t>
                                      </m:r>
                                    </m:sub>
                                    <m:sup>
                                      <m:r>
                                        <a:rPr lang="en-US" i="0">
                                          <a:latin typeface="Cambria Math" panose="02040503050406030204" pitchFamily="18" charset="0"/>
                                        </a:rPr>
                                        <m:t>2</m:t>
                                      </m:r>
                                    </m:sup>
                                  </m:sSubSup>
                                </m:num>
                                <m:den>
                                  <m:r>
                                    <a:rPr lang="en-US" i="0">
                                      <a:latin typeface="Cambria Math" panose="02040503050406030204" pitchFamily="18" charset="0"/>
                                    </a:rPr>
                                    <m:t>2</m:t>
                                  </m:r>
                                </m:den>
                              </m:f>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𝑗</m:t>
                                  </m:r>
                                </m:sub>
                              </m:sSub>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𝐺𝑗</m:t>
                                      </m:r>
                                    </m:sub>
                                    <m:sup>
                                      <m:r>
                                        <a:rPr lang="en-US" i="0">
                                          <a:latin typeface="Cambria Math" panose="02040503050406030204" pitchFamily="18" charset="0"/>
                                        </a:rPr>
                                        <m:t>2</m:t>
                                      </m:r>
                                    </m:sup>
                                  </m:sSubSup>
                                </m:num>
                                <m:den>
                                  <m:r>
                                    <a:rPr lang="en-US" i="0">
                                      <a:latin typeface="Cambria Math" panose="02040503050406030204" pitchFamily="18" charset="0"/>
                                    </a:rPr>
                                    <m:t>2</m:t>
                                  </m:r>
                                </m:den>
                              </m:f>
                            </m:e>
                          </m:d>
                        </m:e>
                      </m:nary>
                    </m:oMath>
                  </m:oMathPara>
                </a14:m>
                <a:endParaRPr lang="en-US" dirty="0"/>
              </a:p>
            </p:txBody>
          </p:sp>
        </mc:Choice>
        <mc:Fallback xmlns="">
          <p:sp>
            <p:nvSpPr>
              <p:cNvPr id="2" name="Rectangle 1">
                <a:extLst>
                  <a:ext uri="{FF2B5EF4-FFF2-40B4-BE49-F238E27FC236}">
                    <a16:creationId xmlns:a16="http://schemas.microsoft.com/office/drawing/2014/main" id="{EBB73878-9012-418A-BE5C-CF1C752708DD}"/>
                  </a:ext>
                </a:extLst>
              </p:cNvPr>
              <p:cNvSpPr>
                <a:spLocks noRot="1" noChangeAspect="1" noMove="1" noResize="1" noEditPoints="1" noAdjustHandles="1" noChangeArrowheads="1" noChangeShapeType="1" noTextEdit="1"/>
              </p:cNvSpPr>
              <p:nvPr/>
            </p:nvSpPr>
            <p:spPr>
              <a:xfrm>
                <a:off x="766112" y="1216256"/>
                <a:ext cx="3829766" cy="87985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50E81F7D-29AA-486F-BD7D-8C630E608A9C}"/>
                  </a:ext>
                </a:extLst>
              </p:cNvPr>
              <p:cNvSpPr/>
              <p:nvPr/>
            </p:nvSpPr>
            <p:spPr>
              <a:xfrm>
                <a:off x="766112" y="2549144"/>
                <a:ext cx="3755772"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𝑐</m:t>
                          </m:r>
                        </m:sub>
                      </m:sSub>
                      <m:r>
                        <a:rPr lang="en-US" i="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𝑟</m:t>
                          </m:r>
                        </m:sup>
                      </m:sSup>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0">
                                  <a:latin typeface="Cambria Math" panose="02040503050406030204" pitchFamily="18" charset="0"/>
                                </a:rPr>
                                <m:t>1</m:t>
                              </m:r>
                            </m:sub>
                            <m:sup>
                              <m:r>
                                <a:rPr lang="en-US" i="0">
                                  <a:latin typeface="Cambria Math" panose="02040503050406030204" pitchFamily="18" charset="0"/>
                                </a:rPr>
                                <m:t>2</m:t>
                              </m:r>
                            </m:sup>
                          </m:sSubSup>
                        </m:num>
                        <m:den>
                          <m:r>
                            <a:rPr lang="en-US" i="0">
                              <a:latin typeface="Cambria Math" panose="02040503050406030204" pitchFamily="18" charset="0"/>
                            </a:rPr>
                            <m:t>2</m:t>
                          </m:r>
                        </m:den>
                      </m:f>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𝐺𝑗</m:t>
                                  </m:r>
                                </m:sub>
                              </m:sSub>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𝑗</m:t>
                                      </m:r>
                                    </m:sub>
                                    <m:sup>
                                      <m:r>
                                        <a:rPr lang="en-US" i="0">
                                          <a:latin typeface="Cambria Math" panose="02040503050406030204" pitchFamily="18" charset="0"/>
                                        </a:rPr>
                                        <m:t>2</m:t>
                                      </m:r>
                                    </m:sup>
                                  </m:sSubSup>
                                </m:num>
                                <m:den>
                                  <m:r>
                                    <a:rPr lang="en-US" i="0">
                                      <a:latin typeface="Cambria Math" panose="02040503050406030204" pitchFamily="18" charset="0"/>
                                    </a:rPr>
                                    <m:t>2</m:t>
                                  </m:r>
                                </m:den>
                              </m:f>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𝑗</m:t>
                                  </m:r>
                                </m:sub>
                              </m:sSub>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𝐺𝑗</m:t>
                                      </m:r>
                                    </m:sub>
                                    <m:sup>
                                      <m:r>
                                        <a:rPr lang="en-US" i="0">
                                          <a:latin typeface="Cambria Math" panose="02040503050406030204" pitchFamily="18" charset="0"/>
                                        </a:rPr>
                                        <m:t>2</m:t>
                                      </m:r>
                                    </m:sup>
                                  </m:sSubSup>
                                </m:num>
                                <m:den>
                                  <m:r>
                                    <a:rPr lang="en-US" i="0">
                                      <a:latin typeface="Cambria Math" panose="02040503050406030204" pitchFamily="18" charset="0"/>
                                    </a:rPr>
                                    <m:t>2</m:t>
                                  </m:r>
                                </m:den>
                              </m:f>
                            </m:e>
                          </m:d>
                        </m:e>
                      </m:nary>
                    </m:oMath>
                  </m:oMathPara>
                </a14:m>
                <a:endParaRPr lang="en-US" dirty="0"/>
              </a:p>
            </p:txBody>
          </p:sp>
        </mc:Choice>
        <mc:Fallback xmlns="">
          <p:sp>
            <p:nvSpPr>
              <p:cNvPr id="9" name="Rectangle 8">
                <a:extLst>
                  <a:ext uri="{FF2B5EF4-FFF2-40B4-BE49-F238E27FC236}">
                    <a16:creationId xmlns:a16="http://schemas.microsoft.com/office/drawing/2014/main" id="{50E81F7D-29AA-486F-BD7D-8C630E608A9C}"/>
                  </a:ext>
                </a:extLst>
              </p:cNvPr>
              <p:cNvSpPr>
                <a:spLocks noRot="1" noChangeAspect="1" noMove="1" noResize="1" noEditPoints="1" noAdjustHandles="1" noChangeArrowheads="1" noChangeShapeType="1" noTextEdit="1"/>
              </p:cNvSpPr>
              <p:nvPr/>
            </p:nvSpPr>
            <p:spPr>
              <a:xfrm>
                <a:off x="766112" y="2549144"/>
                <a:ext cx="3755772" cy="87985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8CFAFA8-E3B2-4103-A174-136309D159CB}"/>
                  </a:ext>
                </a:extLst>
              </p:cNvPr>
              <p:cNvSpPr/>
              <p:nvPr/>
            </p:nvSpPr>
            <p:spPr>
              <a:xfrm>
                <a:off x="5100734" y="1216256"/>
                <a:ext cx="6441698" cy="2106731"/>
              </a:xfrm>
              <a:prstGeom prst="rect">
                <a:avLst/>
              </a:prstGeom>
            </p:spPr>
            <p:txBody>
              <a:bodyPr wrap="square">
                <a:spAutoFit/>
              </a:bodyPr>
              <a:lstStyle/>
              <a:p>
                <a:pPr algn="just" defTabSz="179388">
                  <a:spcBef>
                    <a:spcPts val="600"/>
                  </a:spcBef>
                  <a:spcAft>
                    <a:spcPts val="600"/>
                  </a:spcAft>
                </a:pPr>
                <a:r>
                  <a:rPr lang="ro-RO"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𝑣</m:t>
                        </m:r>
                      </m:e>
                      <m:sub>
                        <m:r>
                          <a:rPr lang="en-US" i="1">
                            <a:latin typeface="Cambria Math" panose="02040503050406030204" pitchFamily="18" charset="0"/>
                            <a:ea typeface="Calibri" panose="020F0502020204030204" pitchFamily="34" charset="0"/>
                            <a:cs typeface="Times New Roman" panose="02020603050405020304" pitchFamily="18" charset="0"/>
                          </a:rPr>
                          <m:t>𝐵</m:t>
                        </m:r>
                      </m:sub>
                    </m:sSub>
                  </m:oMath>
                </a14:m>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t>și</a:t>
                </a:r>
                <a:r>
                  <a:rPr lang="en-US"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i="1">
                        <a:latin typeface="Cambria Math" panose="02040503050406030204" pitchFamily="18" charset="0"/>
                        <a:ea typeface="Calibri" panose="020F0502020204030204" pitchFamily="34" charset="0"/>
                        <a:cs typeface="Times New Roman" panose="02020603050405020304" pitchFamily="18" charset="0"/>
                      </a:rPr>
                      <m:t>𝜔</m:t>
                    </m:r>
                  </m:oMath>
                </a14:m>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o-RO" dirty="0"/>
                  <a:t>reprezintă viteza punctului de reducere a masei respectiv viteza unghiulară a elementului de reducere,</a:t>
                </a:r>
                <a:endParaRPr lang="en-US" dirty="0"/>
              </a:p>
              <a:p>
                <a:pPr algn="just">
                  <a:spcBef>
                    <a:spcPts val="600"/>
                  </a:spcBef>
                  <a:spcAft>
                    <a:spcPts val="600"/>
                  </a:spcAft>
                </a:pPr>
                <a:r>
                  <a:rPr lang="ro-RO"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𝑚</m:t>
                        </m:r>
                      </m:e>
                      <m:sub>
                        <m:r>
                          <a:rPr lang="en-US" i="1">
                            <a:latin typeface="Cambria Math" panose="02040503050406030204" pitchFamily="18" charset="0"/>
                            <a:ea typeface="Times New Roman" panose="02020603050405020304" pitchFamily="18" charset="0"/>
                            <a:cs typeface="Times New Roman" panose="02020603050405020304" pitchFamily="18" charset="0"/>
                          </a:rPr>
                          <m:t>𝑗</m:t>
                        </m:r>
                      </m:sub>
                    </m:sSub>
                  </m:oMath>
                </a14:m>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t>și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𝐼</m:t>
                        </m:r>
                      </m:e>
                      <m:sub>
                        <m:r>
                          <a:rPr lang="en-US" i="1">
                            <a:latin typeface="Cambria Math" panose="02040503050406030204" pitchFamily="18" charset="0"/>
                            <a:ea typeface="Times New Roman" panose="02020603050405020304" pitchFamily="18" charset="0"/>
                            <a:cs typeface="Times New Roman" panose="02020603050405020304" pitchFamily="18" charset="0"/>
                          </a:rPr>
                          <m:t>𝐺𝑗</m:t>
                        </m:r>
                      </m:sub>
                    </m:sSub>
                  </m:oMath>
                </a14:m>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ro-RO" dirty="0"/>
                  <a:t>sunt masa respectiv momentul de inerție mecanic în raport cu axa ce trece prin centrul de greutate al elementului </a:t>
                </a:r>
                <a:r>
                  <a:rPr lang="ro-RO" i="1" dirty="0"/>
                  <a:t>j</a:t>
                </a:r>
                <a:r>
                  <a:rPr lang="ro-RO"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ro-RO"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𝑣</m:t>
                        </m:r>
                      </m:e>
                      <m:sub>
                        <m:r>
                          <a:rPr lang="ro-RO" i="1">
                            <a:latin typeface="Cambria Math" panose="02040503050406030204" pitchFamily="18" charset="0"/>
                            <a:ea typeface="Times New Roman" panose="02020603050405020304" pitchFamily="18" charset="0"/>
                            <a:cs typeface="Times New Roman" panose="02020603050405020304" pitchFamily="18" charset="0"/>
                          </a:rPr>
                          <m:t>𝐺𝑗</m:t>
                        </m:r>
                      </m:sub>
                    </m:sSub>
                  </m:oMath>
                </a14:m>
                <a:r>
                  <a:rPr lang="ro-RO" dirty="0">
                    <a:latin typeface="Times New Roman" panose="02020603050405020304" pitchFamily="18" charset="0"/>
                    <a:ea typeface="Times New Roman" panose="02020603050405020304" pitchFamily="18" charset="0"/>
                    <a:cs typeface="Times New Roman" panose="02020603050405020304" pitchFamily="18" charset="0"/>
                  </a:rPr>
                  <a:t> </a:t>
                </a:r>
                <a:r>
                  <a:rPr lang="ro-RO" dirty="0"/>
                  <a:t>și</a:t>
                </a:r>
                <a:r>
                  <a:rPr lang="ro-RO"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𝜔</m:t>
                        </m:r>
                      </m:e>
                      <m:sub>
                        <m:r>
                          <a:rPr lang="ro-RO" i="1">
                            <a:latin typeface="Cambria Math" panose="02040503050406030204" pitchFamily="18" charset="0"/>
                            <a:ea typeface="Times New Roman" panose="02020603050405020304" pitchFamily="18" charset="0"/>
                            <a:cs typeface="Times New Roman" panose="02020603050405020304" pitchFamily="18" charset="0"/>
                          </a:rPr>
                          <m:t>𝑗</m:t>
                        </m:r>
                      </m:sub>
                    </m:sSub>
                  </m:oMath>
                </a14:m>
                <a:r>
                  <a:rPr lang="ro-RO" dirty="0">
                    <a:latin typeface="Times New Roman" panose="02020603050405020304" pitchFamily="18" charset="0"/>
                    <a:ea typeface="Times New Roman" panose="02020603050405020304" pitchFamily="18" charset="0"/>
                    <a:cs typeface="Times New Roman" panose="02020603050405020304" pitchFamily="18" charset="0"/>
                  </a:rPr>
                  <a:t> </a:t>
                </a:r>
                <a:r>
                  <a:rPr lang="ro-RO" dirty="0"/>
                  <a:t>reprezintă viteza centrului de greutate respectiv viteza unghiulară a elementului</a:t>
                </a:r>
                <a:r>
                  <a:rPr lang="ro-RO" i="1" dirty="0"/>
                  <a:t> j</a:t>
                </a:r>
                <a:r>
                  <a:rPr lang="ro-RO"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Rectangle 11">
                <a:extLst>
                  <a:ext uri="{FF2B5EF4-FFF2-40B4-BE49-F238E27FC236}">
                    <a16:creationId xmlns:a16="http://schemas.microsoft.com/office/drawing/2014/main" id="{38CFAFA8-E3B2-4103-A174-136309D159CB}"/>
                  </a:ext>
                </a:extLst>
              </p:cNvPr>
              <p:cNvSpPr>
                <a:spLocks noRot="1" noChangeAspect="1" noMove="1" noResize="1" noEditPoints="1" noAdjustHandles="1" noChangeArrowheads="1" noChangeShapeType="1" noTextEdit="1"/>
              </p:cNvSpPr>
              <p:nvPr/>
            </p:nvSpPr>
            <p:spPr>
              <a:xfrm>
                <a:off x="5100734" y="1216256"/>
                <a:ext cx="6441698" cy="2106731"/>
              </a:xfrm>
              <a:prstGeom prst="rect">
                <a:avLst/>
              </a:prstGeom>
              <a:blipFill>
                <a:blip r:embed="rId4"/>
                <a:stretch>
                  <a:fillRect l="-852" t="-2029" r="-852" b="-4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E5088293-33B6-429B-8EFF-7A5CCBB2AADE}"/>
                  </a:ext>
                </a:extLst>
              </p:cNvPr>
              <p:cNvSpPr/>
              <p:nvPr/>
            </p:nvSpPr>
            <p:spPr>
              <a:xfrm>
                <a:off x="734657" y="4043431"/>
                <a:ext cx="3591431"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𝑟</m:t>
                          </m:r>
                        </m:sup>
                      </m:sSup>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𝐺𝑗</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𝑗</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e>
                                  </m:d>
                                </m:e>
                                <m:sup>
                                  <m:r>
                                    <a:rPr lang="en-US" i="0">
                                      <a:latin typeface="Cambria Math" panose="02040503050406030204" pitchFamily="18" charset="0"/>
                                    </a:rPr>
                                    <m:t>2</m:t>
                                  </m:r>
                                </m:sup>
                              </m:s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𝑗</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𝐺𝑗</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e>
                                  </m:d>
                                </m:e>
                                <m:sup>
                                  <m:r>
                                    <a:rPr lang="en-US" i="0">
                                      <a:latin typeface="Cambria Math" panose="02040503050406030204" pitchFamily="18" charset="0"/>
                                    </a:rPr>
                                    <m:t>2</m:t>
                                  </m:r>
                                </m:sup>
                              </m:sSup>
                            </m:e>
                          </m:d>
                        </m:e>
                      </m:nary>
                    </m:oMath>
                  </m:oMathPara>
                </a14:m>
                <a:endParaRPr lang="en-US" dirty="0"/>
              </a:p>
            </p:txBody>
          </p:sp>
        </mc:Choice>
        <mc:Fallback xmlns="">
          <p:sp>
            <p:nvSpPr>
              <p:cNvPr id="13" name="Rectangle 12">
                <a:extLst>
                  <a:ext uri="{FF2B5EF4-FFF2-40B4-BE49-F238E27FC236}">
                    <a16:creationId xmlns:a16="http://schemas.microsoft.com/office/drawing/2014/main" id="{E5088293-33B6-429B-8EFF-7A5CCBB2AADE}"/>
                  </a:ext>
                </a:extLst>
              </p:cNvPr>
              <p:cNvSpPr>
                <a:spLocks noRot="1" noChangeAspect="1" noMove="1" noResize="1" noEditPoints="1" noAdjustHandles="1" noChangeArrowheads="1" noChangeShapeType="1" noTextEdit="1"/>
              </p:cNvSpPr>
              <p:nvPr/>
            </p:nvSpPr>
            <p:spPr>
              <a:xfrm>
                <a:off x="734657" y="4043431"/>
                <a:ext cx="3591431" cy="87985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A6FF4C76-F69E-42EE-9438-1475911EC042}"/>
                  </a:ext>
                </a:extLst>
              </p:cNvPr>
              <p:cNvSpPr/>
              <p:nvPr/>
            </p:nvSpPr>
            <p:spPr>
              <a:xfrm>
                <a:off x="734657" y="5230133"/>
                <a:ext cx="3558345"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𝑟</m:t>
                          </m:r>
                        </m:sup>
                      </m:sSup>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𝐺𝑗</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𝑗</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0">
                                                  <a:latin typeface="Cambria Math" panose="02040503050406030204" pitchFamily="18" charset="0"/>
                                                </a:rPr>
                                                <m:t>1</m:t>
                                              </m:r>
                                            </m:sub>
                                          </m:sSub>
                                        </m:den>
                                      </m:f>
                                    </m:e>
                                  </m:d>
                                </m:e>
                                <m:sup>
                                  <m:r>
                                    <a:rPr lang="en-US" i="0">
                                      <a:latin typeface="Cambria Math" panose="02040503050406030204" pitchFamily="18" charset="0"/>
                                    </a:rPr>
                                    <m:t>2</m:t>
                                  </m:r>
                                </m:sup>
                              </m:s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𝑗</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𝐺𝑗</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0">
                                                  <a:latin typeface="Cambria Math" panose="02040503050406030204" pitchFamily="18" charset="0"/>
                                                </a:rPr>
                                                <m:t>1</m:t>
                                              </m:r>
                                            </m:sub>
                                          </m:sSub>
                                        </m:den>
                                      </m:f>
                                    </m:e>
                                  </m:d>
                                </m:e>
                                <m:sup>
                                  <m:r>
                                    <a:rPr lang="en-US" i="0">
                                      <a:latin typeface="Cambria Math" panose="02040503050406030204" pitchFamily="18" charset="0"/>
                                    </a:rPr>
                                    <m:t>2</m:t>
                                  </m:r>
                                </m:sup>
                              </m:sSup>
                            </m:e>
                          </m:d>
                        </m:e>
                      </m:nary>
                    </m:oMath>
                  </m:oMathPara>
                </a14:m>
                <a:endParaRPr lang="en-US" dirty="0"/>
              </a:p>
            </p:txBody>
          </p:sp>
        </mc:Choice>
        <mc:Fallback xmlns="">
          <p:sp>
            <p:nvSpPr>
              <p:cNvPr id="14" name="Rectangle 13">
                <a:extLst>
                  <a:ext uri="{FF2B5EF4-FFF2-40B4-BE49-F238E27FC236}">
                    <a16:creationId xmlns:a16="http://schemas.microsoft.com/office/drawing/2014/main" id="{A6FF4C76-F69E-42EE-9438-1475911EC042}"/>
                  </a:ext>
                </a:extLst>
              </p:cNvPr>
              <p:cNvSpPr>
                <a:spLocks noRot="1" noChangeAspect="1" noMove="1" noResize="1" noEditPoints="1" noAdjustHandles="1" noChangeArrowheads="1" noChangeShapeType="1" noTextEdit="1"/>
              </p:cNvSpPr>
              <p:nvPr/>
            </p:nvSpPr>
            <p:spPr>
              <a:xfrm>
                <a:off x="734657" y="5230133"/>
                <a:ext cx="3558345" cy="879856"/>
              </a:xfrm>
              <a:prstGeom prst="rect">
                <a:avLst/>
              </a:prstGeom>
              <a:blipFill>
                <a:blip r:embed="rId6"/>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D9A8421C-21B1-4235-8FE2-F76DFA058232}"/>
              </a:ext>
            </a:extLst>
          </p:cNvPr>
          <p:cNvSpPr/>
          <p:nvPr/>
        </p:nvSpPr>
        <p:spPr>
          <a:xfrm>
            <a:off x="5100734" y="4145840"/>
            <a:ext cx="6096000" cy="2031325"/>
          </a:xfrm>
          <a:prstGeom prst="rect">
            <a:avLst/>
          </a:prstGeom>
        </p:spPr>
        <p:txBody>
          <a:bodyPr>
            <a:spAutoFit/>
          </a:bodyPr>
          <a:lstStyle/>
          <a:p>
            <a:pPr marL="285750" indent="-285750" algn="just">
              <a:buFontTx/>
              <a:buChar char="-"/>
            </a:pPr>
            <a:r>
              <a:rPr lang="ro-RO" dirty="0"/>
              <a:t>Masa și momentul de inerție redus nu depind de viteza elementului de reducere. Depind de poziția elementelor, de natura mișcărilor efectuate de acestea precum și de masele aflate în mișcare</a:t>
            </a:r>
          </a:p>
          <a:p>
            <a:pPr marL="285750" indent="-285750" algn="just">
              <a:buFontTx/>
              <a:buChar char="-"/>
            </a:pPr>
            <a:r>
              <a:rPr lang="ro-RO" dirty="0"/>
              <a:t>Masa și momentul de inerție reduse sunt variabile. Perioada de variație se numește </a:t>
            </a:r>
            <a:r>
              <a:rPr lang="ro-RO" i="1" dirty="0"/>
              <a:t>ciclu geometric</a:t>
            </a:r>
            <a:endParaRPr lang="en-US" dirty="0"/>
          </a:p>
          <a:p>
            <a:pPr marL="285750" indent="-285750" algn="just">
              <a:buFontTx/>
              <a:buChar char="-"/>
            </a:pPr>
            <a:endParaRPr lang="en-US" dirty="0"/>
          </a:p>
        </p:txBody>
      </p:sp>
      <p:sp>
        <p:nvSpPr>
          <p:cNvPr id="10" name="Rectangle 9">
            <a:extLst>
              <a:ext uri="{FF2B5EF4-FFF2-40B4-BE49-F238E27FC236}">
                <a16:creationId xmlns:a16="http://schemas.microsoft.com/office/drawing/2014/main" id="{48E8C58E-23EC-42B7-99DD-ACCCAD4FE955}"/>
              </a:ext>
            </a:extLst>
          </p:cNvPr>
          <p:cNvSpPr/>
          <p:nvPr/>
        </p:nvSpPr>
        <p:spPr>
          <a:xfrm>
            <a:off x="552348" y="313618"/>
            <a:ext cx="6227026" cy="461665"/>
          </a:xfrm>
          <a:prstGeom prst="rect">
            <a:avLst/>
          </a:prstGeom>
        </p:spPr>
        <p:txBody>
          <a:bodyPr wrap="none">
            <a:spAutoFit/>
          </a:bodyPr>
          <a:lstStyle/>
          <a:p>
            <a:r>
              <a:rPr lang="ro-RO" sz="2400" dirty="0"/>
              <a:t>3.1 Reducerea forțelor și maselor mecanismelor </a:t>
            </a:r>
            <a:endParaRPr lang="en-US" sz="2400" dirty="0"/>
          </a:p>
        </p:txBody>
      </p:sp>
      <p:cxnSp>
        <p:nvCxnSpPr>
          <p:cNvPr id="11" name="Straight Connector 10">
            <a:extLst>
              <a:ext uri="{FF2B5EF4-FFF2-40B4-BE49-F238E27FC236}">
                <a16:creationId xmlns:a16="http://schemas.microsoft.com/office/drawing/2014/main" id="{85891E1A-F011-473D-A8E5-8FCF2A9DFB11}"/>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7069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01A4AC-91D7-4FCD-A285-61F6322DBE50}"/>
              </a:ext>
            </a:extLst>
          </p:cNvPr>
          <p:cNvSpPr/>
          <p:nvPr/>
        </p:nvSpPr>
        <p:spPr>
          <a:xfrm>
            <a:off x="564560" y="802762"/>
            <a:ext cx="7863371" cy="369332"/>
          </a:xfrm>
          <a:prstGeom prst="rect">
            <a:avLst/>
          </a:prstGeom>
        </p:spPr>
        <p:txBody>
          <a:bodyPr wrap="none">
            <a:spAutoFit/>
          </a:bodyPr>
          <a:lstStyle/>
          <a:p>
            <a:r>
              <a:rPr lang="ro-RO" i="1" dirty="0"/>
              <a:t>Ex: Determinarea masei și momentului de inerție reduse la mecanismul patrulater</a:t>
            </a:r>
            <a:endParaRPr lang="en-US" sz="2800" b="1" i="1"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2F01CC1-B813-4AEE-A3DB-B98A337B3029}"/>
                  </a:ext>
                </a:extLst>
              </p:cNvPr>
              <p:cNvSpPr/>
              <p:nvPr/>
            </p:nvSpPr>
            <p:spPr>
              <a:xfrm>
                <a:off x="647810" y="1401467"/>
                <a:ext cx="7696872" cy="1431161"/>
              </a:xfrm>
              <a:prstGeom prst="rect">
                <a:avLst/>
              </a:prstGeom>
            </p:spPr>
            <p:txBody>
              <a:bodyPr wrap="square">
                <a:spAutoFit/>
              </a:bodyPr>
              <a:lstStyle/>
              <a:p>
                <a:pPr>
                  <a:spcAft>
                    <a:spcPts val="600"/>
                  </a:spcAft>
                  <a:tabLst>
                    <a:tab pos="1431925" algn="l"/>
                  </a:tabLst>
                </a:pPr>
                <a:r>
                  <a:rPr lang="ro-RO" u="sng" dirty="0">
                    <a:ea typeface="Calibri" panose="020F0502020204030204" pitchFamily="34" charset="0"/>
                  </a:rPr>
                  <a:t>Se cunosc</a:t>
                </a:r>
                <a:r>
                  <a:rPr lang="ro-RO" dirty="0">
                    <a:ea typeface="Calibri" panose="020F0502020204030204" pitchFamily="34" charset="0"/>
                  </a:rPr>
                  <a:t>:	masele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a:latin typeface="Cambria Math" panose="02040503050406030204" pitchFamily="18" charset="0"/>
                          </a:rPr>
                          <m:t>1</m:t>
                        </m:r>
                      </m:sub>
                    </m:sSub>
                  </m:oMath>
                </a14:m>
                <a:r>
                  <a:rPr lang="ro-RO" i="1"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a:latin typeface="Cambria Math" panose="02040503050406030204" pitchFamily="18" charset="0"/>
                          </a:rPr>
                          <m:t>2</m:t>
                        </m:r>
                      </m:sub>
                    </m:sSub>
                  </m:oMath>
                </a14:m>
                <a:r>
                  <a:rPr lang="ro-RO" i="1" dirty="0"/>
                  <a:t> </a:t>
                </a:r>
                <a:r>
                  <a:rPr lang="ro-RO" dirty="0"/>
                  <a:t>și</a:t>
                </a:r>
                <a:r>
                  <a:rPr lang="ro-RO" i="1"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a:latin typeface="Cambria Math" panose="02040503050406030204" pitchFamily="18" charset="0"/>
                          </a:rPr>
                          <m:t>3</m:t>
                        </m:r>
                      </m:sub>
                    </m:sSub>
                  </m:oMath>
                </a14:m>
                <a:r>
                  <a:rPr lang="ro-RO" i="1" dirty="0"/>
                  <a:t>  </a:t>
                </a:r>
                <a:r>
                  <a:rPr lang="ro-RO" dirty="0"/>
                  <a:t>și lungimile elementelor mecanismului </a:t>
                </a:r>
                <a:endParaRPr lang="ro-RO" dirty="0">
                  <a:ea typeface="Calibri" panose="020F0502020204030204" pitchFamily="34" charset="0"/>
                </a:endParaRPr>
              </a:p>
              <a:p>
                <a:pPr>
                  <a:spcAft>
                    <a:spcPts val="600"/>
                  </a:spcAft>
                  <a:tabLst>
                    <a:tab pos="1431925" algn="l"/>
                  </a:tabLst>
                </a:pPr>
                <a:r>
                  <a:rPr lang="ro-RO" dirty="0">
                    <a:ea typeface="Calibri" panose="020F0502020204030204" pitchFamily="34" charset="0"/>
                  </a:rPr>
                  <a:t>	pozițiile centrelor de greutate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𝐺</m:t>
                        </m:r>
                      </m:e>
                      <m:sub>
                        <m:r>
                          <a:rPr lang="en-US">
                            <a:latin typeface="Cambria Math" panose="02040503050406030204" pitchFamily="18" charset="0"/>
                          </a:rPr>
                          <m:t>1</m:t>
                        </m:r>
                      </m:sub>
                    </m:sSub>
                  </m:oMath>
                </a14:m>
                <a:r>
                  <a:rPr lang="ro-RO" i="1" dirty="0"/>
                  <a:t> ,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𝐺</m:t>
                        </m:r>
                      </m:e>
                      <m:sub>
                        <m:r>
                          <a:rPr lang="ro-RO">
                            <a:latin typeface="Cambria Math" panose="02040503050406030204" pitchFamily="18" charset="0"/>
                          </a:rPr>
                          <m:t>2</m:t>
                        </m:r>
                      </m:sub>
                    </m:sSub>
                  </m:oMath>
                </a14:m>
                <a:r>
                  <a:rPr lang="ro-RO" i="1" dirty="0"/>
                  <a:t> </a:t>
                </a:r>
                <a:r>
                  <a:rPr lang="ro-RO" dirty="0"/>
                  <a:t>și</a:t>
                </a:r>
                <a:r>
                  <a:rPr lang="ro-RO" i="1" dirty="0"/>
                  <a:t>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𝐺</m:t>
                        </m:r>
                      </m:e>
                      <m:sub>
                        <m:r>
                          <a:rPr lang="ro-RO">
                            <a:latin typeface="Cambria Math" panose="02040503050406030204" pitchFamily="18" charset="0"/>
                          </a:rPr>
                          <m:t>3</m:t>
                        </m:r>
                      </m:sub>
                    </m:sSub>
                  </m:oMath>
                </a14:m>
                <a:r>
                  <a:rPr lang="ro-RO" i="1" dirty="0"/>
                  <a:t> </a:t>
                </a:r>
              </a:p>
              <a:p>
                <a:pPr>
                  <a:spcAft>
                    <a:spcPts val="600"/>
                  </a:spcAft>
                  <a:tabLst>
                    <a:tab pos="1431925" algn="l"/>
                  </a:tabLst>
                </a:pPr>
                <a:r>
                  <a:rPr lang="ro-RO" i="1" dirty="0"/>
                  <a:t>	</a:t>
                </a:r>
                <a:r>
                  <a:rPr lang="ro-RO" dirty="0"/>
                  <a:t>momentele de inerție mecanice în raport cu axa Oz,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r>
                          <a:rPr lang="ro-RO" b="0" i="1" smtClean="0">
                            <a:latin typeface="Cambria Math" panose="02040503050406030204" pitchFamily="18" charset="0"/>
                          </a:rPr>
                          <m:t>1</m:t>
                        </m:r>
                      </m:sub>
                    </m:sSub>
                  </m:oMath>
                </a14:m>
                <a:r>
                  <a:rPr lang="ro-RO"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r>
                          <a:rPr lang="ro-RO" b="0" i="1" smtClean="0">
                            <a:latin typeface="Cambria Math" panose="02040503050406030204" pitchFamily="18" charset="0"/>
                          </a:rPr>
                          <m:t>2</m:t>
                        </m:r>
                      </m:sub>
                    </m:sSub>
                  </m:oMath>
                </a14:m>
                <a:r>
                  <a:rPr lang="ro-RO" dirty="0"/>
                  <a:t> și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r>
                          <a:rPr lang="ro-RO" b="0" i="1" smtClean="0">
                            <a:latin typeface="Cambria Math" panose="02040503050406030204" pitchFamily="18" charset="0"/>
                          </a:rPr>
                          <m:t>3</m:t>
                        </m:r>
                      </m:sub>
                    </m:sSub>
                  </m:oMath>
                </a14:m>
                <a:endParaRPr lang="ro-RO" dirty="0"/>
              </a:p>
              <a:p>
                <a:pPr>
                  <a:spcAft>
                    <a:spcPts val="600"/>
                  </a:spcAft>
                  <a:tabLst>
                    <a:tab pos="1257300" algn="l"/>
                    <a:tab pos="1347788" algn="l"/>
                  </a:tabLst>
                </a:pPr>
                <a:r>
                  <a:rPr lang="ro-RO" u="sng" dirty="0"/>
                  <a:t>Se determină</a:t>
                </a:r>
                <a:r>
                  <a:rPr lang="ro-RO" dirty="0"/>
                  <a:t>:  masa redusă și momentul de inerție redus</a:t>
                </a:r>
              </a:p>
            </p:txBody>
          </p:sp>
        </mc:Choice>
        <mc:Fallback xmlns="">
          <p:sp>
            <p:nvSpPr>
              <p:cNvPr id="4" name="Rectangle 3">
                <a:extLst>
                  <a:ext uri="{FF2B5EF4-FFF2-40B4-BE49-F238E27FC236}">
                    <a16:creationId xmlns:a16="http://schemas.microsoft.com/office/drawing/2014/main" id="{32F01CC1-B813-4AEE-A3DB-B98A337B3029}"/>
                  </a:ext>
                </a:extLst>
              </p:cNvPr>
              <p:cNvSpPr>
                <a:spLocks noRot="1" noChangeAspect="1" noMove="1" noResize="1" noEditPoints="1" noAdjustHandles="1" noChangeArrowheads="1" noChangeShapeType="1" noTextEdit="1"/>
              </p:cNvSpPr>
              <p:nvPr/>
            </p:nvSpPr>
            <p:spPr>
              <a:xfrm>
                <a:off x="647810" y="1401467"/>
                <a:ext cx="7696872" cy="1431161"/>
              </a:xfrm>
              <a:prstGeom prst="rect">
                <a:avLst/>
              </a:prstGeom>
              <a:blipFill>
                <a:blip r:embed="rId2"/>
                <a:stretch>
                  <a:fillRect l="-633" t="-2553" b="-595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482351F8-43B9-4B01-B930-F1950ADFA136}"/>
              </a:ext>
            </a:extLst>
          </p:cNvPr>
          <p:cNvPicPr>
            <a:picLocks noChangeAspect="1"/>
          </p:cNvPicPr>
          <p:nvPr/>
        </p:nvPicPr>
        <p:blipFill>
          <a:blip r:embed="rId3"/>
          <a:stretch>
            <a:fillRect/>
          </a:stretch>
        </p:blipFill>
        <p:spPr>
          <a:xfrm>
            <a:off x="7666624" y="1688584"/>
            <a:ext cx="3973232" cy="3046231"/>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B67DF9A-FF3D-403A-865E-D13BC730EACF}"/>
                  </a:ext>
                </a:extLst>
              </p:cNvPr>
              <p:cNvSpPr/>
              <p:nvPr/>
            </p:nvSpPr>
            <p:spPr>
              <a:xfrm>
                <a:off x="649568" y="3329458"/>
                <a:ext cx="6177952" cy="646331"/>
              </a:xfrm>
              <a:prstGeom prst="rect">
                <a:avLst/>
              </a:prstGeom>
            </p:spPr>
            <p:txBody>
              <a:bodyPr wrap="square">
                <a:spAutoFit/>
              </a:bodyPr>
              <a:lstStyle/>
              <a:p>
                <a:r>
                  <a:rPr lang="ro-RO" dirty="0"/>
                  <a:t>Se determină prin analiza cinematică vitezele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oMath>
                </a14:m>
                <a:r>
                  <a:rPr lang="ro-RO" dirty="0"/>
                  <a:t> și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ro-RO" b="0" i="1" smtClean="0">
                            <a:latin typeface="Cambria Math" panose="02040503050406030204" pitchFamily="18" charset="0"/>
                          </a:rPr>
                          <m:t>𝐶</m:t>
                        </m:r>
                      </m:sub>
                    </m:sSub>
                  </m:oMath>
                </a14:m>
                <a:r>
                  <a:rPr lang="ro-RO" dirty="0"/>
                  <a:t> respectiv vitezele centrelor de greutate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ro-RO" b="0" i="1" smtClean="0">
                            <a:latin typeface="Cambria Math" panose="02040503050406030204" pitchFamily="18" charset="0"/>
                          </a:rPr>
                          <m:t>𝐺</m:t>
                        </m:r>
                        <m:r>
                          <a:rPr lang="ro-RO" b="0" i="1" smtClean="0">
                            <a:latin typeface="Cambria Math" panose="02040503050406030204" pitchFamily="18" charset="0"/>
                          </a:rPr>
                          <m:t>1</m:t>
                        </m:r>
                      </m:sub>
                    </m:sSub>
                  </m:oMath>
                </a14:m>
                <a:r>
                  <a:rPr lang="ro-RO"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ro-RO" b="0" i="1" smtClean="0">
                            <a:latin typeface="Cambria Math" panose="02040503050406030204" pitchFamily="18" charset="0"/>
                          </a:rPr>
                          <m:t>𝐺</m:t>
                        </m:r>
                        <m:r>
                          <a:rPr lang="ro-RO" b="0" i="1" smtClean="0">
                            <a:latin typeface="Cambria Math" panose="02040503050406030204" pitchFamily="18" charset="0"/>
                          </a:rPr>
                          <m:t>2</m:t>
                        </m:r>
                      </m:sub>
                    </m:sSub>
                  </m:oMath>
                </a14:m>
                <a:r>
                  <a:rPr lang="ro-RO" dirty="0"/>
                  <a:t> și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ro-RO" b="0" i="1" smtClean="0">
                            <a:latin typeface="Cambria Math" panose="02040503050406030204" pitchFamily="18" charset="0"/>
                          </a:rPr>
                          <m:t>𝐺</m:t>
                        </m:r>
                        <m:r>
                          <a:rPr lang="ro-RO" b="0" i="1" smtClean="0">
                            <a:latin typeface="Cambria Math" panose="02040503050406030204" pitchFamily="18" charset="0"/>
                          </a:rPr>
                          <m:t>3</m:t>
                        </m:r>
                      </m:sub>
                    </m:sSub>
                  </m:oMath>
                </a14:m>
                <a:r>
                  <a:rPr lang="ro-RO" dirty="0"/>
                  <a:t>. </a:t>
                </a:r>
                <a:endParaRPr lang="en-US" dirty="0"/>
              </a:p>
            </p:txBody>
          </p:sp>
        </mc:Choice>
        <mc:Fallback xmlns="">
          <p:sp>
            <p:nvSpPr>
              <p:cNvPr id="8" name="Rectangle 7">
                <a:extLst>
                  <a:ext uri="{FF2B5EF4-FFF2-40B4-BE49-F238E27FC236}">
                    <a16:creationId xmlns:a16="http://schemas.microsoft.com/office/drawing/2014/main" id="{EB67DF9A-FF3D-403A-865E-D13BC730EACF}"/>
                  </a:ext>
                </a:extLst>
              </p:cNvPr>
              <p:cNvSpPr>
                <a:spLocks noRot="1" noChangeAspect="1" noMove="1" noResize="1" noEditPoints="1" noAdjustHandles="1" noChangeArrowheads="1" noChangeShapeType="1" noTextEdit="1"/>
              </p:cNvSpPr>
              <p:nvPr/>
            </p:nvSpPr>
            <p:spPr>
              <a:xfrm>
                <a:off x="649568" y="3329458"/>
                <a:ext cx="6177952" cy="646331"/>
              </a:xfrm>
              <a:prstGeom prst="rect">
                <a:avLst/>
              </a:prstGeom>
              <a:blipFill>
                <a:blip r:embed="rId4"/>
                <a:stretch>
                  <a:fillRect l="-888" t="-4717" b="-1415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443449F3-962C-4AA9-A638-BDA29BBD519D}"/>
              </a:ext>
            </a:extLst>
          </p:cNvPr>
          <p:cNvPicPr>
            <a:picLocks noChangeAspect="1"/>
          </p:cNvPicPr>
          <p:nvPr/>
        </p:nvPicPr>
        <p:blipFill>
          <a:blip r:embed="rId5"/>
          <a:stretch>
            <a:fillRect/>
          </a:stretch>
        </p:blipFill>
        <p:spPr>
          <a:xfrm>
            <a:off x="3740120" y="4155112"/>
            <a:ext cx="3489868" cy="2577515"/>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066F08E-CD15-4178-99B3-1EA7B83187B6}"/>
                  </a:ext>
                </a:extLst>
              </p:cNvPr>
              <p:cNvSpPr txBox="1"/>
              <p:nvPr/>
            </p:nvSpPr>
            <p:spPr>
              <a:xfrm>
                <a:off x="647810" y="4793183"/>
                <a:ext cx="14420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𝑣</m:t>
                              </m:r>
                            </m:e>
                          </m:acc>
                        </m:e>
                        <m:sub>
                          <m:r>
                            <a:rPr lang="ro-RO" b="0" i="1" smtClean="0">
                              <a:latin typeface="Cambria Math" panose="02040503050406030204" pitchFamily="18" charset="0"/>
                            </a:rPr>
                            <m:t>𝐵</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𝐴𝐵</m:t>
                          </m:r>
                        </m:sub>
                      </m:sSub>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19" name="TextBox 18">
                <a:extLst>
                  <a:ext uri="{FF2B5EF4-FFF2-40B4-BE49-F238E27FC236}">
                    <a16:creationId xmlns:a16="http://schemas.microsoft.com/office/drawing/2014/main" id="{E066F08E-CD15-4178-99B3-1EA7B83187B6}"/>
                  </a:ext>
                </a:extLst>
              </p:cNvPr>
              <p:cNvSpPr txBox="1">
                <a:spLocks noRot="1" noChangeAspect="1" noMove="1" noResize="1" noEditPoints="1" noAdjustHandles="1" noChangeArrowheads="1" noChangeShapeType="1" noTextEdit="1"/>
              </p:cNvSpPr>
              <p:nvPr/>
            </p:nvSpPr>
            <p:spPr>
              <a:xfrm>
                <a:off x="647810" y="4793183"/>
                <a:ext cx="1442061" cy="276999"/>
              </a:xfrm>
              <a:prstGeom prst="rect">
                <a:avLst/>
              </a:prstGeom>
              <a:blipFill>
                <a:blip r:embed="rId6"/>
                <a:stretch>
                  <a:fillRect l="-3376" t="-45652" r="-1266"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E3CFE55-7B4D-489D-89C9-99AD4999BCFB}"/>
                  </a:ext>
                </a:extLst>
              </p:cNvPr>
              <p:cNvSpPr/>
              <p:nvPr/>
            </p:nvSpPr>
            <p:spPr>
              <a:xfrm>
                <a:off x="2369344" y="4734815"/>
                <a:ext cx="10731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𝑣</m:t>
                              </m:r>
                            </m:e>
                          </m:acc>
                        </m:e>
                        <m:sub>
                          <m:r>
                            <a:rPr lang="ro-RO" i="1">
                              <a:latin typeface="Cambria Math" panose="02040503050406030204" pitchFamily="18" charset="0"/>
                            </a:rPr>
                            <m:t>𝐵</m:t>
                          </m:r>
                        </m:sub>
                      </m:sSub>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𝐴𝐵</m:t>
                      </m:r>
                    </m:oMath>
                  </m:oMathPara>
                </a14:m>
                <a:endParaRPr lang="en-US" dirty="0"/>
              </a:p>
            </p:txBody>
          </p:sp>
        </mc:Choice>
        <mc:Fallback xmlns="">
          <p:sp>
            <p:nvSpPr>
              <p:cNvPr id="20" name="Rectangle 19">
                <a:extLst>
                  <a:ext uri="{FF2B5EF4-FFF2-40B4-BE49-F238E27FC236}">
                    <a16:creationId xmlns:a16="http://schemas.microsoft.com/office/drawing/2014/main" id="{CE3CFE55-7B4D-489D-89C9-99AD4999BCFB}"/>
                  </a:ext>
                </a:extLst>
              </p:cNvPr>
              <p:cNvSpPr>
                <a:spLocks noRot="1" noChangeAspect="1" noMove="1" noResize="1" noEditPoints="1" noAdjustHandles="1" noChangeArrowheads="1" noChangeShapeType="1" noTextEdit="1"/>
              </p:cNvSpPr>
              <p:nvPr/>
            </p:nvSpPr>
            <p:spPr>
              <a:xfrm>
                <a:off x="2369344" y="4734815"/>
                <a:ext cx="1073114" cy="369332"/>
              </a:xfrm>
              <a:prstGeom prst="rect">
                <a:avLst/>
              </a:prstGeom>
              <a:blipFill>
                <a:blip r:embed="rId7"/>
                <a:stretch>
                  <a:fillRect t="-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0004AFE-53EB-4731-A754-085F3B6E4A57}"/>
                  </a:ext>
                </a:extLst>
              </p:cNvPr>
              <p:cNvSpPr txBox="1"/>
              <p:nvPr/>
            </p:nvSpPr>
            <p:spPr>
              <a:xfrm>
                <a:off x="692486" y="5397932"/>
                <a:ext cx="14761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𝑣</m:t>
                              </m:r>
                            </m:e>
                          </m:acc>
                        </m:e>
                        <m:sub>
                          <m:r>
                            <a:rPr lang="ro-RO" b="0" i="1" smtClean="0">
                              <a:latin typeface="Cambria Math" panose="02040503050406030204" pitchFamily="18" charset="0"/>
                            </a:rPr>
                            <m:t>𝐶</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𝑣</m:t>
                              </m:r>
                            </m:e>
                          </m:acc>
                        </m:e>
                        <m:sub>
                          <m:r>
                            <a:rPr lang="ro-RO" b="0" i="1" smtClean="0">
                              <a:latin typeface="Cambria Math" panose="02040503050406030204" pitchFamily="18" charset="0"/>
                            </a:rPr>
                            <m:t>𝐵</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𝑣</m:t>
                              </m:r>
                            </m:e>
                          </m:acc>
                        </m:e>
                        <m:sub>
                          <m:r>
                            <a:rPr lang="ro-RO" b="0" i="1" smtClean="0">
                              <a:latin typeface="Cambria Math" panose="02040503050406030204" pitchFamily="18" charset="0"/>
                            </a:rPr>
                            <m:t>𝐶𝐵</m:t>
                          </m:r>
                        </m:sub>
                      </m:sSub>
                    </m:oMath>
                  </m:oMathPara>
                </a14:m>
                <a:endParaRPr lang="en-US" dirty="0"/>
              </a:p>
            </p:txBody>
          </p:sp>
        </mc:Choice>
        <mc:Fallback xmlns="">
          <p:sp>
            <p:nvSpPr>
              <p:cNvPr id="23" name="TextBox 22">
                <a:extLst>
                  <a:ext uri="{FF2B5EF4-FFF2-40B4-BE49-F238E27FC236}">
                    <a16:creationId xmlns:a16="http://schemas.microsoft.com/office/drawing/2014/main" id="{F0004AFE-53EB-4731-A754-085F3B6E4A57}"/>
                  </a:ext>
                </a:extLst>
              </p:cNvPr>
              <p:cNvSpPr txBox="1">
                <a:spLocks noRot="1" noChangeAspect="1" noMove="1" noResize="1" noEditPoints="1" noAdjustHandles="1" noChangeArrowheads="1" noChangeShapeType="1" noTextEdit="1"/>
              </p:cNvSpPr>
              <p:nvPr/>
            </p:nvSpPr>
            <p:spPr>
              <a:xfrm>
                <a:off x="692486" y="5397932"/>
                <a:ext cx="1476173" cy="276999"/>
              </a:xfrm>
              <a:prstGeom prst="rect">
                <a:avLst/>
              </a:prstGeom>
              <a:blipFill>
                <a:blip r:embed="rId8"/>
                <a:stretch>
                  <a:fillRect l="-3719" t="-45652" r="-8264" b="-15217"/>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E8EA7316-06F3-4260-B5B7-BC15DC25E72C}"/>
              </a:ext>
            </a:extLst>
          </p:cNvPr>
          <p:cNvGrpSpPr/>
          <p:nvPr/>
        </p:nvGrpSpPr>
        <p:grpSpPr>
          <a:xfrm>
            <a:off x="2385734" y="5227463"/>
            <a:ext cx="1171603" cy="736549"/>
            <a:chOff x="2316721" y="2106412"/>
            <a:chExt cx="1171603" cy="736549"/>
          </a:xfrm>
        </p:grpSpPr>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E1B25B38-20C3-404B-92DF-04E235277C96}"/>
                    </a:ext>
                  </a:extLst>
                </p:cNvPr>
                <p:cNvSpPr/>
                <p:nvPr/>
              </p:nvSpPr>
              <p:spPr>
                <a:xfrm>
                  <a:off x="2318380" y="2106412"/>
                  <a:ext cx="10652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𝑣</m:t>
                                </m:r>
                              </m:e>
                            </m:acc>
                          </m:e>
                          <m:sub>
                            <m:r>
                              <a:rPr lang="ro-RO" b="0" i="1" smtClean="0">
                                <a:latin typeface="Cambria Math" panose="02040503050406030204" pitchFamily="18" charset="0"/>
                              </a:rPr>
                              <m:t>𝐶</m:t>
                            </m:r>
                          </m:sub>
                        </m:sSub>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𝐶𝐷</m:t>
                        </m:r>
                      </m:oMath>
                    </m:oMathPara>
                  </a14:m>
                  <a:endParaRPr lang="en-US" dirty="0"/>
                </a:p>
              </p:txBody>
            </p:sp>
          </mc:Choice>
          <mc:Fallback xmlns="">
            <p:sp>
              <p:nvSpPr>
                <p:cNvPr id="22" name="Rectangle 21">
                  <a:extLst>
                    <a:ext uri="{FF2B5EF4-FFF2-40B4-BE49-F238E27FC236}">
                      <a16:creationId xmlns:a16="http://schemas.microsoft.com/office/drawing/2014/main" id="{56F923F8-654C-46ED-9AD6-4867FE71EF93}"/>
                    </a:ext>
                  </a:extLst>
                </p:cNvPr>
                <p:cNvSpPr>
                  <a:spLocks noRot="1" noChangeAspect="1" noMove="1" noResize="1" noEditPoints="1" noAdjustHandles="1" noChangeArrowheads="1" noChangeShapeType="1" noTextEdit="1"/>
                </p:cNvSpPr>
                <p:nvPr/>
              </p:nvSpPr>
              <p:spPr>
                <a:xfrm>
                  <a:off x="2318380" y="2106412"/>
                  <a:ext cx="1065292" cy="369332"/>
                </a:xfrm>
                <a:prstGeom prst="rect">
                  <a:avLst/>
                </a:prstGeom>
                <a:blipFill>
                  <a:blip r:embed="rId17"/>
                  <a:stretch>
                    <a:fillRect t="-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73F358C-276A-4410-9E20-E9E1BE579751}"/>
                    </a:ext>
                  </a:extLst>
                </p:cNvPr>
                <p:cNvSpPr/>
                <p:nvPr/>
              </p:nvSpPr>
              <p:spPr>
                <a:xfrm>
                  <a:off x="2316721" y="2473629"/>
                  <a:ext cx="11716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𝑣</m:t>
                                </m:r>
                              </m:e>
                            </m:acc>
                          </m:e>
                          <m:sub>
                            <m:r>
                              <a:rPr lang="ro-RO" b="0" i="1" smtClean="0">
                                <a:latin typeface="Cambria Math" panose="02040503050406030204" pitchFamily="18" charset="0"/>
                              </a:rPr>
                              <m:t>𝐶𝐵</m:t>
                            </m:r>
                          </m:sub>
                        </m:sSub>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𝐵𝐶</m:t>
                        </m:r>
                      </m:oMath>
                    </m:oMathPara>
                  </a14:m>
                  <a:endParaRPr lang="en-US" dirty="0"/>
                </a:p>
              </p:txBody>
            </p:sp>
          </mc:Choice>
          <mc:Fallback xmlns="">
            <p:sp>
              <p:nvSpPr>
                <p:cNvPr id="27" name="Rectangle 26">
                  <a:extLst>
                    <a:ext uri="{FF2B5EF4-FFF2-40B4-BE49-F238E27FC236}">
                      <a16:creationId xmlns:a16="http://schemas.microsoft.com/office/drawing/2014/main" id="{173F358C-276A-4410-9E20-E9E1BE579751}"/>
                    </a:ext>
                  </a:extLst>
                </p:cNvPr>
                <p:cNvSpPr>
                  <a:spLocks noRot="1" noChangeAspect="1" noMove="1" noResize="1" noEditPoints="1" noAdjustHandles="1" noChangeArrowheads="1" noChangeShapeType="1" noTextEdit="1"/>
                </p:cNvSpPr>
                <p:nvPr/>
              </p:nvSpPr>
              <p:spPr>
                <a:xfrm>
                  <a:off x="2316721" y="2473629"/>
                  <a:ext cx="1171603" cy="369332"/>
                </a:xfrm>
                <a:prstGeom prst="rect">
                  <a:avLst/>
                </a:prstGeom>
                <a:blipFill>
                  <a:blip r:embed="rId18"/>
                  <a:stretch>
                    <a:fillRect t="-22951"/>
                  </a:stretch>
                </a:blipFill>
              </p:spPr>
              <p:txBody>
                <a:bodyPr/>
                <a:lstStyle/>
                <a:p>
                  <a:r>
                    <a:rPr lang="en-US">
                      <a:noFill/>
                    </a:rPr>
                    <a:t> </a:t>
                  </a:r>
                </a:p>
              </p:txBody>
            </p:sp>
          </mc:Fallback>
        </mc:AlternateContent>
      </p:grpSp>
      <p:sp>
        <p:nvSpPr>
          <p:cNvPr id="25" name="Left Brace 24">
            <a:extLst>
              <a:ext uri="{FF2B5EF4-FFF2-40B4-BE49-F238E27FC236}">
                <a16:creationId xmlns:a16="http://schemas.microsoft.com/office/drawing/2014/main" id="{B735CD51-35A0-45D8-B603-F7FC5936771D}"/>
              </a:ext>
            </a:extLst>
          </p:cNvPr>
          <p:cNvSpPr/>
          <p:nvPr/>
        </p:nvSpPr>
        <p:spPr>
          <a:xfrm>
            <a:off x="2339907" y="5266660"/>
            <a:ext cx="91655" cy="692842"/>
          </a:xfrm>
          <a:prstGeom prst="leftBrace">
            <a:avLst>
              <a:gd name="adj1" fmla="val 48299"/>
              <a:gd name="adj2" fmla="val 50859"/>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E1917D7-B2DC-4A97-B605-B76CDA3F38F8}"/>
                  </a:ext>
                </a:extLst>
              </p:cNvPr>
              <p:cNvSpPr txBox="1"/>
              <p:nvPr/>
            </p:nvSpPr>
            <p:spPr>
              <a:xfrm>
                <a:off x="7701280" y="5443870"/>
                <a:ext cx="936923" cy="5219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3</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𝑣</m:t>
                              </m:r>
                            </m:e>
                            <m:sub>
                              <m:r>
                                <a:rPr lang="ro-RO" b="0" i="1" smtClean="0">
                                  <a:latin typeface="Cambria Math" panose="02040503050406030204" pitchFamily="18" charset="0"/>
                                </a:rPr>
                                <m:t>𝐶</m:t>
                              </m:r>
                            </m:sub>
                          </m:sSub>
                        </m:num>
                        <m:den>
                          <m:sSub>
                            <m:sSubPr>
                              <m:ctrlPr>
                                <a:rPr lang="ro-RO" b="0"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𝐶𝐷</m:t>
                              </m:r>
                            </m:sub>
                          </m:sSub>
                        </m:den>
                      </m:f>
                    </m:oMath>
                  </m:oMathPara>
                </a14:m>
                <a:endParaRPr lang="en-US" dirty="0"/>
              </a:p>
            </p:txBody>
          </p:sp>
        </mc:Choice>
        <mc:Fallback xmlns="">
          <p:sp>
            <p:nvSpPr>
              <p:cNvPr id="28" name="TextBox 27">
                <a:extLst>
                  <a:ext uri="{FF2B5EF4-FFF2-40B4-BE49-F238E27FC236}">
                    <a16:creationId xmlns:a16="http://schemas.microsoft.com/office/drawing/2014/main" id="{2E1917D7-B2DC-4A97-B605-B76CDA3F38F8}"/>
                  </a:ext>
                </a:extLst>
              </p:cNvPr>
              <p:cNvSpPr txBox="1">
                <a:spLocks noRot="1" noChangeAspect="1" noMove="1" noResize="1" noEditPoints="1" noAdjustHandles="1" noChangeArrowheads="1" noChangeShapeType="1" noTextEdit="1"/>
              </p:cNvSpPr>
              <p:nvPr/>
            </p:nvSpPr>
            <p:spPr>
              <a:xfrm>
                <a:off x="7701280" y="5443870"/>
                <a:ext cx="936923" cy="521938"/>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0E810B2-DAE3-4398-B878-E4218E468615}"/>
                  </a:ext>
                </a:extLst>
              </p:cNvPr>
              <p:cNvSpPr txBox="1"/>
              <p:nvPr/>
            </p:nvSpPr>
            <p:spPr>
              <a:xfrm>
                <a:off x="8817702" y="5443870"/>
                <a:ext cx="1004954" cy="5201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2</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𝑣</m:t>
                              </m:r>
                            </m:e>
                            <m:sub>
                              <m:r>
                                <a:rPr lang="ro-RO" b="0" i="1" smtClean="0">
                                  <a:latin typeface="Cambria Math" panose="02040503050406030204" pitchFamily="18" charset="0"/>
                                </a:rPr>
                                <m:t>𝐶𝐵</m:t>
                              </m:r>
                            </m:sub>
                          </m:sSub>
                        </m:num>
                        <m:den>
                          <m:sSub>
                            <m:sSubPr>
                              <m:ctrlPr>
                                <a:rPr lang="ro-RO" b="0"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𝐵𝐶</m:t>
                              </m:r>
                            </m:sub>
                          </m:sSub>
                        </m:den>
                      </m:f>
                    </m:oMath>
                  </m:oMathPara>
                </a14:m>
                <a:endParaRPr lang="en-US" dirty="0"/>
              </a:p>
            </p:txBody>
          </p:sp>
        </mc:Choice>
        <mc:Fallback xmlns="">
          <p:sp>
            <p:nvSpPr>
              <p:cNvPr id="29" name="TextBox 28">
                <a:extLst>
                  <a:ext uri="{FF2B5EF4-FFF2-40B4-BE49-F238E27FC236}">
                    <a16:creationId xmlns:a16="http://schemas.microsoft.com/office/drawing/2014/main" id="{90E810B2-DAE3-4398-B878-E4218E468615}"/>
                  </a:ext>
                </a:extLst>
              </p:cNvPr>
              <p:cNvSpPr txBox="1">
                <a:spLocks noRot="1" noChangeAspect="1" noMove="1" noResize="1" noEditPoints="1" noAdjustHandles="1" noChangeArrowheads="1" noChangeShapeType="1" noTextEdit="1"/>
              </p:cNvSpPr>
              <p:nvPr/>
            </p:nvSpPr>
            <p:spPr>
              <a:xfrm>
                <a:off x="8817702" y="5443870"/>
                <a:ext cx="1004954" cy="520142"/>
              </a:xfrm>
              <a:prstGeom prst="rect">
                <a:avLst/>
              </a:prstGeom>
              <a:blipFill>
                <a:blip r:embed="rId20"/>
                <a:stretch>
                  <a:fillRect b="-1176"/>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4A9AA8F1-4C93-4601-8C92-ECFAF9BA3131}"/>
              </a:ext>
            </a:extLst>
          </p:cNvPr>
          <p:cNvSpPr/>
          <p:nvPr/>
        </p:nvSpPr>
        <p:spPr>
          <a:xfrm>
            <a:off x="552348" y="313618"/>
            <a:ext cx="6227026" cy="461665"/>
          </a:xfrm>
          <a:prstGeom prst="rect">
            <a:avLst/>
          </a:prstGeom>
        </p:spPr>
        <p:txBody>
          <a:bodyPr wrap="none">
            <a:spAutoFit/>
          </a:bodyPr>
          <a:lstStyle/>
          <a:p>
            <a:r>
              <a:rPr lang="ro-RO" sz="2400" dirty="0"/>
              <a:t>3.1 Reducerea forțelor și maselor mecanismelor </a:t>
            </a:r>
            <a:endParaRPr lang="en-US" sz="2400" dirty="0"/>
          </a:p>
        </p:txBody>
      </p:sp>
      <p:cxnSp>
        <p:nvCxnSpPr>
          <p:cNvPr id="18" name="Straight Connector 17">
            <a:extLst>
              <a:ext uri="{FF2B5EF4-FFF2-40B4-BE49-F238E27FC236}">
                <a16:creationId xmlns:a16="http://schemas.microsoft.com/office/drawing/2014/main" id="{2DC8430A-4398-46EE-BFEF-4A0C2A18D7DE}"/>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0589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92F85D1-620D-4771-B9A2-C6FC159D388A}"/>
                  </a:ext>
                </a:extLst>
              </p:cNvPr>
              <p:cNvSpPr txBox="1"/>
              <p:nvPr/>
            </p:nvSpPr>
            <p:spPr>
              <a:xfrm>
                <a:off x="1384247" y="1406452"/>
                <a:ext cx="8100103" cy="6840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p>
                            <m:sSupPr>
                              <m:ctrlPr>
                                <a:rPr lang="en-US" i="1">
                                  <a:latin typeface="Cambria Math" panose="02040503050406030204" pitchFamily="18" charset="0"/>
                                </a:rPr>
                              </m:ctrlPr>
                            </m:sSupPr>
                            <m:e>
                              <m:r>
                                <a:rPr lang="ro-RO" i="1">
                                  <a:latin typeface="Cambria Math" panose="02040503050406030204" pitchFamily="18" charset="0"/>
                                </a:rPr>
                                <m:t>𝑚</m:t>
                              </m:r>
                            </m:e>
                            <m:sup>
                              <m:r>
                                <a:rPr lang="ro-RO" i="1">
                                  <a:latin typeface="Cambria Math" panose="02040503050406030204" pitchFamily="18" charset="0"/>
                                </a:rPr>
                                <m:t>𝑟</m:t>
                              </m:r>
                            </m:sup>
                          </m:sSup>
                          <m:r>
                            <a:rPr lang="ro-RO" i="1">
                              <a:latin typeface="Cambria Math" panose="02040503050406030204" pitchFamily="18" charset="0"/>
                            </a:rPr>
                            <m:t>=</m:t>
                          </m:r>
                          <m:r>
                            <a:rPr lang="en-US" i="1">
                              <a:latin typeface="Cambria Math" panose="02040503050406030204" pitchFamily="18" charset="0"/>
                            </a:rPr>
                            <m:t>𝑚</m:t>
                          </m:r>
                        </m:e>
                        <m:sub>
                          <m:r>
                            <a:rPr lang="ro-RO" b="0" i="1" smtClean="0">
                              <a:latin typeface="Cambria Math" panose="02040503050406030204" pitchFamily="18" charset="0"/>
                            </a:rPr>
                            <m:t>1</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𝑣</m:t>
                                      </m:r>
                                    </m:e>
                                    <m:sub>
                                      <m:r>
                                        <a:rPr lang="ro-RO" i="1">
                                          <a:latin typeface="Cambria Math" panose="02040503050406030204" pitchFamily="18" charset="0"/>
                                        </a:rPr>
                                        <m:t>𝐺</m:t>
                                      </m:r>
                                      <m:r>
                                        <a:rPr lang="ro-RO" b="0" i="1" smtClean="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e>
                          </m:d>
                        </m:e>
                        <m:sup>
                          <m:r>
                            <a:rPr lang="en-US" i="1">
                              <a:latin typeface="Cambria Math" panose="02040503050406030204" pitchFamily="18" charset="0"/>
                            </a:rPr>
                            <m:t>2</m:t>
                          </m:r>
                        </m:sup>
                      </m:s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r>
                            <a:rPr lang="ro-RO" b="0" i="1" smtClean="0">
                              <a:latin typeface="Cambria Math" panose="02040503050406030204" pitchFamily="18" charset="0"/>
                            </a:rPr>
                            <m:t>1</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ro-RO" b="0" i="1" smtClean="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e>
                          </m:d>
                        </m:e>
                        <m:sup>
                          <m:r>
                            <a:rPr lang="en-US" i="1">
                              <a:latin typeface="Cambria Math" panose="02040503050406030204" pitchFamily="18" charset="0"/>
                            </a:rPr>
                            <m:t>2</m:t>
                          </m:r>
                        </m:sup>
                      </m:s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1" smtClean="0">
                              <a:latin typeface="Cambria Math" panose="02040503050406030204" pitchFamily="18" charset="0"/>
                            </a:rPr>
                            <m:t>2</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𝑣</m:t>
                                      </m:r>
                                    </m:e>
                                    <m:sub>
                                      <m:r>
                                        <a:rPr lang="ro-RO" i="1">
                                          <a:latin typeface="Cambria Math" panose="02040503050406030204" pitchFamily="18" charset="0"/>
                                        </a:rPr>
                                        <m:t>𝐺</m:t>
                                      </m:r>
                                      <m:r>
                                        <a:rPr lang="ro-RO" b="0" i="1" smtClean="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e>
                          </m:d>
                        </m:e>
                        <m:sup>
                          <m:r>
                            <a:rPr lang="en-US" i="1">
                              <a:latin typeface="Cambria Math" panose="02040503050406030204" pitchFamily="18" charset="0"/>
                            </a:rPr>
                            <m:t>2</m:t>
                          </m:r>
                        </m:sup>
                      </m:sSup>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r>
                            <a:rPr lang="ro-RO" b="0" i="1" smtClean="0">
                              <a:latin typeface="Cambria Math" panose="02040503050406030204" pitchFamily="18" charset="0"/>
                            </a:rPr>
                            <m:t>2</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ro-RO" b="0" i="1" smtClean="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e>
                          </m:d>
                        </m:e>
                        <m:sup>
                          <m:r>
                            <a:rPr lang="en-US" i="1">
                              <a:latin typeface="Cambria Math" panose="02040503050406030204" pitchFamily="18" charset="0"/>
                            </a:rPr>
                            <m:t>2</m:t>
                          </m:r>
                        </m:sup>
                      </m:s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1" smtClean="0">
                              <a:latin typeface="Cambria Math" panose="02040503050406030204" pitchFamily="18" charset="0"/>
                            </a:rPr>
                            <m:t>3</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𝑣</m:t>
                                      </m:r>
                                    </m:e>
                                    <m:sub>
                                      <m:r>
                                        <a:rPr lang="ro-RO" i="1">
                                          <a:latin typeface="Cambria Math" panose="02040503050406030204" pitchFamily="18" charset="0"/>
                                        </a:rPr>
                                        <m:t>𝐺</m:t>
                                      </m:r>
                                      <m:r>
                                        <a:rPr lang="ro-RO" b="0" i="1" smtClean="0">
                                          <a:latin typeface="Cambria Math" panose="02040503050406030204" pitchFamily="18" charset="0"/>
                                        </a:rPr>
                                        <m:t>3</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e>
                          </m:d>
                        </m:e>
                        <m:sup>
                          <m:r>
                            <a:rPr lang="en-US" i="1">
                              <a:latin typeface="Cambria Math" panose="02040503050406030204" pitchFamily="18" charset="0"/>
                            </a:rPr>
                            <m:t>2</m:t>
                          </m:r>
                        </m:sup>
                      </m:sSup>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r>
                            <a:rPr lang="ro-RO" b="0" i="1" smtClean="0">
                              <a:latin typeface="Cambria Math" panose="02040503050406030204" pitchFamily="18" charset="0"/>
                            </a:rPr>
                            <m:t>3</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ro-RO" b="0" i="1" smtClean="0">
                                          <a:latin typeface="Cambria Math" panose="02040503050406030204" pitchFamily="18" charset="0"/>
                                        </a:rPr>
                                        <m:t>3</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e>
                          </m:d>
                        </m:e>
                        <m:sup>
                          <m:r>
                            <a:rPr lang="en-US" i="1">
                              <a:latin typeface="Cambria Math" panose="02040503050406030204" pitchFamily="18" charset="0"/>
                            </a:rPr>
                            <m:t>2</m:t>
                          </m:r>
                        </m:sup>
                      </m:sSup>
                    </m:oMath>
                  </m:oMathPara>
                </a14:m>
                <a:endParaRPr lang="en-US" dirty="0"/>
              </a:p>
            </p:txBody>
          </p:sp>
        </mc:Choice>
        <mc:Fallback xmlns="">
          <p:sp>
            <p:nvSpPr>
              <p:cNvPr id="2" name="TextBox 1">
                <a:extLst>
                  <a:ext uri="{FF2B5EF4-FFF2-40B4-BE49-F238E27FC236}">
                    <a16:creationId xmlns:a16="http://schemas.microsoft.com/office/drawing/2014/main" id="{892F85D1-620D-4771-B9A2-C6FC159D388A}"/>
                  </a:ext>
                </a:extLst>
              </p:cNvPr>
              <p:cNvSpPr txBox="1">
                <a:spLocks noRot="1" noChangeAspect="1" noMove="1" noResize="1" noEditPoints="1" noAdjustHandles="1" noChangeArrowheads="1" noChangeShapeType="1" noTextEdit="1"/>
              </p:cNvSpPr>
              <p:nvPr/>
            </p:nvSpPr>
            <p:spPr>
              <a:xfrm>
                <a:off x="1384247" y="1406452"/>
                <a:ext cx="8100103" cy="68409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7DB9BD5-1103-4A77-AEE3-1C8962DE84B9}"/>
                  </a:ext>
                </a:extLst>
              </p:cNvPr>
              <p:cNvSpPr txBox="1"/>
              <p:nvPr/>
            </p:nvSpPr>
            <p:spPr>
              <a:xfrm>
                <a:off x="6370083" y="2430444"/>
                <a:ext cx="936923" cy="5219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3</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𝑣</m:t>
                              </m:r>
                            </m:e>
                            <m:sub>
                              <m:r>
                                <a:rPr lang="ro-RO" b="0" i="1" smtClean="0">
                                  <a:latin typeface="Cambria Math" panose="02040503050406030204" pitchFamily="18" charset="0"/>
                                </a:rPr>
                                <m:t>𝐶</m:t>
                              </m:r>
                            </m:sub>
                          </m:sSub>
                        </m:num>
                        <m:den>
                          <m:sSub>
                            <m:sSubPr>
                              <m:ctrlPr>
                                <a:rPr lang="ro-RO" b="0"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𝐶𝐷</m:t>
                              </m:r>
                            </m:sub>
                          </m:sSub>
                        </m:den>
                      </m:f>
                    </m:oMath>
                  </m:oMathPara>
                </a14:m>
                <a:endParaRPr lang="en-US" dirty="0"/>
              </a:p>
            </p:txBody>
          </p:sp>
        </mc:Choice>
        <mc:Fallback xmlns="">
          <p:sp>
            <p:nvSpPr>
              <p:cNvPr id="18" name="TextBox 17">
                <a:extLst>
                  <a:ext uri="{FF2B5EF4-FFF2-40B4-BE49-F238E27FC236}">
                    <a16:creationId xmlns:a16="http://schemas.microsoft.com/office/drawing/2014/main" id="{E7DB9BD5-1103-4A77-AEE3-1C8962DE84B9}"/>
                  </a:ext>
                </a:extLst>
              </p:cNvPr>
              <p:cNvSpPr txBox="1">
                <a:spLocks noRot="1" noChangeAspect="1" noMove="1" noResize="1" noEditPoints="1" noAdjustHandles="1" noChangeArrowheads="1" noChangeShapeType="1" noTextEdit="1"/>
              </p:cNvSpPr>
              <p:nvPr/>
            </p:nvSpPr>
            <p:spPr>
              <a:xfrm>
                <a:off x="6370083" y="2430444"/>
                <a:ext cx="936923" cy="52193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61E6B2D-E987-42BD-BC4F-2E01C3E0A7F6}"/>
                  </a:ext>
                </a:extLst>
              </p:cNvPr>
              <p:cNvSpPr txBox="1"/>
              <p:nvPr/>
            </p:nvSpPr>
            <p:spPr>
              <a:xfrm>
                <a:off x="5016718" y="2430444"/>
                <a:ext cx="1004954" cy="5201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2</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𝑣</m:t>
                              </m:r>
                            </m:e>
                            <m:sub>
                              <m:r>
                                <a:rPr lang="ro-RO" b="0" i="1" smtClean="0">
                                  <a:latin typeface="Cambria Math" panose="02040503050406030204" pitchFamily="18" charset="0"/>
                                </a:rPr>
                                <m:t>𝐶𝐵</m:t>
                              </m:r>
                            </m:sub>
                          </m:sSub>
                        </m:num>
                        <m:den>
                          <m:sSub>
                            <m:sSubPr>
                              <m:ctrlPr>
                                <a:rPr lang="ro-RO" b="0"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𝐵𝐶</m:t>
                              </m:r>
                            </m:sub>
                          </m:sSub>
                        </m:den>
                      </m:f>
                    </m:oMath>
                  </m:oMathPara>
                </a14:m>
                <a:endParaRPr lang="en-US" dirty="0"/>
              </a:p>
            </p:txBody>
          </p:sp>
        </mc:Choice>
        <mc:Fallback xmlns="">
          <p:sp>
            <p:nvSpPr>
              <p:cNvPr id="21" name="TextBox 20">
                <a:extLst>
                  <a:ext uri="{FF2B5EF4-FFF2-40B4-BE49-F238E27FC236}">
                    <a16:creationId xmlns:a16="http://schemas.microsoft.com/office/drawing/2014/main" id="{C61E6B2D-E987-42BD-BC4F-2E01C3E0A7F6}"/>
                  </a:ext>
                </a:extLst>
              </p:cNvPr>
              <p:cNvSpPr txBox="1">
                <a:spLocks noRot="1" noChangeAspect="1" noMove="1" noResize="1" noEditPoints="1" noAdjustHandles="1" noChangeArrowheads="1" noChangeShapeType="1" noTextEdit="1"/>
              </p:cNvSpPr>
              <p:nvPr/>
            </p:nvSpPr>
            <p:spPr>
              <a:xfrm>
                <a:off x="5016718" y="2430444"/>
                <a:ext cx="1004954" cy="52014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90ACD99-D401-4D10-B61B-419C59E04923}"/>
                  </a:ext>
                </a:extLst>
              </p:cNvPr>
              <p:cNvSpPr txBox="1"/>
              <p:nvPr/>
            </p:nvSpPr>
            <p:spPr>
              <a:xfrm>
                <a:off x="3824134" y="2384854"/>
                <a:ext cx="923714" cy="5657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ro-RO" i="1">
                                  <a:latin typeface="Cambria Math" panose="02040503050406030204" pitchFamily="18" charset="0"/>
                                  <a:ea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r>
                        <a:rPr lang="ro-RO" b="0" i="1" smtClean="0">
                          <a:latin typeface="Cambria Math" panose="02040503050406030204" pitchFamily="18" charset="0"/>
                        </a:rPr>
                        <m:t>=</m:t>
                      </m:r>
                      <m:f>
                        <m:fPr>
                          <m:ctrlPr>
                            <a:rPr lang="ro-RO" b="0" i="1" smtClean="0">
                              <a:latin typeface="Cambria Math" panose="02040503050406030204" pitchFamily="18" charset="0"/>
                            </a:rPr>
                          </m:ctrlPr>
                        </m:fPr>
                        <m:num>
                          <m:r>
                            <a:rPr lang="ro-RO" b="0" i="1" smtClean="0">
                              <a:latin typeface="Cambria Math" panose="02040503050406030204" pitchFamily="18" charset="0"/>
                            </a:rPr>
                            <m:t>1</m:t>
                          </m:r>
                        </m:num>
                        <m:den>
                          <m:sSub>
                            <m:sSubPr>
                              <m:ctrlPr>
                                <a:rPr lang="ro-RO" b="0"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𝐴𝐵</m:t>
                              </m:r>
                            </m:sub>
                          </m:sSub>
                        </m:den>
                      </m:f>
                    </m:oMath>
                  </m:oMathPara>
                </a14:m>
                <a:endParaRPr lang="en-US" dirty="0"/>
              </a:p>
            </p:txBody>
          </p:sp>
        </mc:Choice>
        <mc:Fallback xmlns="">
          <p:sp>
            <p:nvSpPr>
              <p:cNvPr id="31" name="TextBox 30">
                <a:extLst>
                  <a:ext uri="{FF2B5EF4-FFF2-40B4-BE49-F238E27FC236}">
                    <a16:creationId xmlns:a16="http://schemas.microsoft.com/office/drawing/2014/main" id="{D90ACD99-D401-4D10-B61B-419C59E04923}"/>
                  </a:ext>
                </a:extLst>
              </p:cNvPr>
              <p:cNvSpPr txBox="1">
                <a:spLocks noRot="1" noChangeAspect="1" noMove="1" noResize="1" noEditPoints="1" noAdjustHandles="1" noChangeArrowheads="1" noChangeShapeType="1" noTextEdit="1"/>
              </p:cNvSpPr>
              <p:nvPr/>
            </p:nvSpPr>
            <p:spPr>
              <a:xfrm>
                <a:off x="3824134" y="2384854"/>
                <a:ext cx="923714" cy="5657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BC0BBAC-B3A8-48C3-984D-D1227942E3AD}"/>
                  </a:ext>
                </a:extLst>
              </p:cNvPr>
              <p:cNvSpPr txBox="1"/>
              <p:nvPr/>
            </p:nvSpPr>
            <p:spPr>
              <a:xfrm>
                <a:off x="1296410" y="3230369"/>
                <a:ext cx="9035999" cy="684098"/>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p>
                            <m:sSupPr>
                              <m:ctrlPr>
                                <a:rPr lang="en-US" i="1">
                                  <a:latin typeface="Cambria Math" panose="02040503050406030204" pitchFamily="18" charset="0"/>
                                </a:rPr>
                              </m:ctrlPr>
                            </m:sSupPr>
                            <m:e>
                              <m:r>
                                <a:rPr lang="ro-RO" i="1">
                                  <a:latin typeface="Cambria Math" panose="02040503050406030204" pitchFamily="18" charset="0"/>
                                </a:rPr>
                                <m:t>𝑚</m:t>
                              </m:r>
                            </m:e>
                            <m:sup>
                              <m:r>
                                <a:rPr lang="ro-RO" i="1">
                                  <a:latin typeface="Cambria Math" panose="02040503050406030204" pitchFamily="18" charset="0"/>
                                </a:rPr>
                                <m:t>𝑟</m:t>
                              </m:r>
                            </m:sup>
                          </m:sSup>
                          <m:r>
                            <a:rPr lang="ro-RO" i="1">
                              <a:latin typeface="Cambria Math" panose="02040503050406030204" pitchFamily="18" charset="0"/>
                            </a:rPr>
                            <m:t>=</m:t>
                          </m:r>
                          <m:r>
                            <a:rPr lang="en-US" i="1">
                              <a:latin typeface="Cambria Math" panose="02040503050406030204" pitchFamily="18" charset="0"/>
                            </a:rPr>
                            <m:t>𝑚</m:t>
                          </m:r>
                        </m:e>
                        <m:sub>
                          <m:r>
                            <a:rPr lang="ro-RO" b="0" i="1" smtClean="0">
                              <a:latin typeface="Cambria Math" panose="02040503050406030204" pitchFamily="18" charset="0"/>
                            </a:rPr>
                            <m:t>1</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𝑣</m:t>
                                      </m:r>
                                    </m:e>
                                    <m:sub>
                                      <m:r>
                                        <a:rPr lang="ro-RO" i="1">
                                          <a:latin typeface="Cambria Math" panose="02040503050406030204" pitchFamily="18" charset="0"/>
                                        </a:rPr>
                                        <m:t>𝐺</m:t>
                                      </m:r>
                                      <m:r>
                                        <a:rPr lang="ro-RO" b="0" i="1" smtClean="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e>
                          </m:d>
                        </m:e>
                        <m:sup>
                          <m:r>
                            <a:rPr lang="en-US" i="1">
                              <a:latin typeface="Cambria Math" panose="02040503050406030204" pitchFamily="18" charset="0"/>
                            </a:rPr>
                            <m:t>2</m:t>
                          </m:r>
                        </m:sup>
                      </m:s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r>
                            <a:rPr lang="ro-RO" b="0" i="1" smtClean="0">
                              <a:latin typeface="Cambria Math" panose="02040503050406030204" pitchFamily="18" charset="0"/>
                            </a:rPr>
                            <m:t>1</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ro-RO" i="1" smtClean="0">
                                      <a:latin typeface="Cambria Math" panose="02040503050406030204" pitchFamily="18" charset="0"/>
                                    </a:rPr>
                                    <m:t>1</m:t>
                                  </m:r>
                                </m:num>
                                <m:den>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i="1">
                                          <a:latin typeface="Cambria Math" panose="02040503050406030204" pitchFamily="18" charset="0"/>
                                        </a:rPr>
                                        <m:t>𝐴𝐵</m:t>
                                      </m:r>
                                    </m:sub>
                                  </m:sSub>
                                </m:den>
                              </m:f>
                            </m:e>
                          </m:d>
                        </m:e>
                        <m:sup>
                          <m:r>
                            <a:rPr lang="en-US" i="1">
                              <a:latin typeface="Cambria Math" panose="02040503050406030204" pitchFamily="18" charset="0"/>
                            </a:rPr>
                            <m:t>2</m:t>
                          </m:r>
                        </m:sup>
                      </m:s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1" smtClean="0">
                              <a:latin typeface="Cambria Math" panose="02040503050406030204" pitchFamily="18" charset="0"/>
                            </a:rPr>
                            <m:t>2</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𝑣</m:t>
                                      </m:r>
                                    </m:e>
                                    <m:sub>
                                      <m:r>
                                        <a:rPr lang="ro-RO" i="1">
                                          <a:latin typeface="Cambria Math" panose="02040503050406030204" pitchFamily="18" charset="0"/>
                                        </a:rPr>
                                        <m:t>𝐺</m:t>
                                      </m:r>
                                      <m:r>
                                        <a:rPr lang="ro-RO" b="0" i="1" smtClean="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e>
                          </m:d>
                        </m:e>
                        <m:sup>
                          <m:r>
                            <a:rPr lang="en-US" i="1">
                              <a:latin typeface="Cambria Math" panose="02040503050406030204" pitchFamily="18" charset="0"/>
                            </a:rPr>
                            <m:t>2</m:t>
                          </m:r>
                        </m:sup>
                      </m:sSup>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r>
                            <a:rPr lang="ro-RO" b="0" i="1" smtClean="0">
                              <a:latin typeface="Cambria Math" panose="02040503050406030204" pitchFamily="18" charset="0"/>
                            </a:rPr>
                            <m:t>2</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𝑣</m:t>
                                      </m:r>
                                    </m:e>
                                    <m:sub>
                                      <m:r>
                                        <a:rPr lang="ro-RO" i="1">
                                          <a:latin typeface="Cambria Math" panose="02040503050406030204" pitchFamily="18" charset="0"/>
                                        </a:rPr>
                                        <m:t>𝐶𝐵</m:t>
                                      </m:r>
                                    </m:sub>
                                  </m:sSub>
                                </m:num>
                                <m:den>
                                  <m:sSub>
                                    <m:sSubPr>
                                      <m:ctrlPr>
                                        <a:rPr lang="en-US" i="1">
                                          <a:latin typeface="Cambria Math" panose="02040503050406030204" pitchFamily="18" charset="0"/>
                                        </a:rPr>
                                      </m:ctrlPr>
                                    </m:sSubPr>
                                    <m:e>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i="1">
                                              <a:latin typeface="Cambria Math" panose="02040503050406030204" pitchFamily="18" charset="0"/>
                                            </a:rPr>
                                            <m:t>𝐵𝐶</m:t>
                                          </m:r>
                                        </m:sub>
                                      </m:sSub>
                                      <m:r>
                                        <a:rPr lang="ro-RO"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𝑣</m:t>
                                      </m:r>
                                    </m:e>
                                    <m:sub>
                                      <m:r>
                                        <a:rPr lang="en-US" i="1">
                                          <a:latin typeface="Cambria Math" panose="02040503050406030204" pitchFamily="18" charset="0"/>
                                        </a:rPr>
                                        <m:t>𝐵</m:t>
                                      </m:r>
                                    </m:sub>
                                  </m:sSub>
                                </m:den>
                              </m:f>
                            </m:e>
                          </m:d>
                        </m:e>
                        <m:sup>
                          <m:r>
                            <a:rPr lang="en-US" i="1">
                              <a:latin typeface="Cambria Math" panose="02040503050406030204" pitchFamily="18" charset="0"/>
                            </a:rPr>
                            <m:t>2</m:t>
                          </m:r>
                        </m:sup>
                      </m:s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1" smtClean="0">
                              <a:latin typeface="Cambria Math" panose="02040503050406030204" pitchFamily="18" charset="0"/>
                            </a:rPr>
                            <m:t>3</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𝑣</m:t>
                                      </m:r>
                                    </m:e>
                                    <m:sub>
                                      <m:r>
                                        <a:rPr lang="ro-RO" i="1">
                                          <a:latin typeface="Cambria Math" panose="02040503050406030204" pitchFamily="18" charset="0"/>
                                        </a:rPr>
                                        <m:t>𝐺</m:t>
                                      </m:r>
                                      <m:r>
                                        <a:rPr lang="ro-RO" b="0" i="1" smtClean="0">
                                          <a:latin typeface="Cambria Math" panose="02040503050406030204" pitchFamily="18" charset="0"/>
                                        </a:rPr>
                                        <m:t>3</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den>
                              </m:f>
                            </m:e>
                          </m:d>
                        </m:e>
                        <m:sup>
                          <m:r>
                            <a:rPr lang="en-US" i="1">
                              <a:latin typeface="Cambria Math" panose="02040503050406030204" pitchFamily="18" charset="0"/>
                            </a:rPr>
                            <m:t>2</m:t>
                          </m:r>
                        </m:sup>
                      </m:sSup>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r>
                            <a:rPr lang="ro-RO" b="0" i="1" smtClean="0">
                              <a:latin typeface="Cambria Math" panose="02040503050406030204" pitchFamily="18" charset="0"/>
                            </a:rPr>
                            <m:t>3</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b="0" i="1" smtClean="0">
                                          <a:latin typeface="Cambria Math" panose="02040503050406030204" pitchFamily="18" charset="0"/>
                                        </a:rPr>
                                        <m:t>𝑣</m:t>
                                      </m:r>
                                    </m:e>
                                    <m:sub>
                                      <m:r>
                                        <a:rPr lang="ro-RO" b="0" i="1" smtClean="0">
                                          <a:latin typeface="Cambria Math" panose="02040503050406030204" pitchFamily="18" charset="0"/>
                                        </a:rPr>
                                        <m:t>𝐶</m:t>
                                      </m:r>
                                    </m:sub>
                                  </m:sSub>
                                </m:num>
                                <m:den>
                                  <m:sSub>
                                    <m:sSubPr>
                                      <m:ctrlPr>
                                        <a:rPr lang="en-US" i="1">
                                          <a:latin typeface="Cambria Math" panose="02040503050406030204" pitchFamily="18" charset="0"/>
                                        </a:rPr>
                                      </m:ctrlPr>
                                    </m:sSubPr>
                                    <m:e>
                                      <m:sSub>
                                        <m:sSubPr>
                                          <m:ctrlPr>
                                            <a:rPr lang="en-US"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𝐶𝐷</m:t>
                                          </m:r>
                                        </m:sub>
                                      </m:sSub>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𝑣</m:t>
                                      </m:r>
                                    </m:e>
                                    <m:sub>
                                      <m:r>
                                        <a:rPr lang="en-US" i="1">
                                          <a:latin typeface="Cambria Math" panose="02040503050406030204" pitchFamily="18" charset="0"/>
                                        </a:rPr>
                                        <m:t>𝐵</m:t>
                                      </m:r>
                                    </m:sub>
                                  </m:sSub>
                                </m:den>
                              </m:f>
                            </m:e>
                          </m:d>
                        </m:e>
                        <m:sup>
                          <m:r>
                            <a:rPr lang="en-US" i="1">
                              <a:latin typeface="Cambria Math" panose="02040503050406030204" pitchFamily="18" charset="0"/>
                            </a:rPr>
                            <m:t>2</m:t>
                          </m:r>
                        </m:sup>
                      </m:sSup>
                    </m:oMath>
                  </m:oMathPara>
                </a14:m>
                <a:endParaRPr lang="en-US" dirty="0"/>
              </a:p>
            </p:txBody>
          </p:sp>
        </mc:Choice>
        <mc:Fallback xmlns="">
          <p:sp>
            <p:nvSpPr>
              <p:cNvPr id="32" name="TextBox 31">
                <a:extLst>
                  <a:ext uri="{FF2B5EF4-FFF2-40B4-BE49-F238E27FC236}">
                    <a16:creationId xmlns:a16="http://schemas.microsoft.com/office/drawing/2014/main" id="{9BC0BBAC-B3A8-48C3-984D-D1227942E3AD}"/>
                  </a:ext>
                </a:extLst>
              </p:cNvPr>
              <p:cNvSpPr txBox="1">
                <a:spLocks noRot="1" noChangeAspect="1" noMove="1" noResize="1" noEditPoints="1" noAdjustHandles="1" noChangeArrowheads="1" noChangeShapeType="1" noTextEdit="1"/>
              </p:cNvSpPr>
              <p:nvPr/>
            </p:nvSpPr>
            <p:spPr>
              <a:xfrm>
                <a:off x="1296410" y="3230369"/>
                <a:ext cx="9035999" cy="684098"/>
              </a:xfrm>
              <a:prstGeom prst="rect">
                <a:avLst/>
              </a:prstGeom>
              <a:blipFill>
                <a:blip r:embed="rId6"/>
                <a:stretch>
                  <a:fillRect/>
                </a:stretch>
              </a:blipFill>
              <a:ln>
                <a:solidFill>
                  <a:schemeClr val="accent1"/>
                </a:solid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3A925AE1-AB90-44B8-857D-79114769DD64}"/>
              </a:ext>
            </a:extLst>
          </p:cNvPr>
          <p:cNvPicPr>
            <a:picLocks noChangeAspect="1"/>
          </p:cNvPicPr>
          <p:nvPr/>
        </p:nvPicPr>
        <p:blipFill>
          <a:blip r:embed="rId7"/>
          <a:stretch>
            <a:fillRect/>
          </a:stretch>
        </p:blipFill>
        <p:spPr>
          <a:xfrm>
            <a:off x="2094192" y="4087963"/>
            <a:ext cx="2785736" cy="253365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FEBB6DA-B4DC-4F6B-A3F7-4DF021EC8379}"/>
                  </a:ext>
                </a:extLst>
              </p:cNvPr>
              <p:cNvSpPr txBox="1"/>
              <p:nvPr/>
            </p:nvSpPr>
            <p:spPr>
              <a:xfrm>
                <a:off x="5814410" y="5097743"/>
                <a:ext cx="2440988" cy="677045"/>
              </a:xfrm>
              <a:prstGeom prst="rect">
                <a:avLst/>
              </a:prstGeom>
              <a:noFill/>
              <a:ln>
                <a:solidFill>
                  <a:srgbClr val="0070C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ro-RO" b="0" i="1" smtClean="0">
                              <a:latin typeface="Cambria Math" panose="02040503050406030204" pitchFamily="18" charset="0"/>
                            </a:rPr>
                            <m:t>𝐼</m:t>
                          </m:r>
                        </m:e>
                        <m:sup>
                          <m:r>
                            <a:rPr lang="ro-RO" b="0" i="1" smtClean="0">
                              <a:latin typeface="Cambria Math" panose="02040503050406030204" pitchFamily="18" charset="0"/>
                            </a:rPr>
                            <m:t>𝑟</m:t>
                          </m:r>
                        </m:sup>
                      </m:sSup>
                      <m:r>
                        <a:rPr lang="ro-RO" b="0" i="1" smtClean="0">
                          <a:latin typeface="Cambria Math" panose="02040503050406030204" pitchFamily="18" charset="0"/>
                        </a:rPr>
                        <m:t>=</m:t>
                      </m:r>
                      <m:sSup>
                        <m:sSupPr>
                          <m:ctrlPr>
                            <a:rPr lang="ro-RO" b="0" i="1" smtClean="0">
                              <a:latin typeface="Cambria Math" panose="02040503050406030204" pitchFamily="18" charset="0"/>
                            </a:rPr>
                          </m:ctrlPr>
                        </m:sSupPr>
                        <m:e>
                          <m:r>
                            <a:rPr lang="ro-RO" b="0" i="1" smtClean="0">
                              <a:latin typeface="Cambria Math" panose="02040503050406030204" pitchFamily="18" charset="0"/>
                            </a:rPr>
                            <m:t>𝑚</m:t>
                          </m:r>
                        </m:e>
                        <m:sup>
                          <m:r>
                            <a:rPr lang="ro-RO" b="0" i="1" smtClean="0">
                              <a:latin typeface="Cambria Math" panose="02040503050406030204" pitchFamily="18" charset="0"/>
                            </a:rPr>
                            <m:t>𝑟</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ro-RO" b="0" i="1" smtClean="0">
                                          <a:latin typeface="Cambria Math" panose="02040503050406030204" pitchFamily="18" charset="0"/>
                                        </a:rPr>
                                        <m:t>𝐵</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den>
                              </m:f>
                            </m:e>
                          </m:d>
                        </m:e>
                        <m:sup>
                          <m:r>
                            <a:rPr lang="en-US">
                              <a:latin typeface="Cambria Math" panose="02040503050406030204" pitchFamily="18" charset="0"/>
                            </a:rPr>
                            <m:t>2</m:t>
                          </m:r>
                        </m:sup>
                      </m:sSup>
                      <m:r>
                        <a:rPr lang="ro-RO" b="0" i="1" smtClean="0">
                          <a:latin typeface="Cambria Math" panose="02040503050406030204" pitchFamily="18" charset="0"/>
                        </a:rPr>
                        <m:t>=</m:t>
                      </m:r>
                      <m:sSup>
                        <m:sSupPr>
                          <m:ctrlPr>
                            <a:rPr lang="ro-RO" b="0" i="1" smtClean="0">
                              <a:latin typeface="Cambria Math" panose="02040503050406030204" pitchFamily="18" charset="0"/>
                            </a:rPr>
                          </m:ctrlPr>
                        </m:sSupPr>
                        <m:e>
                          <m:r>
                            <a:rPr lang="ro-RO" b="0" i="1" smtClean="0">
                              <a:latin typeface="Cambria Math" panose="02040503050406030204" pitchFamily="18" charset="0"/>
                            </a:rPr>
                            <m:t>𝑚</m:t>
                          </m:r>
                        </m:e>
                        <m:sup>
                          <m:r>
                            <a:rPr lang="ro-RO" b="0" i="1" smtClean="0">
                              <a:latin typeface="Cambria Math" panose="02040503050406030204" pitchFamily="18" charset="0"/>
                            </a:rPr>
                            <m:t>𝑟</m:t>
                          </m:r>
                        </m:sup>
                      </m:sSup>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𝑙</m:t>
                          </m:r>
                        </m:e>
                        <m:sub>
                          <m:r>
                            <a:rPr lang="ro-RO" b="0" i="1" smtClean="0">
                              <a:latin typeface="Cambria Math" panose="02040503050406030204" pitchFamily="18" charset="0"/>
                            </a:rPr>
                            <m:t>𝐴𝐵</m:t>
                          </m:r>
                        </m:sub>
                        <m:sup>
                          <m:r>
                            <a:rPr lang="ro-RO" b="0" i="1" smtClean="0">
                              <a:latin typeface="Cambria Math" panose="02040503050406030204" pitchFamily="18" charset="0"/>
                            </a:rPr>
                            <m:t>2</m:t>
                          </m:r>
                        </m:sup>
                      </m:sSubSup>
                    </m:oMath>
                  </m:oMathPara>
                </a14:m>
                <a:endParaRPr lang="en-US" dirty="0"/>
              </a:p>
            </p:txBody>
          </p:sp>
        </mc:Choice>
        <mc:Fallback xmlns="">
          <p:sp>
            <p:nvSpPr>
              <p:cNvPr id="9" name="TextBox 8">
                <a:extLst>
                  <a:ext uri="{FF2B5EF4-FFF2-40B4-BE49-F238E27FC236}">
                    <a16:creationId xmlns:a16="http://schemas.microsoft.com/office/drawing/2014/main" id="{FFEBB6DA-B4DC-4F6B-A3F7-4DF021EC8379}"/>
                  </a:ext>
                </a:extLst>
              </p:cNvPr>
              <p:cNvSpPr txBox="1">
                <a:spLocks noRot="1" noChangeAspect="1" noMove="1" noResize="1" noEditPoints="1" noAdjustHandles="1" noChangeArrowheads="1" noChangeShapeType="1" noTextEdit="1"/>
              </p:cNvSpPr>
              <p:nvPr/>
            </p:nvSpPr>
            <p:spPr>
              <a:xfrm>
                <a:off x="5814410" y="5097743"/>
                <a:ext cx="2440988" cy="677045"/>
              </a:xfrm>
              <a:prstGeom prst="rect">
                <a:avLst/>
              </a:prstGeom>
              <a:blipFill>
                <a:blip r:embed="rId8"/>
                <a:stretch>
                  <a:fillRect/>
                </a:stretch>
              </a:blipFill>
              <a:ln>
                <a:solidFill>
                  <a:srgbClr val="0070C0"/>
                </a:solidFill>
              </a:ln>
            </p:spPr>
            <p:txBody>
              <a:bodyPr/>
              <a:lstStyle/>
              <a:p>
                <a:r>
                  <a:rPr lang="en-US">
                    <a:noFill/>
                  </a:rPr>
                  <a:t> </a:t>
                </a:r>
              </a:p>
            </p:txBody>
          </p:sp>
        </mc:Fallback>
      </mc:AlternateContent>
      <p:sp>
        <p:nvSpPr>
          <p:cNvPr id="11" name="Rectangle 10">
            <a:extLst>
              <a:ext uri="{FF2B5EF4-FFF2-40B4-BE49-F238E27FC236}">
                <a16:creationId xmlns:a16="http://schemas.microsoft.com/office/drawing/2014/main" id="{41889508-C086-4E96-9234-9F0A204A73C7}"/>
              </a:ext>
            </a:extLst>
          </p:cNvPr>
          <p:cNvSpPr/>
          <p:nvPr/>
        </p:nvSpPr>
        <p:spPr>
          <a:xfrm>
            <a:off x="564560" y="802762"/>
            <a:ext cx="7863371" cy="369332"/>
          </a:xfrm>
          <a:prstGeom prst="rect">
            <a:avLst/>
          </a:prstGeom>
        </p:spPr>
        <p:txBody>
          <a:bodyPr wrap="none">
            <a:spAutoFit/>
          </a:bodyPr>
          <a:lstStyle/>
          <a:p>
            <a:r>
              <a:rPr lang="ro-RO" i="1" dirty="0"/>
              <a:t>Ex: Determinarea masei și momentului de inerție reduse la mecanismul patrulater</a:t>
            </a:r>
            <a:endParaRPr lang="en-US" sz="2800" b="1" i="1" dirty="0"/>
          </a:p>
        </p:txBody>
      </p:sp>
      <p:sp>
        <p:nvSpPr>
          <p:cNvPr id="12" name="Rectangle 11">
            <a:extLst>
              <a:ext uri="{FF2B5EF4-FFF2-40B4-BE49-F238E27FC236}">
                <a16:creationId xmlns:a16="http://schemas.microsoft.com/office/drawing/2014/main" id="{FA4FBA62-D2ED-4078-82D8-67C14074293B}"/>
              </a:ext>
            </a:extLst>
          </p:cNvPr>
          <p:cNvSpPr/>
          <p:nvPr/>
        </p:nvSpPr>
        <p:spPr>
          <a:xfrm>
            <a:off x="552348" y="313618"/>
            <a:ext cx="6227026" cy="461665"/>
          </a:xfrm>
          <a:prstGeom prst="rect">
            <a:avLst/>
          </a:prstGeom>
        </p:spPr>
        <p:txBody>
          <a:bodyPr wrap="none">
            <a:spAutoFit/>
          </a:bodyPr>
          <a:lstStyle/>
          <a:p>
            <a:r>
              <a:rPr lang="ro-RO" sz="2400" dirty="0"/>
              <a:t>3.1 Reducerea forțelor și maselor mecanismelor </a:t>
            </a:r>
            <a:endParaRPr lang="en-US" sz="2400" dirty="0"/>
          </a:p>
        </p:txBody>
      </p:sp>
      <p:cxnSp>
        <p:nvCxnSpPr>
          <p:cNvPr id="13" name="Straight Connector 12">
            <a:extLst>
              <a:ext uri="{FF2B5EF4-FFF2-40B4-BE49-F238E27FC236}">
                <a16:creationId xmlns:a16="http://schemas.microsoft.com/office/drawing/2014/main" id="{B7C930DC-EC3F-40C4-80BD-42DD8DC19570}"/>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47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31" grpId="0"/>
      <p:bldP spid="32" grpId="0" animBg="1"/>
      <p:bldP spid="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422E3A-4943-4243-8893-5D2E83C7620A}"/>
              </a:ext>
            </a:extLst>
          </p:cNvPr>
          <p:cNvSpPr/>
          <p:nvPr/>
        </p:nvSpPr>
        <p:spPr>
          <a:xfrm>
            <a:off x="616556" y="1054704"/>
            <a:ext cx="10409602" cy="369332"/>
          </a:xfrm>
          <a:prstGeom prst="rect">
            <a:avLst/>
          </a:prstGeom>
        </p:spPr>
        <p:txBody>
          <a:bodyPr wrap="square">
            <a:spAutoFit/>
          </a:bodyPr>
          <a:lstStyle/>
          <a:p>
            <a:pPr algn="just">
              <a:spcBef>
                <a:spcPts val="600"/>
              </a:spcBef>
              <a:spcAft>
                <a:spcPts val="600"/>
              </a:spcAft>
            </a:pPr>
            <a:r>
              <a:rPr lang="ro-RO" dirty="0"/>
              <a:t>Echilibrarea  urmărește micșorarea sau anularea acțiunii torsorului forțelor de inerție</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2AB31BD-FE89-4485-BCB8-99175BF997C7}"/>
                  </a:ext>
                </a:extLst>
              </p:cNvPr>
              <p:cNvSpPr/>
              <p:nvPr/>
            </p:nvSpPr>
            <p:spPr>
              <a:xfrm>
                <a:off x="1400246" y="2490653"/>
                <a:ext cx="1585627" cy="8917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rPr>
                          </m:ctrlPr>
                        </m:dPr>
                        <m:e>
                          <m:eqArr>
                            <m:eqArrPr>
                              <m:ctrlPr>
                                <a:rPr lang="en-US" sz="2000" i="1">
                                  <a:latin typeface="Cambria Math" panose="02040503050406030204" pitchFamily="18" charset="0"/>
                                </a:rPr>
                              </m:ctrlPr>
                            </m:eqArrPr>
                            <m:e>
                              <m:r>
                                <a:rPr lang="en-US" sz="2000">
                                  <a:latin typeface="Cambria Math" panose="02040503050406030204" pitchFamily="18" charset="0"/>
                                </a:rPr>
                                <m:t>&amp;</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1">
                                      <a:latin typeface="Cambria Math" panose="02040503050406030204" pitchFamily="18" charset="0"/>
                                    </a:rPr>
                                    <m:t>𝑖</m:t>
                                  </m:r>
                                </m:sub>
                              </m:sSub>
                              <m:r>
                                <a:rPr lang="en-US" sz="2000" i="0">
                                  <a:latin typeface="Cambria Math" panose="02040503050406030204" pitchFamily="18" charset="0"/>
                                </a:rPr>
                                <m:t>=−</m:t>
                              </m:r>
                              <m:r>
                                <a:rPr lang="en-US" sz="2000" i="1">
                                  <a:latin typeface="Cambria Math" panose="02040503050406030204" pitchFamily="18" charset="0"/>
                                </a:rPr>
                                <m:t>𝑚</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𝑎</m:t>
                                      </m:r>
                                    </m:e>
                                  </m:acc>
                                </m:e>
                                <m:sub>
                                  <m:r>
                                    <a:rPr lang="en-US" sz="2000" i="1">
                                      <a:latin typeface="Cambria Math" panose="02040503050406030204" pitchFamily="18" charset="0"/>
                                    </a:rPr>
                                    <m:t>𝐺</m:t>
                                  </m:r>
                                </m:sub>
                              </m:sSub>
                            </m:e>
                            <m:e>
                              <m:r>
                                <a:rPr lang="en-US" sz="2000" i="0">
                                  <a:latin typeface="Cambria Math" panose="02040503050406030204" pitchFamily="18" charset="0"/>
                                </a:rPr>
                                <m:t>&amp;</m:t>
                              </m:r>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r>
                                    <a:rPr lang="en-US" sz="2000" i="1">
                                      <a:latin typeface="Cambria Math" panose="02040503050406030204" pitchFamily="18" charset="0"/>
                                    </a:rPr>
                                    <m:t>𝑖</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𝐼</m:t>
                                  </m:r>
                                </m:e>
                                <m:sub>
                                  <m:r>
                                    <a:rPr lang="en-US" sz="2000" i="1">
                                      <a:latin typeface="Cambria Math" panose="02040503050406030204" pitchFamily="18" charset="0"/>
                                    </a:rPr>
                                    <m:t>𝐺</m:t>
                                  </m:r>
                                </m:sub>
                              </m:sSub>
                              <m:r>
                                <a:rPr lang="en-US" sz="2000" i="1">
                                  <a:latin typeface="Cambria Math" panose="02040503050406030204" pitchFamily="18" charset="0"/>
                                </a:rPr>
                                <m:t>𝜀</m:t>
                              </m:r>
                            </m:e>
                          </m:eqArr>
                        </m:e>
                      </m:d>
                    </m:oMath>
                  </m:oMathPara>
                </a14:m>
                <a:endParaRPr lang="en-US" sz="2000" dirty="0"/>
              </a:p>
            </p:txBody>
          </p:sp>
        </mc:Choice>
        <mc:Fallback xmlns="">
          <p:sp>
            <p:nvSpPr>
              <p:cNvPr id="6" name="Rectangle 5">
                <a:extLst>
                  <a:ext uri="{FF2B5EF4-FFF2-40B4-BE49-F238E27FC236}">
                    <a16:creationId xmlns:a16="http://schemas.microsoft.com/office/drawing/2014/main" id="{D2AB31BD-FE89-4485-BCB8-99175BF997C7}"/>
                  </a:ext>
                </a:extLst>
              </p:cNvPr>
              <p:cNvSpPr>
                <a:spLocks noRot="1" noChangeAspect="1" noMove="1" noResize="1" noEditPoints="1" noAdjustHandles="1" noChangeArrowheads="1" noChangeShapeType="1" noTextEdit="1"/>
              </p:cNvSpPr>
              <p:nvPr/>
            </p:nvSpPr>
            <p:spPr>
              <a:xfrm>
                <a:off x="1400246" y="2490653"/>
                <a:ext cx="1585627" cy="891719"/>
              </a:xfrm>
              <a:prstGeom prst="rect">
                <a:avLst/>
              </a:prstGeom>
              <a:blipFill>
                <a:blip r:embed="rId2"/>
                <a:stretch>
                  <a:fillRect/>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7D6F81A4-F43F-436A-B5CE-05C30C7402BA}"/>
              </a:ext>
            </a:extLst>
          </p:cNvPr>
          <p:cNvSpPr/>
          <p:nvPr/>
        </p:nvSpPr>
        <p:spPr>
          <a:xfrm>
            <a:off x="3558256" y="2182936"/>
            <a:ext cx="2722220" cy="369332"/>
          </a:xfrm>
          <a:prstGeom prst="rect">
            <a:avLst/>
          </a:prstGeom>
        </p:spPr>
        <p:txBody>
          <a:bodyPr wrap="none">
            <a:spAutoFit/>
          </a:bodyPr>
          <a:lstStyle/>
          <a:p>
            <a:r>
              <a:rPr lang="ro-RO" dirty="0">
                <a:ea typeface="Calibri" panose="020F0502020204030204" pitchFamily="34" charset="0"/>
              </a:rPr>
              <a:t>mărime și direcție variabile</a:t>
            </a:r>
            <a:endParaRPr lang="en-US" dirty="0"/>
          </a:p>
        </p:txBody>
      </p:sp>
      <p:sp>
        <p:nvSpPr>
          <p:cNvPr id="8" name="Rectangle 7">
            <a:extLst>
              <a:ext uri="{FF2B5EF4-FFF2-40B4-BE49-F238E27FC236}">
                <a16:creationId xmlns:a16="http://schemas.microsoft.com/office/drawing/2014/main" id="{DC77F5C2-D3DE-4182-9274-7097B74FA458}"/>
              </a:ext>
            </a:extLst>
          </p:cNvPr>
          <p:cNvSpPr/>
          <p:nvPr/>
        </p:nvSpPr>
        <p:spPr>
          <a:xfrm>
            <a:off x="7299246" y="2094687"/>
            <a:ext cx="3140988" cy="646331"/>
          </a:xfrm>
          <a:prstGeom prst="rect">
            <a:avLst/>
          </a:prstGeom>
        </p:spPr>
        <p:txBody>
          <a:bodyPr wrap="none">
            <a:spAutoFit/>
          </a:bodyPr>
          <a:lstStyle/>
          <a:p>
            <a:r>
              <a:rPr lang="en-US" dirty="0" err="1"/>
              <a:t>solicitări</a:t>
            </a:r>
            <a:r>
              <a:rPr lang="en-US" dirty="0"/>
              <a:t> </a:t>
            </a:r>
            <a:r>
              <a:rPr lang="en-US" dirty="0" err="1"/>
              <a:t>dinamice</a:t>
            </a:r>
            <a:r>
              <a:rPr lang="ro-RO" dirty="0"/>
              <a:t>  în </a:t>
            </a:r>
            <a:r>
              <a:rPr lang="en-US" dirty="0" err="1"/>
              <a:t>cuplele</a:t>
            </a:r>
            <a:r>
              <a:rPr lang="en-US" dirty="0"/>
              <a:t> </a:t>
            </a:r>
            <a:r>
              <a:rPr lang="en-US" dirty="0" err="1"/>
              <a:t>și</a:t>
            </a:r>
            <a:r>
              <a:rPr lang="en-US" dirty="0"/>
              <a:t> </a:t>
            </a:r>
            <a:endParaRPr lang="ro-RO" dirty="0"/>
          </a:p>
          <a:p>
            <a:r>
              <a:rPr lang="en-US" dirty="0" err="1"/>
              <a:t>elementele</a:t>
            </a:r>
            <a:r>
              <a:rPr lang="en-US" dirty="0"/>
              <a:t> </a:t>
            </a:r>
            <a:r>
              <a:rPr lang="en-US" dirty="0" err="1"/>
              <a:t>cinematice</a:t>
            </a:r>
            <a:r>
              <a:rPr lang="ro-RO" dirty="0"/>
              <a:t> </a:t>
            </a:r>
            <a:endParaRPr lang="en-US" dirty="0"/>
          </a:p>
        </p:txBody>
      </p:sp>
      <p:sp>
        <p:nvSpPr>
          <p:cNvPr id="9" name="Rectangle 8">
            <a:extLst>
              <a:ext uri="{FF2B5EF4-FFF2-40B4-BE49-F238E27FC236}">
                <a16:creationId xmlns:a16="http://schemas.microsoft.com/office/drawing/2014/main" id="{57619BE5-F994-4F66-9585-A33CE9DD3B38}"/>
              </a:ext>
            </a:extLst>
          </p:cNvPr>
          <p:cNvSpPr/>
          <p:nvPr/>
        </p:nvSpPr>
        <p:spPr>
          <a:xfrm>
            <a:off x="3603347" y="3480103"/>
            <a:ext cx="1815369" cy="369332"/>
          </a:xfrm>
          <a:prstGeom prst="rect">
            <a:avLst/>
          </a:prstGeom>
        </p:spPr>
        <p:txBody>
          <a:bodyPr wrap="none">
            <a:spAutoFit/>
          </a:bodyPr>
          <a:lstStyle/>
          <a:p>
            <a:r>
              <a:rPr lang="ro-RO" dirty="0">
                <a:ea typeface="Calibri" panose="020F0502020204030204" pitchFamily="34" charset="0"/>
              </a:rPr>
              <a:t>caracter periodic </a:t>
            </a:r>
            <a:endParaRPr lang="en-US" dirty="0"/>
          </a:p>
        </p:txBody>
      </p:sp>
      <p:sp>
        <p:nvSpPr>
          <p:cNvPr id="10" name="Rectangle 9">
            <a:extLst>
              <a:ext uri="{FF2B5EF4-FFF2-40B4-BE49-F238E27FC236}">
                <a16:creationId xmlns:a16="http://schemas.microsoft.com/office/drawing/2014/main" id="{39B58224-A782-4C4F-96D2-536411DB165D}"/>
              </a:ext>
            </a:extLst>
          </p:cNvPr>
          <p:cNvSpPr/>
          <p:nvPr/>
        </p:nvSpPr>
        <p:spPr>
          <a:xfrm>
            <a:off x="7382047" y="3345637"/>
            <a:ext cx="3364960" cy="369332"/>
          </a:xfrm>
          <a:prstGeom prst="rect">
            <a:avLst/>
          </a:prstGeom>
        </p:spPr>
        <p:txBody>
          <a:bodyPr wrap="none">
            <a:spAutoFit/>
          </a:bodyPr>
          <a:lstStyle/>
          <a:p>
            <a:r>
              <a:rPr lang="ro-RO" dirty="0">
                <a:ea typeface="Calibri" panose="020F0502020204030204" pitchFamily="34" charset="0"/>
              </a:rPr>
              <a:t>vibrații în structura mecanismelor</a:t>
            </a:r>
            <a:endParaRPr lang="en-US" dirty="0"/>
          </a:p>
        </p:txBody>
      </p:sp>
      <p:sp>
        <p:nvSpPr>
          <p:cNvPr id="11" name="Rectangle 10">
            <a:extLst>
              <a:ext uri="{FF2B5EF4-FFF2-40B4-BE49-F238E27FC236}">
                <a16:creationId xmlns:a16="http://schemas.microsoft.com/office/drawing/2014/main" id="{D8263479-2778-4893-9452-9D5BE4F898A9}"/>
              </a:ext>
            </a:extLst>
          </p:cNvPr>
          <p:cNvSpPr/>
          <p:nvPr/>
        </p:nvSpPr>
        <p:spPr>
          <a:xfrm>
            <a:off x="7805883" y="3664769"/>
            <a:ext cx="2127713" cy="369332"/>
          </a:xfrm>
          <a:prstGeom prst="rect">
            <a:avLst/>
          </a:prstGeom>
        </p:spPr>
        <p:txBody>
          <a:bodyPr wrap="square">
            <a:spAutoFit/>
          </a:bodyPr>
          <a:lstStyle/>
          <a:p>
            <a:r>
              <a:rPr lang="ro-RO" dirty="0">
                <a:latin typeface="Times New Roman" panose="02020603050405020304" pitchFamily="18" charset="0"/>
                <a:ea typeface="Calibri" panose="020F0502020204030204" pitchFamily="34" charset="0"/>
              </a:rPr>
              <a:t> </a:t>
            </a:r>
            <a:r>
              <a:rPr lang="ro-RO" i="1" dirty="0">
                <a:ea typeface="Calibri" panose="020F0502020204030204" pitchFamily="34" charset="0"/>
              </a:rPr>
              <a:t>rezonanță mecanică </a:t>
            </a:r>
            <a:endParaRPr lang="en-US" dirty="0"/>
          </a:p>
        </p:txBody>
      </p:sp>
      <p:sp>
        <p:nvSpPr>
          <p:cNvPr id="12" name="Left Brace 11">
            <a:extLst>
              <a:ext uri="{FF2B5EF4-FFF2-40B4-BE49-F238E27FC236}">
                <a16:creationId xmlns:a16="http://schemas.microsoft.com/office/drawing/2014/main" id="{93426612-8951-4FD6-9D1C-8BB67824A5C2}"/>
              </a:ext>
            </a:extLst>
          </p:cNvPr>
          <p:cNvSpPr/>
          <p:nvPr/>
        </p:nvSpPr>
        <p:spPr>
          <a:xfrm>
            <a:off x="3204210" y="2142827"/>
            <a:ext cx="201731" cy="1744886"/>
          </a:xfrm>
          <a:prstGeom prst="leftBrace">
            <a:avLst>
              <a:gd name="adj1" fmla="val 56872"/>
              <a:gd name="adj2" fmla="val 5000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406B84D-9777-4F4F-84CF-DE5F0A5354A1}"/>
              </a:ext>
            </a:extLst>
          </p:cNvPr>
          <p:cNvCxnSpPr/>
          <p:nvPr/>
        </p:nvCxnSpPr>
        <p:spPr>
          <a:xfrm>
            <a:off x="6431280" y="2417852"/>
            <a:ext cx="670560" cy="0"/>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5EBE088-5CAA-4804-B942-0C24F191DF95}"/>
              </a:ext>
            </a:extLst>
          </p:cNvPr>
          <p:cNvCxnSpPr>
            <a:cxnSpLocks/>
          </p:cNvCxnSpPr>
          <p:nvPr/>
        </p:nvCxnSpPr>
        <p:spPr>
          <a:xfrm>
            <a:off x="6382512" y="3689034"/>
            <a:ext cx="719328" cy="0"/>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A9DCC9C1-F1A7-4AF9-980E-E5DBAE708B47}"/>
                  </a:ext>
                </a:extLst>
              </p:cNvPr>
              <p:cNvSpPr/>
              <p:nvPr/>
            </p:nvSpPr>
            <p:spPr>
              <a:xfrm>
                <a:off x="8035918" y="5077109"/>
                <a:ext cx="1107354" cy="8917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latin typeface="Cambria Math" panose="02040503050406030204" pitchFamily="18" charset="0"/>
                            </a:rPr>
                          </m:ctrlPr>
                        </m:dPr>
                        <m:e>
                          <m:eqArr>
                            <m:eqArrPr>
                              <m:ctrlPr>
                                <a:rPr lang="en-US" sz="2000" i="1">
                                  <a:latin typeface="Cambria Math" panose="02040503050406030204" pitchFamily="18" charset="0"/>
                                </a:rPr>
                              </m:ctrlPr>
                            </m:eqArrPr>
                            <m:e>
                              <m:r>
                                <a:rPr lang="en-US" sz="2000">
                                  <a:latin typeface="Cambria Math" panose="02040503050406030204" pitchFamily="18" charset="0"/>
                                </a:rPr>
                                <m:t>&amp;</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1">
                                      <a:latin typeface="Cambria Math" panose="02040503050406030204" pitchFamily="18" charset="0"/>
                                    </a:rPr>
                                    <m:t>𝑖</m:t>
                                  </m:r>
                                </m:sub>
                              </m:sSub>
                              <m:r>
                                <a:rPr lang="en-US" sz="2000" i="0">
                                  <a:latin typeface="Cambria Math" panose="02040503050406030204" pitchFamily="18" charset="0"/>
                                </a:rPr>
                                <m:t>=</m:t>
                              </m:r>
                              <m:r>
                                <a:rPr lang="ro-RO" sz="2000" b="0" i="1" smtClean="0">
                                  <a:latin typeface="Cambria Math" panose="02040503050406030204" pitchFamily="18" charset="0"/>
                                </a:rPr>
                                <m:t>0</m:t>
                              </m:r>
                            </m:e>
                            <m:e>
                              <m:r>
                                <a:rPr lang="en-US" sz="2000" i="0">
                                  <a:latin typeface="Cambria Math" panose="02040503050406030204" pitchFamily="18" charset="0"/>
                                </a:rPr>
                                <m:t>&amp;</m:t>
                              </m:r>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r>
                                    <a:rPr lang="en-US" sz="2000" i="1">
                                      <a:latin typeface="Cambria Math" panose="02040503050406030204" pitchFamily="18" charset="0"/>
                                    </a:rPr>
                                    <m:t>𝑖</m:t>
                                  </m:r>
                                </m:sub>
                              </m:sSub>
                              <m:r>
                                <a:rPr lang="en-US" sz="2000" i="0">
                                  <a:latin typeface="Cambria Math" panose="02040503050406030204" pitchFamily="18" charset="0"/>
                                </a:rPr>
                                <m:t>=</m:t>
                              </m:r>
                              <m:r>
                                <a:rPr lang="ro-RO" sz="2000" b="0" i="1" smtClean="0">
                                  <a:latin typeface="Cambria Math" panose="02040503050406030204" pitchFamily="18" charset="0"/>
                                </a:rPr>
                                <m:t>0</m:t>
                              </m:r>
                            </m:e>
                          </m:eqArr>
                        </m:e>
                      </m:d>
                    </m:oMath>
                  </m:oMathPara>
                </a14:m>
                <a:endParaRPr lang="en-US" sz="2000" dirty="0"/>
              </a:p>
            </p:txBody>
          </p:sp>
        </mc:Choice>
        <mc:Fallback xmlns="">
          <p:sp>
            <p:nvSpPr>
              <p:cNvPr id="15" name="Rectangle 14">
                <a:extLst>
                  <a:ext uri="{FF2B5EF4-FFF2-40B4-BE49-F238E27FC236}">
                    <a16:creationId xmlns:a16="http://schemas.microsoft.com/office/drawing/2014/main" id="{A9DCC9C1-F1A7-4AF9-980E-E5DBAE708B47}"/>
                  </a:ext>
                </a:extLst>
              </p:cNvPr>
              <p:cNvSpPr>
                <a:spLocks noRot="1" noChangeAspect="1" noMove="1" noResize="1" noEditPoints="1" noAdjustHandles="1" noChangeArrowheads="1" noChangeShapeType="1" noTextEdit="1"/>
              </p:cNvSpPr>
              <p:nvPr/>
            </p:nvSpPr>
            <p:spPr>
              <a:xfrm>
                <a:off x="8035918" y="5077109"/>
                <a:ext cx="1107354" cy="89171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0BEDB3E-FEC1-49E9-91BD-EC8485294DF0}"/>
                  </a:ext>
                </a:extLst>
              </p:cNvPr>
              <p:cNvSpPr/>
              <p:nvPr/>
            </p:nvSpPr>
            <p:spPr>
              <a:xfrm>
                <a:off x="2178053" y="5181575"/>
                <a:ext cx="931730" cy="4374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1">
                              <a:latin typeface="Cambria Math" panose="02040503050406030204" pitchFamily="18" charset="0"/>
                            </a:rPr>
                            <m:t>𝑖</m:t>
                          </m:r>
                        </m:sub>
                      </m:sSub>
                      <m:r>
                        <a:rPr lang="en-US" sz="2000">
                          <a:latin typeface="Cambria Math" panose="02040503050406030204" pitchFamily="18" charset="0"/>
                        </a:rPr>
                        <m:t>=</m:t>
                      </m:r>
                      <m:r>
                        <a:rPr lang="ro-RO" sz="2000" b="0" i="0" smtClean="0">
                          <a:latin typeface="Cambria Math" panose="02040503050406030204" pitchFamily="18" charset="0"/>
                        </a:rPr>
                        <m:t>0</m:t>
                      </m:r>
                    </m:oMath>
                  </m:oMathPara>
                </a14:m>
                <a:endParaRPr lang="en-US" dirty="0"/>
              </a:p>
            </p:txBody>
          </p:sp>
        </mc:Choice>
        <mc:Fallback xmlns="">
          <p:sp>
            <p:nvSpPr>
              <p:cNvPr id="16" name="Rectangle 15">
                <a:extLst>
                  <a:ext uri="{FF2B5EF4-FFF2-40B4-BE49-F238E27FC236}">
                    <a16:creationId xmlns:a16="http://schemas.microsoft.com/office/drawing/2014/main" id="{E0BEDB3E-FEC1-49E9-91BD-EC8485294DF0}"/>
                  </a:ext>
                </a:extLst>
              </p:cNvPr>
              <p:cNvSpPr>
                <a:spLocks noRot="1" noChangeAspect="1" noMove="1" noResize="1" noEditPoints="1" noAdjustHandles="1" noChangeArrowheads="1" noChangeShapeType="1" noTextEdit="1"/>
              </p:cNvSpPr>
              <p:nvPr/>
            </p:nvSpPr>
            <p:spPr>
              <a:xfrm>
                <a:off x="2178053" y="5181575"/>
                <a:ext cx="931730" cy="437492"/>
              </a:xfrm>
              <a:prstGeom prst="rect">
                <a:avLst/>
              </a:prstGeom>
              <a:blipFill>
                <a:blip r:embed="rId4"/>
                <a:stretch>
                  <a:fillRect t="-19444"/>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FDD10E64-15A2-4C67-8F87-182FDBFE91FE}"/>
              </a:ext>
            </a:extLst>
          </p:cNvPr>
          <p:cNvSpPr/>
          <p:nvPr/>
        </p:nvSpPr>
        <p:spPr>
          <a:xfrm>
            <a:off x="1684489" y="4624903"/>
            <a:ext cx="1918858" cy="369332"/>
          </a:xfrm>
          <a:prstGeom prst="rect">
            <a:avLst/>
          </a:prstGeom>
          <a:ln>
            <a:solidFill>
              <a:srgbClr val="FF0000"/>
            </a:solidFill>
          </a:ln>
        </p:spPr>
        <p:txBody>
          <a:bodyPr wrap="square">
            <a:spAutoFit/>
          </a:bodyPr>
          <a:lstStyle/>
          <a:p>
            <a:r>
              <a:rPr lang="ro-RO" dirty="0"/>
              <a:t>E</a:t>
            </a:r>
            <a:r>
              <a:rPr lang="en-US" dirty="0" err="1"/>
              <a:t>chilibrare</a:t>
            </a:r>
            <a:r>
              <a:rPr lang="en-US" dirty="0"/>
              <a:t> </a:t>
            </a:r>
            <a:r>
              <a:rPr lang="en-US" dirty="0" err="1"/>
              <a:t>statică</a:t>
            </a:r>
            <a:r>
              <a:rPr lang="en-US" dirty="0"/>
              <a:t> </a:t>
            </a:r>
          </a:p>
        </p:txBody>
      </p:sp>
      <p:sp>
        <p:nvSpPr>
          <p:cNvPr id="19" name="Rectangle 18">
            <a:extLst>
              <a:ext uri="{FF2B5EF4-FFF2-40B4-BE49-F238E27FC236}">
                <a16:creationId xmlns:a16="http://schemas.microsoft.com/office/drawing/2014/main" id="{845596DA-AFAD-43F5-B979-CBA029AA2DBE}"/>
              </a:ext>
            </a:extLst>
          </p:cNvPr>
          <p:cNvSpPr/>
          <p:nvPr/>
        </p:nvSpPr>
        <p:spPr>
          <a:xfrm>
            <a:off x="7382047" y="4624903"/>
            <a:ext cx="2127713" cy="369332"/>
          </a:xfrm>
          <a:prstGeom prst="rect">
            <a:avLst/>
          </a:prstGeom>
          <a:ln>
            <a:solidFill>
              <a:srgbClr val="FF0000"/>
            </a:solidFill>
          </a:ln>
        </p:spPr>
        <p:txBody>
          <a:bodyPr wrap="square">
            <a:spAutoFit/>
          </a:bodyPr>
          <a:lstStyle/>
          <a:p>
            <a:r>
              <a:rPr lang="ro-RO" dirty="0"/>
              <a:t>E</a:t>
            </a:r>
            <a:r>
              <a:rPr lang="en-US" dirty="0" err="1"/>
              <a:t>chilibrare</a:t>
            </a:r>
            <a:r>
              <a:rPr lang="en-US" dirty="0"/>
              <a:t> </a:t>
            </a:r>
            <a:r>
              <a:rPr lang="ro-RO" dirty="0"/>
              <a:t>dinamică</a:t>
            </a:r>
            <a:r>
              <a:rPr lang="en-US" dirty="0"/>
              <a:t> </a:t>
            </a:r>
          </a:p>
        </p:txBody>
      </p:sp>
      <p:sp>
        <p:nvSpPr>
          <p:cNvPr id="20" name="Rectangle 19">
            <a:extLst>
              <a:ext uri="{FF2B5EF4-FFF2-40B4-BE49-F238E27FC236}">
                <a16:creationId xmlns:a16="http://schemas.microsoft.com/office/drawing/2014/main" id="{EC275DB7-A4DC-415B-867A-96D2172ED5C2}"/>
              </a:ext>
            </a:extLst>
          </p:cNvPr>
          <p:cNvSpPr/>
          <p:nvPr/>
        </p:nvSpPr>
        <p:spPr>
          <a:xfrm>
            <a:off x="552348" y="313618"/>
            <a:ext cx="4774577" cy="461665"/>
          </a:xfrm>
          <a:prstGeom prst="rect">
            <a:avLst/>
          </a:prstGeom>
        </p:spPr>
        <p:txBody>
          <a:bodyPr wrap="none">
            <a:spAutoFit/>
          </a:bodyPr>
          <a:lstStyle/>
          <a:p>
            <a:r>
              <a:rPr lang="ro-RO" sz="2400" dirty="0"/>
              <a:t>3.2 Echilibrarea mecanismelor plane </a:t>
            </a:r>
            <a:endParaRPr lang="en-US" sz="2400" dirty="0"/>
          </a:p>
        </p:txBody>
      </p:sp>
      <p:cxnSp>
        <p:nvCxnSpPr>
          <p:cNvPr id="22" name="Straight Connector 21">
            <a:extLst>
              <a:ext uri="{FF2B5EF4-FFF2-40B4-BE49-F238E27FC236}">
                <a16:creationId xmlns:a16="http://schemas.microsoft.com/office/drawing/2014/main" id="{51541B9D-2238-4ECB-9247-90C85C8A389C}"/>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1" name="Action Button: Go Home 20">
            <a:hlinkClick r:id="rId5" action="ppaction://hlinksldjump" highlightClick="1"/>
            <a:extLst>
              <a:ext uri="{FF2B5EF4-FFF2-40B4-BE49-F238E27FC236}">
                <a16:creationId xmlns:a16="http://schemas.microsoft.com/office/drawing/2014/main" id="{245D009E-568F-41EB-B4EF-FDAF2F61FD04}"/>
              </a:ext>
            </a:extLst>
          </p:cNvPr>
          <p:cNvSpPr/>
          <p:nvPr/>
        </p:nvSpPr>
        <p:spPr>
          <a:xfrm>
            <a:off x="11065353" y="347900"/>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3608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422E3A-4943-4243-8893-5D2E83C7620A}"/>
              </a:ext>
            </a:extLst>
          </p:cNvPr>
          <p:cNvSpPr/>
          <p:nvPr/>
        </p:nvSpPr>
        <p:spPr>
          <a:xfrm>
            <a:off x="649567" y="1060430"/>
            <a:ext cx="10409602" cy="646331"/>
          </a:xfrm>
          <a:prstGeom prst="rect">
            <a:avLst/>
          </a:prstGeom>
        </p:spPr>
        <p:txBody>
          <a:bodyPr wrap="square">
            <a:spAutoFit/>
          </a:bodyPr>
          <a:lstStyle/>
          <a:p>
            <a:pPr algn="just">
              <a:spcBef>
                <a:spcPts val="600"/>
              </a:spcBef>
              <a:spcAft>
                <a:spcPts val="600"/>
              </a:spcAft>
            </a:pPr>
            <a:r>
              <a:rPr lang="ro-RO" dirty="0"/>
              <a:t>Echilibrarea mecanismelor cu bare are ca obiectiv reducerea sau anularea componentelor torsorului forțelor de inerție generate de fiecare element cinematic al mecanismului</a:t>
            </a:r>
          </a:p>
        </p:txBody>
      </p:sp>
      <p:sp>
        <p:nvSpPr>
          <p:cNvPr id="2" name="Rectangle 1">
            <a:extLst>
              <a:ext uri="{FF2B5EF4-FFF2-40B4-BE49-F238E27FC236}">
                <a16:creationId xmlns:a16="http://schemas.microsoft.com/office/drawing/2014/main" id="{F0055BA8-06E3-40CF-815E-8F13D0D0FA61}"/>
              </a:ext>
            </a:extLst>
          </p:cNvPr>
          <p:cNvSpPr/>
          <p:nvPr/>
        </p:nvSpPr>
        <p:spPr>
          <a:xfrm>
            <a:off x="649567" y="1831342"/>
            <a:ext cx="10409602" cy="646331"/>
          </a:xfrm>
          <a:prstGeom prst="rect">
            <a:avLst/>
          </a:prstGeom>
        </p:spPr>
        <p:txBody>
          <a:bodyPr wrap="square">
            <a:spAutoFit/>
          </a:bodyPr>
          <a:lstStyle/>
          <a:p>
            <a:pPr algn="just"/>
            <a:r>
              <a:rPr lang="ro-RO" dirty="0"/>
              <a:t>Echilibrarea dinamică, este un procedeu complicat care duce la creșterea exagerată a maselor aflate în mișcare, motiv pentru care se realizează numai în situații speciale</a:t>
            </a:r>
            <a:endParaRPr lang="en-US" dirty="0"/>
          </a:p>
        </p:txBody>
      </p:sp>
      <p:sp>
        <p:nvSpPr>
          <p:cNvPr id="3" name="Rectangle 2">
            <a:extLst>
              <a:ext uri="{FF2B5EF4-FFF2-40B4-BE49-F238E27FC236}">
                <a16:creationId xmlns:a16="http://schemas.microsoft.com/office/drawing/2014/main" id="{FE4DC789-C240-4CB0-A965-2F98BE3DDAE9}"/>
              </a:ext>
            </a:extLst>
          </p:cNvPr>
          <p:cNvSpPr/>
          <p:nvPr/>
        </p:nvSpPr>
        <p:spPr>
          <a:xfrm>
            <a:off x="649567" y="2506813"/>
            <a:ext cx="10332564" cy="646331"/>
          </a:xfrm>
          <a:prstGeom prst="rect">
            <a:avLst/>
          </a:prstGeom>
        </p:spPr>
        <p:txBody>
          <a:bodyPr wrap="square">
            <a:spAutoFit/>
          </a:bodyPr>
          <a:lstStyle/>
          <a:p>
            <a:pPr algn="just"/>
            <a:r>
              <a:rPr lang="ro-RO" dirty="0"/>
              <a:t>De cele mai multe ori este suficient să se anuleze doar efectul forțelor de inerție, adică să se realizeze o echilibrare statică</a:t>
            </a:r>
            <a:endParaRPr lang="en-US" dirty="0"/>
          </a:p>
        </p:txBody>
      </p:sp>
      <p:pic>
        <p:nvPicPr>
          <p:cNvPr id="20" name="Picture 19">
            <a:extLst>
              <a:ext uri="{FF2B5EF4-FFF2-40B4-BE49-F238E27FC236}">
                <a16:creationId xmlns:a16="http://schemas.microsoft.com/office/drawing/2014/main" id="{EE373F1F-AC91-4CCC-A075-5BB97E0B7DC8}"/>
              </a:ext>
            </a:extLst>
          </p:cNvPr>
          <p:cNvPicPr>
            <a:picLocks noChangeAspect="1"/>
          </p:cNvPicPr>
          <p:nvPr/>
        </p:nvPicPr>
        <p:blipFill>
          <a:blip r:embed="rId2"/>
          <a:stretch>
            <a:fillRect/>
          </a:stretch>
        </p:blipFill>
        <p:spPr>
          <a:xfrm>
            <a:off x="1836966" y="4057838"/>
            <a:ext cx="6674771" cy="2440761"/>
          </a:xfrm>
          <a:prstGeom prst="rect">
            <a:avLst/>
          </a:prstGeom>
        </p:spPr>
      </p:pic>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3CA60F7-BFC7-4B35-9BD1-BEA2006171B0}"/>
                  </a:ext>
                </a:extLst>
              </p:cNvPr>
              <p:cNvSpPr/>
              <p:nvPr/>
            </p:nvSpPr>
            <p:spPr>
              <a:xfrm>
                <a:off x="9626907" y="4643734"/>
                <a:ext cx="896078"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𝑖</m:t>
                          </m:r>
                        </m:sub>
                      </m:sSub>
                      <m:r>
                        <a:rPr lang="ro-RO" b="0" i="1" smtClean="0">
                          <a:latin typeface="Cambria Math" panose="02040503050406030204" pitchFamily="18" charset="0"/>
                        </a:rPr>
                        <m:t> =0</m:t>
                      </m:r>
                    </m:oMath>
                  </m:oMathPara>
                </a14:m>
                <a:endParaRPr lang="en-US" dirty="0"/>
              </a:p>
            </p:txBody>
          </p:sp>
        </mc:Choice>
        <mc:Fallback xmlns="">
          <p:sp>
            <p:nvSpPr>
              <p:cNvPr id="22" name="Rectangle 21">
                <a:extLst>
                  <a:ext uri="{FF2B5EF4-FFF2-40B4-BE49-F238E27FC236}">
                    <a16:creationId xmlns:a16="http://schemas.microsoft.com/office/drawing/2014/main" id="{53CA60F7-BFC7-4B35-9BD1-BEA2006171B0}"/>
                  </a:ext>
                </a:extLst>
              </p:cNvPr>
              <p:cNvSpPr>
                <a:spLocks noRot="1" noChangeAspect="1" noMove="1" noResize="1" noEditPoints="1" noAdjustHandles="1" noChangeArrowheads="1" noChangeShapeType="1" noTextEdit="1"/>
              </p:cNvSpPr>
              <p:nvPr/>
            </p:nvSpPr>
            <p:spPr>
              <a:xfrm>
                <a:off x="9626907" y="4643734"/>
                <a:ext cx="896078" cy="402931"/>
              </a:xfrm>
              <a:prstGeom prst="rect">
                <a:avLst/>
              </a:prstGeom>
              <a:blipFill>
                <a:blip r:embed="rId3"/>
                <a:stretch>
                  <a:fillRect t="-22727"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8FA8D8FC-9B57-4439-9AE8-50421535E56D}"/>
                  </a:ext>
                </a:extLst>
              </p:cNvPr>
              <p:cNvSpPr/>
              <p:nvPr/>
            </p:nvSpPr>
            <p:spPr>
              <a:xfrm>
                <a:off x="9686186" y="4973521"/>
                <a:ext cx="9642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𝑀</m:t>
                          </m:r>
                        </m:e>
                        <m:sub>
                          <m:r>
                            <a:rPr lang="ro-RO" b="0" i="1" smtClean="0">
                              <a:latin typeface="Cambria Math" panose="02040503050406030204" pitchFamily="18" charset="0"/>
                            </a:rPr>
                            <m:t>𝑥</m:t>
                          </m:r>
                        </m:sub>
                      </m:sSub>
                      <m:r>
                        <a:rPr lang="ro-RO" b="0" i="1" smtClean="0">
                          <a:latin typeface="Cambria Math" panose="02040503050406030204" pitchFamily="18" charset="0"/>
                        </a:rPr>
                        <m:t>=0</m:t>
                      </m:r>
                    </m:oMath>
                  </m:oMathPara>
                </a14:m>
                <a:endParaRPr lang="en-US" dirty="0"/>
              </a:p>
            </p:txBody>
          </p:sp>
        </mc:Choice>
        <mc:Fallback xmlns="">
          <p:sp>
            <p:nvSpPr>
              <p:cNvPr id="23" name="Rectangle 22">
                <a:extLst>
                  <a:ext uri="{FF2B5EF4-FFF2-40B4-BE49-F238E27FC236}">
                    <a16:creationId xmlns:a16="http://schemas.microsoft.com/office/drawing/2014/main" id="{8FA8D8FC-9B57-4439-9AE8-50421535E56D}"/>
                  </a:ext>
                </a:extLst>
              </p:cNvPr>
              <p:cNvSpPr>
                <a:spLocks noRot="1" noChangeAspect="1" noMove="1" noResize="1" noEditPoints="1" noAdjustHandles="1" noChangeArrowheads="1" noChangeShapeType="1" noTextEdit="1"/>
              </p:cNvSpPr>
              <p:nvPr/>
            </p:nvSpPr>
            <p:spPr>
              <a:xfrm>
                <a:off x="9686186" y="4973521"/>
                <a:ext cx="964238"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4CE20823-DB9B-469E-95AA-7ED87EB667B9}"/>
                  </a:ext>
                </a:extLst>
              </p:cNvPr>
              <p:cNvSpPr/>
              <p:nvPr/>
            </p:nvSpPr>
            <p:spPr>
              <a:xfrm>
                <a:off x="9686186" y="5275544"/>
                <a:ext cx="971869"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𝑀</m:t>
                          </m:r>
                        </m:e>
                        <m:sub>
                          <m:r>
                            <a:rPr lang="ro-RO" b="0" i="1" smtClean="0">
                              <a:latin typeface="Cambria Math" panose="02040503050406030204" pitchFamily="18" charset="0"/>
                            </a:rPr>
                            <m:t>𝑦</m:t>
                          </m:r>
                        </m:sub>
                      </m:sSub>
                      <m:r>
                        <a:rPr lang="ro-RO" i="1">
                          <a:latin typeface="Cambria Math" panose="02040503050406030204" pitchFamily="18" charset="0"/>
                        </a:rPr>
                        <m:t>=0</m:t>
                      </m:r>
                    </m:oMath>
                  </m:oMathPara>
                </a14:m>
                <a:endParaRPr lang="en-US" dirty="0"/>
              </a:p>
            </p:txBody>
          </p:sp>
        </mc:Choice>
        <mc:Fallback xmlns="">
          <p:sp>
            <p:nvSpPr>
              <p:cNvPr id="24" name="Rectangle 23">
                <a:extLst>
                  <a:ext uri="{FF2B5EF4-FFF2-40B4-BE49-F238E27FC236}">
                    <a16:creationId xmlns:a16="http://schemas.microsoft.com/office/drawing/2014/main" id="{4CE20823-DB9B-469E-95AA-7ED87EB667B9}"/>
                  </a:ext>
                </a:extLst>
              </p:cNvPr>
              <p:cNvSpPr>
                <a:spLocks noRot="1" noChangeAspect="1" noMove="1" noResize="1" noEditPoints="1" noAdjustHandles="1" noChangeArrowheads="1" noChangeShapeType="1" noTextEdit="1"/>
              </p:cNvSpPr>
              <p:nvPr/>
            </p:nvSpPr>
            <p:spPr>
              <a:xfrm>
                <a:off x="9686186" y="5275544"/>
                <a:ext cx="971869" cy="391261"/>
              </a:xfrm>
              <a:prstGeom prst="rect">
                <a:avLst/>
              </a:prstGeom>
              <a:blipFill>
                <a:blip r:embed="rId5"/>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C03FD54-C76F-48EA-8037-A61C7F4893BB}"/>
                  </a:ext>
                </a:extLst>
              </p:cNvPr>
              <p:cNvSpPr/>
              <p:nvPr/>
            </p:nvSpPr>
            <p:spPr>
              <a:xfrm>
                <a:off x="9704204" y="5599496"/>
                <a:ext cx="95385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𝑀</m:t>
                          </m:r>
                        </m:e>
                        <m:sub>
                          <m:r>
                            <a:rPr lang="ro-RO" b="0" i="1" smtClean="0">
                              <a:latin typeface="Cambria Math" panose="02040503050406030204" pitchFamily="18" charset="0"/>
                            </a:rPr>
                            <m:t>𝑧</m:t>
                          </m:r>
                        </m:sub>
                      </m:sSub>
                      <m:r>
                        <a:rPr lang="ro-RO" i="1" smtClean="0">
                          <a:latin typeface="Cambria Math" panose="02040503050406030204" pitchFamily="18" charset="0"/>
                          <a:ea typeface="Cambria Math" panose="02040503050406030204" pitchFamily="18" charset="0"/>
                        </a:rPr>
                        <m:t>≠</m:t>
                      </m:r>
                      <m:r>
                        <a:rPr lang="ro-RO" i="1">
                          <a:latin typeface="Cambria Math" panose="02040503050406030204" pitchFamily="18" charset="0"/>
                        </a:rPr>
                        <m:t>0</m:t>
                      </m:r>
                    </m:oMath>
                  </m:oMathPara>
                </a14:m>
                <a:endParaRPr lang="en-US" dirty="0"/>
              </a:p>
            </p:txBody>
          </p:sp>
        </mc:Choice>
        <mc:Fallback xmlns="">
          <p:sp>
            <p:nvSpPr>
              <p:cNvPr id="25" name="Rectangle 24">
                <a:extLst>
                  <a:ext uri="{FF2B5EF4-FFF2-40B4-BE49-F238E27FC236}">
                    <a16:creationId xmlns:a16="http://schemas.microsoft.com/office/drawing/2014/main" id="{1C03FD54-C76F-48EA-8037-A61C7F4893BB}"/>
                  </a:ext>
                </a:extLst>
              </p:cNvPr>
              <p:cNvSpPr>
                <a:spLocks noRot="1" noChangeAspect="1" noMove="1" noResize="1" noEditPoints="1" noAdjustHandles="1" noChangeArrowheads="1" noChangeShapeType="1" noTextEdit="1"/>
              </p:cNvSpPr>
              <p:nvPr/>
            </p:nvSpPr>
            <p:spPr>
              <a:xfrm>
                <a:off x="9704204" y="5599496"/>
                <a:ext cx="953851" cy="369332"/>
              </a:xfrm>
              <a:prstGeom prst="rect">
                <a:avLst/>
              </a:prstGeom>
              <a:blipFill>
                <a:blip r:embed="rId6"/>
                <a:stretch>
                  <a:fillRect/>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A89301EB-071A-4FDC-B94D-EAA75DC15A0B}"/>
              </a:ext>
            </a:extLst>
          </p:cNvPr>
          <p:cNvSpPr/>
          <p:nvPr/>
        </p:nvSpPr>
        <p:spPr>
          <a:xfrm>
            <a:off x="649567" y="3153144"/>
            <a:ext cx="7327901" cy="369332"/>
          </a:xfrm>
          <a:prstGeom prst="rect">
            <a:avLst/>
          </a:prstGeom>
        </p:spPr>
        <p:txBody>
          <a:bodyPr wrap="square">
            <a:spAutoFit/>
          </a:bodyPr>
          <a:lstStyle/>
          <a:p>
            <a:r>
              <a:rPr lang="ro-RO" dirty="0">
                <a:ea typeface="Calibri" panose="020F0502020204030204" pitchFamily="34" charset="0"/>
              </a:rPr>
              <a:t>Un mecanism plan este echilibrat dacă centrul de greutate are o poziție fixă</a:t>
            </a:r>
            <a:endParaRPr lang="en-US"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830AFC4-D9AA-4717-B085-4C89A185664E}"/>
                  </a:ext>
                </a:extLst>
              </p:cNvPr>
              <p:cNvSpPr/>
              <p:nvPr/>
            </p:nvSpPr>
            <p:spPr>
              <a:xfrm>
                <a:off x="7977468" y="3109473"/>
                <a:ext cx="1780231"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sub>
                      </m:sSub>
                      <m:r>
                        <a:rPr lang="en-US" i="0">
                          <a:latin typeface="Cambria Math" panose="02040503050406030204" pitchFamily="18" charset="0"/>
                        </a:rPr>
                        <m:t>=−</m:t>
                      </m:r>
                      <m:r>
                        <m:rPr>
                          <m:sty m:val="p"/>
                        </m:rPr>
                        <a:rPr lang="en-US" i="0">
                          <a:latin typeface="Cambria Math" panose="02040503050406030204" pitchFamily="18" charset="0"/>
                        </a:rPr>
                        <m:t>m</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i="1">
                              <a:latin typeface="Cambria Math" panose="02040503050406030204" pitchFamily="18" charset="0"/>
                            </a:rPr>
                            <m:t>𝐺</m:t>
                          </m:r>
                        </m:sub>
                      </m:sSub>
                      <m:r>
                        <a:rPr lang="en-US" i="0">
                          <a:latin typeface="Cambria Math" panose="02040503050406030204" pitchFamily="18" charset="0"/>
                        </a:rPr>
                        <m:t>=0</m:t>
                      </m:r>
                    </m:oMath>
                  </m:oMathPara>
                </a14:m>
                <a:endParaRPr lang="en-US" dirty="0"/>
              </a:p>
            </p:txBody>
          </p:sp>
        </mc:Choice>
        <mc:Fallback xmlns="">
          <p:sp>
            <p:nvSpPr>
              <p:cNvPr id="13" name="Rectangle 12">
                <a:extLst>
                  <a:ext uri="{FF2B5EF4-FFF2-40B4-BE49-F238E27FC236}">
                    <a16:creationId xmlns:a16="http://schemas.microsoft.com/office/drawing/2014/main" id="{9830AFC4-D9AA-4717-B085-4C89A185664E}"/>
                  </a:ext>
                </a:extLst>
              </p:cNvPr>
              <p:cNvSpPr>
                <a:spLocks noRot="1" noChangeAspect="1" noMove="1" noResize="1" noEditPoints="1" noAdjustHandles="1" noChangeArrowheads="1" noChangeShapeType="1" noTextEdit="1"/>
              </p:cNvSpPr>
              <p:nvPr/>
            </p:nvSpPr>
            <p:spPr>
              <a:xfrm>
                <a:off x="7977468" y="3109473"/>
                <a:ext cx="1780231" cy="402931"/>
              </a:xfrm>
              <a:prstGeom prst="rect">
                <a:avLst/>
              </a:prstGeom>
              <a:blipFill>
                <a:blip r:embed="rId7"/>
                <a:stretch>
                  <a:fillRect t="-22727" b="-1515"/>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7234C59C-F612-4555-A343-C61A31B48C14}"/>
              </a:ext>
            </a:extLst>
          </p:cNvPr>
          <p:cNvSpPr/>
          <p:nvPr/>
        </p:nvSpPr>
        <p:spPr>
          <a:xfrm>
            <a:off x="552348" y="313618"/>
            <a:ext cx="4774577" cy="461665"/>
          </a:xfrm>
          <a:prstGeom prst="rect">
            <a:avLst/>
          </a:prstGeom>
        </p:spPr>
        <p:txBody>
          <a:bodyPr wrap="none">
            <a:spAutoFit/>
          </a:bodyPr>
          <a:lstStyle/>
          <a:p>
            <a:r>
              <a:rPr lang="ro-RO" sz="2400" dirty="0"/>
              <a:t>3.2 Echilibrarea mecanismelor plane </a:t>
            </a:r>
            <a:endParaRPr lang="en-US" sz="2400" dirty="0"/>
          </a:p>
        </p:txBody>
      </p:sp>
      <p:cxnSp>
        <p:nvCxnSpPr>
          <p:cNvPr id="15" name="Straight Connector 14">
            <a:extLst>
              <a:ext uri="{FF2B5EF4-FFF2-40B4-BE49-F238E27FC236}">
                <a16:creationId xmlns:a16="http://schemas.microsoft.com/office/drawing/2014/main" id="{B326A55D-D71F-4ED9-B7E7-6391C5141CD5}"/>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32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422E3A-4943-4243-8893-5D2E83C7620A}"/>
              </a:ext>
            </a:extLst>
          </p:cNvPr>
          <p:cNvSpPr/>
          <p:nvPr/>
        </p:nvSpPr>
        <p:spPr>
          <a:xfrm>
            <a:off x="649567" y="1060430"/>
            <a:ext cx="10409602" cy="1077218"/>
          </a:xfrm>
          <a:prstGeom prst="rect">
            <a:avLst/>
          </a:prstGeom>
        </p:spPr>
        <p:txBody>
          <a:bodyPr wrap="square">
            <a:spAutoFit/>
          </a:bodyPr>
          <a:lstStyle/>
          <a:p>
            <a:pPr algn="just">
              <a:spcAft>
                <a:spcPts val="600"/>
              </a:spcAft>
            </a:pPr>
            <a:r>
              <a:rPr lang="en-US" dirty="0" err="1"/>
              <a:t>Pentru</a:t>
            </a:r>
            <a:r>
              <a:rPr lang="en-US" dirty="0"/>
              <a:t> </a:t>
            </a:r>
            <a:r>
              <a:rPr lang="en-US" dirty="0" err="1"/>
              <a:t>echilibrarea</a:t>
            </a:r>
            <a:r>
              <a:rPr lang="en-US" dirty="0"/>
              <a:t> static</a:t>
            </a:r>
            <a:r>
              <a:rPr lang="ro-RO" dirty="0"/>
              <a:t>ă a mecanismelor plane trebuie rezolvate următoarele probleme:</a:t>
            </a:r>
          </a:p>
          <a:p>
            <a:pPr algn="just">
              <a:spcAft>
                <a:spcPts val="600"/>
              </a:spcAft>
            </a:pPr>
            <a:r>
              <a:rPr lang="ro-RO" dirty="0"/>
              <a:t>	- stabilirea centrului de greutate al mecanismului,</a:t>
            </a:r>
          </a:p>
          <a:p>
            <a:pPr algn="just">
              <a:spcAft>
                <a:spcPts val="600"/>
              </a:spcAft>
            </a:pPr>
            <a:r>
              <a:rPr lang="ro-RO" dirty="0"/>
              <a:t>	- determinarea maselor care adăugate mecanismului, fac din centrul de greutate un punct fix.</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00FD66A3-44FC-41E7-8249-74A647221607}"/>
                  </a:ext>
                </a:extLst>
              </p:cNvPr>
              <p:cNvSpPr/>
              <p:nvPr/>
            </p:nvSpPr>
            <p:spPr>
              <a:xfrm>
                <a:off x="649567" y="2404368"/>
                <a:ext cx="8969378" cy="369332"/>
              </a:xfrm>
              <a:prstGeom prst="rect">
                <a:avLst/>
              </a:prstGeom>
            </p:spPr>
            <p:txBody>
              <a:bodyPr wrap="none">
                <a:spAutoFit/>
              </a:bodyPr>
              <a:lstStyle/>
              <a:p>
                <a:r>
                  <a:rPr lang="ro-RO" dirty="0"/>
                  <a:t>În general, vectorul de poziție </a:t>
                </a:r>
                <a14:m>
                  <m:oMath xmlns:m="http://schemas.openxmlformats.org/officeDocument/2006/math">
                    <m:sSub>
                      <m:sSubPr>
                        <m:ctrlPr>
                          <a:rPr lang="ro-RO" i="1" smtClean="0">
                            <a:latin typeface="Cambria Math" panose="02040503050406030204" pitchFamily="18" charset="0"/>
                          </a:rPr>
                        </m:ctrlPr>
                      </m:sSubPr>
                      <m:e>
                        <m:acc>
                          <m:accPr>
                            <m:chr m:val="⃗"/>
                            <m:ctrlPr>
                              <a:rPr lang="ro-RO" i="1" smtClean="0">
                                <a:latin typeface="Cambria Math" panose="02040503050406030204" pitchFamily="18" charset="0"/>
                              </a:rPr>
                            </m:ctrlPr>
                          </m:accPr>
                          <m:e>
                            <m:r>
                              <a:rPr lang="ro-RO" b="0" i="1" smtClean="0">
                                <a:latin typeface="Cambria Math" panose="02040503050406030204" pitchFamily="18" charset="0"/>
                              </a:rPr>
                              <m:t>𝑟</m:t>
                            </m:r>
                          </m:e>
                        </m:acc>
                      </m:e>
                      <m:sub>
                        <m:r>
                          <a:rPr lang="ro-RO" b="0" i="1" smtClean="0">
                            <a:latin typeface="Cambria Math" panose="02040503050406030204" pitchFamily="18" charset="0"/>
                          </a:rPr>
                          <m:t>𝐺</m:t>
                        </m:r>
                      </m:sub>
                    </m:sSub>
                  </m:oMath>
                </a14:m>
                <a:r>
                  <a:rPr lang="ro-RO" dirty="0"/>
                  <a:t> al centrului de greutate al unui mecanism este dat de relația: </a:t>
                </a:r>
                <a:endParaRPr lang="en-US" dirty="0"/>
              </a:p>
            </p:txBody>
          </p:sp>
        </mc:Choice>
        <mc:Fallback xmlns="">
          <p:sp>
            <p:nvSpPr>
              <p:cNvPr id="2" name="Rectangle 1">
                <a:extLst>
                  <a:ext uri="{FF2B5EF4-FFF2-40B4-BE49-F238E27FC236}">
                    <a16:creationId xmlns:a16="http://schemas.microsoft.com/office/drawing/2014/main" id="{00FD66A3-44FC-41E7-8249-74A647221607}"/>
                  </a:ext>
                </a:extLst>
              </p:cNvPr>
              <p:cNvSpPr>
                <a:spLocks noRot="1" noChangeAspect="1" noMove="1" noResize="1" noEditPoints="1" noAdjustHandles="1" noChangeArrowheads="1" noChangeShapeType="1" noTextEdit="1"/>
              </p:cNvSpPr>
              <p:nvPr/>
            </p:nvSpPr>
            <p:spPr>
              <a:xfrm>
                <a:off x="649567" y="2404368"/>
                <a:ext cx="8969378" cy="369332"/>
              </a:xfrm>
              <a:prstGeom prst="rect">
                <a:avLst/>
              </a:prstGeom>
              <a:blipFill>
                <a:blip r:embed="rId2"/>
                <a:stretch>
                  <a:fillRect l="-612" t="-22951" r="-27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8D2B8D9-4226-4458-B3E8-2D9E712590DC}"/>
                  </a:ext>
                </a:extLst>
              </p:cNvPr>
              <p:cNvSpPr txBox="1"/>
              <p:nvPr/>
            </p:nvSpPr>
            <p:spPr>
              <a:xfrm>
                <a:off x="5091156" y="3275742"/>
                <a:ext cx="1823162" cy="543162"/>
              </a:xfrm>
              <a:prstGeom prst="rect">
                <a:avLst/>
              </a:prstGeom>
              <a:noFill/>
              <a:ln>
                <a:solidFill>
                  <a:schemeClr val="accent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𝑟</m:t>
                              </m:r>
                            </m:e>
                          </m:acc>
                        </m:e>
                        <m:sub>
                          <m:r>
                            <a:rPr lang="ro-RO" b="0" i="1" smtClean="0">
                              <a:latin typeface="Cambria Math" panose="02040503050406030204" pitchFamily="18" charset="0"/>
                            </a:rPr>
                            <m:t>𝐺</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nary>
                            <m:naryPr>
                              <m:chr m:val="∑"/>
                              <m:ctrlPr>
                                <a:rPr lang="ro-RO" i="1" smtClean="0">
                                  <a:latin typeface="Cambria Math" panose="02040503050406030204" pitchFamily="18" charset="0"/>
                                </a:rPr>
                              </m:ctrlPr>
                            </m:naryPr>
                            <m:sub>
                              <m:r>
                                <a:rPr lang="ro-RO" i="1">
                                  <a:latin typeface="Cambria Math" panose="02040503050406030204" pitchFamily="18" charset="0"/>
                                </a:rPr>
                                <m:t>𝑖</m:t>
                              </m:r>
                              <m:r>
                                <a:rPr lang="ro-RO" i="1">
                                  <a:latin typeface="Cambria Math" panose="02040503050406030204" pitchFamily="18" charset="0"/>
                                </a:rPr>
                                <m:t>=0</m:t>
                              </m:r>
                            </m:sub>
                            <m:sup>
                              <m:r>
                                <a:rPr lang="ro-RO" i="1">
                                  <a:latin typeface="Cambria Math" panose="02040503050406030204" pitchFamily="18" charset="0"/>
                                </a:rPr>
                                <m:t>𝑛</m:t>
                              </m:r>
                            </m:sup>
                            <m:e>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𝑖</m:t>
                                  </m:r>
                                </m:sub>
                              </m:sSub>
                              <m:sSub>
                                <m:sSubPr>
                                  <m:ctrlPr>
                                    <a:rPr lang="ro-RO" i="1">
                                      <a:latin typeface="Cambria Math" panose="02040503050406030204" pitchFamily="18" charset="0"/>
                                    </a:rPr>
                                  </m:ctrlPr>
                                </m:sSubPr>
                                <m:e>
                                  <m:acc>
                                    <m:accPr>
                                      <m:chr m:val="̅"/>
                                      <m:ctrlPr>
                                        <a:rPr lang="ro-RO" i="1" smtClean="0">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𝑖</m:t>
                                  </m:r>
                                </m:sub>
                              </m:sSub>
                            </m:e>
                          </m:nary>
                        </m:num>
                        <m:den>
                          <m:r>
                            <a:rPr lang="ro-RO" b="0" i="1" smtClean="0">
                              <a:latin typeface="Cambria Math" panose="02040503050406030204" pitchFamily="18" charset="0"/>
                            </a:rPr>
                            <m:t>𝑚</m:t>
                          </m:r>
                        </m:den>
                      </m:f>
                    </m:oMath>
                  </m:oMathPara>
                </a14:m>
                <a:endParaRPr lang="en-US" dirty="0"/>
              </a:p>
            </p:txBody>
          </p:sp>
        </mc:Choice>
        <mc:Fallback xmlns="">
          <p:sp>
            <p:nvSpPr>
              <p:cNvPr id="3" name="TextBox 2">
                <a:extLst>
                  <a:ext uri="{FF2B5EF4-FFF2-40B4-BE49-F238E27FC236}">
                    <a16:creationId xmlns:a16="http://schemas.microsoft.com/office/drawing/2014/main" id="{E8D2B8D9-4226-4458-B3E8-2D9E712590DC}"/>
                  </a:ext>
                </a:extLst>
              </p:cNvPr>
              <p:cNvSpPr txBox="1">
                <a:spLocks noRot="1" noChangeAspect="1" noMove="1" noResize="1" noEditPoints="1" noAdjustHandles="1" noChangeArrowheads="1" noChangeShapeType="1" noTextEdit="1"/>
              </p:cNvSpPr>
              <p:nvPr/>
            </p:nvSpPr>
            <p:spPr>
              <a:xfrm>
                <a:off x="5091156" y="3275742"/>
                <a:ext cx="1823162" cy="543162"/>
              </a:xfrm>
              <a:prstGeom prst="rect">
                <a:avLst/>
              </a:prstGeom>
              <a:blipFill>
                <a:blip r:embed="rId3"/>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D416AFD-EF95-4181-85D3-EF0CD93DF899}"/>
                  </a:ext>
                </a:extLst>
              </p:cNvPr>
              <p:cNvSpPr/>
              <p:nvPr/>
            </p:nvSpPr>
            <p:spPr>
              <a:xfrm>
                <a:off x="1496219" y="4454956"/>
                <a:ext cx="8716297" cy="1663212"/>
              </a:xfrm>
              <a:prstGeom prst="rect">
                <a:avLst/>
              </a:prstGeom>
            </p:spPr>
            <p:txBody>
              <a:bodyPr wrap="none">
                <a:spAutoFit/>
              </a:bodyPr>
              <a:lstStyle/>
              <a:p>
                <a:pPr>
                  <a:spcBef>
                    <a:spcPts val="600"/>
                  </a:spcBef>
                  <a:spcAft>
                    <a:spcPts val="600"/>
                  </a:spcAft>
                </a:pPr>
                <a14:m>
                  <m:oMath xmlns:m="http://schemas.openxmlformats.org/officeDocument/2006/math">
                    <m:sSub>
                      <m:sSubPr>
                        <m:ctrlPr>
                          <a:rPr lang="ro-RO" i="1" smtClean="0">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𝑖</m:t>
                        </m:r>
                      </m:sub>
                    </m:sSub>
                    <m:r>
                      <a:rPr lang="ro-RO" b="0" i="0" smtClean="0">
                        <a:latin typeface="Cambria Math" panose="02040503050406030204" pitchFamily="18" charset="0"/>
                      </a:rPr>
                      <m:t> </m:t>
                    </m:r>
                  </m:oMath>
                </a14:m>
                <a:r>
                  <a:rPr lang="ro-RO" dirty="0"/>
                  <a:t> - vectorul de poziție al centrului de greutate al elementului </a:t>
                </a:r>
                <a:r>
                  <a:rPr lang="ro-RO" i="1" dirty="0"/>
                  <a:t>i </a:t>
                </a:r>
                <a:r>
                  <a:rPr lang="ro-RO" dirty="0"/>
                  <a:t>(este cunoscut)</a:t>
                </a:r>
              </a:p>
              <a:p>
                <a:pPr>
                  <a:spcBef>
                    <a:spcPts val="600"/>
                  </a:spcBef>
                  <a:spcAft>
                    <a:spcPts val="600"/>
                  </a:spcAft>
                </a:pP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𝐺</m:t>
                        </m:r>
                      </m:sub>
                    </m:sSub>
                  </m:oMath>
                </a14:m>
                <a:r>
                  <a:rPr lang="ro-RO" i="1" dirty="0"/>
                  <a:t> - </a:t>
                </a:r>
                <a:r>
                  <a:rPr lang="ro-RO" dirty="0"/>
                  <a:t>vectorul de poziție al centrului de greutate al întregului mecanism (trebuie determinat)</a:t>
                </a:r>
              </a:p>
              <a:p>
                <a:pPr>
                  <a:spcBef>
                    <a:spcPts val="600"/>
                  </a:spcBef>
                  <a:spcAft>
                    <a:spcPts val="600"/>
                  </a:spcAft>
                </a:pP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𝑖</m:t>
                        </m:r>
                      </m:sub>
                    </m:sSub>
                  </m:oMath>
                </a14:m>
                <a:r>
                  <a:rPr lang="ro-RO" i="1" dirty="0"/>
                  <a:t> - </a:t>
                </a:r>
                <a:r>
                  <a:rPr lang="ro-RO" dirty="0"/>
                  <a:t>masa elementului </a:t>
                </a:r>
                <a:r>
                  <a:rPr lang="ro-RO" i="1" dirty="0"/>
                  <a:t>i</a:t>
                </a:r>
              </a:p>
              <a:p>
                <a:pPr>
                  <a:spcBef>
                    <a:spcPts val="600"/>
                  </a:spcBef>
                  <a:spcAft>
                    <a:spcPts val="600"/>
                  </a:spcAft>
                </a:pPr>
                <a14:m>
                  <m:oMath xmlns:m="http://schemas.openxmlformats.org/officeDocument/2006/math">
                    <m:r>
                      <a:rPr lang="ro-RO" b="0" i="1" smtClean="0">
                        <a:latin typeface="Cambria Math" panose="02040503050406030204" pitchFamily="18" charset="0"/>
                      </a:rPr>
                      <m:t>𝑚</m:t>
                    </m:r>
                    <m:r>
                      <a:rPr lang="ro-RO" b="0" i="1" smtClean="0">
                        <a:latin typeface="Cambria Math" panose="02040503050406030204" pitchFamily="18" charset="0"/>
                      </a:rPr>
                      <m:t>=</m:t>
                    </m:r>
                    <m:nary>
                      <m:naryPr>
                        <m:chr m:val="∑"/>
                        <m:ctrlPr>
                          <a:rPr lang="ro-RO" b="0" i="1" smtClean="0">
                            <a:latin typeface="Cambria Math" panose="02040503050406030204" pitchFamily="18" charset="0"/>
                          </a:rPr>
                        </m:ctrlPr>
                      </m:naryPr>
                      <m:sub>
                        <m:r>
                          <a:rPr lang="ro-RO" b="0" i="1" smtClean="0">
                            <a:latin typeface="Cambria Math" panose="02040503050406030204" pitchFamily="18" charset="0"/>
                          </a:rPr>
                          <m:t>𝑖</m:t>
                        </m:r>
                        <m:r>
                          <a:rPr lang="ro-RO" b="0" i="1" smtClean="0">
                            <a:latin typeface="Cambria Math" panose="02040503050406030204" pitchFamily="18" charset="0"/>
                          </a:rPr>
                          <m:t>=0</m:t>
                        </m:r>
                      </m:sub>
                      <m:sup>
                        <m:r>
                          <a:rPr lang="ro-RO" b="0" i="1" smtClean="0">
                            <a:latin typeface="Cambria Math" panose="02040503050406030204" pitchFamily="18" charset="0"/>
                          </a:rPr>
                          <m:t>𝑛</m:t>
                        </m:r>
                      </m:sup>
                      <m:e>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𝑖</m:t>
                            </m:r>
                          </m:sub>
                        </m:sSub>
                      </m:e>
                    </m:nary>
                  </m:oMath>
                </a14:m>
                <a:r>
                  <a:rPr lang="ro-RO" i="1" dirty="0"/>
                  <a:t> -</a:t>
                </a:r>
                <a:r>
                  <a:rPr lang="ro-RO" dirty="0"/>
                  <a:t> masa întregului mecanism</a:t>
                </a:r>
                <a:endParaRPr lang="en-US" i="1" dirty="0"/>
              </a:p>
            </p:txBody>
          </p:sp>
        </mc:Choice>
        <mc:Fallback xmlns="">
          <p:sp>
            <p:nvSpPr>
              <p:cNvPr id="11" name="Rectangle 10">
                <a:extLst>
                  <a:ext uri="{FF2B5EF4-FFF2-40B4-BE49-F238E27FC236}">
                    <a16:creationId xmlns:a16="http://schemas.microsoft.com/office/drawing/2014/main" id="{8D416AFD-EF95-4181-85D3-EF0CD93DF899}"/>
                  </a:ext>
                </a:extLst>
              </p:cNvPr>
              <p:cNvSpPr>
                <a:spLocks noRot="1" noChangeAspect="1" noMove="1" noResize="1" noEditPoints="1" noAdjustHandles="1" noChangeArrowheads="1" noChangeShapeType="1" noTextEdit="1"/>
              </p:cNvSpPr>
              <p:nvPr/>
            </p:nvSpPr>
            <p:spPr>
              <a:xfrm>
                <a:off x="1496219" y="4454956"/>
                <a:ext cx="8716297" cy="1663212"/>
              </a:xfrm>
              <a:prstGeom prst="rect">
                <a:avLst/>
              </a:prstGeom>
              <a:blipFill>
                <a:blip r:embed="rId4"/>
                <a:stretch>
                  <a:fillRect t="-2198" b="-402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61F714AF-9280-44A1-A719-765031B6A6B5}"/>
                  </a:ext>
                </a:extLst>
              </p:cNvPr>
              <p:cNvSpPr/>
              <p:nvPr/>
            </p:nvSpPr>
            <p:spPr>
              <a:xfrm>
                <a:off x="3063516" y="3386157"/>
                <a:ext cx="2170915" cy="391902"/>
              </a:xfrm>
              <a:prstGeom prst="rect">
                <a:avLst/>
              </a:prstGeom>
            </p:spPr>
            <p:txBody>
              <a:bodyPr wrap="none">
                <a:spAutoFit/>
              </a:bodyPr>
              <a:lstStyle/>
              <a:p>
                <a14:m>
                  <m:oMath xmlns:m="http://schemas.openxmlformats.org/officeDocument/2006/math">
                    <m:r>
                      <a:rPr lang="ro-RO" b="0" i="1" smtClean="0">
                        <a:latin typeface="Cambria Math" panose="02040503050406030204" pitchFamily="18" charset="0"/>
                      </a:rPr>
                      <m:t>𝑚</m:t>
                    </m:r>
                    <m:sSub>
                      <m:sSubPr>
                        <m:ctrlPr>
                          <a:rPr lang="ro-RO" i="1" smtClean="0">
                            <a:latin typeface="Cambria Math" panose="02040503050406030204" pitchFamily="18" charset="0"/>
                          </a:rPr>
                        </m:ctrlPr>
                      </m:sSubPr>
                      <m:e>
                        <m:acc>
                          <m:accPr>
                            <m:chr m:val="̅"/>
                            <m:ctrlPr>
                              <a:rPr lang="ro-RO" i="1" smtClean="0">
                                <a:latin typeface="Cambria Math" panose="02040503050406030204" pitchFamily="18" charset="0"/>
                              </a:rPr>
                            </m:ctrlPr>
                          </m:accPr>
                          <m:e>
                            <m:r>
                              <a:rPr lang="ro-RO" b="0" i="1" smtClean="0">
                                <a:latin typeface="Cambria Math" panose="02040503050406030204" pitchFamily="18" charset="0"/>
                              </a:rPr>
                              <m:t>𝑟</m:t>
                            </m:r>
                          </m:e>
                        </m:acc>
                      </m:e>
                      <m:sub>
                        <m:r>
                          <a:rPr lang="ro-RO" b="0" i="1" smtClean="0">
                            <a:latin typeface="Cambria Math" panose="02040503050406030204" pitchFamily="18" charset="0"/>
                          </a:rPr>
                          <m:t>𝑔</m:t>
                        </m:r>
                      </m:sub>
                    </m:sSub>
                    <m:r>
                      <a:rPr lang="ro-RO" b="0" i="1" smtClean="0">
                        <a:latin typeface="Cambria Math" panose="02040503050406030204" pitchFamily="18" charset="0"/>
                      </a:rPr>
                      <m:t>=</m:t>
                    </m:r>
                    <m:nary>
                      <m:naryPr>
                        <m:chr m:val="∑"/>
                        <m:ctrlPr>
                          <a:rPr lang="ro-RO" i="1">
                            <a:latin typeface="Cambria Math" panose="02040503050406030204" pitchFamily="18" charset="0"/>
                          </a:rPr>
                        </m:ctrlPr>
                      </m:naryPr>
                      <m:sub>
                        <m:r>
                          <a:rPr lang="ro-RO" i="1">
                            <a:latin typeface="Cambria Math" panose="02040503050406030204" pitchFamily="18" charset="0"/>
                          </a:rPr>
                          <m:t>𝑖</m:t>
                        </m:r>
                        <m:r>
                          <a:rPr lang="ro-RO" i="1">
                            <a:latin typeface="Cambria Math" panose="02040503050406030204" pitchFamily="18" charset="0"/>
                          </a:rPr>
                          <m:t>=0</m:t>
                        </m:r>
                      </m:sub>
                      <m:sup>
                        <m:r>
                          <a:rPr lang="ro-RO" i="1">
                            <a:latin typeface="Cambria Math" panose="02040503050406030204" pitchFamily="18" charset="0"/>
                          </a:rPr>
                          <m:t>𝑛</m:t>
                        </m:r>
                      </m:sup>
                      <m:e>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𝑖</m:t>
                            </m:r>
                          </m:sub>
                        </m:sSub>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𝑖</m:t>
                            </m:r>
                          </m:sub>
                        </m:sSub>
                      </m:e>
                    </m:nary>
                    <m:r>
                      <a:rPr lang="ro-RO" i="1" smtClean="0">
                        <a:latin typeface="Cambria Math" panose="02040503050406030204" pitchFamily="18" charset="0"/>
                        <a:ea typeface="Cambria Math" panose="02040503050406030204" pitchFamily="18" charset="0"/>
                      </a:rPr>
                      <m:t>⟹</m:t>
                    </m:r>
                  </m:oMath>
                </a14:m>
                <a:r>
                  <a:rPr lang="ro-RO" dirty="0"/>
                  <a:t> </a:t>
                </a:r>
                <a:endParaRPr lang="en-US" dirty="0"/>
              </a:p>
            </p:txBody>
          </p:sp>
        </mc:Choice>
        <mc:Fallback xmlns="">
          <p:sp>
            <p:nvSpPr>
              <p:cNvPr id="12" name="Rectangle 11">
                <a:extLst>
                  <a:ext uri="{FF2B5EF4-FFF2-40B4-BE49-F238E27FC236}">
                    <a16:creationId xmlns:a16="http://schemas.microsoft.com/office/drawing/2014/main" id="{61F714AF-9280-44A1-A719-765031B6A6B5}"/>
                  </a:ext>
                </a:extLst>
              </p:cNvPr>
              <p:cNvSpPr>
                <a:spLocks noRot="1" noChangeAspect="1" noMove="1" noResize="1" noEditPoints="1" noAdjustHandles="1" noChangeArrowheads="1" noChangeShapeType="1" noTextEdit="1"/>
              </p:cNvSpPr>
              <p:nvPr/>
            </p:nvSpPr>
            <p:spPr>
              <a:xfrm>
                <a:off x="3063516" y="3386157"/>
                <a:ext cx="2170915" cy="391902"/>
              </a:xfrm>
              <a:prstGeom prst="rect">
                <a:avLst/>
              </a:prstGeom>
              <a:blipFill>
                <a:blip r:embed="rId5"/>
                <a:stretch>
                  <a:fillRect t="-110769" b="-167692"/>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4A51A4BE-2F3B-4D27-9FFC-0104B8F442E7}"/>
              </a:ext>
            </a:extLst>
          </p:cNvPr>
          <p:cNvSpPr/>
          <p:nvPr/>
        </p:nvSpPr>
        <p:spPr>
          <a:xfrm>
            <a:off x="552348" y="313618"/>
            <a:ext cx="4774577" cy="461665"/>
          </a:xfrm>
          <a:prstGeom prst="rect">
            <a:avLst/>
          </a:prstGeom>
        </p:spPr>
        <p:txBody>
          <a:bodyPr wrap="none">
            <a:spAutoFit/>
          </a:bodyPr>
          <a:lstStyle/>
          <a:p>
            <a:r>
              <a:rPr lang="ro-RO" sz="2400" dirty="0"/>
              <a:t>3.2 Echilibrarea mecanismelor plane </a:t>
            </a:r>
            <a:endParaRPr lang="en-US" sz="2400" dirty="0"/>
          </a:p>
        </p:txBody>
      </p:sp>
      <p:cxnSp>
        <p:nvCxnSpPr>
          <p:cNvPr id="10" name="Straight Connector 9">
            <a:extLst>
              <a:ext uri="{FF2B5EF4-FFF2-40B4-BE49-F238E27FC236}">
                <a16:creationId xmlns:a16="http://schemas.microsoft.com/office/drawing/2014/main" id="{24B8BA8B-14BC-477B-BEA3-2F4E5EA7CF2E}"/>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8824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B0058D-CE98-42EE-A0AD-D9EF8011566B}"/>
              </a:ext>
            </a:extLst>
          </p:cNvPr>
          <p:cNvPicPr>
            <a:picLocks noChangeAspect="1"/>
          </p:cNvPicPr>
          <p:nvPr/>
        </p:nvPicPr>
        <p:blipFill>
          <a:blip r:embed="rId2"/>
          <a:stretch>
            <a:fillRect/>
          </a:stretch>
        </p:blipFill>
        <p:spPr>
          <a:xfrm>
            <a:off x="7184936" y="974739"/>
            <a:ext cx="4806773" cy="311195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0328C1-50BA-4B65-A600-401DE1BAEB2A}"/>
                  </a:ext>
                </a:extLst>
              </p:cNvPr>
              <p:cNvSpPr txBox="1"/>
              <p:nvPr/>
            </p:nvSpPr>
            <p:spPr>
              <a:xfrm>
                <a:off x="561678" y="1252764"/>
                <a:ext cx="33328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𝑚</m:t>
                      </m:r>
                      <m:sSub>
                        <m:sSubPr>
                          <m:ctrlPr>
                            <a:rPr lang="ro-RO" b="0" i="1" smtClean="0">
                              <a:latin typeface="Cambria Math" panose="02040503050406030204" pitchFamily="18" charset="0"/>
                            </a:rPr>
                          </m:ctrlPr>
                        </m:sSub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𝑟</m:t>
                              </m:r>
                            </m:e>
                          </m:acc>
                        </m:e>
                        <m:sub>
                          <m:r>
                            <a:rPr lang="ro-RO" b="0" i="1" smtClean="0">
                              <a:latin typeface="Cambria Math" panose="02040503050406030204" pitchFamily="18" charset="0"/>
                            </a:rPr>
                            <m:t>𝐺</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1</m:t>
                          </m:r>
                        </m:sub>
                      </m:sSub>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𝑟</m:t>
                              </m:r>
                            </m:e>
                          </m:acc>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2</m:t>
                          </m:r>
                        </m:sub>
                      </m:sSub>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1</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𝑛</m:t>
                          </m:r>
                        </m:sub>
                      </m:sSub>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𝑟</m:t>
                              </m:r>
                            </m:e>
                          </m:acc>
                        </m:e>
                        <m:sub>
                          <m:r>
                            <a:rPr lang="ro-RO" b="0" i="1" smtClean="0">
                              <a:latin typeface="Cambria Math" panose="02040503050406030204" pitchFamily="18" charset="0"/>
                            </a:rPr>
                            <m:t>𝑛</m:t>
                          </m:r>
                        </m:sub>
                      </m:sSub>
                    </m:oMath>
                  </m:oMathPara>
                </a14:m>
                <a:endParaRPr lang="en-US" dirty="0"/>
              </a:p>
            </p:txBody>
          </p:sp>
        </mc:Choice>
        <mc:Fallback xmlns="">
          <p:sp>
            <p:nvSpPr>
              <p:cNvPr id="6" name="TextBox 5">
                <a:extLst>
                  <a:ext uri="{FF2B5EF4-FFF2-40B4-BE49-F238E27FC236}">
                    <a16:creationId xmlns:a16="http://schemas.microsoft.com/office/drawing/2014/main" id="{850328C1-50BA-4B65-A600-401DE1BAEB2A}"/>
                  </a:ext>
                </a:extLst>
              </p:cNvPr>
              <p:cNvSpPr txBox="1">
                <a:spLocks noRot="1" noChangeAspect="1" noMove="1" noResize="1" noEditPoints="1" noAdjustHandles="1" noChangeArrowheads="1" noChangeShapeType="1" noTextEdit="1"/>
              </p:cNvSpPr>
              <p:nvPr/>
            </p:nvSpPr>
            <p:spPr>
              <a:xfrm>
                <a:off x="561678" y="1252764"/>
                <a:ext cx="3332835" cy="276999"/>
              </a:xfrm>
              <a:prstGeom prst="rect">
                <a:avLst/>
              </a:prstGeom>
              <a:blipFill>
                <a:blip r:embed="rId3"/>
                <a:stretch>
                  <a:fillRect r="-6216"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C64DE97-6B10-40A3-86FF-34A345A9D78F}"/>
                  </a:ext>
                </a:extLst>
              </p:cNvPr>
              <p:cNvSpPr/>
              <p:nvPr/>
            </p:nvSpPr>
            <p:spPr>
              <a:xfrm>
                <a:off x="1115162" y="1706615"/>
                <a:ext cx="9283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1</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𝑠</m:t>
                              </m:r>
                            </m:e>
                          </m:acc>
                        </m:e>
                        <m:sub>
                          <m:r>
                            <a:rPr lang="ro-RO" b="0" i="1" smtClean="0">
                              <a:latin typeface="Cambria Math" panose="02040503050406030204" pitchFamily="18" charset="0"/>
                            </a:rPr>
                            <m:t>1</m:t>
                          </m:r>
                        </m:sub>
                      </m:sSub>
                    </m:oMath>
                  </m:oMathPara>
                </a14:m>
                <a:endParaRPr lang="en-US" dirty="0"/>
              </a:p>
            </p:txBody>
          </p:sp>
        </mc:Choice>
        <mc:Fallback xmlns="">
          <p:sp>
            <p:nvSpPr>
              <p:cNvPr id="7" name="Rectangle 6">
                <a:extLst>
                  <a:ext uri="{FF2B5EF4-FFF2-40B4-BE49-F238E27FC236}">
                    <a16:creationId xmlns:a16="http://schemas.microsoft.com/office/drawing/2014/main" id="{3C64DE97-6B10-40A3-86FF-34A345A9D78F}"/>
                  </a:ext>
                </a:extLst>
              </p:cNvPr>
              <p:cNvSpPr>
                <a:spLocks noRot="1" noChangeAspect="1" noMove="1" noResize="1" noEditPoints="1" noAdjustHandles="1" noChangeArrowheads="1" noChangeShapeType="1" noTextEdit="1"/>
              </p:cNvSpPr>
              <p:nvPr/>
            </p:nvSpPr>
            <p:spPr>
              <a:xfrm>
                <a:off x="1115162" y="1706615"/>
                <a:ext cx="928331" cy="369332"/>
              </a:xfrm>
              <a:prstGeom prst="rect">
                <a:avLst/>
              </a:prstGeom>
              <a:blipFill>
                <a:blip r:embed="rId4"/>
                <a:stretch>
                  <a:fillRect r="-164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CAAB95F-943C-46FB-8917-8DA08712BFF8}"/>
                  </a:ext>
                </a:extLst>
              </p:cNvPr>
              <p:cNvSpPr/>
              <p:nvPr/>
            </p:nvSpPr>
            <p:spPr>
              <a:xfrm>
                <a:off x="1115162" y="2083280"/>
                <a:ext cx="1388842" cy="3754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𝑟</m:t>
                              </m:r>
                            </m:e>
                          </m:acc>
                        </m:e>
                        <m:sub>
                          <m:r>
                            <a:rPr lang="ro-RO" b="0" i="1" smtClean="0">
                              <a:latin typeface="Cambria Math" panose="02040503050406030204" pitchFamily="18" charset="0"/>
                            </a:rPr>
                            <m:t>2</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smtClean="0">
                                  <a:latin typeface="Cambria Math" panose="02040503050406030204" pitchFamily="18" charset="0"/>
                                </a:rPr>
                              </m:ctrlPr>
                            </m:accPr>
                            <m:e>
                              <m:r>
                                <a:rPr lang="ro-RO" b="0" i="1" smtClean="0">
                                  <a:latin typeface="Cambria Math" panose="02040503050406030204" pitchFamily="18" charset="0"/>
                                </a:rPr>
                                <m:t>𝑙</m:t>
                              </m:r>
                            </m:e>
                          </m:acc>
                        </m:e>
                        <m:sub>
                          <m:r>
                            <a:rPr lang="ro-RO" i="1">
                              <a:latin typeface="Cambria Math" panose="02040503050406030204" pitchFamily="18" charset="0"/>
                            </a:rPr>
                            <m:t>1</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𝑠</m:t>
                              </m:r>
                            </m:e>
                          </m:acc>
                        </m:e>
                        <m:sub>
                          <m:r>
                            <a:rPr lang="ro-RO" b="0" i="1" smtClean="0">
                              <a:latin typeface="Cambria Math" panose="02040503050406030204" pitchFamily="18" charset="0"/>
                            </a:rPr>
                            <m:t>2</m:t>
                          </m:r>
                        </m:sub>
                      </m:sSub>
                    </m:oMath>
                  </m:oMathPara>
                </a14:m>
                <a:endParaRPr lang="en-US" dirty="0"/>
              </a:p>
            </p:txBody>
          </p:sp>
        </mc:Choice>
        <mc:Fallback xmlns="">
          <p:sp>
            <p:nvSpPr>
              <p:cNvPr id="8" name="Rectangle 7">
                <a:extLst>
                  <a:ext uri="{FF2B5EF4-FFF2-40B4-BE49-F238E27FC236}">
                    <a16:creationId xmlns:a16="http://schemas.microsoft.com/office/drawing/2014/main" id="{3CAAB95F-943C-46FB-8917-8DA08712BFF8}"/>
                  </a:ext>
                </a:extLst>
              </p:cNvPr>
              <p:cNvSpPr>
                <a:spLocks noRot="1" noChangeAspect="1" noMove="1" noResize="1" noEditPoints="1" noAdjustHandles="1" noChangeArrowheads="1" noChangeShapeType="1" noTextEdit="1"/>
              </p:cNvSpPr>
              <p:nvPr/>
            </p:nvSpPr>
            <p:spPr>
              <a:xfrm>
                <a:off x="1115162" y="2083280"/>
                <a:ext cx="1388842" cy="375424"/>
              </a:xfrm>
              <a:prstGeom prst="rect">
                <a:avLst/>
              </a:prstGeom>
              <a:blipFill>
                <a:blip r:embed="rId5"/>
                <a:stretch>
                  <a:fillRect r="-100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2D3A513-D9E7-4922-B3D3-AD2AD34088FF}"/>
                  </a:ext>
                </a:extLst>
              </p:cNvPr>
              <p:cNvSpPr/>
              <p:nvPr/>
            </p:nvSpPr>
            <p:spPr>
              <a:xfrm>
                <a:off x="1115162" y="2799495"/>
                <a:ext cx="3003771" cy="3754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𝑟</m:t>
                              </m:r>
                            </m:e>
                          </m:acc>
                        </m:e>
                        <m:sub>
                          <m:r>
                            <a:rPr lang="ro-RO" b="0" i="1" smtClean="0">
                              <a:latin typeface="Cambria Math" panose="02040503050406030204" pitchFamily="18" charset="0"/>
                            </a:rPr>
                            <m:t>𝑛</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𝑙</m:t>
                              </m:r>
                            </m:e>
                          </m:acc>
                        </m:e>
                        <m:sub>
                          <m:r>
                            <a:rPr lang="ro-RO" i="1">
                              <a:latin typeface="Cambria Math" panose="02040503050406030204" pitchFamily="18" charset="0"/>
                            </a:rPr>
                            <m:t>1</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𝑙</m:t>
                              </m:r>
                            </m:e>
                          </m:acc>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𝑙</m:t>
                              </m:r>
                            </m:e>
                          </m:acc>
                        </m:e>
                        <m:sub>
                          <m:r>
                            <a:rPr lang="ro-RO" b="0" i="1" smtClean="0">
                              <a:latin typeface="Cambria Math" panose="02040503050406030204" pitchFamily="18" charset="0"/>
                            </a:rPr>
                            <m:t>𝑛</m:t>
                          </m:r>
                          <m:r>
                            <a:rPr lang="ro-RO" b="0" i="1" smtClean="0">
                              <a:latin typeface="Cambria Math" panose="02040503050406030204" pitchFamily="18" charset="0"/>
                            </a:rPr>
                            <m:t>−1</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𝑠</m:t>
                              </m:r>
                            </m:e>
                          </m:acc>
                        </m:e>
                        <m:sub>
                          <m:r>
                            <a:rPr lang="ro-RO" b="0" i="1" smtClean="0">
                              <a:latin typeface="Cambria Math" panose="02040503050406030204" pitchFamily="18" charset="0"/>
                            </a:rPr>
                            <m:t>𝑛</m:t>
                          </m:r>
                        </m:sub>
                      </m:sSub>
                    </m:oMath>
                  </m:oMathPara>
                </a14:m>
                <a:endParaRPr lang="en-US" dirty="0"/>
              </a:p>
            </p:txBody>
          </p:sp>
        </mc:Choice>
        <mc:Fallback xmlns="">
          <p:sp>
            <p:nvSpPr>
              <p:cNvPr id="9" name="Rectangle 8">
                <a:extLst>
                  <a:ext uri="{FF2B5EF4-FFF2-40B4-BE49-F238E27FC236}">
                    <a16:creationId xmlns:a16="http://schemas.microsoft.com/office/drawing/2014/main" id="{22D3A513-D9E7-4922-B3D3-AD2AD34088FF}"/>
                  </a:ext>
                </a:extLst>
              </p:cNvPr>
              <p:cNvSpPr>
                <a:spLocks noRot="1" noChangeAspect="1" noMove="1" noResize="1" noEditPoints="1" noAdjustHandles="1" noChangeArrowheads="1" noChangeShapeType="1" noTextEdit="1"/>
              </p:cNvSpPr>
              <p:nvPr/>
            </p:nvSpPr>
            <p:spPr>
              <a:xfrm>
                <a:off x="1115162" y="2799495"/>
                <a:ext cx="3003771" cy="375424"/>
              </a:xfrm>
              <a:prstGeom prst="rect">
                <a:avLst/>
              </a:prstGeom>
              <a:blipFill>
                <a:blip r:embed="rId6"/>
                <a:stretch>
                  <a:fillRect r="-40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8BE4D98-C0AA-48D7-A59C-4AB794CDC6E0}"/>
                  </a:ext>
                </a:extLst>
              </p:cNvPr>
              <p:cNvSpPr txBox="1"/>
              <p:nvPr/>
            </p:nvSpPr>
            <p:spPr>
              <a:xfrm>
                <a:off x="1265460" y="2515583"/>
                <a:ext cx="1250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58BE4D98-C0AA-48D7-A59C-4AB794CDC6E0}"/>
                  </a:ext>
                </a:extLst>
              </p:cNvPr>
              <p:cNvSpPr txBox="1">
                <a:spLocks noRot="1" noChangeAspect="1" noMove="1" noResize="1" noEditPoints="1" noAdjustHandles="1" noChangeArrowheads="1" noChangeShapeType="1" noTextEdit="1"/>
              </p:cNvSpPr>
              <p:nvPr/>
            </p:nvSpPr>
            <p:spPr>
              <a:xfrm>
                <a:off x="1265460" y="2515583"/>
                <a:ext cx="125034" cy="276999"/>
              </a:xfrm>
              <a:prstGeom prst="rect">
                <a:avLst/>
              </a:prstGeom>
              <a:blipFill>
                <a:blip r:embed="rId7"/>
                <a:stretch>
                  <a:fillRect l="-45000" r="-45000"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6726800-8DB2-4B42-ACBE-DCF6792F3035}"/>
                  </a:ext>
                </a:extLst>
              </p:cNvPr>
              <p:cNvSpPr txBox="1"/>
              <p:nvPr/>
            </p:nvSpPr>
            <p:spPr>
              <a:xfrm>
                <a:off x="649568" y="3612873"/>
                <a:ext cx="6271076" cy="2830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𝑚</m:t>
                      </m:r>
                      <m:sSub>
                        <m:sSubPr>
                          <m:ctrlPr>
                            <a:rPr lang="ro-RO" b="0" i="1" smtClean="0">
                              <a:latin typeface="Cambria Math" panose="02040503050406030204" pitchFamily="18" charset="0"/>
                            </a:rPr>
                          </m:ctrlPr>
                        </m:sSub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𝑟</m:t>
                              </m:r>
                            </m:e>
                          </m:acc>
                        </m:e>
                        <m:sub>
                          <m:r>
                            <a:rPr lang="ro-RO" b="0" i="1" smtClean="0">
                              <a:latin typeface="Cambria Math" panose="02040503050406030204" pitchFamily="18" charset="0"/>
                            </a:rPr>
                            <m:t>𝐺</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1</m:t>
                          </m:r>
                        </m:sub>
                      </m:sSub>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𝑠</m:t>
                              </m:r>
                            </m:e>
                          </m:acc>
                        </m:e>
                        <m:sub>
                          <m:r>
                            <a:rPr lang="ro-RO" i="1">
                              <a:latin typeface="Cambria Math" panose="02040503050406030204" pitchFamily="18" charset="0"/>
                            </a:rPr>
                            <m:t>1</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𝑙</m:t>
                              </m:r>
                            </m:e>
                          </m:acc>
                        </m:e>
                        <m:sub>
                          <m:r>
                            <a:rPr lang="ro-RO" i="1">
                              <a:latin typeface="Cambria Math" panose="02040503050406030204" pitchFamily="18" charset="0"/>
                            </a:rPr>
                            <m:t>1</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𝑠</m:t>
                              </m:r>
                            </m:e>
                          </m:acc>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𝑛</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𝑙</m:t>
                              </m:r>
                            </m:e>
                          </m:acc>
                        </m:e>
                        <m:sub>
                          <m:r>
                            <a:rPr lang="ro-RO" i="1">
                              <a:latin typeface="Cambria Math" panose="02040503050406030204" pitchFamily="18" charset="0"/>
                            </a:rPr>
                            <m:t>1</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𝑙</m:t>
                              </m:r>
                            </m:e>
                          </m:acc>
                        </m:e>
                        <m:sub>
                          <m:r>
                            <a:rPr lang="ro-RO" i="1">
                              <a:latin typeface="Cambria Math" panose="02040503050406030204" pitchFamily="18" charset="0"/>
                            </a:rPr>
                            <m:t>2</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𝑙</m:t>
                              </m:r>
                            </m:e>
                          </m:acc>
                        </m:e>
                        <m:sub>
                          <m:r>
                            <a:rPr lang="ro-RO" i="1">
                              <a:latin typeface="Cambria Math" panose="02040503050406030204" pitchFamily="18" charset="0"/>
                            </a:rPr>
                            <m:t>𝑛</m:t>
                          </m:r>
                          <m:r>
                            <a:rPr lang="ro-RO" i="1">
                              <a:latin typeface="Cambria Math" panose="02040503050406030204" pitchFamily="18" charset="0"/>
                            </a:rPr>
                            <m:t>−1</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𝑠</m:t>
                              </m:r>
                            </m:e>
                          </m:acc>
                        </m:e>
                        <m:sub>
                          <m:r>
                            <a:rPr lang="ro-RO" b="0" i="1" smtClean="0">
                              <a:latin typeface="Cambria Math" panose="02040503050406030204" pitchFamily="18" charset="0"/>
                            </a:rPr>
                            <m:t>𝑛</m:t>
                          </m:r>
                        </m:sub>
                      </m:sSub>
                      <m:r>
                        <a:rPr lang="ro-RO"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A6726800-8DB2-4B42-ACBE-DCF6792F3035}"/>
                  </a:ext>
                </a:extLst>
              </p:cNvPr>
              <p:cNvSpPr txBox="1">
                <a:spLocks noRot="1" noChangeAspect="1" noMove="1" noResize="1" noEditPoints="1" noAdjustHandles="1" noChangeArrowheads="1" noChangeShapeType="1" noTextEdit="1"/>
              </p:cNvSpPr>
              <p:nvPr/>
            </p:nvSpPr>
            <p:spPr>
              <a:xfrm>
                <a:off x="649568" y="3612873"/>
                <a:ext cx="6271076" cy="283091"/>
              </a:xfrm>
              <a:prstGeom prst="rect">
                <a:avLst/>
              </a:prstGeom>
              <a:blipFill>
                <a:blip r:embed="rId8"/>
                <a:stretch>
                  <a:fillRect t="-6522" r="-126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8F60BD6-CFC1-4F74-9367-C1362E58B890}"/>
                  </a:ext>
                </a:extLst>
              </p:cNvPr>
              <p:cNvSpPr txBox="1"/>
              <p:nvPr/>
            </p:nvSpPr>
            <p:spPr>
              <a:xfrm>
                <a:off x="649568" y="4387068"/>
                <a:ext cx="7542193" cy="562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o-RO" b="0" i="1" smtClean="0">
                              <a:latin typeface="Cambria Math" panose="02040503050406030204" pitchFamily="18" charset="0"/>
                            </a:rPr>
                          </m:ctrlPr>
                        </m:sSub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𝑟</m:t>
                              </m:r>
                            </m:e>
                          </m:acc>
                        </m:e>
                        <m:sub>
                          <m:r>
                            <a:rPr lang="ro-RO" b="0" i="1" smtClean="0">
                              <a:latin typeface="Cambria Math" panose="02040503050406030204" pitchFamily="18" charset="0"/>
                            </a:rPr>
                            <m:t>𝐺</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1</m:t>
                              </m:r>
                            </m:sub>
                          </m:sSub>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𝑠</m:t>
                                  </m:r>
                                </m:e>
                              </m:acc>
                            </m:e>
                            <m:sub>
                              <m:r>
                                <a:rPr lang="ro-RO" i="1">
                                  <a:latin typeface="Cambria Math" panose="02040503050406030204" pitchFamily="18" charset="0"/>
                                </a:rPr>
                                <m:t>1</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m:t>
                              </m:r>
                              <m:r>
                                <a:rPr lang="ro-RO" i="1">
                                  <a:latin typeface="Cambria Math" panose="02040503050406030204" pitchFamily="18" charset="0"/>
                                </a:rPr>
                                <m:t>𝑚</m:t>
                              </m:r>
                            </m:e>
                            <m:sub>
                              <m:r>
                                <a:rPr lang="ro-RO" i="1">
                                  <a:latin typeface="Cambria Math" panose="02040503050406030204" pitchFamily="18" charset="0"/>
                                </a:rPr>
                                <m:t>2</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3</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𝑛</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𝑙</m:t>
                                  </m:r>
                                </m:e>
                              </m:acc>
                            </m:e>
                            <m:sub>
                              <m:r>
                                <a:rPr lang="ro-RO" i="1">
                                  <a:latin typeface="Cambria Math" panose="02040503050406030204" pitchFamily="18" charset="0"/>
                                </a:rPr>
                                <m:t>1</m:t>
                              </m:r>
                            </m:sub>
                          </m:sSub>
                        </m:num>
                        <m:den>
                          <m:r>
                            <a:rPr lang="ro-RO" b="0" i="1" smtClean="0">
                              <a:latin typeface="Cambria Math" panose="02040503050406030204" pitchFamily="18" charset="0"/>
                            </a:rPr>
                            <m:t>𝑚</m:t>
                          </m:r>
                        </m:den>
                      </m:f>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2</m:t>
                              </m:r>
                            </m:sub>
                          </m:sSub>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𝑠</m:t>
                                  </m:r>
                                </m:e>
                              </m:acc>
                            </m:e>
                            <m:sub>
                              <m:r>
                                <a:rPr lang="ro-RO" i="1">
                                  <a:latin typeface="Cambria Math" panose="02040503050406030204" pitchFamily="18" charset="0"/>
                                </a:rPr>
                                <m:t>2</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m:t>
                              </m:r>
                              <m:r>
                                <a:rPr lang="ro-RO" i="1">
                                  <a:latin typeface="Cambria Math" panose="02040503050406030204" pitchFamily="18" charset="0"/>
                                </a:rPr>
                                <m:t>𝑚</m:t>
                              </m:r>
                            </m:e>
                            <m:sub>
                              <m:r>
                                <a:rPr lang="ro-RO" i="1">
                                  <a:latin typeface="Cambria Math" panose="02040503050406030204" pitchFamily="18" charset="0"/>
                                </a:rPr>
                                <m:t>3</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4</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𝑛</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𝑙</m:t>
                                  </m:r>
                                </m:e>
                              </m:acc>
                            </m:e>
                            <m:sub>
                              <m:r>
                                <a:rPr lang="ro-RO" i="1">
                                  <a:latin typeface="Cambria Math" panose="02040503050406030204" pitchFamily="18" charset="0"/>
                                </a:rPr>
                                <m:t>2</m:t>
                              </m:r>
                            </m:sub>
                          </m:sSub>
                        </m:num>
                        <m:den>
                          <m:r>
                            <a:rPr lang="ro-RO" b="0" i="1" smtClean="0">
                              <a:latin typeface="Cambria Math" panose="02040503050406030204" pitchFamily="18" charset="0"/>
                            </a:rPr>
                            <m:t>𝑚</m:t>
                          </m:r>
                        </m:den>
                      </m:f>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𝑛</m:t>
                              </m:r>
                            </m:sub>
                          </m:sSub>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𝑠</m:t>
                                  </m:r>
                                </m:e>
                              </m:acc>
                            </m:e>
                            <m:sub>
                              <m:r>
                                <a:rPr lang="ro-RO" i="1">
                                  <a:latin typeface="Cambria Math" panose="02040503050406030204" pitchFamily="18" charset="0"/>
                                </a:rPr>
                                <m:t>𝑛</m:t>
                              </m:r>
                            </m:sub>
                          </m:sSub>
                        </m:num>
                        <m:den>
                          <m:r>
                            <a:rPr lang="ro-RO" b="0" i="1" smtClean="0">
                              <a:latin typeface="Cambria Math" panose="02040503050406030204" pitchFamily="18" charset="0"/>
                            </a:rPr>
                            <m:t>𝑚</m:t>
                          </m:r>
                        </m:den>
                      </m:f>
                    </m:oMath>
                  </m:oMathPara>
                </a14:m>
                <a:endParaRPr lang="en-US" dirty="0"/>
              </a:p>
            </p:txBody>
          </p:sp>
        </mc:Choice>
        <mc:Fallback xmlns="">
          <p:sp>
            <p:nvSpPr>
              <p:cNvPr id="14" name="TextBox 13">
                <a:extLst>
                  <a:ext uri="{FF2B5EF4-FFF2-40B4-BE49-F238E27FC236}">
                    <a16:creationId xmlns:a16="http://schemas.microsoft.com/office/drawing/2014/main" id="{B8F60BD6-CFC1-4F74-9367-C1362E58B890}"/>
                  </a:ext>
                </a:extLst>
              </p:cNvPr>
              <p:cNvSpPr txBox="1">
                <a:spLocks noRot="1" noChangeAspect="1" noMove="1" noResize="1" noEditPoints="1" noAdjustHandles="1" noChangeArrowheads="1" noChangeShapeType="1" noTextEdit="1"/>
              </p:cNvSpPr>
              <p:nvPr/>
            </p:nvSpPr>
            <p:spPr>
              <a:xfrm>
                <a:off x="649568" y="4387068"/>
                <a:ext cx="7542193" cy="56271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D10184E-7D21-49AC-92F5-D1C8C188337F}"/>
                  </a:ext>
                </a:extLst>
              </p:cNvPr>
              <p:cNvSpPr/>
              <p:nvPr/>
            </p:nvSpPr>
            <p:spPr>
              <a:xfrm>
                <a:off x="2411189" y="5236799"/>
                <a:ext cx="467820" cy="3754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acc>
                            <m:accPr>
                              <m:chr m:val="̅"/>
                              <m:ctrlPr>
                                <a:rPr lang="ro-RO" i="1" smtClean="0">
                                  <a:latin typeface="Cambria Math" panose="02040503050406030204" pitchFamily="18" charset="0"/>
                                </a:rPr>
                              </m:ctrlPr>
                            </m:accPr>
                            <m:e>
                              <m:r>
                                <a:rPr lang="ro-RO" b="0" i="1" smtClean="0">
                                  <a:latin typeface="Cambria Math" panose="02040503050406030204" pitchFamily="18" charset="0"/>
                                </a:rPr>
                                <m:t>h</m:t>
                              </m:r>
                            </m:e>
                          </m:acc>
                        </m:e>
                        <m:sub>
                          <m:r>
                            <a:rPr lang="ro-RO" i="1">
                              <a:latin typeface="Cambria Math" panose="02040503050406030204" pitchFamily="18" charset="0"/>
                            </a:rPr>
                            <m:t>1</m:t>
                          </m:r>
                        </m:sub>
                      </m:sSub>
                    </m:oMath>
                  </m:oMathPara>
                </a14:m>
                <a:endParaRPr lang="en-US" dirty="0"/>
              </a:p>
            </p:txBody>
          </p:sp>
        </mc:Choice>
        <mc:Fallback xmlns="">
          <p:sp>
            <p:nvSpPr>
              <p:cNvPr id="11" name="Rectangle 10">
                <a:extLst>
                  <a:ext uri="{FF2B5EF4-FFF2-40B4-BE49-F238E27FC236}">
                    <a16:creationId xmlns:a16="http://schemas.microsoft.com/office/drawing/2014/main" id="{7D10184E-7D21-49AC-92F5-D1C8C188337F}"/>
                  </a:ext>
                </a:extLst>
              </p:cNvPr>
              <p:cNvSpPr>
                <a:spLocks noRot="1" noChangeAspect="1" noMove="1" noResize="1" noEditPoints="1" noAdjustHandles="1" noChangeArrowheads="1" noChangeShapeType="1" noTextEdit="1"/>
              </p:cNvSpPr>
              <p:nvPr/>
            </p:nvSpPr>
            <p:spPr>
              <a:xfrm>
                <a:off x="2411189" y="5236799"/>
                <a:ext cx="467820" cy="375424"/>
              </a:xfrm>
              <a:prstGeom prst="rect">
                <a:avLst/>
              </a:prstGeom>
              <a:blipFill>
                <a:blip r:embed="rId10"/>
                <a:stretch>
                  <a:fillRect/>
                </a:stretch>
              </a:blipFill>
            </p:spPr>
            <p:txBody>
              <a:bodyPr/>
              <a:lstStyle/>
              <a:p>
                <a:r>
                  <a:rPr lang="en-US">
                    <a:noFill/>
                  </a:rPr>
                  <a:t> </a:t>
                </a:r>
              </a:p>
            </p:txBody>
          </p:sp>
        </mc:Fallback>
      </mc:AlternateContent>
      <p:sp>
        <p:nvSpPr>
          <p:cNvPr id="12" name="Left Brace 11">
            <a:extLst>
              <a:ext uri="{FF2B5EF4-FFF2-40B4-BE49-F238E27FC236}">
                <a16:creationId xmlns:a16="http://schemas.microsoft.com/office/drawing/2014/main" id="{7EC2FAB1-6303-481A-94D8-59E122371E0C}"/>
              </a:ext>
            </a:extLst>
          </p:cNvPr>
          <p:cNvSpPr/>
          <p:nvPr/>
        </p:nvSpPr>
        <p:spPr>
          <a:xfrm rot="16200000">
            <a:off x="2553659" y="3804161"/>
            <a:ext cx="182880" cy="2682395"/>
          </a:xfrm>
          <a:prstGeom prst="leftBrace">
            <a:avLst>
              <a:gd name="adj1" fmla="val 77083"/>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9004A833-FAE6-4514-BDAA-F2845962708B}"/>
              </a:ext>
            </a:extLst>
          </p:cNvPr>
          <p:cNvSpPr/>
          <p:nvPr/>
        </p:nvSpPr>
        <p:spPr>
          <a:xfrm rot="16200000">
            <a:off x="5527754" y="3804161"/>
            <a:ext cx="182880" cy="2682395"/>
          </a:xfrm>
          <a:prstGeom prst="leftBrace">
            <a:avLst>
              <a:gd name="adj1" fmla="val 77083"/>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52315818-ADFA-4AA9-AED6-09D28D029DFE}"/>
                  </a:ext>
                </a:extLst>
              </p:cNvPr>
              <p:cNvSpPr/>
              <p:nvPr/>
            </p:nvSpPr>
            <p:spPr>
              <a:xfrm>
                <a:off x="5385284" y="5262637"/>
                <a:ext cx="473143" cy="3754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h</m:t>
                              </m:r>
                            </m:e>
                          </m:acc>
                        </m:e>
                        <m:sub>
                          <m:r>
                            <a:rPr lang="ro-RO" b="0" i="1" smtClean="0">
                              <a:latin typeface="Cambria Math" panose="02040503050406030204" pitchFamily="18" charset="0"/>
                            </a:rPr>
                            <m:t>2</m:t>
                          </m:r>
                        </m:sub>
                      </m:sSub>
                    </m:oMath>
                  </m:oMathPara>
                </a14:m>
                <a:endParaRPr lang="en-US" dirty="0"/>
              </a:p>
            </p:txBody>
          </p:sp>
        </mc:Choice>
        <mc:Fallback xmlns="">
          <p:sp>
            <p:nvSpPr>
              <p:cNvPr id="19" name="Rectangle 18">
                <a:extLst>
                  <a:ext uri="{FF2B5EF4-FFF2-40B4-BE49-F238E27FC236}">
                    <a16:creationId xmlns:a16="http://schemas.microsoft.com/office/drawing/2014/main" id="{52315818-ADFA-4AA9-AED6-09D28D029DFE}"/>
                  </a:ext>
                </a:extLst>
              </p:cNvPr>
              <p:cNvSpPr>
                <a:spLocks noRot="1" noChangeAspect="1" noMove="1" noResize="1" noEditPoints="1" noAdjustHandles="1" noChangeArrowheads="1" noChangeShapeType="1" noTextEdit="1"/>
              </p:cNvSpPr>
              <p:nvPr/>
            </p:nvSpPr>
            <p:spPr>
              <a:xfrm>
                <a:off x="5385284" y="5262637"/>
                <a:ext cx="473143" cy="375424"/>
              </a:xfrm>
              <a:prstGeom prst="rect">
                <a:avLst/>
              </a:prstGeom>
              <a:blipFill>
                <a:blip r:embed="rId11"/>
                <a:stretch>
                  <a:fillRect/>
                </a:stretch>
              </a:blipFill>
            </p:spPr>
            <p:txBody>
              <a:bodyPr/>
              <a:lstStyle/>
              <a:p>
                <a:r>
                  <a:rPr lang="en-US">
                    <a:noFill/>
                  </a:rPr>
                  <a:t> </a:t>
                </a:r>
              </a:p>
            </p:txBody>
          </p:sp>
        </mc:Fallback>
      </mc:AlternateContent>
      <p:sp>
        <p:nvSpPr>
          <p:cNvPr id="20" name="Left Brace 19">
            <a:extLst>
              <a:ext uri="{FF2B5EF4-FFF2-40B4-BE49-F238E27FC236}">
                <a16:creationId xmlns:a16="http://schemas.microsoft.com/office/drawing/2014/main" id="{81ADF03D-C292-49A1-92EB-81066631339D}"/>
              </a:ext>
            </a:extLst>
          </p:cNvPr>
          <p:cNvSpPr/>
          <p:nvPr/>
        </p:nvSpPr>
        <p:spPr>
          <a:xfrm rot="16200000">
            <a:off x="7829685" y="4772033"/>
            <a:ext cx="127879" cy="696341"/>
          </a:xfrm>
          <a:prstGeom prst="leftBrace">
            <a:avLst>
              <a:gd name="adj1" fmla="val 77083"/>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A3875D36-6B0F-4004-A7D5-64C72DC84194}"/>
                  </a:ext>
                </a:extLst>
              </p:cNvPr>
              <p:cNvSpPr/>
              <p:nvPr/>
            </p:nvSpPr>
            <p:spPr>
              <a:xfrm>
                <a:off x="7657052" y="5262637"/>
                <a:ext cx="487249" cy="3754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h</m:t>
                              </m:r>
                            </m:e>
                          </m:acc>
                        </m:e>
                        <m:sub>
                          <m:r>
                            <a:rPr lang="ro-RO" b="0" i="1" smtClean="0">
                              <a:latin typeface="Cambria Math" panose="02040503050406030204" pitchFamily="18" charset="0"/>
                            </a:rPr>
                            <m:t>𝑛</m:t>
                          </m:r>
                        </m:sub>
                      </m:sSub>
                    </m:oMath>
                  </m:oMathPara>
                </a14:m>
                <a:endParaRPr lang="en-US" dirty="0"/>
              </a:p>
            </p:txBody>
          </p:sp>
        </mc:Choice>
        <mc:Fallback xmlns="">
          <p:sp>
            <p:nvSpPr>
              <p:cNvPr id="22" name="Rectangle 21">
                <a:extLst>
                  <a:ext uri="{FF2B5EF4-FFF2-40B4-BE49-F238E27FC236}">
                    <a16:creationId xmlns:a16="http://schemas.microsoft.com/office/drawing/2014/main" id="{A3875D36-6B0F-4004-A7D5-64C72DC84194}"/>
                  </a:ext>
                </a:extLst>
              </p:cNvPr>
              <p:cNvSpPr>
                <a:spLocks noRot="1" noChangeAspect="1" noMove="1" noResize="1" noEditPoints="1" noAdjustHandles="1" noChangeArrowheads="1" noChangeShapeType="1" noTextEdit="1"/>
              </p:cNvSpPr>
              <p:nvPr/>
            </p:nvSpPr>
            <p:spPr>
              <a:xfrm>
                <a:off x="7657052" y="5262637"/>
                <a:ext cx="487249" cy="37542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50135B68-8D2C-471C-80E8-7F4DF05EED81}"/>
                  </a:ext>
                </a:extLst>
              </p:cNvPr>
              <p:cNvSpPr/>
              <p:nvPr/>
            </p:nvSpPr>
            <p:spPr>
              <a:xfrm>
                <a:off x="1265460" y="5918381"/>
                <a:ext cx="2477088" cy="375424"/>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𝐺</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h</m:t>
                              </m:r>
                            </m:e>
                          </m:acc>
                        </m:e>
                        <m:sub>
                          <m:r>
                            <a:rPr lang="ro-RO" i="1">
                              <a:latin typeface="Cambria Math" panose="02040503050406030204" pitchFamily="18" charset="0"/>
                            </a:rPr>
                            <m:t>1</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h</m:t>
                              </m:r>
                            </m:e>
                          </m:acc>
                        </m:e>
                        <m:sub>
                          <m:r>
                            <a:rPr lang="ro-RO" i="1">
                              <a:latin typeface="Cambria Math" panose="02040503050406030204" pitchFamily="18" charset="0"/>
                            </a:rPr>
                            <m:t>2</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h</m:t>
                              </m:r>
                            </m:e>
                          </m:acc>
                        </m:e>
                        <m:sub>
                          <m:r>
                            <a:rPr lang="ro-RO" i="1">
                              <a:latin typeface="Cambria Math" panose="02040503050406030204" pitchFamily="18" charset="0"/>
                            </a:rPr>
                            <m:t>𝑛</m:t>
                          </m:r>
                        </m:sub>
                      </m:sSub>
                    </m:oMath>
                  </m:oMathPara>
                </a14:m>
                <a:endParaRPr lang="en-US" dirty="0"/>
              </a:p>
            </p:txBody>
          </p:sp>
        </mc:Choice>
        <mc:Fallback xmlns="">
          <p:sp>
            <p:nvSpPr>
              <p:cNvPr id="15" name="Rectangle 14">
                <a:extLst>
                  <a:ext uri="{FF2B5EF4-FFF2-40B4-BE49-F238E27FC236}">
                    <a16:creationId xmlns:a16="http://schemas.microsoft.com/office/drawing/2014/main" id="{50135B68-8D2C-471C-80E8-7F4DF05EED81}"/>
                  </a:ext>
                </a:extLst>
              </p:cNvPr>
              <p:cNvSpPr>
                <a:spLocks noRot="1" noChangeAspect="1" noMove="1" noResize="1" noEditPoints="1" noAdjustHandles="1" noChangeArrowheads="1" noChangeShapeType="1" noTextEdit="1"/>
              </p:cNvSpPr>
              <p:nvPr/>
            </p:nvSpPr>
            <p:spPr>
              <a:xfrm>
                <a:off x="1265460" y="5918381"/>
                <a:ext cx="2477088" cy="375424"/>
              </a:xfrm>
              <a:prstGeom prst="rect">
                <a:avLst/>
              </a:prstGeom>
              <a:blipFill>
                <a:blip r:embed="rId13"/>
                <a:stretch>
                  <a:fillRect r="-3431"/>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43B5CE68-D6A1-417A-BE9D-2E756368C61D}"/>
                  </a:ext>
                </a:extLst>
              </p:cNvPr>
              <p:cNvSpPr/>
              <p:nvPr/>
            </p:nvSpPr>
            <p:spPr>
              <a:xfrm>
                <a:off x="4523598" y="5883261"/>
                <a:ext cx="7241406" cy="375424"/>
              </a:xfrm>
              <a:prstGeom prst="rect">
                <a:avLst/>
              </a:prstGeom>
            </p:spPr>
            <p:txBody>
              <a:bodyPr wrap="none">
                <a:spAutoFit/>
              </a:bodyPr>
              <a:lstStyle/>
              <a:p>
                <a:r>
                  <a:rPr lang="ro-RO" dirty="0"/>
                  <a:t>Vectorii </a:t>
                </a:r>
                <a14:m>
                  <m:oMath xmlns:m="http://schemas.openxmlformats.org/officeDocument/2006/math">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h</m:t>
                            </m:r>
                          </m:e>
                        </m:acc>
                      </m:e>
                      <m:sub>
                        <m:r>
                          <a:rPr lang="ro-RO" i="1">
                            <a:latin typeface="Cambria Math" panose="02040503050406030204" pitchFamily="18" charset="0"/>
                          </a:rPr>
                          <m:t>1</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h</m:t>
                            </m:r>
                          </m:e>
                        </m:acc>
                      </m:e>
                      <m:sub>
                        <m:r>
                          <a:rPr lang="ro-RO" i="1">
                            <a:latin typeface="Cambria Math" panose="02040503050406030204" pitchFamily="18" charset="0"/>
                          </a:rPr>
                          <m:t>2</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h</m:t>
                            </m:r>
                          </m:e>
                        </m:acc>
                      </m:e>
                      <m:sub>
                        <m:r>
                          <a:rPr lang="ro-RO" i="1">
                            <a:latin typeface="Cambria Math" panose="02040503050406030204" pitchFamily="18" charset="0"/>
                          </a:rPr>
                          <m:t>𝑛</m:t>
                        </m:r>
                      </m:sub>
                    </m:sSub>
                  </m:oMath>
                </a14:m>
                <a:r>
                  <a:rPr lang="ro-RO" dirty="0"/>
                  <a:t> au direcțiile paralele cu elementele și modulul constant.</a:t>
                </a:r>
                <a:endParaRPr lang="en-US" dirty="0"/>
              </a:p>
            </p:txBody>
          </p:sp>
        </mc:Choice>
        <mc:Fallback xmlns="">
          <p:sp>
            <p:nvSpPr>
              <p:cNvPr id="16" name="Rectangle 15">
                <a:extLst>
                  <a:ext uri="{FF2B5EF4-FFF2-40B4-BE49-F238E27FC236}">
                    <a16:creationId xmlns:a16="http://schemas.microsoft.com/office/drawing/2014/main" id="{43B5CE68-D6A1-417A-BE9D-2E756368C61D}"/>
                  </a:ext>
                </a:extLst>
              </p:cNvPr>
              <p:cNvSpPr>
                <a:spLocks noRot="1" noChangeAspect="1" noMove="1" noResize="1" noEditPoints="1" noAdjustHandles="1" noChangeArrowheads="1" noChangeShapeType="1" noTextEdit="1"/>
              </p:cNvSpPr>
              <p:nvPr/>
            </p:nvSpPr>
            <p:spPr>
              <a:xfrm>
                <a:off x="4523598" y="5883261"/>
                <a:ext cx="7241406" cy="375424"/>
              </a:xfrm>
              <a:prstGeom prst="rect">
                <a:avLst/>
              </a:prstGeom>
              <a:blipFill>
                <a:blip r:embed="rId14"/>
                <a:stretch>
                  <a:fillRect l="-673" t="-6452" r="-842" b="-24194"/>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AA4E8355-EB87-4BC7-B007-9A6505577969}"/>
              </a:ext>
            </a:extLst>
          </p:cNvPr>
          <p:cNvSpPr/>
          <p:nvPr/>
        </p:nvSpPr>
        <p:spPr>
          <a:xfrm>
            <a:off x="552348" y="313618"/>
            <a:ext cx="4774577" cy="461665"/>
          </a:xfrm>
          <a:prstGeom prst="rect">
            <a:avLst/>
          </a:prstGeom>
        </p:spPr>
        <p:txBody>
          <a:bodyPr wrap="none">
            <a:spAutoFit/>
          </a:bodyPr>
          <a:lstStyle/>
          <a:p>
            <a:r>
              <a:rPr lang="ro-RO" sz="2400" dirty="0"/>
              <a:t>3.2 Echilibrarea mecanismelor plane </a:t>
            </a:r>
            <a:endParaRPr lang="en-US" sz="2400" dirty="0"/>
          </a:p>
        </p:txBody>
      </p:sp>
      <p:cxnSp>
        <p:nvCxnSpPr>
          <p:cNvPr id="24" name="Straight Connector 23">
            <a:extLst>
              <a:ext uri="{FF2B5EF4-FFF2-40B4-BE49-F238E27FC236}">
                <a16:creationId xmlns:a16="http://schemas.microsoft.com/office/drawing/2014/main" id="{29B2821D-DB0D-4A30-A031-E8E0AE80BC9A}"/>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1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P spid="14" grpId="0"/>
      <p:bldP spid="11" grpId="0"/>
      <p:bldP spid="12" grpId="0" animBg="1"/>
      <p:bldP spid="17" grpId="0" animBg="1"/>
      <p:bldP spid="19" grpId="0"/>
      <p:bldP spid="20" grpId="0" animBg="1"/>
      <p:bldP spid="22" grpId="0"/>
      <p:bldP spid="15" grpId="0" animBg="1"/>
      <p:bldP spid="1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8D422E3A-4943-4243-8893-5D2E83C7620A}"/>
                  </a:ext>
                </a:extLst>
              </p:cNvPr>
              <p:cNvSpPr/>
              <p:nvPr/>
            </p:nvSpPr>
            <p:spPr>
              <a:xfrm>
                <a:off x="649566" y="1060430"/>
                <a:ext cx="10800753" cy="2422138"/>
              </a:xfrm>
              <a:prstGeom prst="rect">
                <a:avLst/>
              </a:prstGeom>
            </p:spPr>
            <p:txBody>
              <a:bodyPr wrap="square">
                <a:spAutoFit/>
              </a:bodyPr>
              <a:lstStyle/>
              <a:p>
                <a:pPr algn="just">
                  <a:spcAft>
                    <a:spcPts val="600"/>
                  </a:spcAft>
                </a:pPr>
                <a:r>
                  <a:rPr lang="en-US" dirty="0" err="1"/>
                  <a:t>Pentru</a:t>
                </a:r>
                <a:r>
                  <a:rPr lang="en-US" dirty="0"/>
                  <a:t> </a:t>
                </a:r>
                <a:r>
                  <a:rPr lang="ro-RO" dirty="0"/>
                  <a:t>determinarea mărimii vectorilor </a:t>
                </a:r>
                <a14:m>
                  <m:oMath xmlns:m="http://schemas.openxmlformats.org/officeDocument/2006/math">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h</m:t>
                            </m:r>
                          </m:e>
                        </m:acc>
                      </m:e>
                      <m:sub>
                        <m:r>
                          <a:rPr lang="ro-RO" i="1">
                            <a:latin typeface="Cambria Math" panose="02040503050406030204" pitchFamily="18" charset="0"/>
                          </a:rPr>
                          <m:t>1</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h</m:t>
                            </m:r>
                          </m:e>
                        </m:acc>
                      </m:e>
                      <m:sub>
                        <m:r>
                          <a:rPr lang="ro-RO" i="1">
                            <a:latin typeface="Cambria Math" panose="02040503050406030204" pitchFamily="18" charset="0"/>
                          </a:rPr>
                          <m:t>2</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h</m:t>
                            </m:r>
                          </m:e>
                        </m:acc>
                      </m:e>
                      <m:sub>
                        <m:r>
                          <a:rPr lang="ro-RO" i="1">
                            <a:latin typeface="Cambria Math" panose="02040503050406030204" pitchFamily="18" charset="0"/>
                          </a:rPr>
                          <m:t>𝑛</m:t>
                        </m:r>
                      </m:sub>
                    </m:sSub>
                  </m:oMath>
                </a14:m>
                <a:r>
                  <a:rPr lang="ro-RO" dirty="0"/>
                  <a:t> se parcurg următoarele etape:</a:t>
                </a:r>
              </a:p>
              <a:p>
                <a:pPr marL="285750" indent="-285750" algn="just">
                  <a:spcAft>
                    <a:spcPts val="600"/>
                  </a:spcAft>
                  <a:buFontTx/>
                  <a:buChar char="-"/>
                </a:pPr>
                <a:r>
                  <a:rPr lang="ro-RO" dirty="0"/>
                  <a:t>în prima cuplă a elementului considerat se concentrează masele tuturor elementelor situate înaintea lui</a:t>
                </a:r>
              </a:p>
              <a:p>
                <a:pPr marL="285750" indent="-285750" algn="just">
                  <a:spcAft>
                    <a:spcPts val="600"/>
                  </a:spcAft>
                  <a:buFontTx/>
                  <a:buChar char="-"/>
                </a:pPr>
                <a:r>
                  <a:rPr lang="ro-RO" dirty="0"/>
                  <a:t>în a doua cuplă a elementului se concentrează masele elementelor situate după elementul considerat</a:t>
                </a:r>
              </a:p>
              <a:p>
                <a:pPr marL="285750" indent="-285750" algn="just">
                  <a:spcAft>
                    <a:spcPts val="600"/>
                  </a:spcAft>
                  <a:buFontTx/>
                  <a:buChar char="-"/>
                </a:pPr>
                <a:r>
                  <a:rPr lang="ro-RO" dirty="0"/>
                  <a:t>în centrul de greutate al elementului se consideră masa proprie a elementului considerat</a:t>
                </a:r>
              </a:p>
              <a:p>
                <a:pPr marL="285750" indent="-285750" algn="just">
                  <a:spcAft>
                    <a:spcPts val="600"/>
                  </a:spcAft>
                  <a:buFontTx/>
                  <a:buChar char="-"/>
                </a:pPr>
                <a:r>
                  <a:rPr lang="ro-RO" dirty="0"/>
                  <a:t>în punctul H de pe element, se consideră masa întregului mecanism</a:t>
                </a:r>
              </a:p>
              <a:p>
                <a:pPr marL="285750" indent="-285750" algn="just">
                  <a:spcAft>
                    <a:spcPts val="600"/>
                  </a:spcAft>
                  <a:buFontTx/>
                  <a:buChar char="-"/>
                </a:pPr>
                <a:r>
                  <a:rPr lang="ro-RO" dirty="0"/>
                  <a:t>se scrie ecuația de echilibru static sub forma momentelor statice ale maselor concentrate, în raport cu prima cuplă</a:t>
                </a:r>
              </a:p>
            </p:txBody>
          </p:sp>
        </mc:Choice>
        <mc:Fallback xmlns="">
          <p:sp>
            <p:nvSpPr>
              <p:cNvPr id="18" name="Rectangle 17">
                <a:extLst>
                  <a:ext uri="{FF2B5EF4-FFF2-40B4-BE49-F238E27FC236}">
                    <a16:creationId xmlns:a16="http://schemas.microsoft.com/office/drawing/2014/main" id="{8D422E3A-4943-4243-8893-5D2E83C7620A}"/>
                  </a:ext>
                </a:extLst>
              </p:cNvPr>
              <p:cNvSpPr>
                <a:spLocks noRot="1" noChangeAspect="1" noMove="1" noResize="1" noEditPoints="1" noAdjustHandles="1" noChangeArrowheads="1" noChangeShapeType="1" noTextEdit="1"/>
              </p:cNvSpPr>
              <p:nvPr/>
            </p:nvSpPr>
            <p:spPr>
              <a:xfrm>
                <a:off x="649566" y="1060430"/>
                <a:ext cx="10800753" cy="2422138"/>
              </a:xfrm>
              <a:prstGeom prst="rect">
                <a:avLst/>
              </a:prstGeom>
              <a:blipFill>
                <a:blip r:embed="rId2"/>
                <a:stretch>
                  <a:fillRect l="-508" t="-1259" r="-508" b="-327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4642641-670E-484C-BA39-269C95F01881}"/>
              </a:ext>
            </a:extLst>
          </p:cNvPr>
          <p:cNvPicPr>
            <a:picLocks noChangeAspect="1"/>
          </p:cNvPicPr>
          <p:nvPr/>
        </p:nvPicPr>
        <p:blipFill>
          <a:blip r:embed="rId3"/>
          <a:stretch>
            <a:fillRect/>
          </a:stretch>
        </p:blipFill>
        <p:spPr>
          <a:xfrm>
            <a:off x="1048598" y="3593048"/>
            <a:ext cx="4651161" cy="2166392"/>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1762A21-DDB6-4CF6-9829-CF3CF3613AE6}"/>
                  </a:ext>
                </a:extLst>
              </p:cNvPr>
              <p:cNvSpPr/>
              <p:nvPr/>
            </p:nvSpPr>
            <p:spPr>
              <a:xfrm>
                <a:off x="7436038" y="4027870"/>
                <a:ext cx="22970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smtClean="0">
                          <a:latin typeface="Cambria Math" panose="02040503050406030204" pitchFamily="18" charset="0"/>
                        </a:rPr>
                        <m:t>𝑚</m:t>
                      </m:r>
                      <m:sSub>
                        <m:sSubPr>
                          <m:ctrlPr>
                            <a:rPr lang="ro-RO" i="1" smtClean="0">
                              <a:latin typeface="Cambria Math" panose="02040503050406030204" pitchFamily="18" charset="0"/>
                            </a:rPr>
                          </m:ctrlPr>
                        </m:sSubPr>
                        <m:e>
                          <m:r>
                            <a:rPr lang="ro-RO" b="0" i="1" smtClean="0">
                              <a:latin typeface="Cambria Math" panose="02040503050406030204" pitchFamily="18" charset="0"/>
                            </a:rPr>
                            <m:t>h</m:t>
                          </m:r>
                        </m:e>
                        <m:sub>
                          <m:r>
                            <a:rPr lang="ro-RO" b="0" i="1" smtClean="0">
                              <a:latin typeface="Cambria Math" panose="02040503050406030204" pitchFamily="18" charset="0"/>
                            </a:rPr>
                            <m:t>2</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2</m:t>
                          </m:r>
                        </m:sub>
                      </m:sSub>
                      <m:sSub>
                        <m:sSubPr>
                          <m:ctrlPr>
                            <a:rPr lang="ro-RO" i="1" smtClean="0">
                              <a:latin typeface="Cambria Math" panose="02040503050406030204" pitchFamily="18" charset="0"/>
                            </a:rPr>
                          </m:ctrlPr>
                        </m:sSubPr>
                        <m:e>
                          <m:r>
                            <a:rPr lang="ro-RO" b="0" i="1" smtClean="0">
                              <a:latin typeface="Cambria Math" panose="02040503050406030204" pitchFamily="18" charset="0"/>
                            </a:rPr>
                            <m:t>𝑠</m:t>
                          </m:r>
                        </m:e>
                        <m:sub>
                          <m:r>
                            <a:rPr lang="ro-RO" b="0" i="1" smtClean="0">
                              <a:latin typeface="Cambria Math" panose="02040503050406030204" pitchFamily="18" charset="0"/>
                            </a:rPr>
                            <m:t>2</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3</m:t>
                          </m:r>
                        </m:sub>
                      </m:sSub>
                      <m:sSub>
                        <m:sSubPr>
                          <m:ctrlPr>
                            <a:rPr lang="ro-RO"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2</m:t>
                          </m:r>
                        </m:sub>
                      </m:sSub>
                    </m:oMath>
                  </m:oMathPara>
                </a14:m>
                <a:endParaRPr lang="en-US" dirty="0"/>
              </a:p>
            </p:txBody>
          </p:sp>
        </mc:Choice>
        <mc:Fallback xmlns="">
          <p:sp>
            <p:nvSpPr>
              <p:cNvPr id="6" name="Rectangle 5">
                <a:extLst>
                  <a:ext uri="{FF2B5EF4-FFF2-40B4-BE49-F238E27FC236}">
                    <a16:creationId xmlns:a16="http://schemas.microsoft.com/office/drawing/2014/main" id="{21762A21-DDB6-4CF6-9829-CF3CF3613AE6}"/>
                  </a:ext>
                </a:extLst>
              </p:cNvPr>
              <p:cNvSpPr>
                <a:spLocks noRot="1" noChangeAspect="1" noMove="1" noResize="1" noEditPoints="1" noAdjustHandles="1" noChangeArrowheads="1" noChangeShapeType="1" noTextEdit="1"/>
              </p:cNvSpPr>
              <p:nvPr/>
            </p:nvSpPr>
            <p:spPr>
              <a:xfrm>
                <a:off x="7436038" y="4027870"/>
                <a:ext cx="2297039"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88F6BB0-33ED-474C-90D4-746DC35023DA}"/>
                  </a:ext>
                </a:extLst>
              </p:cNvPr>
              <p:cNvSpPr/>
              <p:nvPr/>
            </p:nvSpPr>
            <p:spPr>
              <a:xfrm>
                <a:off x="7563860" y="4765223"/>
                <a:ext cx="2041393" cy="616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h</m:t>
                          </m:r>
                        </m:e>
                        <m:sub>
                          <m:r>
                            <a:rPr lang="ro-RO" i="1">
                              <a:latin typeface="Cambria Math" panose="02040503050406030204" pitchFamily="18" charset="0"/>
                            </a:rPr>
                            <m:t>2</m:t>
                          </m:r>
                        </m:sub>
                      </m:sSub>
                      <m:r>
                        <a:rPr lang="ro-RO" i="1">
                          <a:latin typeface="Cambria Math" panose="02040503050406030204" pitchFamily="18" charset="0"/>
                        </a:rPr>
                        <m:t>=</m:t>
                      </m:r>
                      <m:f>
                        <m:fPr>
                          <m:ctrlPr>
                            <a:rPr lang="ro-RO"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2</m:t>
                              </m:r>
                            </m:sub>
                          </m:sSub>
                          <m:sSub>
                            <m:sSubPr>
                              <m:ctrlPr>
                                <a:rPr lang="ro-RO" i="1">
                                  <a:latin typeface="Cambria Math" panose="02040503050406030204" pitchFamily="18" charset="0"/>
                                </a:rPr>
                              </m:ctrlPr>
                            </m:sSubPr>
                            <m:e>
                              <m:r>
                                <a:rPr lang="ro-RO" i="1">
                                  <a:latin typeface="Cambria Math" panose="02040503050406030204" pitchFamily="18" charset="0"/>
                                </a:rPr>
                                <m:t>𝑠</m:t>
                              </m:r>
                            </m:e>
                            <m:sub>
                              <m:r>
                                <a:rPr lang="ro-RO" i="1">
                                  <a:latin typeface="Cambria Math" panose="02040503050406030204" pitchFamily="18" charset="0"/>
                                </a:rPr>
                                <m:t>2</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3</m:t>
                              </m:r>
                            </m:sub>
                          </m:sSub>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i="1">
                                  <a:latin typeface="Cambria Math" panose="02040503050406030204" pitchFamily="18" charset="0"/>
                                </a:rPr>
                                <m:t>2</m:t>
                              </m:r>
                            </m:sub>
                          </m:sSub>
                        </m:num>
                        <m:den>
                          <m:r>
                            <a:rPr lang="ro-RO" b="0" i="1" smtClean="0">
                              <a:latin typeface="Cambria Math" panose="02040503050406030204" pitchFamily="18" charset="0"/>
                            </a:rPr>
                            <m:t>𝑚</m:t>
                          </m:r>
                        </m:den>
                      </m:f>
                    </m:oMath>
                  </m:oMathPara>
                </a14:m>
                <a:endParaRPr lang="en-US" dirty="0"/>
              </a:p>
            </p:txBody>
          </p:sp>
        </mc:Choice>
        <mc:Fallback xmlns="">
          <p:sp>
            <p:nvSpPr>
              <p:cNvPr id="7" name="Rectangle 6">
                <a:extLst>
                  <a:ext uri="{FF2B5EF4-FFF2-40B4-BE49-F238E27FC236}">
                    <a16:creationId xmlns:a16="http://schemas.microsoft.com/office/drawing/2014/main" id="{E88F6BB0-33ED-474C-90D4-746DC35023DA}"/>
                  </a:ext>
                </a:extLst>
              </p:cNvPr>
              <p:cNvSpPr>
                <a:spLocks noRot="1" noChangeAspect="1" noMove="1" noResize="1" noEditPoints="1" noAdjustHandles="1" noChangeArrowheads="1" noChangeShapeType="1" noTextEdit="1"/>
              </p:cNvSpPr>
              <p:nvPr/>
            </p:nvSpPr>
            <p:spPr>
              <a:xfrm>
                <a:off x="7563860" y="4765223"/>
                <a:ext cx="2041393" cy="616451"/>
              </a:xfrm>
              <a:prstGeom prst="rect">
                <a:avLst/>
              </a:prstGeom>
              <a:blipFill>
                <a:blip r:embed="rId5"/>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4963CF5A-184F-47EA-A4BB-94A01A3219AE}"/>
              </a:ext>
            </a:extLst>
          </p:cNvPr>
          <p:cNvSpPr/>
          <p:nvPr/>
        </p:nvSpPr>
        <p:spPr>
          <a:xfrm>
            <a:off x="552348" y="313618"/>
            <a:ext cx="4774577" cy="461665"/>
          </a:xfrm>
          <a:prstGeom prst="rect">
            <a:avLst/>
          </a:prstGeom>
        </p:spPr>
        <p:txBody>
          <a:bodyPr wrap="none">
            <a:spAutoFit/>
          </a:bodyPr>
          <a:lstStyle/>
          <a:p>
            <a:r>
              <a:rPr lang="ro-RO" sz="2400" dirty="0"/>
              <a:t>3.2 Echilibrarea mecanismelor plane </a:t>
            </a:r>
            <a:endParaRPr lang="en-US" sz="2400" dirty="0"/>
          </a:p>
        </p:txBody>
      </p:sp>
      <p:cxnSp>
        <p:nvCxnSpPr>
          <p:cNvPr id="9" name="Straight Connector 8">
            <a:extLst>
              <a:ext uri="{FF2B5EF4-FFF2-40B4-BE49-F238E27FC236}">
                <a16:creationId xmlns:a16="http://schemas.microsoft.com/office/drawing/2014/main" id="{D775E00B-55FA-4C51-9385-1EC512DFAF5F}"/>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48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422E3A-4943-4243-8893-5D2E83C7620A}"/>
              </a:ext>
            </a:extLst>
          </p:cNvPr>
          <p:cNvSpPr/>
          <p:nvPr/>
        </p:nvSpPr>
        <p:spPr>
          <a:xfrm>
            <a:off x="552348" y="939505"/>
            <a:ext cx="10800753" cy="375424"/>
          </a:xfrm>
          <a:prstGeom prst="rect">
            <a:avLst/>
          </a:prstGeom>
        </p:spPr>
        <p:txBody>
          <a:bodyPr wrap="square">
            <a:spAutoFit/>
          </a:bodyPr>
          <a:lstStyle/>
          <a:p>
            <a:pPr algn="just">
              <a:spcAft>
                <a:spcPts val="600"/>
              </a:spcAft>
            </a:pPr>
            <a:r>
              <a:rPr lang="en-US" dirty="0" err="1"/>
              <a:t>Pentru</a:t>
            </a:r>
            <a:r>
              <a:rPr lang="en-US" dirty="0"/>
              <a:t> ca </a:t>
            </a:r>
            <a:r>
              <a:rPr lang="en-US" dirty="0" err="1"/>
              <a:t>mecanismul</a:t>
            </a:r>
            <a:r>
              <a:rPr lang="en-US" dirty="0"/>
              <a:t> </a:t>
            </a:r>
            <a:r>
              <a:rPr lang="en-US" dirty="0" err="1"/>
              <a:t>patrulater</a:t>
            </a:r>
            <a:r>
              <a:rPr lang="en-US" dirty="0"/>
              <a:t> s</a:t>
            </a:r>
            <a:r>
              <a:rPr lang="ro-RO" dirty="0"/>
              <a:t>ă fie echilibrat static trebuie ca centrul său de greutate să devină un punct fix.</a:t>
            </a:r>
          </a:p>
        </p:txBody>
      </p:sp>
      <p:pic>
        <p:nvPicPr>
          <p:cNvPr id="8" name="Picture 7">
            <a:extLst>
              <a:ext uri="{FF2B5EF4-FFF2-40B4-BE49-F238E27FC236}">
                <a16:creationId xmlns:a16="http://schemas.microsoft.com/office/drawing/2014/main" id="{F0512283-6C6A-4EB7-B57F-B2C622250D79}"/>
              </a:ext>
            </a:extLst>
          </p:cNvPr>
          <p:cNvPicPr>
            <a:picLocks noChangeAspect="1"/>
          </p:cNvPicPr>
          <p:nvPr/>
        </p:nvPicPr>
        <p:blipFill>
          <a:blip r:embed="rId2"/>
          <a:stretch>
            <a:fillRect/>
          </a:stretch>
        </p:blipFill>
        <p:spPr>
          <a:xfrm>
            <a:off x="6939894" y="1511732"/>
            <a:ext cx="4826008" cy="4031339"/>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5A1D94C-A72C-4CD3-98F0-F38925774504}"/>
                  </a:ext>
                </a:extLst>
              </p:cNvPr>
              <p:cNvSpPr/>
              <p:nvPr/>
            </p:nvSpPr>
            <p:spPr>
              <a:xfrm>
                <a:off x="649566" y="1836100"/>
                <a:ext cx="5812040" cy="369332"/>
              </a:xfrm>
              <a:prstGeom prst="rect">
                <a:avLst/>
              </a:prstGeom>
            </p:spPr>
            <p:txBody>
              <a:bodyPr wrap="none">
                <a:spAutoFit/>
              </a:bodyPr>
              <a:lstStyle/>
              <a:p>
                <a:r>
                  <a:rPr lang="ro-RO" dirty="0"/>
                  <a:t>Se concentrează static în două puncte masele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1</m:t>
                        </m:r>
                      </m:sub>
                    </m:sSub>
                  </m:oMath>
                </a14:m>
                <a:r>
                  <a:rPr lang="ro-RO" dirty="0"/>
                  <a:t>,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2</m:t>
                        </m:r>
                      </m:sub>
                    </m:sSub>
                  </m:oMath>
                </a14:m>
                <a:r>
                  <a:rPr lang="ro-RO" dirty="0"/>
                  <a:t> și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3</m:t>
                        </m:r>
                      </m:sub>
                    </m:sSub>
                    <m:r>
                      <a:rPr lang="ro-RO" b="0" i="1" smtClean="0">
                        <a:latin typeface="Cambria Math" panose="02040503050406030204" pitchFamily="18" charset="0"/>
                      </a:rPr>
                      <m:t>:</m:t>
                    </m:r>
                  </m:oMath>
                </a14:m>
                <a:endParaRPr lang="en-US" dirty="0"/>
              </a:p>
            </p:txBody>
          </p:sp>
        </mc:Choice>
        <mc:Fallback xmlns="">
          <p:sp>
            <p:nvSpPr>
              <p:cNvPr id="9" name="Rectangle 8">
                <a:extLst>
                  <a:ext uri="{FF2B5EF4-FFF2-40B4-BE49-F238E27FC236}">
                    <a16:creationId xmlns:a16="http://schemas.microsoft.com/office/drawing/2014/main" id="{45A1D94C-A72C-4CD3-98F0-F38925774504}"/>
                  </a:ext>
                </a:extLst>
              </p:cNvPr>
              <p:cNvSpPr>
                <a:spLocks noRot="1" noChangeAspect="1" noMove="1" noResize="1" noEditPoints="1" noAdjustHandles="1" noChangeArrowheads="1" noChangeShapeType="1" noTextEdit="1"/>
              </p:cNvSpPr>
              <p:nvPr/>
            </p:nvSpPr>
            <p:spPr>
              <a:xfrm>
                <a:off x="649566" y="1836100"/>
                <a:ext cx="5812040" cy="369332"/>
              </a:xfrm>
              <a:prstGeom prst="rect">
                <a:avLst/>
              </a:prstGeom>
              <a:blipFill>
                <a:blip r:embed="rId3"/>
                <a:stretch>
                  <a:fillRect l="-94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7BCFB29-7967-43EE-83EF-A4142DDDB588}"/>
                  </a:ext>
                </a:extLst>
              </p:cNvPr>
              <p:cNvSpPr txBox="1"/>
              <p:nvPr/>
            </p:nvSpPr>
            <p:spPr>
              <a:xfrm>
                <a:off x="1760628" y="2651964"/>
                <a:ext cx="1648272" cy="571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𝐴</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1</m:t>
                          </m:r>
                        </m:sub>
                      </m:sSub>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𝑠</m:t>
                              </m:r>
                            </m:e>
                            <m:sub>
                              <m:r>
                                <a:rPr lang="ro-RO" b="0" i="1" smtClean="0">
                                  <a:latin typeface="Cambria Math" panose="02040503050406030204" pitchFamily="18" charset="0"/>
                                </a:rPr>
                                <m:t>1</m:t>
                              </m:r>
                            </m:sub>
                          </m:sSub>
                        </m:num>
                        <m:den>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i="1">
                                  <a:latin typeface="Cambria Math" panose="02040503050406030204" pitchFamily="18" charset="0"/>
                                </a:rPr>
                                <m:t>1</m:t>
                              </m:r>
                            </m:sub>
                          </m:sSub>
                        </m:den>
                      </m:f>
                    </m:oMath>
                  </m:oMathPara>
                </a14:m>
                <a:endParaRPr lang="en-US" dirty="0"/>
              </a:p>
            </p:txBody>
          </p:sp>
        </mc:Choice>
        <mc:Fallback xmlns="">
          <p:sp>
            <p:nvSpPr>
              <p:cNvPr id="10" name="TextBox 9">
                <a:extLst>
                  <a:ext uri="{FF2B5EF4-FFF2-40B4-BE49-F238E27FC236}">
                    <a16:creationId xmlns:a16="http://schemas.microsoft.com/office/drawing/2014/main" id="{47BCFB29-7967-43EE-83EF-A4142DDDB588}"/>
                  </a:ext>
                </a:extLst>
              </p:cNvPr>
              <p:cNvSpPr txBox="1">
                <a:spLocks noRot="1" noChangeAspect="1" noMove="1" noResize="1" noEditPoints="1" noAdjustHandles="1" noChangeArrowheads="1" noChangeShapeType="1" noTextEdit="1"/>
              </p:cNvSpPr>
              <p:nvPr/>
            </p:nvSpPr>
            <p:spPr>
              <a:xfrm>
                <a:off x="1760628" y="2651964"/>
                <a:ext cx="1648272" cy="57124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62832B27-5874-4DEA-A20B-1FA23AF03B53}"/>
                  </a:ext>
                </a:extLst>
              </p:cNvPr>
              <p:cNvSpPr/>
              <p:nvPr/>
            </p:nvSpPr>
            <p:spPr>
              <a:xfrm>
                <a:off x="1637815" y="3279251"/>
                <a:ext cx="4132349" cy="663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𝐵</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1</m:t>
                          </m:r>
                          <m:r>
                            <a:rPr lang="ro-RO" b="0" i="1" smtClean="0">
                              <a:latin typeface="Cambria Math" panose="02040503050406030204" pitchFamily="18" charset="0"/>
                            </a:rPr>
                            <m:t>𝐵</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2</m:t>
                          </m:r>
                          <m:r>
                            <a:rPr lang="ro-RO" b="0" i="1" smtClean="0">
                              <a:latin typeface="Cambria Math" panose="02040503050406030204" pitchFamily="18" charset="0"/>
                            </a:rPr>
                            <m:t>𝐴</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1</m:t>
                          </m:r>
                        </m:sub>
                      </m:sSub>
                      <m:f>
                        <m:fPr>
                          <m:ctrlPr>
                            <a:rPr lang="ro-RO" i="1">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𝑠</m:t>
                              </m:r>
                            </m:e>
                            <m:sub>
                              <m:r>
                                <a:rPr lang="ro-RO" i="1">
                                  <a:latin typeface="Cambria Math" panose="02040503050406030204" pitchFamily="18" charset="0"/>
                                </a:rPr>
                                <m:t>1</m:t>
                              </m:r>
                            </m:sub>
                          </m:sSub>
                        </m:num>
                        <m:den>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i="1">
                                  <a:latin typeface="Cambria Math" panose="02040503050406030204" pitchFamily="18" charset="0"/>
                                </a:rPr>
                                <m:t>1</m:t>
                              </m:r>
                            </m:sub>
                          </m:sSub>
                        </m:den>
                      </m:f>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2</m:t>
                          </m:r>
                        </m:sub>
                      </m:sSub>
                      <m:f>
                        <m:fPr>
                          <m:ctrlPr>
                            <a:rPr lang="ro-RO" i="1">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b="0" i="1" smtClean="0">
                                  <a:latin typeface="Cambria Math" panose="02040503050406030204" pitchFamily="18" charset="0"/>
                                </a:rPr>
                                <m:t>2</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𝑠</m:t>
                              </m:r>
                            </m:e>
                            <m:sub>
                              <m:r>
                                <a:rPr lang="ro-RO" b="0" i="1" smtClean="0">
                                  <a:latin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b="0" i="1" smtClean="0">
                                  <a:latin typeface="Cambria Math" panose="02040503050406030204" pitchFamily="18" charset="0"/>
                                </a:rPr>
                                <m:t>2</m:t>
                              </m:r>
                            </m:sub>
                          </m:sSub>
                        </m:den>
                      </m:f>
                    </m:oMath>
                  </m:oMathPara>
                </a14:m>
                <a:endParaRPr lang="en-US" dirty="0"/>
              </a:p>
            </p:txBody>
          </p:sp>
        </mc:Choice>
        <mc:Fallback xmlns="">
          <p:sp>
            <p:nvSpPr>
              <p:cNvPr id="11" name="Rectangle 10">
                <a:extLst>
                  <a:ext uri="{FF2B5EF4-FFF2-40B4-BE49-F238E27FC236}">
                    <a16:creationId xmlns:a16="http://schemas.microsoft.com/office/drawing/2014/main" id="{62832B27-5874-4DEA-A20B-1FA23AF03B53}"/>
                  </a:ext>
                </a:extLst>
              </p:cNvPr>
              <p:cNvSpPr>
                <a:spLocks noRot="1" noChangeAspect="1" noMove="1" noResize="1" noEditPoints="1" noAdjustHandles="1" noChangeArrowheads="1" noChangeShapeType="1" noTextEdit="1"/>
              </p:cNvSpPr>
              <p:nvPr/>
            </p:nvSpPr>
            <p:spPr>
              <a:xfrm>
                <a:off x="1637815" y="3279251"/>
                <a:ext cx="4132349" cy="66358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11D3D8F-487F-4FF7-A444-67E93E8AC670}"/>
                  </a:ext>
                </a:extLst>
              </p:cNvPr>
              <p:cNvSpPr/>
              <p:nvPr/>
            </p:nvSpPr>
            <p:spPr>
              <a:xfrm>
                <a:off x="1637815" y="3942831"/>
                <a:ext cx="4178452" cy="663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𝐶</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2</m:t>
                          </m:r>
                          <m:r>
                            <a:rPr lang="ro-RO" b="0" i="1" smtClean="0">
                              <a:latin typeface="Cambria Math" panose="02040503050406030204" pitchFamily="18" charset="0"/>
                            </a:rPr>
                            <m:t>𝐶</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3</m:t>
                          </m:r>
                          <m:r>
                            <a:rPr lang="ro-RO" b="0" i="1" smtClean="0">
                              <a:latin typeface="Cambria Math" panose="02040503050406030204" pitchFamily="18" charset="0"/>
                            </a:rPr>
                            <m:t>𝐶</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2</m:t>
                          </m:r>
                        </m:sub>
                      </m:sSub>
                      <m:f>
                        <m:fPr>
                          <m:ctrlPr>
                            <a:rPr lang="ro-RO" i="1">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𝑠</m:t>
                              </m:r>
                            </m:e>
                            <m:sub>
                              <m:r>
                                <a:rPr lang="ro-RO" b="0" i="1" smtClean="0">
                                  <a:latin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b="0" i="1" smtClean="0">
                                  <a:latin typeface="Cambria Math" panose="02040503050406030204" pitchFamily="18" charset="0"/>
                                </a:rPr>
                                <m:t>2</m:t>
                              </m:r>
                            </m:sub>
                          </m:sSub>
                        </m:den>
                      </m:f>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3</m:t>
                          </m:r>
                        </m:sub>
                      </m:sSub>
                      <m:f>
                        <m:fPr>
                          <m:ctrlPr>
                            <a:rPr lang="ro-RO" i="1">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b="0" i="1" smtClean="0">
                                  <a:latin typeface="Cambria Math" panose="02040503050406030204" pitchFamily="18" charset="0"/>
                                </a:rPr>
                                <m:t>3</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𝑠</m:t>
                              </m:r>
                            </m:e>
                            <m:sub>
                              <m:r>
                                <a:rPr lang="ro-RO" b="0" i="1" smtClean="0">
                                  <a:latin typeface="Cambria Math" panose="02040503050406030204" pitchFamily="18" charset="0"/>
                                </a:rPr>
                                <m:t>3</m:t>
                              </m:r>
                            </m:sub>
                          </m:sSub>
                        </m:num>
                        <m:den>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b="0" i="1" smtClean="0">
                                  <a:latin typeface="Cambria Math" panose="02040503050406030204" pitchFamily="18" charset="0"/>
                                </a:rPr>
                                <m:t>3</m:t>
                              </m:r>
                            </m:sub>
                          </m:sSub>
                        </m:den>
                      </m:f>
                    </m:oMath>
                  </m:oMathPara>
                </a14:m>
                <a:endParaRPr lang="en-US" dirty="0"/>
              </a:p>
            </p:txBody>
          </p:sp>
        </mc:Choice>
        <mc:Fallback xmlns="">
          <p:sp>
            <p:nvSpPr>
              <p:cNvPr id="14" name="Rectangle 13">
                <a:extLst>
                  <a:ext uri="{FF2B5EF4-FFF2-40B4-BE49-F238E27FC236}">
                    <a16:creationId xmlns:a16="http://schemas.microsoft.com/office/drawing/2014/main" id="{811D3D8F-487F-4FF7-A444-67E93E8AC670}"/>
                  </a:ext>
                </a:extLst>
              </p:cNvPr>
              <p:cNvSpPr>
                <a:spLocks noRot="1" noChangeAspect="1" noMove="1" noResize="1" noEditPoints="1" noAdjustHandles="1" noChangeArrowheads="1" noChangeShapeType="1" noTextEdit="1"/>
              </p:cNvSpPr>
              <p:nvPr/>
            </p:nvSpPr>
            <p:spPr>
              <a:xfrm>
                <a:off x="1637815" y="3942831"/>
                <a:ext cx="4178452" cy="66358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57D8BB-1585-4453-8F61-E11A768A115A}"/>
                  </a:ext>
                </a:extLst>
              </p:cNvPr>
              <p:cNvSpPr txBox="1"/>
              <p:nvPr/>
            </p:nvSpPr>
            <p:spPr>
              <a:xfrm>
                <a:off x="1760628" y="4750362"/>
                <a:ext cx="1259063" cy="519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𝐷</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3</m:t>
                          </m:r>
                        </m:sub>
                      </m:sSub>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𝑠</m:t>
                              </m:r>
                            </m:e>
                            <m:sub>
                              <m:r>
                                <a:rPr lang="ro-RO" b="0" i="1" smtClean="0">
                                  <a:latin typeface="Cambria Math" panose="02040503050406030204" pitchFamily="18" charset="0"/>
                                </a:rPr>
                                <m:t>3</m:t>
                              </m:r>
                            </m:sub>
                          </m:sSub>
                        </m:num>
                        <m:den>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b="0" i="1" smtClean="0">
                                  <a:latin typeface="Cambria Math" panose="02040503050406030204" pitchFamily="18" charset="0"/>
                                </a:rPr>
                                <m:t>3</m:t>
                              </m:r>
                            </m:sub>
                          </m:sSub>
                        </m:den>
                      </m:f>
                    </m:oMath>
                  </m:oMathPara>
                </a14:m>
                <a:endParaRPr lang="en-US" dirty="0"/>
              </a:p>
            </p:txBody>
          </p:sp>
        </mc:Choice>
        <mc:Fallback xmlns="">
          <p:sp>
            <p:nvSpPr>
              <p:cNvPr id="15" name="TextBox 14">
                <a:extLst>
                  <a:ext uri="{FF2B5EF4-FFF2-40B4-BE49-F238E27FC236}">
                    <a16:creationId xmlns:a16="http://schemas.microsoft.com/office/drawing/2014/main" id="{BC57D8BB-1585-4453-8F61-E11A768A115A}"/>
                  </a:ext>
                </a:extLst>
              </p:cNvPr>
              <p:cNvSpPr txBox="1">
                <a:spLocks noRot="1" noChangeAspect="1" noMove="1" noResize="1" noEditPoints="1" noAdjustHandles="1" noChangeArrowheads="1" noChangeShapeType="1" noTextEdit="1"/>
              </p:cNvSpPr>
              <p:nvPr/>
            </p:nvSpPr>
            <p:spPr>
              <a:xfrm>
                <a:off x="1760628" y="4750362"/>
                <a:ext cx="1259063" cy="519629"/>
              </a:xfrm>
              <a:prstGeom prst="rect">
                <a:avLst/>
              </a:prstGeom>
              <a:blipFill>
                <a:blip r:embed="rId7"/>
                <a:stretch>
                  <a:fillRect b="-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5D2E2B3-4260-4B5C-A90A-F3003C4A7D27}"/>
                  </a:ext>
                </a:extLst>
              </p:cNvPr>
              <p:cNvSpPr/>
              <p:nvPr/>
            </p:nvSpPr>
            <p:spPr>
              <a:xfrm>
                <a:off x="729416" y="5894332"/>
                <a:ext cx="4580549" cy="369332"/>
              </a:xfrm>
              <a:prstGeom prst="rect">
                <a:avLst/>
              </a:prstGeom>
            </p:spPr>
            <p:txBody>
              <a:bodyPr wrap="none">
                <a:spAutoFit/>
              </a:bodyPr>
              <a:lstStyle/>
              <a:p>
                <a:r>
                  <a:rPr lang="ro-RO" dirty="0"/>
                  <a:t>Masele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𝐴</m:t>
                        </m:r>
                      </m:sub>
                    </m:sSub>
                  </m:oMath>
                </a14:m>
                <a:r>
                  <a:rPr lang="ro-RO" dirty="0"/>
                  <a:t> și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𝐷</m:t>
                        </m:r>
                      </m:sub>
                    </m:sSub>
                  </m:oMath>
                </a14:m>
                <a:r>
                  <a:rPr lang="ro-RO" dirty="0"/>
                  <a:t> nu generează forțe de inerție</a:t>
                </a:r>
                <a:endParaRPr lang="en-US" dirty="0"/>
              </a:p>
            </p:txBody>
          </p:sp>
        </mc:Choice>
        <mc:Fallback xmlns="">
          <p:sp>
            <p:nvSpPr>
              <p:cNvPr id="12" name="Rectangle 11">
                <a:extLst>
                  <a:ext uri="{FF2B5EF4-FFF2-40B4-BE49-F238E27FC236}">
                    <a16:creationId xmlns:a16="http://schemas.microsoft.com/office/drawing/2014/main" id="{45D2E2B3-4260-4B5C-A90A-F3003C4A7D27}"/>
                  </a:ext>
                </a:extLst>
              </p:cNvPr>
              <p:cNvSpPr>
                <a:spLocks noRot="1" noChangeAspect="1" noMove="1" noResize="1" noEditPoints="1" noAdjustHandles="1" noChangeArrowheads="1" noChangeShapeType="1" noTextEdit="1"/>
              </p:cNvSpPr>
              <p:nvPr/>
            </p:nvSpPr>
            <p:spPr>
              <a:xfrm>
                <a:off x="729416" y="5894332"/>
                <a:ext cx="4580549" cy="369332"/>
              </a:xfrm>
              <a:prstGeom prst="rect">
                <a:avLst/>
              </a:prstGeom>
              <a:blipFill>
                <a:blip r:embed="rId8"/>
                <a:stretch>
                  <a:fillRect l="-1198" t="-9836" r="-399"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6F14A6E-2633-425A-B277-07C0BBAD3715}"/>
                  </a:ext>
                </a:extLst>
              </p:cNvPr>
              <p:cNvSpPr/>
              <p:nvPr/>
            </p:nvSpPr>
            <p:spPr>
              <a:xfrm>
                <a:off x="6049942" y="5901048"/>
                <a:ext cx="3867084" cy="369332"/>
              </a:xfrm>
              <a:prstGeom prst="rect">
                <a:avLst/>
              </a:prstGeom>
            </p:spPr>
            <p:txBody>
              <a:bodyPr wrap="none">
                <a:spAutoFit/>
              </a:bodyPr>
              <a:lstStyle/>
              <a:p>
                <a:r>
                  <a:rPr lang="ro-RO" dirty="0"/>
                  <a:t>Se vor echilibra doar masele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𝐵</m:t>
                        </m:r>
                      </m:sub>
                    </m:sSub>
                  </m:oMath>
                </a14:m>
                <a:r>
                  <a:rPr lang="ro-RO" dirty="0"/>
                  <a:t> și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𝐶</m:t>
                        </m:r>
                      </m:sub>
                    </m:sSub>
                  </m:oMath>
                </a14:m>
                <a:r>
                  <a:rPr lang="ro-RO" dirty="0"/>
                  <a:t> </a:t>
                </a:r>
                <a:endParaRPr lang="en-US" dirty="0"/>
              </a:p>
            </p:txBody>
          </p:sp>
        </mc:Choice>
        <mc:Fallback xmlns="">
          <p:sp>
            <p:nvSpPr>
              <p:cNvPr id="13" name="Rectangle 12">
                <a:extLst>
                  <a:ext uri="{FF2B5EF4-FFF2-40B4-BE49-F238E27FC236}">
                    <a16:creationId xmlns:a16="http://schemas.microsoft.com/office/drawing/2014/main" id="{B6F14A6E-2633-425A-B277-07C0BBAD3715}"/>
                  </a:ext>
                </a:extLst>
              </p:cNvPr>
              <p:cNvSpPr>
                <a:spLocks noRot="1" noChangeAspect="1" noMove="1" noResize="1" noEditPoints="1" noAdjustHandles="1" noChangeArrowheads="1" noChangeShapeType="1" noTextEdit="1"/>
              </p:cNvSpPr>
              <p:nvPr/>
            </p:nvSpPr>
            <p:spPr>
              <a:xfrm>
                <a:off x="6049942" y="5901048"/>
                <a:ext cx="3867084" cy="369332"/>
              </a:xfrm>
              <a:prstGeom prst="rect">
                <a:avLst/>
              </a:prstGeom>
              <a:blipFill>
                <a:blip r:embed="rId9"/>
                <a:stretch>
                  <a:fillRect l="-1260" t="-8197" b="-24590"/>
                </a:stretch>
              </a:blipFill>
            </p:spPr>
            <p:txBody>
              <a:bodyPr/>
              <a:lstStyle/>
              <a:p>
                <a:r>
                  <a:rPr lang="en-US">
                    <a:noFill/>
                  </a:rPr>
                  <a:t> </a:t>
                </a:r>
              </a:p>
            </p:txBody>
          </p:sp>
        </mc:Fallback>
      </mc:AlternateContent>
      <p:sp>
        <p:nvSpPr>
          <p:cNvPr id="19" name="Arrow: Right 18">
            <a:extLst>
              <a:ext uri="{FF2B5EF4-FFF2-40B4-BE49-F238E27FC236}">
                <a16:creationId xmlns:a16="http://schemas.microsoft.com/office/drawing/2014/main" id="{93A7D41F-0B79-4C80-AD37-F89F788073CC}"/>
              </a:ext>
            </a:extLst>
          </p:cNvPr>
          <p:cNvSpPr/>
          <p:nvPr/>
        </p:nvSpPr>
        <p:spPr>
          <a:xfrm>
            <a:off x="5502153" y="5968828"/>
            <a:ext cx="355600" cy="24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C83D5A3-CA0D-4705-953D-7E69D1DAC949}"/>
              </a:ext>
            </a:extLst>
          </p:cNvPr>
          <p:cNvSpPr/>
          <p:nvPr/>
        </p:nvSpPr>
        <p:spPr>
          <a:xfrm>
            <a:off x="552348" y="313618"/>
            <a:ext cx="5536516" cy="461665"/>
          </a:xfrm>
          <a:prstGeom prst="rect">
            <a:avLst/>
          </a:prstGeom>
        </p:spPr>
        <p:txBody>
          <a:bodyPr wrap="none">
            <a:spAutoFit/>
          </a:bodyPr>
          <a:lstStyle/>
          <a:p>
            <a:r>
              <a:rPr lang="ro-RO" sz="2400" dirty="0"/>
              <a:t>3.2.1 Echilibrarea mecanismului patrulater </a:t>
            </a:r>
            <a:endParaRPr lang="en-US" sz="2400" dirty="0"/>
          </a:p>
        </p:txBody>
      </p:sp>
      <p:cxnSp>
        <p:nvCxnSpPr>
          <p:cNvPr id="17" name="Straight Connector 16">
            <a:extLst>
              <a:ext uri="{FF2B5EF4-FFF2-40B4-BE49-F238E27FC236}">
                <a16:creationId xmlns:a16="http://schemas.microsoft.com/office/drawing/2014/main" id="{EEAD37CA-21FB-4D92-994A-87486924FA34}"/>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0" name="Action Button: Go Home 19">
            <a:hlinkClick r:id="rId10" action="ppaction://hlinksldjump" highlightClick="1"/>
            <a:extLst>
              <a:ext uri="{FF2B5EF4-FFF2-40B4-BE49-F238E27FC236}">
                <a16:creationId xmlns:a16="http://schemas.microsoft.com/office/drawing/2014/main" id="{0C6E62BC-5F7E-46D9-986C-B66D77C904C1}"/>
              </a:ext>
            </a:extLst>
          </p:cNvPr>
          <p:cNvSpPr/>
          <p:nvPr/>
        </p:nvSpPr>
        <p:spPr>
          <a:xfrm>
            <a:off x="11065353" y="345348"/>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56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P spid="12" grpId="0"/>
      <p:bldP spid="13" grpId="0"/>
      <p:bldP spid="19"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512283-6C6A-4EB7-B57F-B2C622250D79}"/>
              </a:ext>
            </a:extLst>
          </p:cNvPr>
          <p:cNvPicPr>
            <a:picLocks noChangeAspect="1"/>
          </p:cNvPicPr>
          <p:nvPr/>
        </p:nvPicPr>
        <p:blipFill>
          <a:blip r:embed="rId2"/>
          <a:stretch>
            <a:fillRect/>
          </a:stretch>
        </p:blipFill>
        <p:spPr>
          <a:xfrm>
            <a:off x="6902539" y="1214919"/>
            <a:ext cx="4826008" cy="4031339"/>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57D8BB-1585-4453-8F61-E11A768A115A}"/>
                  </a:ext>
                </a:extLst>
              </p:cNvPr>
              <p:cNvSpPr txBox="1"/>
              <p:nvPr/>
            </p:nvSpPr>
            <p:spPr>
              <a:xfrm>
                <a:off x="4405798" y="1921240"/>
                <a:ext cx="1389548" cy="572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𝑒</m:t>
                          </m:r>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𝐵</m:t>
                          </m:r>
                        </m:sub>
                      </m:sSub>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1</m:t>
                              </m:r>
                            </m:sub>
                          </m:sSub>
                        </m:num>
                        <m:den>
                          <m:sSub>
                            <m:sSubPr>
                              <m:ctrlPr>
                                <a:rPr lang="ro-RO" i="1">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𝑒</m:t>
                              </m:r>
                              <m:r>
                                <a:rPr lang="ro-RO" b="0" i="1" smtClean="0">
                                  <a:latin typeface="Cambria Math" panose="02040503050406030204" pitchFamily="18" charset="0"/>
                                </a:rPr>
                                <m:t>1</m:t>
                              </m:r>
                            </m:sub>
                          </m:sSub>
                        </m:den>
                      </m:f>
                    </m:oMath>
                  </m:oMathPara>
                </a14:m>
                <a:endParaRPr lang="en-US" dirty="0"/>
              </a:p>
            </p:txBody>
          </p:sp>
        </mc:Choice>
        <mc:Fallback xmlns="">
          <p:sp>
            <p:nvSpPr>
              <p:cNvPr id="15" name="TextBox 14">
                <a:extLst>
                  <a:ext uri="{FF2B5EF4-FFF2-40B4-BE49-F238E27FC236}">
                    <a16:creationId xmlns:a16="http://schemas.microsoft.com/office/drawing/2014/main" id="{BC57D8BB-1585-4453-8F61-E11A768A115A}"/>
                  </a:ext>
                </a:extLst>
              </p:cNvPr>
              <p:cNvSpPr txBox="1">
                <a:spLocks noRot="1" noChangeAspect="1" noMove="1" noResize="1" noEditPoints="1" noAdjustHandles="1" noChangeArrowheads="1" noChangeShapeType="1" noTextEdit="1"/>
              </p:cNvSpPr>
              <p:nvPr/>
            </p:nvSpPr>
            <p:spPr>
              <a:xfrm>
                <a:off x="4405798" y="1921240"/>
                <a:ext cx="1389548" cy="5727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0F49FB04-454F-4284-96BD-C052B6A21C81}"/>
                  </a:ext>
                </a:extLst>
              </p:cNvPr>
              <p:cNvSpPr/>
              <p:nvPr/>
            </p:nvSpPr>
            <p:spPr>
              <a:xfrm>
                <a:off x="612542" y="1083952"/>
                <a:ext cx="8186215" cy="369332"/>
              </a:xfrm>
              <a:prstGeom prst="rect">
                <a:avLst/>
              </a:prstGeom>
            </p:spPr>
            <p:txBody>
              <a:bodyPr wrap="none">
                <a:spAutoFit/>
              </a:bodyPr>
              <a:lstStyle/>
              <a:p>
                <a:r>
                  <a:rPr lang="ro-RO" dirty="0"/>
                  <a:t>Se adaugă în prelungirea </a:t>
                </a:r>
                <a:r>
                  <a:rPr lang="ro-RO" dirty="0" err="1"/>
                  <a:t>elem</a:t>
                </a:r>
                <a:r>
                  <a:rPr lang="ro-RO" dirty="0"/>
                  <a:t>. 1 și 3 masele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𝑒</m:t>
                        </m:r>
                        <m:r>
                          <a:rPr lang="ro-RO" b="0" i="1" smtClean="0">
                            <a:latin typeface="Cambria Math" panose="02040503050406030204" pitchFamily="18" charset="0"/>
                          </a:rPr>
                          <m:t>1</m:t>
                        </m:r>
                      </m:sub>
                    </m:sSub>
                  </m:oMath>
                </a14:m>
                <a:r>
                  <a:rPr lang="ro-RO" dirty="0"/>
                  <a:t> și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b="0" i="1" smtClean="0">
                            <a:latin typeface="Cambria Math" panose="02040503050406030204" pitchFamily="18" charset="0"/>
                          </a:rPr>
                          <m:t>3</m:t>
                        </m:r>
                      </m:sub>
                    </m:sSub>
                  </m:oMath>
                </a14:m>
                <a:r>
                  <a:rPr lang="ro-RO" dirty="0"/>
                  <a:t> la distanțele </a:t>
                </a:r>
                <a14:m>
                  <m:oMath xmlns:m="http://schemas.openxmlformats.org/officeDocument/2006/math">
                    <m:sSub>
                      <m:sSubPr>
                        <m:ctrlPr>
                          <a:rPr lang="en-US" i="1">
                            <a:latin typeface="Cambria Math" panose="02040503050406030204" pitchFamily="18" charset="0"/>
                          </a:rPr>
                        </m:ctrlPr>
                      </m:sSubPr>
                      <m:e>
                        <m:r>
                          <a:rPr lang="ro-RO" b="0" i="1" smtClean="0">
                            <a:latin typeface="Cambria Math" panose="02040503050406030204" pitchFamily="18" charset="0"/>
                          </a:rPr>
                          <m:t>𝑟</m:t>
                        </m:r>
                      </m:e>
                      <m:sub>
                        <m:r>
                          <a:rPr lang="ro-RO" i="1">
                            <a:latin typeface="Cambria Math" panose="02040503050406030204" pitchFamily="18" charset="0"/>
                          </a:rPr>
                          <m:t>𝑒</m:t>
                        </m:r>
                        <m:r>
                          <a:rPr lang="ro-RO" i="1">
                            <a:latin typeface="Cambria Math" panose="02040503050406030204" pitchFamily="18" charset="0"/>
                          </a:rPr>
                          <m:t>1</m:t>
                        </m:r>
                      </m:sub>
                    </m:sSub>
                  </m:oMath>
                </a14:m>
                <a:r>
                  <a:rPr lang="ro-RO" dirty="0"/>
                  <a:t> respectiv </a:t>
                </a:r>
                <a14:m>
                  <m:oMath xmlns:m="http://schemas.openxmlformats.org/officeDocument/2006/math">
                    <m:sSub>
                      <m:sSubPr>
                        <m:ctrlPr>
                          <a:rPr lang="en-US" i="1">
                            <a:latin typeface="Cambria Math" panose="02040503050406030204" pitchFamily="18" charset="0"/>
                          </a:rPr>
                        </m:ctrlPr>
                      </m:sSubPr>
                      <m:e>
                        <m:r>
                          <a:rPr lang="ro-RO" b="0" i="1" smtClean="0">
                            <a:latin typeface="Cambria Math" panose="02040503050406030204" pitchFamily="18" charset="0"/>
                          </a:rPr>
                          <m:t>𝑟</m:t>
                        </m:r>
                      </m:e>
                      <m:sub>
                        <m:r>
                          <a:rPr lang="ro-RO" i="1">
                            <a:latin typeface="Cambria Math" panose="02040503050406030204" pitchFamily="18" charset="0"/>
                          </a:rPr>
                          <m:t>𝑒</m:t>
                        </m:r>
                        <m:r>
                          <a:rPr lang="ro-RO" b="0" i="1" smtClean="0">
                            <a:latin typeface="Cambria Math" panose="02040503050406030204" pitchFamily="18" charset="0"/>
                          </a:rPr>
                          <m:t>3</m:t>
                        </m:r>
                      </m:sub>
                    </m:sSub>
                  </m:oMath>
                </a14:m>
                <a:endParaRPr lang="en-US" dirty="0"/>
              </a:p>
            </p:txBody>
          </p:sp>
        </mc:Choice>
        <mc:Fallback xmlns="">
          <p:sp>
            <p:nvSpPr>
              <p:cNvPr id="2" name="Rectangle 1">
                <a:extLst>
                  <a:ext uri="{FF2B5EF4-FFF2-40B4-BE49-F238E27FC236}">
                    <a16:creationId xmlns:a16="http://schemas.microsoft.com/office/drawing/2014/main" id="{0F49FB04-454F-4284-96BD-C052B6A21C81}"/>
                  </a:ext>
                </a:extLst>
              </p:cNvPr>
              <p:cNvSpPr>
                <a:spLocks noRot="1" noChangeAspect="1" noMove="1" noResize="1" noEditPoints="1" noAdjustHandles="1" noChangeArrowheads="1" noChangeShapeType="1" noTextEdit="1"/>
              </p:cNvSpPr>
              <p:nvPr/>
            </p:nvSpPr>
            <p:spPr>
              <a:xfrm>
                <a:off x="612542" y="1083952"/>
                <a:ext cx="8186215" cy="369332"/>
              </a:xfrm>
              <a:prstGeom prst="rect">
                <a:avLst/>
              </a:prstGeom>
              <a:blipFill>
                <a:blip r:embed="rId4"/>
                <a:stretch>
                  <a:fillRect l="-596" t="-10000" b="-26667"/>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9D774B37-91EE-4F28-B91D-12F59BD75046}"/>
              </a:ext>
            </a:extLst>
          </p:cNvPr>
          <p:cNvSpPr/>
          <p:nvPr/>
        </p:nvSpPr>
        <p:spPr>
          <a:xfrm>
            <a:off x="649568" y="1634234"/>
            <a:ext cx="759823" cy="369332"/>
          </a:xfrm>
          <a:prstGeom prst="rect">
            <a:avLst/>
          </a:prstGeom>
        </p:spPr>
        <p:txBody>
          <a:bodyPr wrap="none">
            <a:spAutoFit/>
          </a:bodyPr>
          <a:lstStyle/>
          <a:p>
            <a:r>
              <a:rPr lang="ro-RO" dirty="0"/>
              <a:t>Dacă: </a:t>
            </a:r>
            <a:endParaRPr lang="en-US"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D89AC5D-7555-4794-A854-4658F9211E05}"/>
                  </a:ext>
                </a:extLst>
              </p:cNvPr>
              <p:cNvSpPr/>
              <p:nvPr/>
            </p:nvSpPr>
            <p:spPr>
              <a:xfrm>
                <a:off x="2082772" y="2041395"/>
                <a:ext cx="1523943" cy="369332"/>
              </a:xfrm>
              <a:prstGeom prst="rect">
                <a:avLst/>
              </a:prstGeom>
            </p:spPr>
            <p:txBody>
              <a:bodyPr wrap="none">
                <a:spAutoFit/>
              </a:bodyPr>
              <a:lstStyle/>
              <a:p>
                <a14:m>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𝑒</m:t>
                        </m:r>
                        <m:r>
                          <a:rPr lang="ro-RO" b="0" i="1" smtClean="0">
                            <a:latin typeface="Cambria Math" panose="02040503050406030204" pitchFamily="18" charset="0"/>
                          </a:rPr>
                          <m:t>1</m:t>
                        </m:r>
                      </m:sub>
                    </m:sSub>
                    <m:sSub>
                      <m:sSubPr>
                        <m:ctrlPr>
                          <a:rPr lang="en-US"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𝑒</m:t>
                        </m:r>
                        <m:r>
                          <a:rPr lang="ro-RO" i="1">
                            <a:latin typeface="Cambria Math" panose="02040503050406030204" pitchFamily="18" charset="0"/>
                          </a:rPr>
                          <m:t>1</m:t>
                        </m:r>
                      </m:sub>
                    </m:sSub>
                  </m:oMath>
                </a14:m>
                <a:r>
                  <a:rPr lang="ro-RO" dirty="0"/>
                  <a:t>=</a:t>
                </a:r>
                <a:r>
                  <a:rPr lang="en-US" dirty="0"/>
                  <a:t>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𝐵</m:t>
                        </m:r>
                      </m:sub>
                    </m:sSub>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i="1">
                            <a:latin typeface="Cambria Math" panose="02040503050406030204" pitchFamily="18" charset="0"/>
                          </a:rPr>
                          <m:t>1</m:t>
                        </m:r>
                      </m:sub>
                    </m:sSub>
                  </m:oMath>
                </a14:m>
                <a:endParaRPr lang="en-US" dirty="0"/>
              </a:p>
            </p:txBody>
          </p:sp>
        </mc:Choice>
        <mc:Fallback xmlns="">
          <p:sp>
            <p:nvSpPr>
              <p:cNvPr id="4" name="Rectangle 3">
                <a:extLst>
                  <a:ext uri="{FF2B5EF4-FFF2-40B4-BE49-F238E27FC236}">
                    <a16:creationId xmlns:a16="http://schemas.microsoft.com/office/drawing/2014/main" id="{FD89AC5D-7555-4794-A854-4658F9211E05}"/>
                  </a:ext>
                </a:extLst>
              </p:cNvPr>
              <p:cNvSpPr>
                <a:spLocks noRot="1" noChangeAspect="1" noMove="1" noResize="1" noEditPoints="1" noAdjustHandles="1" noChangeArrowheads="1" noChangeShapeType="1" noTextEdit="1"/>
              </p:cNvSpPr>
              <p:nvPr/>
            </p:nvSpPr>
            <p:spPr>
              <a:xfrm>
                <a:off x="2082772" y="2041395"/>
                <a:ext cx="1523943" cy="369332"/>
              </a:xfrm>
              <a:prstGeom prst="rect">
                <a:avLst/>
              </a:prstGeom>
              <a:blipFill>
                <a:blip r:embed="rId5"/>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7F68A70-1E5C-438A-A4CF-F4C58F446977}"/>
                  </a:ext>
                </a:extLst>
              </p:cNvPr>
              <p:cNvSpPr txBox="1"/>
              <p:nvPr/>
            </p:nvSpPr>
            <p:spPr>
              <a:xfrm>
                <a:off x="4414134" y="2558215"/>
                <a:ext cx="1381212" cy="572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𝑒</m:t>
                          </m:r>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𝐶</m:t>
                          </m:r>
                        </m:sub>
                      </m:sSub>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3</m:t>
                              </m:r>
                            </m:sub>
                          </m:sSub>
                        </m:num>
                        <m:den>
                          <m:sSub>
                            <m:sSubPr>
                              <m:ctrlPr>
                                <a:rPr lang="ro-RO" i="1">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𝑒</m:t>
                              </m:r>
                              <m:r>
                                <a:rPr lang="ro-RO" b="0" i="1" smtClean="0">
                                  <a:latin typeface="Cambria Math" panose="02040503050406030204" pitchFamily="18" charset="0"/>
                                </a:rPr>
                                <m:t>3</m:t>
                              </m:r>
                            </m:sub>
                          </m:sSub>
                        </m:den>
                      </m:f>
                    </m:oMath>
                  </m:oMathPara>
                </a14:m>
                <a:endParaRPr lang="en-US" dirty="0"/>
              </a:p>
            </p:txBody>
          </p:sp>
        </mc:Choice>
        <mc:Fallback xmlns="">
          <p:sp>
            <p:nvSpPr>
              <p:cNvPr id="17" name="TextBox 16">
                <a:extLst>
                  <a:ext uri="{FF2B5EF4-FFF2-40B4-BE49-F238E27FC236}">
                    <a16:creationId xmlns:a16="http://schemas.microsoft.com/office/drawing/2014/main" id="{67F68A70-1E5C-438A-A4CF-F4C58F446977}"/>
                  </a:ext>
                </a:extLst>
              </p:cNvPr>
              <p:cNvSpPr txBox="1">
                <a:spLocks noRot="1" noChangeAspect="1" noMove="1" noResize="1" noEditPoints="1" noAdjustHandles="1" noChangeArrowheads="1" noChangeShapeType="1" noTextEdit="1"/>
              </p:cNvSpPr>
              <p:nvPr/>
            </p:nvSpPr>
            <p:spPr>
              <a:xfrm>
                <a:off x="4414134" y="2558215"/>
                <a:ext cx="1381212" cy="5727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142E81F-0210-4FC4-BB40-930AF6B6377E}"/>
                  </a:ext>
                </a:extLst>
              </p:cNvPr>
              <p:cNvSpPr/>
              <p:nvPr/>
            </p:nvSpPr>
            <p:spPr>
              <a:xfrm>
                <a:off x="2082772" y="2680543"/>
                <a:ext cx="1578637" cy="369332"/>
              </a:xfrm>
              <a:prstGeom prst="rect">
                <a:avLst/>
              </a:prstGeom>
            </p:spPr>
            <p:txBody>
              <a:bodyPr wrap="none">
                <a:spAutoFit/>
              </a:bodyPr>
              <a:lstStyle/>
              <a:p>
                <a14:m>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𝑒</m:t>
                        </m:r>
                        <m:r>
                          <a:rPr lang="ro-RO" b="0" i="1" smtClean="0">
                            <a:latin typeface="Cambria Math" panose="02040503050406030204" pitchFamily="18" charset="0"/>
                          </a:rPr>
                          <m:t>3</m:t>
                        </m:r>
                      </m:sub>
                    </m:sSub>
                    <m:sSub>
                      <m:sSubPr>
                        <m:ctrlPr>
                          <a:rPr lang="en-US"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𝑒</m:t>
                        </m:r>
                        <m:r>
                          <a:rPr lang="ro-RO" b="0" i="1" smtClean="0">
                            <a:latin typeface="Cambria Math" panose="02040503050406030204" pitchFamily="18" charset="0"/>
                          </a:rPr>
                          <m:t>3</m:t>
                        </m:r>
                      </m:sub>
                    </m:sSub>
                  </m:oMath>
                </a14:m>
                <a:r>
                  <a:rPr lang="ro-RO" dirty="0"/>
                  <a:t>=</a:t>
                </a:r>
                <a:r>
                  <a:rPr lang="en-US" dirty="0"/>
                  <a:t>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𝐶</m:t>
                        </m:r>
                      </m:sub>
                    </m:sSub>
                    <m:sSub>
                      <m:sSubPr>
                        <m:ctrlPr>
                          <a:rPr lang="ro-RO" i="1">
                            <a:latin typeface="Cambria Math" panose="02040503050406030204" pitchFamily="18" charset="0"/>
                          </a:rPr>
                        </m:ctrlPr>
                      </m:sSubPr>
                      <m:e>
                        <m:r>
                          <a:rPr lang="ro-RO" i="1">
                            <a:latin typeface="Cambria Math" panose="02040503050406030204" pitchFamily="18" charset="0"/>
                          </a:rPr>
                          <m:t>𝑙</m:t>
                        </m:r>
                      </m:e>
                      <m:sub>
                        <m:r>
                          <a:rPr lang="ro-RO" b="0" i="1" smtClean="0">
                            <a:latin typeface="Cambria Math" panose="02040503050406030204" pitchFamily="18" charset="0"/>
                          </a:rPr>
                          <m:t>3</m:t>
                        </m:r>
                      </m:sub>
                    </m:sSub>
                  </m:oMath>
                </a14:m>
                <a:endParaRPr lang="en-US" dirty="0"/>
              </a:p>
            </p:txBody>
          </p:sp>
        </mc:Choice>
        <mc:Fallback xmlns="">
          <p:sp>
            <p:nvSpPr>
              <p:cNvPr id="20" name="Rectangle 19">
                <a:extLst>
                  <a:ext uri="{FF2B5EF4-FFF2-40B4-BE49-F238E27FC236}">
                    <a16:creationId xmlns:a16="http://schemas.microsoft.com/office/drawing/2014/main" id="{B142E81F-0210-4FC4-BB40-930AF6B6377E}"/>
                  </a:ext>
                </a:extLst>
              </p:cNvPr>
              <p:cNvSpPr>
                <a:spLocks noRot="1" noChangeAspect="1" noMove="1" noResize="1" noEditPoints="1" noAdjustHandles="1" noChangeArrowheads="1" noChangeShapeType="1" noTextEdit="1"/>
              </p:cNvSpPr>
              <p:nvPr/>
            </p:nvSpPr>
            <p:spPr>
              <a:xfrm>
                <a:off x="2082772" y="2680543"/>
                <a:ext cx="1578637" cy="369332"/>
              </a:xfrm>
              <a:prstGeom prst="rect">
                <a:avLst/>
              </a:prstGeom>
              <a:blipFill>
                <a:blip r:embed="rId7"/>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5080E08-A056-452C-A0F0-678F9610065E}"/>
                  </a:ext>
                </a:extLst>
              </p:cNvPr>
              <p:cNvSpPr/>
              <p:nvPr/>
            </p:nvSpPr>
            <p:spPr>
              <a:xfrm>
                <a:off x="826176" y="3496552"/>
                <a:ext cx="5545429" cy="723275"/>
              </a:xfrm>
              <a:prstGeom prst="rect">
                <a:avLst/>
              </a:prstGeom>
            </p:spPr>
            <p:txBody>
              <a:bodyPr wrap="none">
                <a:spAutoFit/>
              </a:bodyPr>
              <a:lstStyle/>
              <a:p>
                <a:r>
                  <a:rPr lang="ro-RO" dirty="0"/>
                  <a:t>- masele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𝐴</m:t>
                        </m:r>
                      </m:sub>
                    </m:sSub>
                  </m:oMath>
                </a14:m>
                <a:r>
                  <a:rPr lang="ro-RO" dirty="0"/>
                  <a:t>,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𝐵</m:t>
                        </m:r>
                      </m:sub>
                    </m:sSub>
                  </m:oMath>
                </a14:m>
                <a:r>
                  <a:rPr lang="ro-RO" dirty="0"/>
                  <a:t>și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i="1">
                            <a:latin typeface="Cambria Math" panose="02040503050406030204" pitchFamily="18" charset="0"/>
                          </a:rPr>
                          <m:t>1</m:t>
                        </m:r>
                      </m:sub>
                    </m:sSub>
                  </m:oMath>
                </a14:m>
                <a:r>
                  <a:rPr lang="ro-RO" dirty="0"/>
                  <a:t>au centrul de greutate in cupla A</a:t>
                </a:r>
              </a:p>
              <a:p>
                <a:pPr>
                  <a:spcBef>
                    <a:spcPts val="600"/>
                  </a:spcBef>
                  <a:spcAft>
                    <a:spcPts val="600"/>
                  </a:spcAft>
                </a:pPr>
                <a:r>
                  <a:rPr lang="ro-RO" dirty="0"/>
                  <a:t>- masele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𝐷</m:t>
                        </m:r>
                      </m:sub>
                    </m:sSub>
                  </m:oMath>
                </a14:m>
                <a:r>
                  <a:rPr lang="ro-RO" dirty="0"/>
                  <a:t>,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𝐶</m:t>
                        </m:r>
                      </m:sub>
                    </m:sSub>
                  </m:oMath>
                </a14:m>
                <a:r>
                  <a:rPr lang="ro-RO" dirty="0"/>
                  <a:t>și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b="0" i="1" smtClean="0">
                            <a:latin typeface="Cambria Math" panose="02040503050406030204" pitchFamily="18" charset="0"/>
                          </a:rPr>
                          <m:t>3</m:t>
                        </m:r>
                      </m:sub>
                    </m:sSub>
                  </m:oMath>
                </a14:m>
                <a:r>
                  <a:rPr lang="ro-RO" dirty="0"/>
                  <a:t>au centrul de greutate in cupla D  </a:t>
                </a:r>
                <a:endParaRPr lang="en-US" dirty="0"/>
              </a:p>
            </p:txBody>
          </p:sp>
        </mc:Choice>
        <mc:Fallback xmlns="">
          <p:sp>
            <p:nvSpPr>
              <p:cNvPr id="6" name="Rectangle 5">
                <a:extLst>
                  <a:ext uri="{FF2B5EF4-FFF2-40B4-BE49-F238E27FC236}">
                    <a16:creationId xmlns:a16="http://schemas.microsoft.com/office/drawing/2014/main" id="{05080E08-A056-452C-A0F0-678F9610065E}"/>
                  </a:ext>
                </a:extLst>
              </p:cNvPr>
              <p:cNvSpPr>
                <a:spLocks noRot="1" noChangeAspect="1" noMove="1" noResize="1" noEditPoints="1" noAdjustHandles="1" noChangeArrowheads="1" noChangeShapeType="1" noTextEdit="1"/>
              </p:cNvSpPr>
              <p:nvPr/>
            </p:nvSpPr>
            <p:spPr>
              <a:xfrm>
                <a:off x="826176" y="3496552"/>
                <a:ext cx="5545429" cy="723275"/>
              </a:xfrm>
              <a:prstGeom prst="rect">
                <a:avLst/>
              </a:prstGeom>
              <a:blipFill>
                <a:blip r:embed="rId8"/>
                <a:stretch>
                  <a:fillRect l="-990" t="-5085" b="-13559"/>
                </a:stretch>
              </a:blipFill>
            </p:spPr>
            <p:txBody>
              <a:bodyPr/>
              <a:lstStyle/>
              <a:p>
                <a:r>
                  <a:rPr lang="en-US">
                    <a:noFill/>
                  </a:rPr>
                  <a:t> </a:t>
                </a:r>
              </a:p>
            </p:txBody>
          </p:sp>
        </mc:Fallback>
      </mc:AlternateContent>
      <p:sp>
        <p:nvSpPr>
          <p:cNvPr id="22" name="Left Brace 21">
            <a:extLst>
              <a:ext uri="{FF2B5EF4-FFF2-40B4-BE49-F238E27FC236}">
                <a16:creationId xmlns:a16="http://schemas.microsoft.com/office/drawing/2014/main" id="{9FCDC2DF-199B-40DC-80E1-22E46D65F1AB}"/>
              </a:ext>
            </a:extLst>
          </p:cNvPr>
          <p:cNvSpPr/>
          <p:nvPr/>
        </p:nvSpPr>
        <p:spPr>
          <a:xfrm>
            <a:off x="1950076" y="2083822"/>
            <a:ext cx="129089" cy="966054"/>
          </a:xfrm>
          <a:prstGeom prst="leftBrace">
            <a:avLst>
              <a:gd name="adj1" fmla="val 56872"/>
              <a:gd name="adj2" fmla="val 5000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a:extLst>
              <a:ext uri="{FF2B5EF4-FFF2-40B4-BE49-F238E27FC236}">
                <a16:creationId xmlns:a16="http://schemas.microsoft.com/office/drawing/2014/main" id="{6339B6C3-1697-45C0-8F62-0C86C678AF86}"/>
              </a:ext>
            </a:extLst>
          </p:cNvPr>
          <p:cNvSpPr/>
          <p:nvPr/>
        </p:nvSpPr>
        <p:spPr>
          <a:xfrm>
            <a:off x="4230353" y="2074859"/>
            <a:ext cx="129088" cy="961030"/>
          </a:xfrm>
          <a:prstGeom prst="leftBrace">
            <a:avLst>
              <a:gd name="adj1" fmla="val 56872"/>
              <a:gd name="adj2" fmla="val 5000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row: Right 23">
            <a:extLst>
              <a:ext uri="{FF2B5EF4-FFF2-40B4-BE49-F238E27FC236}">
                <a16:creationId xmlns:a16="http://schemas.microsoft.com/office/drawing/2014/main" id="{042ADCC4-43E6-43B3-8C81-C791EC5933E9}"/>
              </a:ext>
            </a:extLst>
          </p:cNvPr>
          <p:cNvSpPr/>
          <p:nvPr/>
        </p:nvSpPr>
        <p:spPr>
          <a:xfrm>
            <a:off x="3658118" y="2433454"/>
            <a:ext cx="355600" cy="24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ADF912-5556-4CED-8FC3-12720914CFEE}"/>
              </a:ext>
            </a:extLst>
          </p:cNvPr>
          <p:cNvSpPr/>
          <p:nvPr/>
        </p:nvSpPr>
        <p:spPr>
          <a:xfrm>
            <a:off x="827608" y="4681675"/>
            <a:ext cx="5659609" cy="646331"/>
          </a:xfrm>
          <a:prstGeom prst="rect">
            <a:avLst/>
          </a:prstGeom>
        </p:spPr>
        <p:txBody>
          <a:bodyPr wrap="square">
            <a:spAutoFit/>
          </a:bodyPr>
          <a:lstStyle/>
          <a:p>
            <a:r>
              <a:rPr lang="ro-RO" dirty="0"/>
              <a:t>Centrul de greutate G se va găsi între cuplele fixe A și D la o distanță AG dată de relația: </a:t>
            </a:r>
            <a:endParaRPr lang="en-US" dirty="0"/>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8C217FF8-C399-4E3C-988A-FC3C0D1D92B3}"/>
                  </a:ext>
                </a:extLst>
              </p:cNvPr>
              <p:cNvSpPr/>
              <p:nvPr/>
            </p:nvSpPr>
            <p:spPr>
              <a:xfrm>
                <a:off x="826176" y="5671708"/>
                <a:ext cx="53745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m:t>
                          </m:r>
                          <m:r>
                            <a:rPr lang="ro-RO" i="1">
                              <a:latin typeface="Cambria Math" panose="02040503050406030204" pitchFamily="18" charset="0"/>
                            </a:rPr>
                            <m:t>𝑚</m:t>
                          </m:r>
                        </m:e>
                        <m:sub>
                          <m:r>
                            <a:rPr lang="ro-RO" i="1">
                              <a:latin typeface="Cambria Math" panose="02040503050406030204" pitchFamily="18" charset="0"/>
                            </a:rPr>
                            <m:t>𝐴</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𝐵</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i="1">
                              <a:latin typeface="Cambria Math" panose="02040503050406030204" pitchFamily="18" charset="0"/>
                            </a:rPr>
                            <m:t>1</m:t>
                          </m:r>
                        </m:sub>
                      </m:sSub>
                      <m:r>
                        <a:rPr lang="ro-RO" b="0" i="1" smtClean="0">
                          <a:latin typeface="Cambria Math" panose="02040503050406030204" pitchFamily="18" charset="0"/>
                        </a:rPr>
                        <m:t>)</m:t>
                      </m:r>
                      <m:r>
                        <a:rPr lang="ro-RO" b="0" i="1" smtClean="0">
                          <a:latin typeface="Cambria Math" panose="02040503050406030204" pitchFamily="18" charset="0"/>
                        </a:rPr>
                        <m:t>𝐴𝐺</m:t>
                      </m:r>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𝐷</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𝐶</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i="1">
                              <a:latin typeface="Cambria Math" panose="02040503050406030204" pitchFamily="18" charset="0"/>
                            </a:rPr>
                            <m:t>3</m:t>
                          </m:r>
                        </m:sub>
                      </m:sSub>
                      <m:r>
                        <a:rPr lang="ro-RO" b="0" i="1" smtClean="0">
                          <a:latin typeface="Cambria Math" panose="02040503050406030204" pitchFamily="18" charset="0"/>
                        </a:rPr>
                        <m:t>)(</m:t>
                      </m:r>
                      <m:r>
                        <a:rPr lang="ro-RO" b="0" i="1" smtClean="0">
                          <a:latin typeface="Cambria Math" panose="02040503050406030204" pitchFamily="18" charset="0"/>
                        </a:rPr>
                        <m:t>𝐴𝐷</m:t>
                      </m:r>
                      <m:r>
                        <a:rPr lang="ro-RO" b="0" i="1" smtClean="0">
                          <a:latin typeface="Cambria Math" panose="02040503050406030204" pitchFamily="18" charset="0"/>
                        </a:rPr>
                        <m:t>−</m:t>
                      </m:r>
                      <m:r>
                        <a:rPr lang="ro-RO" b="0" i="1" smtClean="0">
                          <a:latin typeface="Cambria Math" panose="02040503050406030204" pitchFamily="18" charset="0"/>
                        </a:rPr>
                        <m:t>𝐴𝐺</m:t>
                      </m:r>
                      <m:r>
                        <a:rPr lang="ro-RO" b="0" i="1" smtClean="0">
                          <a:latin typeface="Cambria Math" panose="02040503050406030204" pitchFamily="18" charset="0"/>
                        </a:rPr>
                        <m:t>)</m:t>
                      </m:r>
                    </m:oMath>
                  </m:oMathPara>
                </a14:m>
                <a:endParaRPr lang="en-US" dirty="0"/>
              </a:p>
            </p:txBody>
          </p:sp>
        </mc:Choice>
        <mc:Fallback xmlns="">
          <p:sp>
            <p:nvSpPr>
              <p:cNvPr id="16" name="Rectangle 15">
                <a:extLst>
                  <a:ext uri="{FF2B5EF4-FFF2-40B4-BE49-F238E27FC236}">
                    <a16:creationId xmlns:a16="http://schemas.microsoft.com/office/drawing/2014/main" id="{8C217FF8-C399-4E3C-988A-FC3C0D1D92B3}"/>
                  </a:ext>
                </a:extLst>
              </p:cNvPr>
              <p:cNvSpPr>
                <a:spLocks noRot="1" noChangeAspect="1" noMove="1" noResize="1" noEditPoints="1" noAdjustHandles="1" noChangeArrowheads="1" noChangeShapeType="1" noTextEdit="1"/>
              </p:cNvSpPr>
              <p:nvPr/>
            </p:nvSpPr>
            <p:spPr>
              <a:xfrm>
                <a:off x="826176" y="5671708"/>
                <a:ext cx="5374548" cy="369332"/>
              </a:xfrm>
              <a:prstGeom prst="rect">
                <a:avLst/>
              </a:prstGeom>
              <a:blipFill>
                <a:blip r:embed="rId9"/>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8C7B05B2-405E-4D29-9B72-93BA0AB87BDC}"/>
                  </a:ext>
                </a:extLst>
              </p:cNvPr>
              <p:cNvSpPr/>
              <p:nvPr/>
            </p:nvSpPr>
            <p:spPr>
              <a:xfrm>
                <a:off x="6917256" y="5564555"/>
                <a:ext cx="4625176" cy="642612"/>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ro-RO" i="1" smtClean="0">
                          <a:latin typeface="Cambria Math" panose="02040503050406030204" pitchFamily="18" charset="0"/>
                        </a:rPr>
                        <m:t>𝐴𝐺</m:t>
                      </m:r>
                      <m:r>
                        <a:rPr lang="ro-RO" b="0" i="1" smtClean="0">
                          <a:latin typeface="Cambria Math" panose="02040503050406030204" pitchFamily="18" charset="0"/>
                        </a:rPr>
                        <m:t>=</m:t>
                      </m:r>
                      <m:r>
                        <a:rPr lang="ro-RO" i="1">
                          <a:latin typeface="Cambria Math" panose="02040503050406030204" pitchFamily="18" charset="0"/>
                        </a:rPr>
                        <m:t>𝐴𝐷</m:t>
                      </m:r>
                      <m:f>
                        <m:fPr>
                          <m:ctrlPr>
                            <a:rPr lang="ro-RO" b="0" i="1" smtClean="0">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𝐷</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𝐶</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i="1">
                                  <a:latin typeface="Cambria Math" panose="02040503050406030204" pitchFamily="18" charset="0"/>
                                </a:rPr>
                                <m:t>3</m:t>
                              </m:r>
                            </m:sub>
                          </m:sSub>
                        </m:num>
                        <m:den>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𝐴</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𝐵</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𝐷</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𝐶</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i="1">
                                  <a:latin typeface="Cambria Math" panose="02040503050406030204" pitchFamily="18" charset="0"/>
                                </a:rPr>
                                <m:t>1</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i="1">
                                  <a:latin typeface="Cambria Math" panose="02040503050406030204" pitchFamily="18" charset="0"/>
                                </a:rPr>
                                <m:t>3</m:t>
                              </m:r>
                            </m:sub>
                          </m:sSub>
                        </m:den>
                      </m:f>
                    </m:oMath>
                  </m:oMathPara>
                </a14:m>
                <a:endParaRPr lang="en-US" dirty="0"/>
              </a:p>
            </p:txBody>
          </p:sp>
        </mc:Choice>
        <mc:Fallback xmlns="">
          <p:sp>
            <p:nvSpPr>
              <p:cNvPr id="25" name="Rectangle 24">
                <a:extLst>
                  <a:ext uri="{FF2B5EF4-FFF2-40B4-BE49-F238E27FC236}">
                    <a16:creationId xmlns:a16="http://schemas.microsoft.com/office/drawing/2014/main" id="{8C7B05B2-405E-4D29-9B72-93BA0AB87BDC}"/>
                  </a:ext>
                </a:extLst>
              </p:cNvPr>
              <p:cNvSpPr>
                <a:spLocks noRot="1" noChangeAspect="1" noMove="1" noResize="1" noEditPoints="1" noAdjustHandles="1" noChangeArrowheads="1" noChangeShapeType="1" noTextEdit="1"/>
              </p:cNvSpPr>
              <p:nvPr/>
            </p:nvSpPr>
            <p:spPr>
              <a:xfrm>
                <a:off x="6917256" y="5564555"/>
                <a:ext cx="4625176" cy="642612"/>
              </a:xfrm>
              <a:prstGeom prst="rect">
                <a:avLst/>
              </a:prstGeom>
              <a:blipFill>
                <a:blip r:embed="rId10"/>
                <a:stretch>
                  <a:fillRect/>
                </a:stretch>
              </a:blipFill>
              <a:ln>
                <a:solidFill>
                  <a:schemeClr val="accent1"/>
                </a:solidFill>
              </a:ln>
            </p:spPr>
            <p:txBody>
              <a:bodyPr/>
              <a:lstStyle/>
              <a:p>
                <a:r>
                  <a:rPr lang="en-US">
                    <a:noFill/>
                  </a:rPr>
                  <a:t> </a:t>
                </a:r>
              </a:p>
            </p:txBody>
          </p:sp>
        </mc:Fallback>
      </mc:AlternateContent>
      <p:sp>
        <p:nvSpPr>
          <p:cNvPr id="26" name="Arrow: Right 25">
            <a:extLst>
              <a:ext uri="{FF2B5EF4-FFF2-40B4-BE49-F238E27FC236}">
                <a16:creationId xmlns:a16="http://schemas.microsoft.com/office/drawing/2014/main" id="{6D05B206-31FF-4CD1-9C33-7D24AFA6A91A}"/>
              </a:ext>
            </a:extLst>
          </p:cNvPr>
          <p:cNvSpPr/>
          <p:nvPr/>
        </p:nvSpPr>
        <p:spPr>
          <a:xfrm>
            <a:off x="6381190" y="5734454"/>
            <a:ext cx="355600" cy="24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E536FD-562B-4791-AB8A-891F80A0CED8}"/>
              </a:ext>
            </a:extLst>
          </p:cNvPr>
          <p:cNvSpPr/>
          <p:nvPr/>
        </p:nvSpPr>
        <p:spPr>
          <a:xfrm>
            <a:off x="552348" y="313618"/>
            <a:ext cx="5536516" cy="461665"/>
          </a:xfrm>
          <a:prstGeom prst="rect">
            <a:avLst/>
          </a:prstGeom>
        </p:spPr>
        <p:txBody>
          <a:bodyPr wrap="none">
            <a:spAutoFit/>
          </a:bodyPr>
          <a:lstStyle/>
          <a:p>
            <a:r>
              <a:rPr lang="ro-RO" sz="2400" dirty="0"/>
              <a:t>3.2.1 Echilibrarea mecanismului patrulater </a:t>
            </a:r>
            <a:endParaRPr lang="en-US" sz="2400" dirty="0"/>
          </a:p>
        </p:txBody>
      </p:sp>
      <p:cxnSp>
        <p:nvCxnSpPr>
          <p:cNvPr id="27" name="Straight Connector 26">
            <a:extLst>
              <a:ext uri="{FF2B5EF4-FFF2-40B4-BE49-F238E27FC236}">
                <a16:creationId xmlns:a16="http://schemas.microsoft.com/office/drawing/2014/main" id="{18603E86-EA45-4E7E-BBE3-09643CE2C665}"/>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04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4" grpId="0"/>
      <p:bldP spid="17" grpId="0"/>
      <p:bldP spid="20" grpId="0"/>
      <p:bldP spid="6" grpId="0"/>
      <p:bldP spid="22" grpId="0" animBg="1"/>
      <p:bldP spid="23" grpId="0" animBg="1"/>
      <p:bldP spid="24" grpId="0" animBg="1"/>
      <p:bldP spid="7" grpId="0"/>
      <p:bldP spid="16" grpId="0"/>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8522A0-7F3B-48A8-B9EC-89052F5EEBD0}"/>
              </a:ext>
            </a:extLst>
          </p:cNvPr>
          <p:cNvSpPr/>
          <p:nvPr/>
        </p:nvSpPr>
        <p:spPr>
          <a:xfrm>
            <a:off x="730897" y="1356104"/>
            <a:ext cx="10821023" cy="646331"/>
          </a:xfrm>
          <a:prstGeom prst="rect">
            <a:avLst/>
          </a:prstGeom>
        </p:spPr>
        <p:txBody>
          <a:bodyPr wrap="square">
            <a:spAutoFit/>
          </a:bodyPr>
          <a:lstStyle/>
          <a:p>
            <a:pPr algn="just"/>
            <a:r>
              <a:rPr lang="ro-RO" dirty="0"/>
              <a:t>Mecanismul obținut prin echivalarea cuplelor superioare de clasa </a:t>
            </a:r>
            <a:r>
              <a:rPr lang="ro-RO" i="1" dirty="0"/>
              <a:t>4</a:t>
            </a:r>
            <a:r>
              <a:rPr lang="ro-RO" dirty="0"/>
              <a:t> cu lanțuri cinematice care conțin doar cuple de clasa </a:t>
            </a:r>
            <a:r>
              <a:rPr lang="ro-RO" i="1" dirty="0"/>
              <a:t>5</a:t>
            </a:r>
            <a:r>
              <a:rPr lang="ro-RO" dirty="0"/>
              <a:t>, poartă denumirea de </a:t>
            </a:r>
            <a:r>
              <a:rPr lang="ro-RO" i="1" dirty="0"/>
              <a:t>mecanism înlocuitor</a:t>
            </a:r>
            <a:endParaRPr lang="en-US" dirty="0"/>
          </a:p>
        </p:txBody>
      </p:sp>
      <p:sp>
        <p:nvSpPr>
          <p:cNvPr id="28" name="Rectangle 27">
            <a:extLst>
              <a:ext uri="{FF2B5EF4-FFF2-40B4-BE49-F238E27FC236}">
                <a16:creationId xmlns:a16="http://schemas.microsoft.com/office/drawing/2014/main" id="{ED8FD709-1CE5-467E-BB71-52626F4D3314}"/>
              </a:ext>
            </a:extLst>
          </p:cNvPr>
          <p:cNvSpPr/>
          <p:nvPr/>
        </p:nvSpPr>
        <p:spPr>
          <a:xfrm>
            <a:off x="730896" y="952266"/>
            <a:ext cx="2482026" cy="369332"/>
          </a:xfrm>
          <a:prstGeom prst="rect">
            <a:avLst/>
          </a:prstGeom>
        </p:spPr>
        <p:txBody>
          <a:bodyPr wrap="none">
            <a:spAutoFit/>
          </a:bodyPr>
          <a:lstStyle/>
          <a:p>
            <a:r>
              <a:rPr lang="ro-RO" b="1" dirty="0">
                <a:ea typeface="Calibri" panose="020F0502020204030204" pitchFamily="34" charset="0"/>
              </a:rPr>
              <a:t>Mecanisme înlocuitoare</a:t>
            </a:r>
            <a:endParaRPr lang="en-US" b="1" dirty="0"/>
          </a:p>
        </p:txBody>
      </p:sp>
      <p:graphicFrame>
        <p:nvGraphicFramePr>
          <p:cNvPr id="30" name="Object 29">
            <a:extLst>
              <a:ext uri="{FF2B5EF4-FFF2-40B4-BE49-F238E27FC236}">
                <a16:creationId xmlns:a16="http://schemas.microsoft.com/office/drawing/2014/main" id="{606D0606-B1A6-460B-9A41-DC77DC3701DE}"/>
              </a:ext>
            </a:extLst>
          </p:cNvPr>
          <p:cNvGraphicFramePr>
            <a:graphicFrameLocks noChangeAspect="1"/>
          </p:cNvGraphicFramePr>
          <p:nvPr/>
        </p:nvGraphicFramePr>
        <p:xfrm>
          <a:off x="942311" y="2326517"/>
          <a:ext cx="2065338" cy="1698625"/>
        </p:xfrm>
        <a:graphic>
          <a:graphicData uri="http://schemas.openxmlformats.org/presentationml/2006/ole">
            <mc:AlternateContent xmlns:mc="http://schemas.openxmlformats.org/markup-compatibility/2006">
              <mc:Choice xmlns:v="urn:schemas-microsoft-com:vml" Requires="v">
                <p:oleObj spid="_x0000_s8194" name="Visio" r:id="rId3" imgW="3421557" imgH="2819384" progId="Visio.Drawing.15">
                  <p:embed/>
                </p:oleObj>
              </mc:Choice>
              <mc:Fallback>
                <p:oleObj name="Visio" r:id="rId3" imgW="3421557" imgH="2819384" progId="Visio.Drawing.15">
                  <p:embed/>
                  <p:pic>
                    <p:nvPicPr>
                      <p:cNvPr id="30" name="Object 29">
                        <a:extLst>
                          <a:ext uri="{FF2B5EF4-FFF2-40B4-BE49-F238E27FC236}">
                            <a16:creationId xmlns:a16="http://schemas.microsoft.com/office/drawing/2014/main" id="{606D0606-B1A6-460B-9A41-DC77DC370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311" y="2326517"/>
                        <a:ext cx="2065338" cy="169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31">
            <a:extLst>
              <a:ext uri="{FF2B5EF4-FFF2-40B4-BE49-F238E27FC236}">
                <a16:creationId xmlns:a16="http://schemas.microsoft.com/office/drawing/2014/main" id="{44FE4F01-C172-4F47-994B-806C2A440867}"/>
              </a:ext>
            </a:extLst>
          </p:cNvPr>
          <p:cNvGraphicFramePr>
            <a:graphicFrameLocks noChangeAspect="1"/>
          </p:cNvGraphicFramePr>
          <p:nvPr/>
        </p:nvGraphicFramePr>
        <p:xfrm>
          <a:off x="942311" y="4349224"/>
          <a:ext cx="1736725" cy="2003425"/>
        </p:xfrm>
        <a:graphic>
          <a:graphicData uri="http://schemas.openxmlformats.org/presentationml/2006/ole">
            <mc:AlternateContent xmlns:mc="http://schemas.openxmlformats.org/markup-compatibility/2006">
              <mc:Choice xmlns:v="urn:schemas-microsoft-com:vml" Requires="v">
                <p:oleObj spid="_x0000_s8195" name="Visio" r:id="rId5" imgW="2773822" imgH="3230864" progId="Visio.Drawing.15">
                  <p:embed/>
                </p:oleObj>
              </mc:Choice>
              <mc:Fallback>
                <p:oleObj name="Visio" r:id="rId5" imgW="2773822" imgH="3230864" progId="Visio.Drawing.15">
                  <p:embed/>
                  <p:pic>
                    <p:nvPicPr>
                      <p:cNvPr id="32" name="Object 31">
                        <a:extLst>
                          <a:ext uri="{FF2B5EF4-FFF2-40B4-BE49-F238E27FC236}">
                            <a16:creationId xmlns:a16="http://schemas.microsoft.com/office/drawing/2014/main" id="{44FE4F01-C172-4F47-994B-806C2A4408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311" y="4349224"/>
                        <a:ext cx="1736725" cy="200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a:extLst>
              <a:ext uri="{FF2B5EF4-FFF2-40B4-BE49-F238E27FC236}">
                <a16:creationId xmlns:a16="http://schemas.microsoft.com/office/drawing/2014/main" id="{3FE3D90C-3DBD-4609-A6F7-B0B7CB8C5550}"/>
              </a:ext>
            </a:extLst>
          </p:cNvPr>
          <p:cNvGraphicFramePr>
            <a:graphicFrameLocks noChangeAspect="1"/>
          </p:cNvGraphicFramePr>
          <p:nvPr/>
        </p:nvGraphicFramePr>
        <p:xfrm>
          <a:off x="3470988" y="2417004"/>
          <a:ext cx="2117725" cy="1608138"/>
        </p:xfrm>
        <a:graphic>
          <a:graphicData uri="http://schemas.openxmlformats.org/presentationml/2006/ole">
            <mc:AlternateContent xmlns:mc="http://schemas.openxmlformats.org/markup-compatibility/2006">
              <mc:Choice xmlns:v="urn:schemas-microsoft-com:vml" Requires="v">
                <p:oleObj spid="_x0000_s8196" name="Visio" r:id="rId7" imgW="3444098" imgH="2621106" progId="Visio.Drawing.15">
                  <p:embed/>
                </p:oleObj>
              </mc:Choice>
              <mc:Fallback>
                <p:oleObj name="Visio" r:id="rId7" imgW="3444098" imgH="2621106" progId="Visio.Drawing.15">
                  <p:embed/>
                  <p:pic>
                    <p:nvPicPr>
                      <p:cNvPr id="34" name="Object 33">
                        <a:extLst>
                          <a:ext uri="{FF2B5EF4-FFF2-40B4-BE49-F238E27FC236}">
                            <a16:creationId xmlns:a16="http://schemas.microsoft.com/office/drawing/2014/main" id="{3FE3D90C-3DBD-4609-A6F7-B0B7CB8C55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0988" y="2417004"/>
                        <a:ext cx="2117725" cy="1608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35">
            <a:extLst>
              <a:ext uri="{FF2B5EF4-FFF2-40B4-BE49-F238E27FC236}">
                <a16:creationId xmlns:a16="http://schemas.microsoft.com/office/drawing/2014/main" id="{30A5BAA1-3FE7-4D10-849D-87E823611C5C}"/>
              </a:ext>
            </a:extLst>
          </p:cNvPr>
          <p:cNvGraphicFramePr>
            <a:graphicFrameLocks noChangeAspect="1"/>
          </p:cNvGraphicFramePr>
          <p:nvPr/>
        </p:nvGraphicFramePr>
        <p:xfrm>
          <a:off x="3470988" y="4341286"/>
          <a:ext cx="1820863" cy="2011363"/>
        </p:xfrm>
        <a:graphic>
          <a:graphicData uri="http://schemas.openxmlformats.org/presentationml/2006/ole">
            <mc:AlternateContent xmlns:mc="http://schemas.openxmlformats.org/markup-compatibility/2006">
              <mc:Choice xmlns:v="urn:schemas-microsoft-com:vml" Requires="v">
                <p:oleObj spid="_x0000_s8197" name="Visio" r:id="rId9" imgW="2796363" imgH="3093562" progId="Visio.Drawing.15">
                  <p:embed/>
                </p:oleObj>
              </mc:Choice>
              <mc:Fallback>
                <p:oleObj name="Visio" r:id="rId9" imgW="2796363" imgH="3093562" progId="Visio.Drawing.15">
                  <p:embed/>
                  <p:pic>
                    <p:nvPicPr>
                      <p:cNvPr id="36" name="Object 35">
                        <a:extLst>
                          <a:ext uri="{FF2B5EF4-FFF2-40B4-BE49-F238E27FC236}">
                            <a16:creationId xmlns:a16="http://schemas.microsoft.com/office/drawing/2014/main" id="{30A5BAA1-3FE7-4D10-849D-87E823611C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70988" y="4341286"/>
                        <a:ext cx="1820863" cy="2011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Rectangle 36">
            <a:extLst>
              <a:ext uri="{FF2B5EF4-FFF2-40B4-BE49-F238E27FC236}">
                <a16:creationId xmlns:a16="http://schemas.microsoft.com/office/drawing/2014/main" id="{42926124-A6EE-4F10-92A6-AB81565C935A}"/>
              </a:ext>
            </a:extLst>
          </p:cNvPr>
          <p:cNvSpPr/>
          <p:nvPr/>
        </p:nvSpPr>
        <p:spPr>
          <a:xfrm>
            <a:off x="6313714" y="3429000"/>
            <a:ext cx="5069633" cy="1600566"/>
          </a:xfrm>
          <a:prstGeom prst="rect">
            <a:avLst/>
          </a:prstGeom>
        </p:spPr>
        <p:txBody>
          <a:bodyPr wrap="square">
            <a:spAutoFit/>
          </a:bodyPr>
          <a:lstStyle/>
          <a:p>
            <a:pPr marL="342900" lvl="0" indent="-342900" algn="just">
              <a:lnSpc>
                <a:spcPct val="110000"/>
              </a:lnSpc>
              <a:spcBef>
                <a:spcPts val="600"/>
              </a:spcBef>
              <a:spcAft>
                <a:spcPts val="0"/>
              </a:spcAft>
              <a:buFont typeface="Times New Roman" panose="02020603050405020304" pitchFamily="18" charset="0"/>
              <a:buChar char="-"/>
            </a:pPr>
            <a:r>
              <a:rPr lang="ro-RO" dirty="0">
                <a:ea typeface="Times New Roman" panose="02020603050405020304" pitchFamily="18" charset="0"/>
                <a:cs typeface="Times New Roman" panose="02020603050405020304" pitchFamily="18" charset="0"/>
              </a:rPr>
              <a:t>Gradul de mobilitate al mecanismului nou format să fie același cu al mecanismului inițial.</a:t>
            </a:r>
            <a:endParaRPr lang="en-US" dirty="0">
              <a:ea typeface="Times New Roman" panose="02020603050405020304" pitchFamily="18" charset="0"/>
              <a:cs typeface="Times New Roman" panose="02020603050405020304" pitchFamily="18" charset="0"/>
            </a:endParaRPr>
          </a:p>
          <a:p>
            <a:pPr marL="342900" lvl="0" indent="-342900" algn="just">
              <a:lnSpc>
                <a:spcPct val="110000"/>
              </a:lnSpc>
              <a:spcAft>
                <a:spcPts val="600"/>
              </a:spcAft>
              <a:buFont typeface="Times New Roman" panose="02020603050405020304" pitchFamily="18" charset="0"/>
              <a:buChar char="-"/>
            </a:pPr>
            <a:r>
              <a:rPr lang="ro-RO" dirty="0">
                <a:ea typeface="Times New Roman" panose="02020603050405020304" pitchFamily="18" charset="0"/>
                <a:cs typeface="Times New Roman" panose="02020603050405020304" pitchFamily="18" charset="0"/>
              </a:rPr>
              <a:t>Mișcările relative ale elementelor care formau cupla superioară să nu se schimbe după înlocuire</a:t>
            </a:r>
            <a:r>
              <a:rPr lang="en-US" dirty="0">
                <a:ea typeface="Times New Roman" panose="02020603050405020304" pitchFamily="18" charset="0"/>
                <a:cs typeface="Times New Roman" panose="02020603050405020304" pitchFamily="18" charset="0"/>
              </a:rPr>
              <a:t>.</a:t>
            </a:r>
          </a:p>
        </p:txBody>
      </p:sp>
      <p:cxnSp>
        <p:nvCxnSpPr>
          <p:cNvPr id="11" name="Straight Connector 10">
            <a:extLst>
              <a:ext uri="{FF2B5EF4-FFF2-40B4-BE49-F238E27FC236}">
                <a16:creationId xmlns:a16="http://schemas.microsoft.com/office/drawing/2014/main" id="{96FE5FA9-74BE-418F-BD0D-E6BD0F3A66A4}"/>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0702D18-29A4-4B3E-A0CC-BB6A829115C4}"/>
              </a:ext>
            </a:extLst>
          </p:cNvPr>
          <p:cNvSpPr/>
          <p:nvPr/>
        </p:nvSpPr>
        <p:spPr>
          <a:xfrm>
            <a:off x="730897" y="311658"/>
            <a:ext cx="6039538"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STRUCTURALĂ</a:t>
            </a:r>
            <a:endParaRPr lang="en-US" sz="2400" dirty="0"/>
          </a:p>
        </p:txBody>
      </p:sp>
    </p:spTree>
    <p:extLst>
      <p:ext uri="{BB962C8B-B14F-4D97-AF65-F5344CB8AC3E}">
        <p14:creationId xmlns:p14="http://schemas.microsoft.com/office/powerpoint/2010/main" val="3040162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8D422E3A-4943-4243-8893-5D2E83C7620A}"/>
                  </a:ext>
                </a:extLst>
              </p:cNvPr>
              <p:cNvSpPr/>
              <p:nvPr/>
            </p:nvSpPr>
            <p:spPr>
              <a:xfrm>
                <a:off x="649567" y="1060430"/>
                <a:ext cx="10719474" cy="679930"/>
              </a:xfrm>
              <a:prstGeom prst="rect">
                <a:avLst/>
              </a:prstGeom>
            </p:spPr>
            <p:txBody>
              <a:bodyPr wrap="square">
                <a:spAutoFit/>
              </a:bodyPr>
              <a:lstStyle/>
              <a:p>
                <a:pPr algn="just">
                  <a:spcAft>
                    <a:spcPts val="600"/>
                  </a:spcAft>
                </a:pPr>
                <a:r>
                  <a:rPr lang="en-US" dirty="0" err="1"/>
                  <a:t>Pentru</a:t>
                </a:r>
                <a:r>
                  <a:rPr lang="en-US" dirty="0"/>
                  <a:t> ca </a:t>
                </a:r>
                <a:r>
                  <a:rPr lang="en-US" dirty="0" err="1"/>
                  <a:t>mecanismul</a:t>
                </a:r>
                <a:r>
                  <a:rPr lang="en-US" dirty="0"/>
                  <a:t> </a:t>
                </a:r>
                <a:r>
                  <a:rPr lang="ro-RO" dirty="0"/>
                  <a:t>manivelă piston</a:t>
                </a:r>
                <a:r>
                  <a:rPr lang="en-US" dirty="0"/>
                  <a:t> s</a:t>
                </a:r>
                <a:r>
                  <a:rPr lang="ro-RO" dirty="0"/>
                  <a:t>ă fie echilibrat static trebuie ca centrul său de greutate să devină un punct fix </a:t>
                </a:r>
                <a:r>
                  <a:rPr lang="ro-RO" dirty="0">
                    <a:ea typeface="Calibri" panose="020F0502020204030204" pitchFamily="34" charset="0"/>
                  </a:rPr>
                  <a:t>caz în care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𝑎</m:t>
                            </m:r>
                          </m:e>
                        </m:acc>
                      </m:e>
                      <m:sub>
                        <m:r>
                          <a:rPr lang="ro-RO" i="1">
                            <a:latin typeface="Cambria Math" panose="02040503050406030204" pitchFamily="18" charset="0"/>
                            <a:ea typeface="Calibri" panose="020F0502020204030204" pitchFamily="34" charset="0"/>
                            <a:cs typeface="Times New Roman" panose="02020603050405020304" pitchFamily="18" charset="0"/>
                          </a:rPr>
                          <m:t>𝐺</m:t>
                        </m:r>
                      </m:sub>
                    </m:sSub>
                    <m:r>
                      <a:rPr lang="ro-RO" i="1">
                        <a:latin typeface="Cambria Math" panose="02040503050406030204" pitchFamily="18" charset="0"/>
                        <a:ea typeface="Calibri" panose="020F0502020204030204" pitchFamily="34" charset="0"/>
                        <a:cs typeface="Times New Roman" panose="02020603050405020304" pitchFamily="18" charset="0"/>
                      </a:rPr>
                      <m:t>=0</m:t>
                    </m:r>
                  </m:oMath>
                </a14:m>
                <a:r>
                  <a:rPr lang="ro-RO" dirty="0">
                    <a:ea typeface="Times New Roman" panose="02020603050405020304" pitchFamily="18" charset="0"/>
                  </a:rPr>
                  <a:t> și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r>
                      <a:rPr lang="ro-RO" i="1">
                        <a:latin typeface="Cambria Math" panose="02040503050406030204" pitchFamily="18" charset="0"/>
                        <a:ea typeface="Calibri" panose="020F0502020204030204" pitchFamily="34" charset="0"/>
                        <a:cs typeface="Times New Roman" panose="02020603050405020304" pitchFamily="18" charset="0"/>
                      </a:rPr>
                      <m:t>=−</m:t>
                    </m:r>
                    <m:r>
                      <m:rPr>
                        <m:sty m:val="p"/>
                      </m:rPr>
                      <a:rPr lang="ro-RO">
                        <a:latin typeface="Cambria Math" panose="02040503050406030204" pitchFamily="18" charset="0"/>
                        <a:ea typeface="Calibri" panose="020F0502020204030204" pitchFamily="34" charset="0"/>
                        <a:cs typeface="Times New Roman" panose="02020603050405020304" pitchFamily="18" charset="0"/>
                      </a:rPr>
                      <m:t>m</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𝑎</m:t>
                            </m:r>
                          </m:e>
                        </m:acc>
                      </m:e>
                      <m:sub>
                        <m:r>
                          <a:rPr lang="ro-RO" i="1">
                            <a:latin typeface="Cambria Math" panose="02040503050406030204" pitchFamily="18" charset="0"/>
                            <a:ea typeface="Calibri" panose="020F0502020204030204" pitchFamily="34" charset="0"/>
                            <a:cs typeface="Times New Roman" panose="02020603050405020304" pitchFamily="18" charset="0"/>
                          </a:rPr>
                          <m:t>𝐺</m:t>
                        </m:r>
                      </m:sub>
                    </m:sSub>
                    <m:r>
                      <a:rPr lang="ro-RO" i="1">
                        <a:latin typeface="Cambria Math" panose="02040503050406030204" pitchFamily="18" charset="0"/>
                        <a:ea typeface="Calibri" panose="020F0502020204030204" pitchFamily="34" charset="0"/>
                        <a:cs typeface="Times New Roman" panose="02020603050405020304" pitchFamily="18" charset="0"/>
                      </a:rPr>
                      <m:t>=0</m:t>
                    </m:r>
                  </m:oMath>
                </a14:m>
                <a:endParaRPr lang="ro-RO" dirty="0"/>
              </a:p>
            </p:txBody>
          </p:sp>
        </mc:Choice>
        <mc:Fallback xmlns="">
          <p:sp>
            <p:nvSpPr>
              <p:cNvPr id="18" name="Rectangle 17">
                <a:extLst>
                  <a:ext uri="{FF2B5EF4-FFF2-40B4-BE49-F238E27FC236}">
                    <a16:creationId xmlns:a16="http://schemas.microsoft.com/office/drawing/2014/main" id="{8D422E3A-4943-4243-8893-5D2E83C7620A}"/>
                  </a:ext>
                </a:extLst>
              </p:cNvPr>
              <p:cNvSpPr>
                <a:spLocks noRot="1" noChangeAspect="1" noMove="1" noResize="1" noEditPoints="1" noAdjustHandles="1" noChangeArrowheads="1" noChangeShapeType="1" noTextEdit="1"/>
              </p:cNvSpPr>
              <p:nvPr/>
            </p:nvSpPr>
            <p:spPr>
              <a:xfrm>
                <a:off x="649567" y="1060430"/>
                <a:ext cx="10719474" cy="679930"/>
              </a:xfrm>
              <a:prstGeom prst="rect">
                <a:avLst/>
              </a:prstGeom>
              <a:blipFill>
                <a:blip r:embed="rId3"/>
                <a:stretch>
                  <a:fillRect l="-512" t="-5405" r="-455" b="-144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5A1D94C-A72C-4CD3-98F0-F38925774504}"/>
                  </a:ext>
                </a:extLst>
              </p:cNvPr>
              <p:cNvSpPr/>
              <p:nvPr/>
            </p:nvSpPr>
            <p:spPr>
              <a:xfrm>
                <a:off x="649566" y="1836100"/>
                <a:ext cx="8685711" cy="369332"/>
              </a:xfrm>
              <a:prstGeom prst="rect">
                <a:avLst/>
              </a:prstGeom>
            </p:spPr>
            <p:txBody>
              <a:bodyPr wrap="none">
                <a:spAutoFit/>
              </a:bodyPr>
              <a:lstStyle/>
              <a:p>
                <a:r>
                  <a:rPr lang="ro-RO" dirty="0"/>
                  <a:t>Se concentrează static în două puncte masele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1</m:t>
                        </m:r>
                      </m:sub>
                    </m:sSub>
                  </m:oMath>
                </a14:m>
                <a:r>
                  <a:rPr lang="ro-RO" dirty="0"/>
                  <a:t>,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2</m:t>
                        </m:r>
                      </m:sub>
                    </m:sSub>
                  </m:oMath>
                </a14:m>
                <a:r>
                  <a:rPr lang="ro-RO" dirty="0"/>
                  <a:t> și într-un punct masa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3</m:t>
                        </m:r>
                      </m:sub>
                    </m:sSub>
                  </m:oMath>
                </a14:m>
                <a:r>
                  <a:rPr lang="ro-RO" dirty="0"/>
                  <a:t> a pistonului</a:t>
                </a:r>
                <a:endParaRPr lang="en-US" dirty="0"/>
              </a:p>
            </p:txBody>
          </p:sp>
        </mc:Choice>
        <mc:Fallback xmlns="">
          <p:sp>
            <p:nvSpPr>
              <p:cNvPr id="9" name="Rectangle 8">
                <a:extLst>
                  <a:ext uri="{FF2B5EF4-FFF2-40B4-BE49-F238E27FC236}">
                    <a16:creationId xmlns:a16="http://schemas.microsoft.com/office/drawing/2014/main" id="{45A1D94C-A72C-4CD3-98F0-F38925774504}"/>
                  </a:ext>
                </a:extLst>
              </p:cNvPr>
              <p:cNvSpPr>
                <a:spLocks noRot="1" noChangeAspect="1" noMove="1" noResize="1" noEditPoints="1" noAdjustHandles="1" noChangeArrowheads="1" noChangeShapeType="1" noTextEdit="1"/>
              </p:cNvSpPr>
              <p:nvPr/>
            </p:nvSpPr>
            <p:spPr>
              <a:xfrm>
                <a:off x="649566" y="1836100"/>
                <a:ext cx="8685711" cy="369332"/>
              </a:xfrm>
              <a:prstGeom prst="rect">
                <a:avLst/>
              </a:prstGeom>
              <a:blipFill>
                <a:blip r:embed="rId4"/>
                <a:stretch>
                  <a:fillRect l="-632" t="-8197" r="-492" b="-24590"/>
                </a:stretch>
              </a:blipFill>
            </p:spPr>
            <p:txBody>
              <a:bodyPr/>
              <a:lstStyle/>
              <a:p>
                <a:r>
                  <a:rPr lang="en-US">
                    <a:noFill/>
                  </a:rPr>
                  <a:t> </a:t>
                </a:r>
              </a:p>
            </p:txBody>
          </p:sp>
        </mc:Fallback>
      </mc:AlternateContent>
      <p:graphicFrame>
        <p:nvGraphicFramePr>
          <p:cNvPr id="16" name="Object 15">
            <a:extLst>
              <a:ext uri="{FF2B5EF4-FFF2-40B4-BE49-F238E27FC236}">
                <a16:creationId xmlns:a16="http://schemas.microsoft.com/office/drawing/2014/main" id="{FBFDA49A-AD41-434D-BB1E-F0E3ABE14D3F}"/>
              </a:ext>
            </a:extLst>
          </p:cNvPr>
          <p:cNvGraphicFramePr>
            <a:graphicFrameLocks noChangeAspect="1"/>
          </p:cNvGraphicFramePr>
          <p:nvPr/>
        </p:nvGraphicFramePr>
        <p:xfrm>
          <a:off x="6336386" y="2551753"/>
          <a:ext cx="5321936" cy="3598354"/>
        </p:xfrm>
        <a:graphic>
          <a:graphicData uri="http://schemas.openxmlformats.org/presentationml/2006/ole">
            <mc:AlternateContent xmlns:mc="http://schemas.openxmlformats.org/markup-compatibility/2006">
              <mc:Choice xmlns:v="urn:schemas-microsoft-com:vml" Requires="v">
                <p:oleObj spid="_x0000_s35842" name="Visio" r:id="rId5" imgW="4175618" imgH="2872685" progId="Visio.Drawing.15">
                  <p:embed/>
                </p:oleObj>
              </mc:Choice>
              <mc:Fallback>
                <p:oleObj name="Visio" r:id="rId5" imgW="4175618" imgH="2872685" progId="Visio.Drawing.15">
                  <p:embed/>
                  <p:pic>
                    <p:nvPicPr>
                      <p:cNvPr id="16" name="Object 15">
                        <a:extLst>
                          <a:ext uri="{FF2B5EF4-FFF2-40B4-BE49-F238E27FC236}">
                            <a16:creationId xmlns:a16="http://schemas.microsoft.com/office/drawing/2014/main" id="{FBFDA49A-AD41-434D-BB1E-F0E3ABE14D3F}"/>
                          </a:ext>
                        </a:extLst>
                      </p:cNvPr>
                      <p:cNvPicPr>
                        <a:picLocks noChangeAspect="1" noChangeArrowheads="1"/>
                      </p:cNvPicPr>
                      <p:nvPr/>
                    </p:nvPicPr>
                    <p:blipFill>
                      <a:blip r:embed="rId6"/>
                      <a:srcRect/>
                      <a:stretch>
                        <a:fillRect/>
                      </a:stretch>
                    </p:blipFill>
                    <p:spPr bwMode="auto">
                      <a:xfrm>
                        <a:off x="6336386" y="2551753"/>
                        <a:ext cx="5321936" cy="359835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2D84FA6-E1A9-4AD6-A6DC-F57CADF1BA1B}"/>
                  </a:ext>
                </a:extLst>
              </p:cNvPr>
              <p:cNvSpPr/>
              <p:nvPr/>
            </p:nvSpPr>
            <p:spPr>
              <a:xfrm>
                <a:off x="1099902" y="2910032"/>
                <a:ext cx="1884234" cy="663580"/>
              </a:xfrm>
              <a:prstGeom prst="rect">
                <a:avLst/>
              </a:prstGeom>
            </p:spPr>
            <p:txBody>
              <a:bodyPr wrap="none" anchor="ctr">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𝐴</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1</m:t>
                              </m:r>
                            </m:sub>
                          </m:sSub>
                        </m:den>
                      </m:f>
                      <m:r>
                        <a:rPr lang="en-US" i="0">
                          <a:latin typeface="Cambria Math" panose="02040503050406030204" pitchFamily="18" charset="0"/>
                        </a:rPr>
                        <m:t> </m:t>
                      </m:r>
                    </m:oMath>
                  </m:oMathPara>
                </a14:m>
                <a:endParaRPr lang="en-US" sz="2000" dirty="0"/>
              </a:p>
            </p:txBody>
          </p:sp>
        </mc:Choice>
        <mc:Fallback xmlns="">
          <p:sp>
            <p:nvSpPr>
              <p:cNvPr id="17" name="Rectangle 16">
                <a:extLst>
                  <a:ext uri="{FF2B5EF4-FFF2-40B4-BE49-F238E27FC236}">
                    <a16:creationId xmlns:a16="http://schemas.microsoft.com/office/drawing/2014/main" id="{82D84FA6-E1A9-4AD6-A6DC-F57CADF1BA1B}"/>
                  </a:ext>
                </a:extLst>
              </p:cNvPr>
              <p:cNvSpPr>
                <a:spLocks noRot="1" noChangeAspect="1" noMove="1" noResize="1" noEditPoints="1" noAdjustHandles="1" noChangeArrowheads="1" noChangeShapeType="1" noTextEdit="1"/>
              </p:cNvSpPr>
              <p:nvPr/>
            </p:nvSpPr>
            <p:spPr>
              <a:xfrm>
                <a:off x="1099902" y="2910032"/>
                <a:ext cx="1884234" cy="66358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3E730B3-314C-4EDC-AC39-21BE65FBFEA0}"/>
                  </a:ext>
                </a:extLst>
              </p:cNvPr>
              <p:cNvSpPr/>
              <p:nvPr/>
            </p:nvSpPr>
            <p:spPr>
              <a:xfrm>
                <a:off x="1099902" y="3772403"/>
                <a:ext cx="4141005" cy="663580"/>
              </a:xfrm>
              <a:prstGeom prst="rect">
                <a:avLst/>
              </a:prstGeom>
            </p:spPr>
            <p:txBody>
              <a:bodyPr wrap="none" anchor="ctr">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𝐵</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r>
                            <a:rPr lang="en-US" i="1">
                              <a:latin typeface="Cambria Math" panose="02040503050406030204" pitchFamily="18" charset="0"/>
                            </a:rPr>
                            <m:t>𝐵</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r>
                            <a:rPr lang="en-US" i="1">
                              <a:latin typeface="Cambria Math" panose="02040503050406030204" pitchFamily="18" charset="0"/>
                            </a:rPr>
                            <m:t>𝐵</m:t>
                          </m:r>
                        </m:sub>
                      </m:sSub>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1</m:t>
                              </m:r>
                            </m:sub>
                          </m:sSub>
                        </m:den>
                      </m:f>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2</m:t>
                              </m:r>
                            </m:sub>
                          </m:sSub>
                        </m:den>
                      </m:f>
                    </m:oMath>
                  </m:oMathPara>
                </a14:m>
                <a:endParaRPr lang="en-US" sz="2000" dirty="0"/>
              </a:p>
            </p:txBody>
          </p:sp>
        </mc:Choice>
        <mc:Fallback xmlns="">
          <p:sp>
            <p:nvSpPr>
              <p:cNvPr id="20" name="Rectangle 19">
                <a:extLst>
                  <a:ext uri="{FF2B5EF4-FFF2-40B4-BE49-F238E27FC236}">
                    <a16:creationId xmlns:a16="http://schemas.microsoft.com/office/drawing/2014/main" id="{A3E730B3-314C-4EDC-AC39-21BE65FBFEA0}"/>
                  </a:ext>
                </a:extLst>
              </p:cNvPr>
              <p:cNvSpPr>
                <a:spLocks noRot="1" noChangeAspect="1" noMove="1" noResize="1" noEditPoints="1" noAdjustHandles="1" noChangeArrowheads="1" noChangeShapeType="1" noTextEdit="1"/>
              </p:cNvSpPr>
              <p:nvPr/>
            </p:nvSpPr>
            <p:spPr>
              <a:xfrm>
                <a:off x="1099902" y="3772403"/>
                <a:ext cx="4141005" cy="66358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E5EFD2CB-DE89-4681-A073-380F395DBACF}"/>
                  </a:ext>
                </a:extLst>
              </p:cNvPr>
              <p:cNvSpPr/>
              <p:nvPr/>
            </p:nvSpPr>
            <p:spPr>
              <a:xfrm>
                <a:off x="1120555" y="4842833"/>
                <a:ext cx="1972976" cy="611962"/>
              </a:xfrm>
              <a:prstGeom prst="rect">
                <a:avLst/>
              </a:prstGeom>
            </p:spPr>
            <p:txBody>
              <a:bodyPr wrap="none" anchor="ctr">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𝐶</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3</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2</m:t>
                              </m:r>
                            </m:sub>
                          </m:sSub>
                        </m:den>
                      </m:f>
                    </m:oMath>
                  </m:oMathPara>
                </a14:m>
                <a:endParaRPr lang="en-US" sz="2000" dirty="0"/>
              </a:p>
            </p:txBody>
          </p:sp>
        </mc:Choice>
        <mc:Fallback xmlns="">
          <p:sp>
            <p:nvSpPr>
              <p:cNvPr id="22" name="Rectangle 21">
                <a:extLst>
                  <a:ext uri="{FF2B5EF4-FFF2-40B4-BE49-F238E27FC236}">
                    <a16:creationId xmlns:a16="http://schemas.microsoft.com/office/drawing/2014/main" id="{E5EFD2CB-DE89-4681-A073-380F395DBACF}"/>
                  </a:ext>
                </a:extLst>
              </p:cNvPr>
              <p:cNvSpPr>
                <a:spLocks noRot="1" noChangeAspect="1" noMove="1" noResize="1" noEditPoints="1" noAdjustHandles="1" noChangeArrowheads="1" noChangeShapeType="1" noTextEdit="1"/>
              </p:cNvSpPr>
              <p:nvPr/>
            </p:nvSpPr>
            <p:spPr>
              <a:xfrm>
                <a:off x="1120555" y="4842833"/>
                <a:ext cx="1972976" cy="611962"/>
              </a:xfrm>
              <a:prstGeom prst="rect">
                <a:avLst/>
              </a:prstGeom>
              <a:blipFill>
                <a:blip r:embed="rId9"/>
                <a:stretch>
                  <a:fillRect/>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6B6753C0-46EB-4C10-AAE4-ED70FF1EB7E5}"/>
              </a:ext>
            </a:extLst>
          </p:cNvPr>
          <p:cNvSpPr/>
          <p:nvPr/>
        </p:nvSpPr>
        <p:spPr>
          <a:xfrm>
            <a:off x="552348" y="313618"/>
            <a:ext cx="6257482" cy="461665"/>
          </a:xfrm>
          <a:prstGeom prst="rect">
            <a:avLst/>
          </a:prstGeom>
        </p:spPr>
        <p:txBody>
          <a:bodyPr wrap="none">
            <a:spAutoFit/>
          </a:bodyPr>
          <a:lstStyle/>
          <a:p>
            <a:r>
              <a:rPr lang="ro-RO" sz="2400" dirty="0"/>
              <a:t>3.2.2 Echilibrarea mecanismului manivelă piston </a:t>
            </a:r>
            <a:endParaRPr lang="en-US" sz="2400" dirty="0"/>
          </a:p>
        </p:txBody>
      </p:sp>
      <p:cxnSp>
        <p:nvCxnSpPr>
          <p:cNvPr id="11" name="Straight Connector 10">
            <a:extLst>
              <a:ext uri="{FF2B5EF4-FFF2-40B4-BE49-F238E27FC236}">
                <a16:creationId xmlns:a16="http://schemas.microsoft.com/office/drawing/2014/main" id="{A79B7911-A11A-4439-9A5C-1F76E66B842C}"/>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2" name="Action Button: Go Home 11">
            <a:hlinkClick r:id="rId10" action="ppaction://hlinksldjump" highlightClick="1"/>
            <a:extLst>
              <a:ext uri="{FF2B5EF4-FFF2-40B4-BE49-F238E27FC236}">
                <a16:creationId xmlns:a16="http://schemas.microsoft.com/office/drawing/2014/main" id="{74B211E0-0346-430D-8A2B-85489876DD45}"/>
              </a:ext>
            </a:extLst>
          </p:cNvPr>
          <p:cNvSpPr/>
          <p:nvPr/>
        </p:nvSpPr>
        <p:spPr>
          <a:xfrm>
            <a:off x="11065353" y="353049"/>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32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0" grpId="0"/>
      <p:bldP spid="22"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FBFDA49A-AD41-434D-BB1E-F0E3ABE14D3F}"/>
              </a:ext>
            </a:extLst>
          </p:cNvPr>
          <p:cNvGraphicFramePr>
            <a:graphicFrameLocks noChangeAspect="1"/>
          </p:cNvGraphicFramePr>
          <p:nvPr/>
        </p:nvGraphicFramePr>
        <p:xfrm>
          <a:off x="6317876" y="1520593"/>
          <a:ext cx="5321936" cy="3598354"/>
        </p:xfrm>
        <a:graphic>
          <a:graphicData uri="http://schemas.openxmlformats.org/presentationml/2006/ole">
            <mc:AlternateContent xmlns:mc="http://schemas.openxmlformats.org/markup-compatibility/2006">
              <mc:Choice xmlns:v="urn:schemas-microsoft-com:vml" Requires="v">
                <p:oleObj spid="_x0000_s36866" name="Visio" r:id="rId3" imgW="4175618" imgH="2872685" progId="Visio.Drawing.15">
                  <p:embed/>
                </p:oleObj>
              </mc:Choice>
              <mc:Fallback>
                <p:oleObj name="Visio" r:id="rId3" imgW="4175618" imgH="2872685" progId="Visio.Drawing.15">
                  <p:embed/>
                  <p:pic>
                    <p:nvPicPr>
                      <p:cNvPr id="16" name="Object 15">
                        <a:extLst>
                          <a:ext uri="{FF2B5EF4-FFF2-40B4-BE49-F238E27FC236}">
                            <a16:creationId xmlns:a16="http://schemas.microsoft.com/office/drawing/2014/main" id="{FBFDA49A-AD41-434D-BB1E-F0E3ABE14D3F}"/>
                          </a:ext>
                        </a:extLst>
                      </p:cNvPr>
                      <p:cNvPicPr>
                        <a:picLocks noChangeAspect="1" noChangeArrowheads="1"/>
                      </p:cNvPicPr>
                      <p:nvPr/>
                    </p:nvPicPr>
                    <p:blipFill>
                      <a:blip r:embed="rId4"/>
                      <a:srcRect/>
                      <a:stretch>
                        <a:fillRect/>
                      </a:stretch>
                    </p:blipFill>
                    <p:spPr bwMode="auto">
                      <a:xfrm>
                        <a:off x="6317876" y="1520593"/>
                        <a:ext cx="5321936" cy="359835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72494ADD-840C-419E-B01B-ABDCC20C474B}"/>
                  </a:ext>
                </a:extLst>
              </p:cNvPr>
              <p:cNvSpPr/>
              <p:nvPr/>
            </p:nvSpPr>
            <p:spPr>
              <a:xfrm>
                <a:off x="561678" y="1092723"/>
                <a:ext cx="6326802" cy="646331"/>
              </a:xfrm>
              <a:prstGeom prst="rect">
                <a:avLst/>
              </a:prstGeom>
            </p:spPr>
            <p:txBody>
              <a:bodyPr wrap="square">
                <a:spAutoFit/>
              </a:bodyPr>
              <a:lstStyle/>
              <a:p>
                <a:r>
                  <a:rPr lang="ro-RO" dirty="0">
                    <a:ea typeface="Times New Roman" panose="02020603050405020304" pitchFamily="18" charset="0"/>
                  </a:rPr>
                  <a:t>Masa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𝑚</m:t>
                        </m:r>
                      </m:e>
                      <m:sub>
                        <m:r>
                          <a:rPr lang="ro-RO" i="1">
                            <a:latin typeface="Cambria Math" panose="02040503050406030204" pitchFamily="18" charset="0"/>
                            <a:ea typeface="Times New Roman" panose="02020603050405020304" pitchFamily="18" charset="0"/>
                            <a:cs typeface="Times New Roman" panose="02020603050405020304" pitchFamily="18" charset="0"/>
                          </a:rPr>
                          <m:t>𝑒</m:t>
                        </m:r>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ro-RO" dirty="0">
                    <a:ea typeface="Times New Roman" panose="02020603050405020304" pitchFamily="18" charset="0"/>
                  </a:rPr>
                  <a:t> aduce centrul de greutate al bielei și pistonului </a:t>
                </a:r>
                <a:r>
                  <a:rPr lang="ro-RO" i="1" dirty="0">
                    <a:ea typeface="Times New Roman" panose="02020603050405020304" pitchFamily="18" charset="0"/>
                  </a:rPr>
                  <a:t>3</a:t>
                </a:r>
                <a:r>
                  <a:rPr lang="ro-RO" dirty="0">
                    <a:ea typeface="Times New Roman" panose="02020603050405020304" pitchFamily="18" charset="0"/>
                  </a:rPr>
                  <a:t> în centrul cuplei </a:t>
                </a:r>
                <a:r>
                  <a:rPr lang="ro-RO" i="1" dirty="0">
                    <a:ea typeface="Times New Roman" panose="02020603050405020304" pitchFamily="18" charset="0"/>
                  </a:rPr>
                  <a:t>B</a:t>
                </a:r>
                <a:r>
                  <a:rPr lang="ro-RO" dirty="0">
                    <a:ea typeface="Times New Roman" panose="02020603050405020304" pitchFamily="18" charset="0"/>
                  </a:rPr>
                  <a:t>.</a:t>
                </a:r>
                <a:endParaRPr lang="en-US" dirty="0"/>
              </a:p>
            </p:txBody>
          </p:sp>
        </mc:Choice>
        <mc:Fallback xmlns="">
          <p:sp>
            <p:nvSpPr>
              <p:cNvPr id="10" name="Rectangle 9">
                <a:extLst>
                  <a:ext uri="{FF2B5EF4-FFF2-40B4-BE49-F238E27FC236}">
                    <a16:creationId xmlns:a16="http://schemas.microsoft.com/office/drawing/2014/main" id="{72494ADD-840C-419E-B01B-ABDCC20C474B}"/>
                  </a:ext>
                </a:extLst>
              </p:cNvPr>
              <p:cNvSpPr>
                <a:spLocks noRot="1" noChangeAspect="1" noMove="1" noResize="1" noEditPoints="1" noAdjustHandles="1" noChangeArrowheads="1" noChangeShapeType="1" noTextEdit="1"/>
              </p:cNvSpPr>
              <p:nvPr/>
            </p:nvSpPr>
            <p:spPr>
              <a:xfrm>
                <a:off x="561678" y="1092723"/>
                <a:ext cx="6326802" cy="646331"/>
              </a:xfrm>
              <a:prstGeom prst="rect">
                <a:avLst/>
              </a:prstGeom>
              <a:blipFill>
                <a:blip r:embed="rId5"/>
                <a:stretch>
                  <a:fillRect l="-771" t="-4717"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1412CB4-0A4D-4E7A-BDD5-AD1E69564DDE}"/>
                  </a:ext>
                </a:extLst>
              </p:cNvPr>
              <p:cNvSpPr/>
              <p:nvPr/>
            </p:nvSpPr>
            <p:spPr>
              <a:xfrm>
                <a:off x="2551230" y="1694246"/>
                <a:ext cx="1687193" cy="369332"/>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𝑐</m:t>
                          </m:r>
                        </m:sub>
                      </m:sSub>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2</m:t>
                          </m:r>
                        </m:sub>
                      </m:sSub>
                    </m:oMath>
                  </m:oMathPara>
                </a14:m>
                <a:endParaRPr lang="en-US" sz="2000" dirty="0"/>
              </a:p>
            </p:txBody>
          </p:sp>
        </mc:Choice>
        <mc:Fallback xmlns="">
          <p:sp>
            <p:nvSpPr>
              <p:cNvPr id="11" name="Rectangle 10">
                <a:extLst>
                  <a:ext uri="{FF2B5EF4-FFF2-40B4-BE49-F238E27FC236}">
                    <a16:creationId xmlns:a16="http://schemas.microsoft.com/office/drawing/2014/main" id="{A1412CB4-0A4D-4E7A-BDD5-AD1E69564DDE}"/>
                  </a:ext>
                </a:extLst>
              </p:cNvPr>
              <p:cNvSpPr>
                <a:spLocks noRot="1" noChangeAspect="1" noMove="1" noResize="1" noEditPoints="1" noAdjustHandles="1" noChangeArrowheads="1" noChangeShapeType="1" noTextEdit="1"/>
              </p:cNvSpPr>
              <p:nvPr/>
            </p:nvSpPr>
            <p:spPr>
              <a:xfrm>
                <a:off x="2551230" y="1694246"/>
                <a:ext cx="1687193" cy="369332"/>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D5D72802-D5D1-42DE-BE91-2F09377C4FB4}"/>
                  </a:ext>
                </a:extLst>
              </p:cNvPr>
              <p:cNvSpPr/>
              <p:nvPr/>
            </p:nvSpPr>
            <p:spPr>
              <a:xfrm>
                <a:off x="487024" y="2339327"/>
                <a:ext cx="6652915" cy="646331"/>
              </a:xfrm>
              <a:prstGeom prst="rect">
                <a:avLst/>
              </a:prstGeom>
            </p:spPr>
            <p:txBody>
              <a:bodyPr wrap="square">
                <a:spAutoFit/>
              </a:bodyPr>
              <a:lstStyle/>
              <a:p>
                <a:r>
                  <a:rPr lang="ro-RO" dirty="0">
                    <a:ea typeface="Times New Roman" panose="02020603050405020304" pitchFamily="18" charset="0"/>
                  </a:rPr>
                  <a:t>Masa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𝑚</m:t>
                        </m:r>
                      </m:e>
                      <m:sub>
                        <m:r>
                          <a:rPr lang="ro-RO" i="1">
                            <a:latin typeface="Cambria Math" panose="02040503050406030204" pitchFamily="18" charset="0"/>
                            <a:ea typeface="Times New Roman" panose="02020603050405020304" pitchFamily="18" charset="0"/>
                            <a:cs typeface="Times New Roman" panose="02020603050405020304" pitchFamily="18" charset="0"/>
                          </a:rPr>
                          <m:t>𝑒</m:t>
                        </m:r>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ro-RO" dirty="0">
                    <a:ea typeface="Times New Roman" panose="02020603050405020304" pitchFamily="18" charset="0"/>
                  </a:rPr>
                  <a:t> aduce centrul de greutate al bielei </a:t>
                </a:r>
                <a:r>
                  <a:rPr lang="ro-RO" i="1" dirty="0">
                    <a:ea typeface="Times New Roman" panose="02020603050405020304" pitchFamily="18" charset="0"/>
                  </a:rPr>
                  <a:t>2</a:t>
                </a:r>
                <a:r>
                  <a:rPr lang="ro-RO" dirty="0">
                    <a:ea typeface="Times New Roman" panose="02020603050405020304" pitchFamily="18" charset="0"/>
                  </a:rPr>
                  <a:t>, pistonului </a:t>
                </a:r>
                <a:r>
                  <a:rPr lang="ro-RO" i="1" dirty="0">
                    <a:ea typeface="Times New Roman" panose="02020603050405020304" pitchFamily="18" charset="0"/>
                  </a:rPr>
                  <a:t>3</a:t>
                </a:r>
                <a:r>
                  <a:rPr lang="ro-RO" dirty="0">
                    <a:ea typeface="Times New Roman" panose="02020603050405020304" pitchFamily="18" charset="0"/>
                  </a:rPr>
                  <a:t> și manivelei </a:t>
                </a:r>
                <a:r>
                  <a:rPr lang="ro-RO" i="1" dirty="0">
                    <a:ea typeface="Times New Roman" panose="02020603050405020304" pitchFamily="18" charset="0"/>
                  </a:rPr>
                  <a:t>1</a:t>
                </a:r>
                <a:r>
                  <a:rPr lang="ro-RO" dirty="0">
                    <a:ea typeface="Times New Roman" panose="02020603050405020304" pitchFamily="18" charset="0"/>
                  </a:rPr>
                  <a:t> în centrul cuplei </a:t>
                </a:r>
                <a:r>
                  <a:rPr lang="ro-RO" i="1" dirty="0">
                    <a:ea typeface="Times New Roman" panose="02020603050405020304" pitchFamily="18" charset="0"/>
                  </a:rPr>
                  <a:t>A</a:t>
                </a:r>
                <a:r>
                  <a:rPr lang="ro-RO" dirty="0">
                    <a:ea typeface="Times New Roman" panose="02020603050405020304" pitchFamily="18" charset="0"/>
                  </a:rPr>
                  <a:t>. </a:t>
                </a:r>
                <a:endParaRPr lang="en-US" dirty="0"/>
              </a:p>
            </p:txBody>
          </p:sp>
        </mc:Choice>
        <mc:Fallback xmlns="">
          <p:sp>
            <p:nvSpPr>
              <p:cNvPr id="12" name="Rectangle 11">
                <a:extLst>
                  <a:ext uri="{FF2B5EF4-FFF2-40B4-BE49-F238E27FC236}">
                    <a16:creationId xmlns:a16="http://schemas.microsoft.com/office/drawing/2014/main" id="{D5D72802-D5D1-42DE-BE91-2F09377C4FB4}"/>
                  </a:ext>
                </a:extLst>
              </p:cNvPr>
              <p:cNvSpPr>
                <a:spLocks noRot="1" noChangeAspect="1" noMove="1" noResize="1" noEditPoints="1" noAdjustHandles="1" noChangeArrowheads="1" noChangeShapeType="1" noTextEdit="1"/>
              </p:cNvSpPr>
              <p:nvPr/>
            </p:nvSpPr>
            <p:spPr>
              <a:xfrm>
                <a:off x="487024" y="2339327"/>
                <a:ext cx="6652915" cy="646331"/>
              </a:xfrm>
              <a:prstGeom prst="rect">
                <a:avLst/>
              </a:prstGeom>
              <a:blipFill>
                <a:blip r:embed="rId7"/>
                <a:stretch>
                  <a:fillRect l="-825"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D7D8DFC-3A9D-4709-922C-2FA7FC4871EC}"/>
                  </a:ext>
                </a:extLst>
              </p:cNvPr>
              <p:cNvSpPr/>
              <p:nvPr/>
            </p:nvSpPr>
            <p:spPr>
              <a:xfrm>
                <a:off x="1863476" y="3135104"/>
                <a:ext cx="3816366" cy="369332"/>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r>
                            <a:rPr lang="en-US" i="0">
                              <a:latin typeface="Cambria Math" panose="02040503050406030204" pitchFamily="18" charset="0"/>
                            </a:rPr>
                            <m:t>1</m:t>
                          </m:r>
                        </m:sub>
                      </m:sSub>
                      <m:r>
                        <a:rPr lang="en-US" i="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r>
                                <a:rPr lang="en-US" i="1">
                                  <a:latin typeface="Cambria Math" panose="02040503050406030204" pitchFamily="18" charset="0"/>
                                </a:rPr>
                                <m:t>𝐵</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3</m:t>
                              </m:r>
                            </m:sub>
                          </m:sSub>
                        </m:e>
                      </m:d>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1</m:t>
                          </m:r>
                        </m:sub>
                      </m:sSub>
                    </m:oMath>
                  </m:oMathPara>
                </a14:m>
                <a:endParaRPr lang="en-US" dirty="0"/>
              </a:p>
            </p:txBody>
          </p:sp>
        </mc:Choice>
        <mc:Fallback xmlns="">
          <p:sp>
            <p:nvSpPr>
              <p:cNvPr id="13" name="Rectangle 12">
                <a:extLst>
                  <a:ext uri="{FF2B5EF4-FFF2-40B4-BE49-F238E27FC236}">
                    <a16:creationId xmlns:a16="http://schemas.microsoft.com/office/drawing/2014/main" id="{9D7D8DFC-3A9D-4709-922C-2FA7FC4871EC}"/>
                  </a:ext>
                </a:extLst>
              </p:cNvPr>
              <p:cNvSpPr>
                <a:spLocks noRot="1" noChangeAspect="1" noMove="1" noResize="1" noEditPoints="1" noAdjustHandles="1" noChangeArrowheads="1" noChangeShapeType="1" noTextEdit="1"/>
              </p:cNvSpPr>
              <p:nvPr/>
            </p:nvSpPr>
            <p:spPr>
              <a:xfrm>
                <a:off x="1863476" y="3135104"/>
                <a:ext cx="3816366" cy="369332"/>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F9086EA-E21A-47D9-A2CC-C3C35A3FCB49}"/>
                  </a:ext>
                </a:extLst>
              </p:cNvPr>
              <p:cNvSpPr/>
              <p:nvPr/>
            </p:nvSpPr>
            <p:spPr>
              <a:xfrm>
                <a:off x="1006564" y="5613279"/>
                <a:ext cx="1546193" cy="665054"/>
              </a:xfrm>
              <a:prstGeom prst="rect">
                <a:avLst/>
              </a:prstGeom>
              <a:ln w="1270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𝑐</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r>
                                <a:rPr lang="en-US" i="0">
                                  <a:latin typeface="Cambria Math" panose="02040503050406030204" pitchFamily="18" charset="0"/>
                                </a:rPr>
                                <m:t>2</m:t>
                              </m:r>
                            </m:sub>
                          </m:sSub>
                        </m:den>
                      </m:f>
                    </m:oMath>
                  </m:oMathPara>
                </a14:m>
                <a:endParaRPr lang="en-US" dirty="0"/>
              </a:p>
            </p:txBody>
          </p:sp>
        </mc:Choice>
        <mc:Fallback xmlns="">
          <p:sp>
            <p:nvSpPr>
              <p:cNvPr id="14" name="Rectangle 13">
                <a:extLst>
                  <a:ext uri="{FF2B5EF4-FFF2-40B4-BE49-F238E27FC236}">
                    <a16:creationId xmlns:a16="http://schemas.microsoft.com/office/drawing/2014/main" id="{9F9086EA-E21A-47D9-A2CC-C3C35A3FCB49}"/>
                  </a:ext>
                </a:extLst>
              </p:cNvPr>
              <p:cNvSpPr>
                <a:spLocks noRot="1" noChangeAspect="1" noMove="1" noResize="1" noEditPoints="1" noAdjustHandles="1" noChangeArrowheads="1" noChangeShapeType="1" noTextEdit="1"/>
              </p:cNvSpPr>
              <p:nvPr/>
            </p:nvSpPr>
            <p:spPr>
              <a:xfrm>
                <a:off x="1006564" y="5613279"/>
                <a:ext cx="1546193" cy="665054"/>
              </a:xfrm>
              <a:prstGeom prst="rect">
                <a:avLst/>
              </a:prstGeom>
              <a:blipFill>
                <a:blip r:embed="rId9"/>
                <a:stretch>
                  <a:fillRect/>
                </a:stretch>
              </a:blipFill>
              <a:ln w="127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0B2269CC-0982-4294-8756-BC61A4DCB2F9}"/>
                  </a:ext>
                </a:extLst>
              </p:cNvPr>
              <p:cNvSpPr/>
              <p:nvPr/>
            </p:nvSpPr>
            <p:spPr>
              <a:xfrm>
                <a:off x="942031" y="4544640"/>
                <a:ext cx="4099777" cy="714683"/>
              </a:xfrm>
              <a:prstGeom prst="rect">
                <a:avLst/>
              </a:prstGeom>
              <a:ln w="1270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r>
                            <a:rPr lang="en-US" i="0">
                              <a:latin typeface="Cambria Math" panose="02040503050406030204" pitchFamily="18" charset="0"/>
                            </a:rPr>
                            <m:t>1</m:t>
                          </m:r>
                        </m:sub>
                      </m:sSub>
                      <m:r>
                        <a:rPr lang="en-US" i="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𝑐</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r>
                                    <a:rPr lang="en-US" i="0">
                                      <a:latin typeface="Cambria Math" panose="02040503050406030204" pitchFamily="18" charset="0"/>
                                    </a:rPr>
                                    <m:t>2</m:t>
                                  </m:r>
                                </m:sub>
                              </m:sSub>
                            </m:den>
                          </m:f>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1</m:t>
                                  </m:r>
                                </m:sub>
                              </m:sSub>
                            </m:den>
                          </m:f>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3</m:t>
                              </m:r>
                            </m:sub>
                          </m:sSub>
                        </m:e>
                      </m:d>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r>
                                <a:rPr lang="en-US" i="0">
                                  <a:latin typeface="Cambria Math" panose="02040503050406030204" pitchFamily="18" charset="0"/>
                                </a:rPr>
                                <m:t>1</m:t>
                              </m:r>
                            </m:sub>
                          </m:sSub>
                        </m:den>
                      </m:f>
                    </m:oMath>
                  </m:oMathPara>
                </a14:m>
                <a:endParaRPr lang="en-US" dirty="0"/>
              </a:p>
            </p:txBody>
          </p:sp>
        </mc:Choice>
        <mc:Fallback xmlns="">
          <p:sp>
            <p:nvSpPr>
              <p:cNvPr id="15" name="Rectangle 14">
                <a:extLst>
                  <a:ext uri="{FF2B5EF4-FFF2-40B4-BE49-F238E27FC236}">
                    <a16:creationId xmlns:a16="http://schemas.microsoft.com/office/drawing/2014/main" id="{0B2269CC-0982-4294-8756-BC61A4DCB2F9}"/>
                  </a:ext>
                </a:extLst>
              </p:cNvPr>
              <p:cNvSpPr>
                <a:spLocks noRot="1" noChangeAspect="1" noMove="1" noResize="1" noEditPoints="1" noAdjustHandles="1" noChangeArrowheads="1" noChangeShapeType="1" noTextEdit="1"/>
              </p:cNvSpPr>
              <p:nvPr/>
            </p:nvSpPr>
            <p:spPr>
              <a:xfrm>
                <a:off x="942031" y="4544640"/>
                <a:ext cx="4099777" cy="714683"/>
              </a:xfrm>
              <a:prstGeom prst="rect">
                <a:avLst/>
              </a:prstGeom>
              <a:blipFill>
                <a:blip r:embed="rId10"/>
                <a:stretch>
                  <a:fillRect/>
                </a:stretch>
              </a:blipFill>
              <a:ln w="127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7FFE9517-8347-480D-A3FA-79B201478226}"/>
                  </a:ext>
                </a:extLst>
              </p:cNvPr>
              <p:cNvSpPr/>
              <p:nvPr/>
            </p:nvSpPr>
            <p:spPr>
              <a:xfrm>
                <a:off x="561678" y="3895816"/>
                <a:ext cx="3362202" cy="369332"/>
              </a:xfrm>
              <a:prstGeom prst="rect">
                <a:avLst/>
              </a:prstGeom>
            </p:spPr>
            <p:txBody>
              <a:bodyPr wrap="none">
                <a:spAutoFit/>
              </a:bodyPr>
              <a:lstStyle/>
              <a:p>
                <a:r>
                  <a:rPr lang="ro-RO" dirty="0"/>
                  <a:t>Dacă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𝑟</m:t>
                        </m:r>
                      </m:e>
                      <m:sub>
                        <m:r>
                          <a:rPr lang="ro-RO" i="1">
                            <a:latin typeface="Cambria Math" panose="02040503050406030204" pitchFamily="18" charset="0"/>
                            <a:ea typeface="Calibri" panose="020F0502020204030204" pitchFamily="34" charset="0"/>
                            <a:cs typeface="Times New Roman" panose="02020603050405020304" pitchFamily="18" charset="0"/>
                          </a:rPr>
                          <m:t>𝑒</m:t>
                        </m:r>
                        <m:r>
                          <a:rPr lang="ro-RO" i="1">
                            <a:latin typeface="Cambria Math" panose="02040503050406030204" pitchFamily="18" charset="0"/>
                            <a:ea typeface="Calibri" panose="020F0502020204030204" pitchFamily="34" charset="0"/>
                            <a:cs typeface="Times New Roman" panose="02020603050405020304" pitchFamily="18" charset="0"/>
                          </a:rPr>
                          <m:t>1</m:t>
                        </m:r>
                      </m:sub>
                    </m:sSub>
                  </m:oMath>
                </a14:m>
                <a:r>
                  <a:rPr lang="ro-RO" dirty="0">
                    <a:ea typeface="Times New Roman" panose="02020603050405020304" pitchFamily="18" charset="0"/>
                  </a:rPr>
                  <a:t> și </a:t>
                </a:r>
                <a14:m>
                  <m:oMath xmlns:m="http://schemas.openxmlformats.org/officeDocument/2006/math">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𝑟</m:t>
                        </m:r>
                      </m:e>
                      <m:sub>
                        <m:r>
                          <a:rPr lang="ro-RO" i="1">
                            <a:latin typeface="Cambria Math" panose="02040503050406030204" pitchFamily="18" charset="0"/>
                            <a:ea typeface="Calibri" panose="020F0502020204030204" pitchFamily="34" charset="0"/>
                            <a:cs typeface="Times New Roman" panose="02020603050405020304" pitchFamily="18" charset="0"/>
                          </a:rPr>
                          <m:t>𝑒</m:t>
                        </m:r>
                        <m:r>
                          <a:rPr lang="ro-RO" i="1">
                            <a:latin typeface="Cambria Math" panose="02040503050406030204" pitchFamily="18" charset="0"/>
                            <a:ea typeface="Calibri" panose="020F0502020204030204" pitchFamily="34" charset="0"/>
                            <a:cs typeface="Times New Roman" panose="02020603050405020304" pitchFamily="18" charset="0"/>
                          </a:rPr>
                          <m:t>2</m:t>
                        </m:r>
                      </m:sub>
                    </m:sSub>
                  </m:oMath>
                </a14:m>
                <a:r>
                  <a:rPr lang="ro-RO" dirty="0">
                    <a:ea typeface="Times New Roman" panose="02020603050405020304" pitchFamily="18" charset="0"/>
                  </a:rPr>
                  <a:t> se aleg constructiv:</a:t>
                </a:r>
                <a:endParaRPr lang="en-US" dirty="0"/>
              </a:p>
            </p:txBody>
          </p:sp>
        </mc:Choice>
        <mc:Fallback xmlns="">
          <p:sp>
            <p:nvSpPr>
              <p:cNvPr id="19" name="Rectangle 18">
                <a:extLst>
                  <a:ext uri="{FF2B5EF4-FFF2-40B4-BE49-F238E27FC236}">
                    <a16:creationId xmlns:a16="http://schemas.microsoft.com/office/drawing/2014/main" id="{7FFE9517-8347-480D-A3FA-79B201478226}"/>
                  </a:ext>
                </a:extLst>
              </p:cNvPr>
              <p:cNvSpPr>
                <a:spLocks noRot="1" noChangeAspect="1" noMove="1" noResize="1" noEditPoints="1" noAdjustHandles="1" noChangeArrowheads="1" noChangeShapeType="1" noTextEdit="1"/>
              </p:cNvSpPr>
              <p:nvPr/>
            </p:nvSpPr>
            <p:spPr>
              <a:xfrm>
                <a:off x="561678" y="3895816"/>
                <a:ext cx="3362202" cy="369332"/>
              </a:xfrm>
              <a:prstGeom prst="rect">
                <a:avLst/>
              </a:prstGeom>
              <a:blipFill>
                <a:blip r:embed="rId11"/>
                <a:stretch>
                  <a:fillRect l="-1449" t="-8197" r="-1087" b="-24590"/>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ED32C150-29C3-46EF-BBAF-9AEBC965F0EE}"/>
              </a:ext>
            </a:extLst>
          </p:cNvPr>
          <p:cNvSpPr/>
          <p:nvPr/>
        </p:nvSpPr>
        <p:spPr>
          <a:xfrm>
            <a:off x="5771413" y="5784162"/>
            <a:ext cx="6090770" cy="369332"/>
          </a:xfrm>
          <a:prstGeom prst="rect">
            <a:avLst/>
          </a:prstGeom>
        </p:spPr>
        <p:txBody>
          <a:bodyPr wrap="none">
            <a:spAutoFit/>
          </a:bodyPr>
          <a:lstStyle/>
          <a:p>
            <a:r>
              <a:rPr lang="ro-RO" dirty="0">
                <a:ea typeface="Calibri" panose="020F0502020204030204" pitchFamily="34" charset="0"/>
              </a:rPr>
              <a:t>Centrul de greutate al mecanismului este adus în punctul fix A</a:t>
            </a:r>
            <a:endParaRPr lang="en-US" dirty="0"/>
          </a:p>
        </p:txBody>
      </p:sp>
      <p:sp>
        <p:nvSpPr>
          <p:cNvPr id="17" name="Rectangle 16">
            <a:extLst>
              <a:ext uri="{FF2B5EF4-FFF2-40B4-BE49-F238E27FC236}">
                <a16:creationId xmlns:a16="http://schemas.microsoft.com/office/drawing/2014/main" id="{4D137A97-E8FC-4505-AA86-AC6CF8C68A0E}"/>
              </a:ext>
            </a:extLst>
          </p:cNvPr>
          <p:cNvSpPr/>
          <p:nvPr/>
        </p:nvSpPr>
        <p:spPr>
          <a:xfrm>
            <a:off x="552348" y="313618"/>
            <a:ext cx="6257482" cy="461665"/>
          </a:xfrm>
          <a:prstGeom prst="rect">
            <a:avLst/>
          </a:prstGeom>
        </p:spPr>
        <p:txBody>
          <a:bodyPr wrap="none">
            <a:spAutoFit/>
          </a:bodyPr>
          <a:lstStyle/>
          <a:p>
            <a:r>
              <a:rPr lang="ro-RO" sz="2400" dirty="0"/>
              <a:t>3.2.2 Echilibrarea mecanismului manivelă piston </a:t>
            </a:r>
            <a:endParaRPr lang="en-US" sz="2400" dirty="0"/>
          </a:p>
        </p:txBody>
      </p:sp>
      <p:cxnSp>
        <p:nvCxnSpPr>
          <p:cNvPr id="18" name="Straight Connector 17">
            <a:extLst>
              <a:ext uri="{FF2B5EF4-FFF2-40B4-BE49-F238E27FC236}">
                <a16:creationId xmlns:a16="http://schemas.microsoft.com/office/drawing/2014/main" id="{3EE5CEF3-6819-40AD-900F-886F8D176298}"/>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03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animBg="1"/>
      <p:bldP spid="14" grpId="0" animBg="1"/>
      <p:bldP spid="15" grpId="0" animBg="1"/>
      <p:bldP spid="19" grpId="0"/>
      <p:bldP spid="2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a:extLst>
              <a:ext uri="{FF2B5EF4-FFF2-40B4-BE49-F238E27FC236}">
                <a16:creationId xmlns:a16="http://schemas.microsoft.com/office/drawing/2014/main" id="{C770B29B-727A-4BDA-9D56-57CE1610EF5B}"/>
              </a:ext>
            </a:extLst>
          </p:cNvPr>
          <p:cNvGraphicFramePr>
            <a:graphicFrameLocks noChangeAspect="1"/>
          </p:cNvGraphicFramePr>
          <p:nvPr/>
        </p:nvGraphicFramePr>
        <p:xfrm>
          <a:off x="5971961" y="1895927"/>
          <a:ext cx="5570471" cy="3226311"/>
        </p:xfrm>
        <a:graphic>
          <a:graphicData uri="http://schemas.openxmlformats.org/presentationml/2006/ole">
            <mc:AlternateContent xmlns:mc="http://schemas.openxmlformats.org/markup-compatibility/2006">
              <mc:Choice xmlns:v="urn:schemas-microsoft-com:vml" Requires="v">
                <p:oleObj spid="_x0000_s37890" name="Visio" r:id="rId3" imgW="4175618" imgH="2423255" progId="Visio.Drawing.15">
                  <p:embed/>
                </p:oleObj>
              </mc:Choice>
              <mc:Fallback>
                <p:oleObj name="Visio" r:id="rId3" imgW="4175618" imgH="2423255" progId="Visio.Drawing.15">
                  <p:embed/>
                  <p:pic>
                    <p:nvPicPr>
                      <p:cNvPr id="17" name="Object 16">
                        <a:extLst>
                          <a:ext uri="{FF2B5EF4-FFF2-40B4-BE49-F238E27FC236}">
                            <a16:creationId xmlns:a16="http://schemas.microsoft.com/office/drawing/2014/main" id="{C770B29B-727A-4BDA-9D56-57CE1610EF5B}"/>
                          </a:ext>
                        </a:extLst>
                      </p:cNvPr>
                      <p:cNvPicPr>
                        <a:picLocks noChangeAspect="1" noChangeArrowheads="1"/>
                      </p:cNvPicPr>
                      <p:nvPr/>
                    </p:nvPicPr>
                    <p:blipFill>
                      <a:blip r:embed="rId4"/>
                      <a:srcRect/>
                      <a:stretch>
                        <a:fillRect/>
                      </a:stretch>
                    </p:blipFill>
                    <p:spPr bwMode="auto">
                      <a:xfrm>
                        <a:off x="5971961" y="1895927"/>
                        <a:ext cx="5570471" cy="3226311"/>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353DD73-9F7E-47AF-8F4D-160671B6E943}"/>
                  </a:ext>
                </a:extLst>
              </p:cNvPr>
              <p:cNvSpPr/>
              <p:nvPr/>
            </p:nvSpPr>
            <p:spPr>
              <a:xfrm>
                <a:off x="573151" y="991058"/>
                <a:ext cx="10806049" cy="646331"/>
              </a:xfrm>
              <a:prstGeom prst="rect">
                <a:avLst/>
              </a:prstGeom>
            </p:spPr>
            <p:txBody>
              <a:bodyPr wrap="square">
                <a:spAutoFit/>
              </a:bodyPr>
              <a:lstStyle/>
              <a:p>
                <a:pPr algn="just"/>
                <a:r>
                  <a:rPr lang="ro-RO" dirty="0">
                    <a:ea typeface="Times New Roman" panose="02020603050405020304" pitchFamily="18" charset="0"/>
                  </a:rPr>
                  <a:t>Mas</a:t>
                </a:r>
                <a:r>
                  <a:rPr lang="en-US" dirty="0">
                    <a:ea typeface="Times New Roman" panose="02020603050405020304" pitchFamily="18" charset="0"/>
                  </a:rPr>
                  <a:t>a </a:t>
                </a:r>
                <a14:m>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𝑚</m:t>
                        </m:r>
                      </m:e>
                      <m:sub>
                        <m:r>
                          <a:rPr lang="ro-RO" i="1">
                            <a:latin typeface="Cambria Math" panose="02040503050406030204" pitchFamily="18" charset="0"/>
                            <a:ea typeface="Times New Roman" panose="02020603050405020304" pitchFamily="18" charset="0"/>
                            <a:cs typeface="Times New Roman" panose="02020603050405020304" pitchFamily="18" charset="0"/>
                          </a:rPr>
                          <m:t>𝑒</m:t>
                        </m:r>
                      </m:sub>
                    </m:sSub>
                  </m:oMath>
                </a14:m>
                <a:r>
                  <a:rPr lang="ro-RO" dirty="0">
                    <a:ea typeface="Times New Roman" panose="02020603050405020304" pitchFamily="18" charset="0"/>
                  </a:rPr>
                  <a:t> echilibrează</a:t>
                </a:r>
                <a:r>
                  <a:rPr lang="en-US" dirty="0">
                    <a:ea typeface="Times New Roman" panose="02020603050405020304" pitchFamily="18" charset="0"/>
                  </a:rPr>
                  <a:t> doar</a:t>
                </a:r>
                <a:r>
                  <a:rPr lang="ro-RO" dirty="0">
                    <a:ea typeface="Times New Roman" panose="02020603050405020304" pitchFamily="18" charset="0"/>
                  </a:rPr>
                  <a:t> masa concentrată în punctul B</a:t>
                </a:r>
                <a:r>
                  <a:rPr lang="en-US" dirty="0">
                    <a:ea typeface="Times New Roman" panose="02020603050405020304" pitchFamily="18" charset="0"/>
                  </a:rPr>
                  <a:t> </a:t>
                </a:r>
                <a:r>
                  <a:rPr lang="en-US" dirty="0" err="1">
                    <a:ea typeface="Times New Roman" panose="02020603050405020304" pitchFamily="18" charset="0"/>
                  </a:rPr>
                  <a:t>iar</a:t>
                </a:r>
                <a:r>
                  <a:rPr lang="ro-RO" dirty="0">
                    <a:ea typeface="Times New Roman" panose="02020603050405020304" pitchFamily="18" charset="0"/>
                  </a:rPr>
                  <a:t> </a:t>
                </a:r>
                <a:r>
                  <a:rPr lang="en-US" dirty="0">
                    <a:ea typeface="Times New Roman" panose="02020603050405020304" pitchFamily="18" charset="0"/>
                  </a:rPr>
                  <a:t>m</a:t>
                </a:r>
                <a:r>
                  <a:rPr lang="ro-RO" dirty="0" err="1">
                    <a:ea typeface="Times New Roman" panose="02020603050405020304" pitchFamily="18" charset="0"/>
                  </a:rPr>
                  <a:t>asa</a:t>
                </a:r>
                <a:r>
                  <a:rPr lang="ro-RO" dirty="0">
                    <a:ea typeface="Times New Roman" panose="02020603050405020304" pitchFamily="18" charset="0"/>
                  </a:rPr>
                  <a:t>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𝑚</m:t>
                        </m:r>
                      </m:e>
                      <m:sub>
                        <m:r>
                          <a:rPr lang="ro-RO" i="1">
                            <a:latin typeface="Cambria Math" panose="02040503050406030204" pitchFamily="18" charset="0"/>
                            <a:ea typeface="Calibri" panose="020F0502020204030204" pitchFamily="34" charset="0"/>
                            <a:cs typeface="Times New Roman" panose="02020603050405020304" pitchFamily="18" charset="0"/>
                          </a:rPr>
                          <m:t>𝐶</m:t>
                        </m:r>
                      </m:sub>
                    </m:sSub>
                  </m:oMath>
                </a14:m>
                <a:r>
                  <a:rPr lang="ro-RO" dirty="0">
                    <a:ea typeface="Times New Roman" panose="02020603050405020304" pitchFamily="18" charset="0"/>
                  </a:rPr>
                  <a:t> concentrată în punctul </a:t>
                </a:r>
                <a:r>
                  <a:rPr lang="ro-RO" i="1" dirty="0">
                    <a:ea typeface="Times New Roman" panose="02020603050405020304" pitchFamily="18" charset="0"/>
                  </a:rPr>
                  <a:t>C</a:t>
                </a:r>
                <a:r>
                  <a:rPr lang="en-US" i="1" dirty="0">
                    <a:ea typeface="Times New Roman" panose="02020603050405020304" pitchFamily="18" charset="0"/>
                  </a:rPr>
                  <a:t>, </a:t>
                </a:r>
                <a:r>
                  <a:rPr lang="ro-RO" dirty="0">
                    <a:ea typeface="Times New Roman" panose="02020603050405020304" pitchFamily="18" charset="0"/>
                  </a:rPr>
                  <a:t>rămâne neechilibrată</a:t>
                </a:r>
                <a:r>
                  <a:rPr lang="en-US" dirty="0">
                    <a:ea typeface="Times New Roman" panose="02020603050405020304" pitchFamily="18" charset="0"/>
                  </a:rPr>
                  <a:t>:</a:t>
                </a:r>
                <a:r>
                  <a:rPr lang="ro-RO" dirty="0">
                    <a:ea typeface="Times New Roman" panose="02020603050405020304" pitchFamily="18" charset="0"/>
                  </a:rPr>
                  <a:t> </a:t>
                </a:r>
                <a:endParaRPr lang="en-US" dirty="0"/>
              </a:p>
            </p:txBody>
          </p:sp>
        </mc:Choice>
        <mc:Fallback xmlns="">
          <p:sp>
            <p:nvSpPr>
              <p:cNvPr id="18" name="Rectangle 17">
                <a:extLst>
                  <a:ext uri="{FF2B5EF4-FFF2-40B4-BE49-F238E27FC236}">
                    <a16:creationId xmlns:a16="http://schemas.microsoft.com/office/drawing/2014/main" id="{3353DD73-9F7E-47AF-8F4D-160671B6E943}"/>
                  </a:ext>
                </a:extLst>
              </p:cNvPr>
              <p:cNvSpPr>
                <a:spLocks noRot="1" noChangeAspect="1" noMove="1" noResize="1" noEditPoints="1" noAdjustHandles="1" noChangeArrowheads="1" noChangeShapeType="1" noTextEdit="1"/>
              </p:cNvSpPr>
              <p:nvPr/>
            </p:nvSpPr>
            <p:spPr>
              <a:xfrm>
                <a:off x="573151" y="991058"/>
                <a:ext cx="10806049" cy="646331"/>
              </a:xfrm>
              <a:prstGeom prst="rect">
                <a:avLst/>
              </a:prstGeom>
              <a:blipFill>
                <a:blip r:embed="rId5"/>
                <a:stretch>
                  <a:fillRect l="-451" t="-5660" r="-451"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3F84746-BF63-4BE2-B534-83CBA3964462}"/>
                  </a:ext>
                </a:extLst>
              </p:cNvPr>
              <p:cNvSpPr/>
              <p:nvPr/>
            </p:nvSpPr>
            <p:spPr>
              <a:xfrm>
                <a:off x="812800" y="2058242"/>
                <a:ext cx="15115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sub>
                      </m:sSub>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𝐵</m:t>
                          </m:r>
                        </m:sub>
                      </m:sSub>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1</m:t>
                          </m:r>
                        </m:sub>
                      </m:sSub>
                    </m:oMath>
                  </m:oMathPara>
                </a14:m>
                <a:endParaRPr lang="en-US" dirty="0"/>
              </a:p>
            </p:txBody>
          </p:sp>
        </mc:Choice>
        <mc:Fallback xmlns="">
          <p:sp>
            <p:nvSpPr>
              <p:cNvPr id="20" name="Rectangle 19">
                <a:extLst>
                  <a:ext uri="{FF2B5EF4-FFF2-40B4-BE49-F238E27FC236}">
                    <a16:creationId xmlns:a16="http://schemas.microsoft.com/office/drawing/2014/main" id="{63F84746-BF63-4BE2-B534-83CBA3964462}"/>
                  </a:ext>
                </a:extLst>
              </p:cNvPr>
              <p:cNvSpPr>
                <a:spLocks noRot="1" noChangeAspect="1" noMove="1" noResize="1" noEditPoints="1" noAdjustHandles="1" noChangeArrowheads="1" noChangeShapeType="1" noTextEdit="1"/>
              </p:cNvSpPr>
              <p:nvPr/>
            </p:nvSpPr>
            <p:spPr>
              <a:xfrm>
                <a:off x="812800" y="2058242"/>
                <a:ext cx="1511504"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77CF088-8EA9-4E18-A09D-91E12C0047BC}"/>
                  </a:ext>
                </a:extLst>
              </p:cNvPr>
              <p:cNvSpPr/>
              <p:nvPr/>
            </p:nvSpPr>
            <p:spPr>
              <a:xfrm>
                <a:off x="812800" y="2632143"/>
                <a:ext cx="4141005" cy="663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𝐵</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a:latin typeface="Cambria Math" panose="02040503050406030204" pitchFamily="18" charset="0"/>
                            </a:rPr>
                            <m:t>1</m:t>
                          </m:r>
                          <m:r>
                            <a:rPr lang="en-US" i="1">
                              <a:latin typeface="Cambria Math" panose="02040503050406030204" pitchFamily="18" charset="0"/>
                            </a:rPr>
                            <m:t>𝐵</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a:latin typeface="Cambria Math" panose="02040503050406030204" pitchFamily="18" charset="0"/>
                            </a:rPr>
                            <m:t>2</m:t>
                          </m:r>
                          <m:r>
                            <a:rPr lang="en-US" i="1">
                              <a:latin typeface="Cambria Math" panose="02040503050406030204" pitchFamily="18" charset="0"/>
                            </a:rPr>
                            <m:t>𝐵</m:t>
                          </m:r>
                        </m:sub>
                      </m:sSub>
                      <m:r>
                        <a:rPr lang="en-US">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a:latin typeface="Cambria Math" panose="02040503050406030204" pitchFamily="18" charset="0"/>
                            </a:rPr>
                            <m:t>1</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a:latin typeface="Cambria Math" panose="02040503050406030204" pitchFamily="18" charset="0"/>
                                </a:rPr>
                                <m:t>1</m:t>
                              </m:r>
                            </m:sub>
                          </m:sSub>
                        </m:den>
                      </m:f>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a:latin typeface="Cambria Math" panose="02040503050406030204" pitchFamily="18" charset="0"/>
                            </a:rPr>
                            <m:t>2</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a:latin typeface="Cambria Math" panose="02040503050406030204" pitchFamily="18" charset="0"/>
                                </a:rPr>
                                <m:t>2</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a:latin typeface="Cambria Math" panose="02040503050406030204" pitchFamily="18" charset="0"/>
                                </a:rPr>
                                <m:t>2</m:t>
                              </m:r>
                            </m:sub>
                          </m:sSub>
                        </m:den>
                      </m:f>
                    </m:oMath>
                  </m:oMathPara>
                </a14:m>
                <a:endParaRPr lang="en-US" dirty="0"/>
              </a:p>
            </p:txBody>
          </p:sp>
        </mc:Choice>
        <mc:Fallback xmlns="">
          <p:sp>
            <p:nvSpPr>
              <p:cNvPr id="22" name="Rectangle 21">
                <a:extLst>
                  <a:ext uri="{FF2B5EF4-FFF2-40B4-BE49-F238E27FC236}">
                    <a16:creationId xmlns:a16="http://schemas.microsoft.com/office/drawing/2014/main" id="{577CF088-8EA9-4E18-A09D-91E12C0047BC}"/>
                  </a:ext>
                </a:extLst>
              </p:cNvPr>
              <p:cNvSpPr>
                <a:spLocks noRot="1" noChangeAspect="1" noMove="1" noResize="1" noEditPoints="1" noAdjustHandles="1" noChangeArrowheads="1" noChangeShapeType="1" noTextEdit="1"/>
              </p:cNvSpPr>
              <p:nvPr/>
            </p:nvSpPr>
            <p:spPr>
              <a:xfrm>
                <a:off x="812800" y="2632143"/>
                <a:ext cx="4141005" cy="66358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A9818A65-5821-448F-B846-304294FCC003}"/>
                  </a:ext>
                </a:extLst>
              </p:cNvPr>
              <p:cNvSpPr/>
              <p:nvPr/>
            </p:nvSpPr>
            <p:spPr>
              <a:xfrm>
                <a:off x="812800" y="3726332"/>
                <a:ext cx="2839239" cy="369332"/>
              </a:xfrm>
              <a:prstGeom prst="rect">
                <a:avLst/>
              </a:prstGeom>
            </p:spPr>
            <p:txBody>
              <a:bodyPr wrap="none">
                <a:spAutoFit/>
              </a:bodyPr>
              <a:lstStyle/>
              <a:p>
                <a:r>
                  <a:rPr lang="ro-RO" dirty="0"/>
                  <a:t>Dacă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𝑟</m:t>
                        </m:r>
                      </m:e>
                      <m:sub>
                        <m:r>
                          <a:rPr lang="ro-RO" i="1">
                            <a:latin typeface="Cambria Math" panose="02040503050406030204" pitchFamily="18" charset="0"/>
                            <a:ea typeface="Calibri" panose="020F0502020204030204" pitchFamily="34" charset="0"/>
                            <a:cs typeface="Times New Roman" panose="02020603050405020304" pitchFamily="18" charset="0"/>
                          </a:rPr>
                          <m:t>𝑒</m:t>
                        </m:r>
                      </m:sub>
                    </m:sSub>
                  </m:oMath>
                </a14:m>
                <a:r>
                  <a:rPr lang="en-US" dirty="0">
                    <a:ea typeface="Times New Roman" panose="02020603050405020304" pitchFamily="18" charset="0"/>
                  </a:rPr>
                  <a:t> </a:t>
                </a:r>
                <a:r>
                  <a:rPr lang="ro-RO" dirty="0">
                    <a:ea typeface="Times New Roman" panose="02020603050405020304" pitchFamily="18" charset="0"/>
                  </a:rPr>
                  <a:t>se aleg</a:t>
                </a:r>
                <a:r>
                  <a:rPr lang="en-US" dirty="0">
                    <a:ea typeface="Times New Roman" panose="02020603050405020304" pitchFamily="18" charset="0"/>
                  </a:rPr>
                  <a:t>e</a:t>
                </a:r>
                <a:r>
                  <a:rPr lang="ro-RO" dirty="0">
                    <a:ea typeface="Times New Roman" panose="02020603050405020304" pitchFamily="18" charset="0"/>
                  </a:rPr>
                  <a:t> constructiv</a:t>
                </a:r>
                <a:r>
                  <a:rPr lang="en-US" dirty="0">
                    <a:ea typeface="Times New Roman" panose="02020603050405020304" pitchFamily="18" charset="0"/>
                  </a:rPr>
                  <a:t>:</a:t>
                </a:r>
              </a:p>
            </p:txBody>
          </p:sp>
        </mc:Choice>
        <mc:Fallback xmlns="">
          <p:sp>
            <p:nvSpPr>
              <p:cNvPr id="24" name="Rectangle 23">
                <a:extLst>
                  <a:ext uri="{FF2B5EF4-FFF2-40B4-BE49-F238E27FC236}">
                    <a16:creationId xmlns:a16="http://schemas.microsoft.com/office/drawing/2014/main" id="{A9818A65-5821-448F-B846-304294FCC003}"/>
                  </a:ext>
                </a:extLst>
              </p:cNvPr>
              <p:cNvSpPr>
                <a:spLocks noRot="1" noChangeAspect="1" noMove="1" noResize="1" noEditPoints="1" noAdjustHandles="1" noChangeArrowheads="1" noChangeShapeType="1" noTextEdit="1"/>
              </p:cNvSpPr>
              <p:nvPr/>
            </p:nvSpPr>
            <p:spPr>
              <a:xfrm>
                <a:off x="812800" y="3726332"/>
                <a:ext cx="2839239" cy="369332"/>
              </a:xfrm>
              <a:prstGeom prst="rect">
                <a:avLst/>
              </a:prstGeom>
              <a:blipFill>
                <a:blip r:embed="rId8"/>
                <a:stretch>
                  <a:fillRect l="-1717" t="-8197" r="-150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ED5E5B37-18DA-4162-AAFB-3316EDA915CF}"/>
                  </a:ext>
                </a:extLst>
              </p:cNvPr>
              <p:cNvSpPr/>
              <p:nvPr/>
            </p:nvSpPr>
            <p:spPr>
              <a:xfrm>
                <a:off x="812800" y="4506452"/>
                <a:ext cx="3136821" cy="714683"/>
              </a:xfrm>
              <a:prstGeom prst="rect">
                <a:avLst/>
              </a:prstGeom>
              <a:ln w="1270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sub>
                      </m:sSub>
                      <m:r>
                        <a:rPr lang="en-US" i="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1</m:t>
                                  </m:r>
                                </m:sub>
                              </m:sSub>
                            </m:den>
                          </m:f>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2</m:t>
                                  </m:r>
                                </m:sub>
                              </m:sSub>
                            </m:den>
                          </m:f>
                        </m:e>
                      </m:d>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den>
                      </m:f>
                    </m:oMath>
                  </m:oMathPara>
                </a14:m>
                <a:endParaRPr lang="en-US" dirty="0"/>
              </a:p>
            </p:txBody>
          </p:sp>
        </mc:Choice>
        <mc:Fallback xmlns="">
          <p:sp>
            <p:nvSpPr>
              <p:cNvPr id="25" name="Rectangle 24">
                <a:extLst>
                  <a:ext uri="{FF2B5EF4-FFF2-40B4-BE49-F238E27FC236}">
                    <a16:creationId xmlns:a16="http://schemas.microsoft.com/office/drawing/2014/main" id="{ED5E5B37-18DA-4162-AAFB-3316EDA915CF}"/>
                  </a:ext>
                </a:extLst>
              </p:cNvPr>
              <p:cNvSpPr>
                <a:spLocks noRot="1" noChangeAspect="1" noMove="1" noResize="1" noEditPoints="1" noAdjustHandles="1" noChangeArrowheads="1" noChangeShapeType="1" noTextEdit="1"/>
              </p:cNvSpPr>
              <p:nvPr/>
            </p:nvSpPr>
            <p:spPr>
              <a:xfrm>
                <a:off x="812800" y="4506452"/>
                <a:ext cx="3136821" cy="714683"/>
              </a:xfrm>
              <a:prstGeom prst="rect">
                <a:avLst/>
              </a:prstGeom>
              <a:blipFill>
                <a:blip r:embed="rId9"/>
                <a:stretch>
                  <a:fillRect/>
                </a:stretch>
              </a:blipFill>
              <a:ln w="12700">
                <a:solidFill>
                  <a:srgbClr val="FF0000"/>
                </a:solidFill>
              </a:ln>
            </p:spPr>
            <p:txBody>
              <a:bodyPr/>
              <a:lstStyle/>
              <a:p>
                <a:r>
                  <a:rPr lang="en-US">
                    <a:noFill/>
                  </a:rPr>
                  <a:t> </a:t>
                </a:r>
              </a:p>
            </p:txBody>
          </p:sp>
        </mc:Fallback>
      </mc:AlternateContent>
      <p:sp>
        <p:nvSpPr>
          <p:cNvPr id="10" name="Rectangle 9">
            <a:extLst>
              <a:ext uri="{FF2B5EF4-FFF2-40B4-BE49-F238E27FC236}">
                <a16:creationId xmlns:a16="http://schemas.microsoft.com/office/drawing/2014/main" id="{41B50743-C8A3-478A-9371-645BF4243AA8}"/>
              </a:ext>
            </a:extLst>
          </p:cNvPr>
          <p:cNvSpPr/>
          <p:nvPr/>
        </p:nvSpPr>
        <p:spPr>
          <a:xfrm>
            <a:off x="552348" y="313618"/>
            <a:ext cx="6257482" cy="461665"/>
          </a:xfrm>
          <a:prstGeom prst="rect">
            <a:avLst/>
          </a:prstGeom>
        </p:spPr>
        <p:txBody>
          <a:bodyPr wrap="none">
            <a:spAutoFit/>
          </a:bodyPr>
          <a:lstStyle/>
          <a:p>
            <a:r>
              <a:rPr lang="ro-RO" sz="2400" dirty="0"/>
              <a:t>3.2.2 Echilibrarea mecanismului manivelă piston </a:t>
            </a:r>
            <a:endParaRPr lang="en-US" sz="2400" dirty="0"/>
          </a:p>
        </p:txBody>
      </p:sp>
      <p:cxnSp>
        <p:nvCxnSpPr>
          <p:cNvPr id="11" name="Straight Connector 10">
            <a:extLst>
              <a:ext uri="{FF2B5EF4-FFF2-40B4-BE49-F238E27FC236}">
                <a16:creationId xmlns:a16="http://schemas.microsoft.com/office/drawing/2014/main" id="{697C2D27-854F-4674-8287-1573A707283D}"/>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94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a:extLst>
              <a:ext uri="{FF2B5EF4-FFF2-40B4-BE49-F238E27FC236}">
                <a16:creationId xmlns:a16="http://schemas.microsoft.com/office/drawing/2014/main" id="{C770B29B-727A-4BDA-9D56-57CE1610EF5B}"/>
              </a:ext>
            </a:extLst>
          </p:cNvPr>
          <p:cNvGraphicFramePr>
            <a:graphicFrameLocks noChangeAspect="1"/>
          </p:cNvGraphicFramePr>
          <p:nvPr/>
        </p:nvGraphicFramePr>
        <p:xfrm>
          <a:off x="6136912" y="2076683"/>
          <a:ext cx="5570471" cy="3226311"/>
        </p:xfrm>
        <a:graphic>
          <a:graphicData uri="http://schemas.openxmlformats.org/presentationml/2006/ole">
            <mc:AlternateContent xmlns:mc="http://schemas.openxmlformats.org/markup-compatibility/2006">
              <mc:Choice xmlns:v="urn:schemas-microsoft-com:vml" Requires="v">
                <p:oleObj spid="_x0000_s38914" name="Visio" r:id="rId3" imgW="4175618" imgH="2423255" progId="Visio.Drawing.15">
                  <p:embed/>
                </p:oleObj>
              </mc:Choice>
              <mc:Fallback>
                <p:oleObj name="Visio" r:id="rId3" imgW="4175618" imgH="2423255" progId="Visio.Drawing.15">
                  <p:embed/>
                  <p:pic>
                    <p:nvPicPr>
                      <p:cNvPr id="17" name="Object 16">
                        <a:extLst>
                          <a:ext uri="{FF2B5EF4-FFF2-40B4-BE49-F238E27FC236}">
                            <a16:creationId xmlns:a16="http://schemas.microsoft.com/office/drawing/2014/main" id="{C770B29B-727A-4BDA-9D56-57CE1610EF5B}"/>
                          </a:ext>
                        </a:extLst>
                      </p:cNvPr>
                      <p:cNvPicPr>
                        <a:picLocks noChangeAspect="1" noChangeArrowheads="1"/>
                      </p:cNvPicPr>
                      <p:nvPr/>
                    </p:nvPicPr>
                    <p:blipFill>
                      <a:blip r:embed="rId4"/>
                      <a:srcRect/>
                      <a:stretch>
                        <a:fillRect/>
                      </a:stretch>
                    </p:blipFill>
                    <p:spPr bwMode="auto">
                      <a:xfrm>
                        <a:off x="6136912" y="2076683"/>
                        <a:ext cx="5570471" cy="3226311"/>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3218CE5-C1F3-44F0-8F99-DD51784DC721}"/>
                  </a:ext>
                </a:extLst>
              </p:cNvPr>
              <p:cNvSpPr/>
              <p:nvPr/>
            </p:nvSpPr>
            <p:spPr>
              <a:xfrm>
                <a:off x="573151" y="1006999"/>
                <a:ext cx="10380642" cy="369332"/>
              </a:xfrm>
              <a:prstGeom prst="rect">
                <a:avLst/>
              </a:prstGeom>
            </p:spPr>
            <p:txBody>
              <a:bodyPr wrap="square">
                <a:spAutoFit/>
              </a:bodyPr>
              <a:lstStyle/>
              <a:p>
                <a:r>
                  <a:rPr lang="en-US" dirty="0">
                    <a:ea typeface="Times New Roman" panose="02020603050405020304" pitchFamily="18" charset="0"/>
                  </a:rPr>
                  <a:t>F</a:t>
                </a:r>
                <a:r>
                  <a:rPr lang="ro-RO" dirty="0" err="1">
                    <a:ea typeface="Times New Roman" panose="02020603050405020304" pitchFamily="18" charset="0"/>
                  </a:rPr>
                  <a:t>orța</a:t>
                </a:r>
                <a:r>
                  <a:rPr lang="ro-RO" dirty="0">
                    <a:ea typeface="Times New Roman" panose="02020603050405020304" pitchFamily="18" charset="0"/>
                  </a:rPr>
                  <a:t> de inerție produsă de masa </a:t>
                </a:r>
                <a14:m>
                  <m:oMath xmlns:m="http://schemas.openxmlformats.org/officeDocument/2006/math">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𝑚</m:t>
                        </m:r>
                      </m:e>
                      <m:sub>
                        <m:r>
                          <a:rPr lang="ro-RO" i="1">
                            <a:latin typeface="Cambria Math" panose="02040503050406030204" pitchFamily="18" charset="0"/>
                            <a:ea typeface="Calibri" panose="020F0502020204030204" pitchFamily="34" charset="0"/>
                            <a:cs typeface="Times New Roman" panose="02020603050405020304" pitchFamily="18" charset="0"/>
                          </a:rPr>
                          <m:t>𝐶</m:t>
                        </m:r>
                      </m:sub>
                    </m:sSub>
                  </m:oMath>
                </a14:m>
                <a:r>
                  <a:rPr lang="ro-RO" dirty="0">
                    <a:ea typeface="Times New Roman" panose="02020603050405020304" pitchFamily="18" charset="0"/>
                  </a:rPr>
                  <a:t> are direcția mișcării elementului și dacă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𝜔</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
                      <a:rPr lang="ro-RO" i="1">
                        <a:latin typeface="Cambria Math" panose="02040503050406030204" pitchFamily="18" charset="0"/>
                        <a:ea typeface="Times New Roman" panose="02020603050405020304" pitchFamily="18" charset="0"/>
                        <a:cs typeface="Times New Roman" panose="02020603050405020304" pitchFamily="18" charset="0"/>
                      </a:rPr>
                      <m:t>𝑐𝑜𝑛𝑠𝑡</m:t>
                    </m:r>
                  </m:oMath>
                </a14:m>
                <a:r>
                  <a:rPr lang="en-US" dirty="0"/>
                  <a:t> are </a:t>
                </a:r>
                <a:r>
                  <a:rPr lang="en-US" dirty="0" err="1"/>
                  <a:t>valoarea</a:t>
                </a:r>
                <a:r>
                  <a:rPr lang="en-US" dirty="0"/>
                  <a:t>:</a:t>
                </a:r>
              </a:p>
            </p:txBody>
          </p:sp>
        </mc:Choice>
        <mc:Fallback xmlns="">
          <p:sp>
            <p:nvSpPr>
              <p:cNvPr id="26" name="Rectangle 25">
                <a:extLst>
                  <a:ext uri="{FF2B5EF4-FFF2-40B4-BE49-F238E27FC236}">
                    <a16:creationId xmlns:a16="http://schemas.microsoft.com/office/drawing/2014/main" id="{63218CE5-C1F3-44F0-8F99-DD51784DC721}"/>
                  </a:ext>
                </a:extLst>
              </p:cNvPr>
              <p:cNvSpPr>
                <a:spLocks noRot="1" noChangeAspect="1" noMove="1" noResize="1" noEditPoints="1" noAdjustHandles="1" noChangeArrowheads="1" noChangeShapeType="1" noTextEdit="1"/>
              </p:cNvSpPr>
              <p:nvPr/>
            </p:nvSpPr>
            <p:spPr>
              <a:xfrm>
                <a:off x="573151" y="1006999"/>
                <a:ext cx="10380642" cy="369332"/>
              </a:xfrm>
              <a:prstGeom prst="rect">
                <a:avLst/>
              </a:prstGeom>
              <a:blipFill>
                <a:blip r:embed="rId5"/>
                <a:stretch>
                  <a:fillRect l="-470"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472D6CB2-69FF-4412-8E20-6F28B4A3EBEA}"/>
                  </a:ext>
                </a:extLst>
              </p:cNvPr>
              <p:cNvSpPr/>
              <p:nvPr/>
            </p:nvSpPr>
            <p:spPr>
              <a:xfrm>
                <a:off x="2167177" y="1465417"/>
                <a:ext cx="7671303" cy="37253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𝑖𝐶</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𝑐</m:t>
                          </m:r>
                        </m:sub>
                      </m:s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𝑐</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𝑐</m:t>
                          </m:r>
                        </m:sub>
                      </m:sSub>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1</m:t>
                          </m:r>
                        </m:sub>
                      </m:sSub>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0">
                              <a:latin typeface="Cambria Math" panose="02040503050406030204" pitchFamily="18" charset="0"/>
                            </a:rPr>
                            <m:t>1</m:t>
                          </m:r>
                        </m:sub>
                        <m:sup>
                          <m:r>
                            <a:rPr lang="en-US" i="0">
                              <a:latin typeface="Cambria Math" panose="02040503050406030204" pitchFamily="18" charset="0"/>
                            </a:rPr>
                            <m:t>2</m:t>
                          </m:r>
                        </m:sup>
                      </m:sSub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𝜑</m:t>
                                  </m:r>
                                </m:e>
                                <m:sub>
                                  <m:r>
                                    <a:rPr lang="ro-RO" b="0" i="1" smtClean="0">
                                      <a:latin typeface="Cambria Math" panose="02040503050406030204" pitchFamily="18" charset="0"/>
                                    </a:rPr>
                                    <m:t>1</m:t>
                                  </m:r>
                                </m:sub>
                              </m:sSub>
                            </m:e>
                          </m:func>
                          <m:r>
                            <a:rPr lang="en-US" i="0">
                              <a:latin typeface="Cambria Math" panose="02040503050406030204" pitchFamily="18" charset="0"/>
                            </a:rPr>
                            <m:t>+4</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0">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0">
                                  <a:latin typeface="Cambria Math" panose="02040503050406030204" pitchFamily="18" charset="0"/>
                                </a:rPr>
                                <m:t>2</m:t>
                              </m:r>
                              <m:sSub>
                                <m:sSubPr>
                                  <m:ctrlPr>
                                    <a:rPr lang="en-US" i="1" smtClean="0">
                                      <a:latin typeface="Cambria Math" panose="02040503050406030204" pitchFamily="18" charset="0"/>
                                    </a:rPr>
                                  </m:ctrlPr>
                                </m:sSubPr>
                                <m:e>
                                  <m:r>
                                    <a:rPr lang="en-US" i="1">
                                      <a:latin typeface="Cambria Math" panose="02040503050406030204" pitchFamily="18" charset="0"/>
                                    </a:rPr>
                                    <m:t>𝜑</m:t>
                                  </m:r>
                                </m:e>
                                <m:sub>
                                  <m:r>
                                    <a:rPr lang="ro-RO" b="0" i="1" smtClean="0">
                                      <a:latin typeface="Cambria Math" panose="02040503050406030204" pitchFamily="18" charset="0"/>
                                    </a:rPr>
                                    <m:t>1</m:t>
                                  </m:r>
                                </m:sub>
                              </m:sSub>
                              <m:r>
                                <a:rPr lang="en-US" i="0">
                                  <a:latin typeface="Cambria Math" panose="02040503050406030204" pitchFamily="18" charset="0"/>
                                </a:rPr>
                                <m:t>+16</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0">
                                      <a:latin typeface="Cambria Math" panose="02040503050406030204" pitchFamily="18" charset="0"/>
                                    </a:rPr>
                                    <m:t>4</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0">
                                      <a:latin typeface="Cambria Math" panose="02040503050406030204" pitchFamily="18" charset="0"/>
                                    </a:rPr>
                                    <m:t>4</m:t>
                                  </m:r>
                                  <m:sSub>
                                    <m:sSubPr>
                                      <m:ctrlPr>
                                        <a:rPr lang="en-US" i="1" smtClean="0">
                                          <a:latin typeface="Cambria Math" panose="02040503050406030204" pitchFamily="18" charset="0"/>
                                        </a:rPr>
                                      </m:ctrlPr>
                                    </m:sSubPr>
                                    <m:e>
                                      <m:r>
                                        <a:rPr lang="en-US" i="1">
                                          <a:latin typeface="Cambria Math" panose="02040503050406030204" pitchFamily="18" charset="0"/>
                                        </a:rPr>
                                        <m:t>𝜑</m:t>
                                      </m:r>
                                    </m:e>
                                    <m:sub>
                                      <m:r>
                                        <a:rPr lang="ro-RO" b="0" i="1" smtClean="0">
                                          <a:latin typeface="Cambria Math" panose="02040503050406030204" pitchFamily="18" charset="0"/>
                                        </a:rPr>
                                        <m:t>1</m:t>
                                      </m:r>
                                    </m:sub>
                                  </m:sSub>
                                </m:e>
                              </m:func>
                              <m:r>
                                <a:rPr lang="en-US" i="0">
                                  <a:latin typeface="Cambria Math" panose="02040503050406030204" pitchFamily="18" charset="0"/>
                                </a:rPr>
                                <m:t>+…</m:t>
                              </m:r>
                            </m:e>
                          </m:func>
                        </m:e>
                      </m:d>
                    </m:oMath>
                  </m:oMathPara>
                </a14:m>
                <a:endParaRPr lang="en-US" sz="1600" dirty="0"/>
              </a:p>
            </p:txBody>
          </p:sp>
        </mc:Choice>
        <mc:Fallback xmlns="">
          <p:sp>
            <p:nvSpPr>
              <p:cNvPr id="27" name="Rectangle 26">
                <a:extLst>
                  <a:ext uri="{FF2B5EF4-FFF2-40B4-BE49-F238E27FC236}">
                    <a16:creationId xmlns:a16="http://schemas.microsoft.com/office/drawing/2014/main" id="{472D6CB2-69FF-4412-8E20-6F28B4A3EBEA}"/>
                  </a:ext>
                </a:extLst>
              </p:cNvPr>
              <p:cNvSpPr>
                <a:spLocks noRot="1" noChangeAspect="1" noMove="1" noResize="1" noEditPoints="1" noAdjustHandles="1" noChangeArrowheads="1" noChangeShapeType="1" noTextEdit="1"/>
              </p:cNvSpPr>
              <p:nvPr/>
            </p:nvSpPr>
            <p:spPr>
              <a:xfrm>
                <a:off x="2167177" y="1465417"/>
                <a:ext cx="7671303" cy="372538"/>
              </a:xfrm>
              <a:prstGeom prst="rect">
                <a:avLst/>
              </a:prstGeom>
              <a:blipFill>
                <a:blip r:embed="rId6"/>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F3A4786-2436-49FA-94D0-673202BBE68F}"/>
                  </a:ext>
                </a:extLst>
              </p:cNvPr>
              <p:cNvSpPr/>
              <p:nvPr/>
            </p:nvSpPr>
            <p:spPr>
              <a:xfrm>
                <a:off x="649568" y="1994609"/>
                <a:ext cx="2410468" cy="372538"/>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𝑖</m:t>
                        </m:r>
                        <m:r>
                          <a:rPr lang="ro-RO" b="0" i="1" smtClean="0">
                            <a:latin typeface="Cambria Math" panose="02040503050406030204" pitchFamily="18" charset="0"/>
                          </a:rPr>
                          <m:t>1</m:t>
                        </m:r>
                      </m:sub>
                    </m:sSub>
                    <m:r>
                      <a:rPr lang="ro-RO"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𝑐</m:t>
                        </m:r>
                      </m:sub>
                    </m:sSub>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a:latin typeface="Cambria Math" panose="02040503050406030204" pitchFamily="18" charset="0"/>
                          </a:rPr>
                          <m:t>1</m:t>
                        </m:r>
                      </m:sub>
                    </m:sSub>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a:latin typeface="Cambria Math" panose="02040503050406030204" pitchFamily="18" charset="0"/>
                          </a:rPr>
                          <m:t>1</m:t>
                        </m:r>
                      </m:sub>
                      <m:sup>
                        <m:r>
                          <a:rPr lang="en-US">
                            <a:latin typeface="Cambria Math" panose="02040503050406030204" pitchFamily="18" charset="0"/>
                          </a:rPr>
                          <m:t>2</m:t>
                        </m:r>
                      </m:sup>
                    </m:sSubSup>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ro-RO" i="1">
                                <a:latin typeface="Cambria Math" panose="02040503050406030204" pitchFamily="18" charset="0"/>
                              </a:rPr>
                              <m:t>1</m:t>
                            </m:r>
                          </m:sub>
                        </m:sSub>
                      </m:e>
                    </m:func>
                  </m:oMath>
                </a14:m>
                <a:endParaRPr lang="en-US" dirty="0"/>
              </a:p>
            </p:txBody>
          </p:sp>
        </mc:Choice>
        <mc:Fallback xmlns="">
          <p:sp>
            <p:nvSpPr>
              <p:cNvPr id="2" name="Rectangle 1">
                <a:extLst>
                  <a:ext uri="{FF2B5EF4-FFF2-40B4-BE49-F238E27FC236}">
                    <a16:creationId xmlns:a16="http://schemas.microsoft.com/office/drawing/2014/main" id="{6F3A4786-2436-49FA-94D0-673202BBE68F}"/>
                  </a:ext>
                </a:extLst>
              </p:cNvPr>
              <p:cNvSpPr>
                <a:spLocks noRot="1" noChangeAspect="1" noMove="1" noResize="1" noEditPoints="1" noAdjustHandles="1" noChangeArrowheads="1" noChangeShapeType="1" noTextEdit="1"/>
              </p:cNvSpPr>
              <p:nvPr/>
            </p:nvSpPr>
            <p:spPr>
              <a:xfrm>
                <a:off x="649568" y="1994609"/>
                <a:ext cx="2410468" cy="372538"/>
              </a:xfrm>
              <a:prstGeom prst="rect">
                <a:avLst/>
              </a:prstGeom>
              <a:blipFill>
                <a:blip r:embed="rId7"/>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467A579-B259-4BD5-9953-7383F154C940}"/>
                  </a:ext>
                </a:extLst>
              </p:cNvPr>
              <p:cNvSpPr/>
              <p:nvPr/>
            </p:nvSpPr>
            <p:spPr>
              <a:xfrm>
                <a:off x="649568" y="2426431"/>
                <a:ext cx="2666949" cy="372538"/>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𝑖</m:t>
                        </m:r>
                        <m:r>
                          <a:rPr lang="ro-RO" b="0" i="1" smtClean="0">
                            <a:latin typeface="Cambria Math" panose="02040503050406030204" pitchFamily="18" charset="0"/>
                          </a:rPr>
                          <m:t>2</m:t>
                        </m:r>
                      </m:sub>
                    </m:sSub>
                    <m:r>
                      <a:rPr lang="ro-RO"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𝑐</m:t>
                        </m:r>
                      </m:sub>
                    </m:sSub>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a:latin typeface="Cambria Math" panose="02040503050406030204" pitchFamily="18" charset="0"/>
                          </a:rPr>
                          <m:t>1</m:t>
                        </m:r>
                      </m:sub>
                    </m:sSub>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a:latin typeface="Cambria Math" panose="02040503050406030204" pitchFamily="18" charset="0"/>
                          </a:rPr>
                          <m:t>1</m:t>
                        </m:r>
                      </m:sub>
                      <m:sup>
                        <m:r>
                          <a:rPr lang="en-US">
                            <a:latin typeface="Cambria Math" panose="02040503050406030204" pitchFamily="18" charset="0"/>
                          </a:rPr>
                          <m:t>2</m:t>
                        </m:r>
                      </m:sup>
                    </m:sSubSup>
                    <m:sSub>
                      <m:sSubPr>
                        <m:ctrlPr>
                          <a:rPr lang="en-US" i="1">
                            <a:latin typeface="Cambria Math" panose="02040503050406030204" pitchFamily="18" charset="0"/>
                          </a:rPr>
                        </m:ctrlPr>
                      </m:sSubPr>
                      <m:e>
                        <m:r>
                          <a:rPr lang="ro-RO" b="0" i="1" smtClean="0">
                            <a:latin typeface="Cambria Math" panose="02040503050406030204" pitchFamily="18" charset="0"/>
                          </a:rPr>
                          <m:t>4</m:t>
                        </m:r>
                        <m:r>
                          <a:rPr lang="en-US" i="1">
                            <a:latin typeface="Cambria Math" panose="02040503050406030204" pitchFamily="18" charset="0"/>
                          </a:rPr>
                          <m:t>𝐴</m:t>
                        </m:r>
                      </m:e>
                      <m:sub>
                        <m:r>
                          <a:rPr lang="en-US">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r>
                          <a:rPr lang="ro-RO" b="0" i="0" smtClean="0">
                            <a:latin typeface="Cambria Math" panose="02040503050406030204" pitchFamily="18" charset="0"/>
                          </a:rPr>
                          <m:t>2</m:t>
                        </m:r>
                      </m:fName>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ro-RO" i="1">
                                <a:latin typeface="Cambria Math" panose="02040503050406030204" pitchFamily="18" charset="0"/>
                              </a:rPr>
                              <m:t>1</m:t>
                            </m:r>
                          </m:sub>
                        </m:sSub>
                      </m:e>
                    </m:func>
                  </m:oMath>
                </a14:m>
                <a:endParaRPr lang="en-US" dirty="0"/>
              </a:p>
            </p:txBody>
          </p:sp>
        </mc:Choice>
        <mc:Fallback xmlns="">
          <p:sp>
            <p:nvSpPr>
              <p:cNvPr id="13" name="Rectangle 12">
                <a:extLst>
                  <a:ext uri="{FF2B5EF4-FFF2-40B4-BE49-F238E27FC236}">
                    <a16:creationId xmlns:a16="http://schemas.microsoft.com/office/drawing/2014/main" id="{6467A579-B259-4BD5-9953-7383F154C940}"/>
                  </a:ext>
                </a:extLst>
              </p:cNvPr>
              <p:cNvSpPr>
                <a:spLocks noRot="1" noChangeAspect="1" noMove="1" noResize="1" noEditPoints="1" noAdjustHandles="1" noChangeArrowheads="1" noChangeShapeType="1" noTextEdit="1"/>
              </p:cNvSpPr>
              <p:nvPr/>
            </p:nvSpPr>
            <p:spPr>
              <a:xfrm>
                <a:off x="649568" y="2426431"/>
                <a:ext cx="2666949" cy="372538"/>
              </a:xfrm>
              <a:prstGeom prst="rect">
                <a:avLst/>
              </a:prstGeom>
              <a:blipFill>
                <a:blip r:embed="rId8"/>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E9F193C-AFF7-45EA-BDBE-1C8A8E00CA20}"/>
                  </a:ext>
                </a:extLst>
              </p:cNvPr>
              <p:cNvSpPr/>
              <p:nvPr/>
            </p:nvSpPr>
            <p:spPr>
              <a:xfrm>
                <a:off x="649568" y="2852232"/>
                <a:ext cx="2795189" cy="372538"/>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𝑖</m:t>
                        </m:r>
                        <m:r>
                          <a:rPr lang="ro-RO" b="0" i="1" smtClean="0">
                            <a:latin typeface="Cambria Math" panose="02040503050406030204" pitchFamily="18" charset="0"/>
                          </a:rPr>
                          <m:t>4</m:t>
                        </m:r>
                      </m:sub>
                    </m:sSub>
                    <m:r>
                      <a:rPr lang="ro-RO"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𝑐</m:t>
                        </m:r>
                      </m:sub>
                    </m:sSub>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a:latin typeface="Cambria Math" panose="02040503050406030204" pitchFamily="18" charset="0"/>
                          </a:rPr>
                          <m:t>1</m:t>
                        </m:r>
                      </m:sub>
                    </m:sSub>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a:latin typeface="Cambria Math" panose="02040503050406030204" pitchFamily="18" charset="0"/>
                          </a:rPr>
                          <m:t>1</m:t>
                        </m:r>
                      </m:sub>
                      <m:sup>
                        <m:r>
                          <a:rPr lang="en-US">
                            <a:latin typeface="Cambria Math" panose="02040503050406030204" pitchFamily="18" charset="0"/>
                          </a:rPr>
                          <m:t>2</m:t>
                        </m:r>
                      </m:sup>
                    </m:sSubSup>
                    <m:sSub>
                      <m:sSubPr>
                        <m:ctrlPr>
                          <a:rPr lang="en-US" i="1">
                            <a:latin typeface="Cambria Math" panose="02040503050406030204" pitchFamily="18" charset="0"/>
                          </a:rPr>
                        </m:ctrlPr>
                      </m:sSubPr>
                      <m:e>
                        <m:r>
                          <a:rPr lang="ro-RO" b="0" i="1" smtClean="0">
                            <a:latin typeface="Cambria Math" panose="02040503050406030204" pitchFamily="18" charset="0"/>
                          </a:rPr>
                          <m:t>16</m:t>
                        </m:r>
                        <m:r>
                          <a:rPr lang="en-US" i="1">
                            <a:latin typeface="Cambria Math" panose="02040503050406030204" pitchFamily="18" charset="0"/>
                          </a:rPr>
                          <m:t>𝐴</m:t>
                        </m:r>
                      </m:e>
                      <m:sub>
                        <m:r>
                          <a:rPr lang="en-US">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r>
                          <a:rPr lang="ro-RO" b="0" i="0" smtClean="0">
                            <a:latin typeface="Cambria Math" panose="02040503050406030204" pitchFamily="18" charset="0"/>
                          </a:rPr>
                          <m:t>4</m:t>
                        </m:r>
                      </m:fName>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ro-RO" i="1">
                                <a:latin typeface="Cambria Math" panose="02040503050406030204" pitchFamily="18" charset="0"/>
                              </a:rPr>
                              <m:t>1</m:t>
                            </m:r>
                          </m:sub>
                        </m:sSub>
                      </m:e>
                    </m:func>
                  </m:oMath>
                </a14:m>
                <a:endParaRPr lang="en-US" dirty="0"/>
              </a:p>
            </p:txBody>
          </p:sp>
        </mc:Choice>
        <mc:Fallback xmlns="">
          <p:sp>
            <p:nvSpPr>
              <p:cNvPr id="14" name="Rectangle 13">
                <a:extLst>
                  <a:ext uri="{FF2B5EF4-FFF2-40B4-BE49-F238E27FC236}">
                    <a16:creationId xmlns:a16="http://schemas.microsoft.com/office/drawing/2014/main" id="{CE9F193C-AFF7-45EA-BDBE-1C8A8E00CA20}"/>
                  </a:ext>
                </a:extLst>
              </p:cNvPr>
              <p:cNvSpPr>
                <a:spLocks noRot="1" noChangeAspect="1" noMove="1" noResize="1" noEditPoints="1" noAdjustHandles="1" noChangeArrowheads="1" noChangeShapeType="1" noTextEdit="1"/>
              </p:cNvSpPr>
              <p:nvPr/>
            </p:nvSpPr>
            <p:spPr>
              <a:xfrm>
                <a:off x="649568" y="2852232"/>
                <a:ext cx="2795189" cy="372538"/>
              </a:xfrm>
              <a:prstGeom prst="rect">
                <a:avLst/>
              </a:prstGeom>
              <a:blipFill>
                <a:blip r:embed="rId9"/>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F92D004-3289-40BD-B42A-3D084C5965AF}"/>
                  </a:ext>
                </a:extLst>
              </p:cNvPr>
              <p:cNvSpPr/>
              <p:nvPr/>
            </p:nvSpPr>
            <p:spPr>
              <a:xfrm>
                <a:off x="3707396" y="2544284"/>
                <a:ext cx="2641108"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𝑖𝐶</m:t>
                        </m:r>
                      </m:sub>
                    </m:sSub>
                    <m:r>
                      <a:rPr lang="ro-RO"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𝑖</m:t>
                        </m:r>
                        <m:r>
                          <a:rPr lang="ro-RO" i="1">
                            <a:latin typeface="Cambria Math" panose="02040503050406030204" pitchFamily="18" charset="0"/>
                          </a:rPr>
                          <m:t>1</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𝑖</m:t>
                        </m:r>
                        <m:r>
                          <a:rPr lang="ro-RO" i="1">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𝑖</m:t>
                        </m:r>
                        <m:r>
                          <a:rPr lang="ro-RO" i="1">
                            <a:latin typeface="Cambria Math" panose="02040503050406030204" pitchFamily="18" charset="0"/>
                          </a:rPr>
                          <m:t>4</m:t>
                        </m:r>
                      </m:sub>
                    </m:sSub>
                    <m:r>
                      <a:rPr lang="ro-RO" b="0" i="1" smtClean="0">
                        <a:latin typeface="Cambria Math" panose="02040503050406030204" pitchFamily="18" charset="0"/>
                      </a:rPr>
                      <m:t>+…</m:t>
                    </m:r>
                  </m:oMath>
                </a14:m>
                <a:endParaRPr lang="en-US" dirty="0"/>
              </a:p>
            </p:txBody>
          </p:sp>
        </mc:Choice>
        <mc:Fallback xmlns="">
          <p:sp>
            <p:nvSpPr>
              <p:cNvPr id="7" name="Rectangle 6">
                <a:extLst>
                  <a:ext uri="{FF2B5EF4-FFF2-40B4-BE49-F238E27FC236}">
                    <a16:creationId xmlns:a16="http://schemas.microsoft.com/office/drawing/2014/main" id="{3F92D004-3289-40BD-B42A-3D084C5965AF}"/>
                  </a:ext>
                </a:extLst>
              </p:cNvPr>
              <p:cNvSpPr>
                <a:spLocks noRot="1" noChangeAspect="1" noMove="1" noResize="1" noEditPoints="1" noAdjustHandles="1" noChangeArrowheads="1" noChangeShapeType="1" noTextEdit="1"/>
              </p:cNvSpPr>
              <p:nvPr/>
            </p:nvSpPr>
            <p:spPr>
              <a:xfrm>
                <a:off x="3707396" y="2544284"/>
                <a:ext cx="2641108" cy="369332"/>
              </a:xfrm>
              <a:prstGeom prst="rect">
                <a:avLst/>
              </a:prstGeom>
              <a:blipFill>
                <a:blip r:embed="rId10"/>
                <a:stretch>
                  <a:fillRect/>
                </a:stretch>
              </a:blipFill>
            </p:spPr>
            <p:txBody>
              <a:bodyPr/>
              <a:lstStyle/>
              <a:p>
                <a:r>
                  <a:rPr lang="en-US">
                    <a:noFill/>
                  </a:rPr>
                  <a:t> </a:t>
                </a:r>
              </a:p>
            </p:txBody>
          </p:sp>
        </mc:Fallback>
      </mc:AlternateContent>
      <p:sp>
        <p:nvSpPr>
          <p:cNvPr id="8" name="Right Brace 7">
            <a:extLst>
              <a:ext uri="{FF2B5EF4-FFF2-40B4-BE49-F238E27FC236}">
                <a16:creationId xmlns:a16="http://schemas.microsoft.com/office/drawing/2014/main" id="{FBC7C715-4327-4085-8940-2C2422EBE28B}"/>
              </a:ext>
            </a:extLst>
          </p:cNvPr>
          <p:cNvSpPr/>
          <p:nvPr/>
        </p:nvSpPr>
        <p:spPr>
          <a:xfrm>
            <a:off x="3404063" y="2043956"/>
            <a:ext cx="114910" cy="1385039"/>
          </a:xfrm>
          <a:prstGeom prst="rightBrace">
            <a:avLst>
              <a:gd name="adj1" fmla="val 56446"/>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7B137972-C9E3-4A94-9BA5-DECF1A63A78B}"/>
                  </a:ext>
                </a:extLst>
              </p:cNvPr>
              <p:cNvSpPr/>
              <p:nvPr/>
            </p:nvSpPr>
            <p:spPr>
              <a:xfrm>
                <a:off x="566441" y="3651540"/>
                <a:ext cx="5570471" cy="1209177"/>
              </a:xfrm>
              <a:prstGeom prst="rect">
                <a:avLst/>
              </a:prstGeom>
            </p:spPr>
            <p:txBody>
              <a:bodyPr wrap="square">
                <a:spAutoFit/>
              </a:bodyPr>
              <a:lstStyle/>
              <a:p>
                <a:r>
                  <a:rPr lang="en-US" dirty="0">
                    <a:ea typeface="Times New Roman" panose="02020603050405020304" pitchFamily="18" charset="0"/>
                  </a:rPr>
                  <a:t>D</a:t>
                </a:r>
                <a:r>
                  <a:rPr lang="ro-RO" dirty="0" err="1">
                    <a:ea typeface="Times New Roman" panose="02020603050405020304" pitchFamily="18" charset="0"/>
                  </a:rPr>
                  <a:t>acă</a:t>
                </a:r>
                <a:r>
                  <a:rPr lang="ro-RO" dirty="0">
                    <a:ea typeface="Times New Roman" panose="02020603050405020304" pitchFamily="18" charset="0"/>
                  </a:rPr>
                  <a:t> la masa de echilibrare </a:t>
                </a:r>
                <a14:m>
                  <m:oMath xmlns:m="http://schemas.openxmlformats.org/officeDocument/2006/math">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𝑚</m:t>
                        </m:r>
                      </m:e>
                      <m:sub>
                        <m:r>
                          <a:rPr lang="ro-RO" i="1">
                            <a:latin typeface="Cambria Math" panose="02040503050406030204" pitchFamily="18" charset="0"/>
                            <a:ea typeface="Calibri" panose="020F0502020204030204" pitchFamily="34" charset="0"/>
                            <a:cs typeface="Times New Roman" panose="02020603050405020304" pitchFamily="18" charset="0"/>
                          </a:rPr>
                          <m:t>𝑒</m:t>
                        </m:r>
                      </m:sub>
                    </m:sSub>
                  </m:oMath>
                </a14:m>
                <a:r>
                  <a:rPr lang="ro-RO" dirty="0">
                    <a:ea typeface="Times New Roman" panose="02020603050405020304" pitchFamily="18" charset="0"/>
                  </a:rPr>
                  <a:t> se mai adaugă o masă suplimentară </a:t>
                </a:r>
                <a14:m>
                  <m:oMath xmlns:m="http://schemas.openxmlformats.org/officeDocument/2006/math">
                    <m:sSubSup>
                      <m:sSubSupPr>
                        <m:ctrlPr>
                          <a:rPr lang="en-US" i="1">
                            <a:effectLst/>
                            <a:latin typeface="Cambria Math" panose="02040503050406030204" pitchFamily="18" charset="0"/>
                          </a:rPr>
                        </m:ctrlPr>
                      </m:sSubSupPr>
                      <m:e>
                        <m:r>
                          <a:rPr lang="ro-RO" i="1">
                            <a:latin typeface="Cambria Math" panose="02040503050406030204" pitchFamily="18" charset="0"/>
                            <a:ea typeface="Calibri" panose="020F0502020204030204" pitchFamily="34" charset="0"/>
                            <a:cs typeface="Times New Roman" panose="02020603050405020304" pitchFamily="18" charset="0"/>
                          </a:rPr>
                          <m:t>𝑚</m:t>
                        </m:r>
                      </m:e>
                      <m:sub>
                        <m:r>
                          <a:rPr lang="ro-RO" i="1">
                            <a:latin typeface="Cambria Math" panose="02040503050406030204" pitchFamily="18" charset="0"/>
                            <a:ea typeface="Calibri" panose="020F0502020204030204" pitchFamily="34" charset="0"/>
                            <a:cs typeface="Times New Roman" panose="02020603050405020304" pitchFamily="18" charset="0"/>
                          </a:rPr>
                          <m:t>𝑒</m:t>
                        </m:r>
                      </m:sub>
                      <m:sup>
                        <m:r>
                          <a:rPr lang="ro-RO" i="1">
                            <a:latin typeface="Cambria Math" panose="02040503050406030204" pitchFamily="18" charset="0"/>
                            <a:ea typeface="Calibri" panose="020F0502020204030204" pitchFamily="34" charset="0"/>
                            <a:cs typeface="Times New Roman" panose="02020603050405020304" pitchFamily="18" charset="0"/>
                          </a:rPr>
                          <m:t>,</m:t>
                        </m:r>
                      </m:sup>
                    </m:sSubSup>
                  </m:oMath>
                </a14:m>
                <a:r>
                  <a:rPr lang="ro-RO" dirty="0">
                    <a:ea typeface="Times New Roman" panose="02020603050405020304" pitchFamily="18" charset="0"/>
                  </a:rPr>
                  <a:t> forța de inerție </a:t>
                </a:r>
                <a14:m>
                  <m:oMath xmlns:m="http://schemas.openxmlformats.org/officeDocument/2006/math">
                    <m:sSubSup>
                      <m:sSubSupPr>
                        <m:ctrlPr>
                          <a:rPr lang="ro-RO" i="1" smtClean="0">
                            <a:latin typeface="Cambria Math" panose="02040503050406030204" pitchFamily="18" charset="0"/>
                          </a:rPr>
                        </m:ctrlPr>
                      </m:sSubSupPr>
                      <m:e>
                        <m:r>
                          <a:rPr lang="ro-RO" b="0" i="1" smtClean="0">
                            <a:latin typeface="Cambria Math" panose="02040503050406030204" pitchFamily="18" charset="0"/>
                          </a:rPr>
                          <m:t>𝐹</m:t>
                        </m:r>
                      </m:e>
                      <m:sub>
                        <m:r>
                          <a:rPr lang="en-US" b="0" i="1" smtClean="0">
                            <a:latin typeface="Cambria Math" panose="02040503050406030204" pitchFamily="18" charset="0"/>
                          </a:rPr>
                          <m:t>𝑖𝑒</m:t>
                        </m:r>
                      </m:sub>
                      <m:sup>
                        <m:r>
                          <a:rPr lang="en-US" b="0" i="1" smtClean="0">
                            <a:latin typeface="Cambria Math" panose="02040503050406030204" pitchFamily="18" charset="0"/>
                          </a:rPr>
                          <m:t>′</m:t>
                        </m:r>
                      </m:sup>
                    </m:sSubSup>
                  </m:oMath>
                </a14:m>
                <a:r>
                  <a:rPr lang="ro-RO" dirty="0">
                    <a:ea typeface="Times New Roman" panose="02020603050405020304" pitchFamily="18" charset="0"/>
                  </a:rPr>
                  <a:t> generată de această masa</a:t>
                </a:r>
                <a:r>
                  <a:rPr lang="en-US" dirty="0">
                    <a:ea typeface="Times New Roman" panose="02020603050405020304" pitchFamily="18" charset="0"/>
                  </a:rPr>
                  <a:t>,</a:t>
                </a:r>
                <a:r>
                  <a:rPr lang="ro-RO" dirty="0">
                    <a:ea typeface="Times New Roman" panose="02020603050405020304" pitchFamily="18" charset="0"/>
                  </a:rPr>
                  <a:t> va echilibra prima armonică a forței de inerție din piston.</a:t>
                </a:r>
                <a:endParaRPr lang="en-US" dirty="0"/>
              </a:p>
            </p:txBody>
          </p:sp>
        </mc:Choice>
        <mc:Fallback xmlns="">
          <p:sp>
            <p:nvSpPr>
              <p:cNvPr id="23" name="Rectangle 22">
                <a:extLst>
                  <a:ext uri="{FF2B5EF4-FFF2-40B4-BE49-F238E27FC236}">
                    <a16:creationId xmlns:a16="http://schemas.microsoft.com/office/drawing/2014/main" id="{7B137972-C9E3-4A94-9BA5-DECF1A63A78B}"/>
                  </a:ext>
                </a:extLst>
              </p:cNvPr>
              <p:cNvSpPr>
                <a:spLocks noRot="1" noChangeAspect="1" noMove="1" noResize="1" noEditPoints="1" noAdjustHandles="1" noChangeArrowheads="1" noChangeShapeType="1" noTextEdit="1"/>
              </p:cNvSpPr>
              <p:nvPr/>
            </p:nvSpPr>
            <p:spPr>
              <a:xfrm>
                <a:off x="566441" y="3651540"/>
                <a:ext cx="5570471" cy="1209177"/>
              </a:xfrm>
              <a:prstGeom prst="rect">
                <a:avLst/>
              </a:prstGeom>
              <a:blipFill>
                <a:blip r:embed="rId11"/>
                <a:stretch>
                  <a:fillRect l="-985" t="-2525" b="-65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4D46A840-493E-4407-ACC6-F308CBCA5A85}"/>
                  </a:ext>
                </a:extLst>
              </p:cNvPr>
              <p:cNvSpPr/>
              <p:nvPr/>
            </p:nvSpPr>
            <p:spPr>
              <a:xfrm>
                <a:off x="1827059" y="4993268"/>
                <a:ext cx="3049233" cy="369332"/>
              </a:xfrm>
              <a:prstGeom prst="rect">
                <a:avLst/>
              </a:prstGeom>
              <a:ln w="1270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𝑒</m:t>
                          </m:r>
                        </m:sub>
                        <m:sup>
                          <m:r>
                            <a:rPr lang="en-US" i="0">
                              <a:latin typeface="Cambria Math" panose="02040503050406030204" pitchFamily="18" charset="0"/>
                            </a:rPr>
                            <m:t>,</m:t>
                          </m:r>
                        </m:sup>
                      </m:sSubSup>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𝐵</m:t>
                          </m:r>
                        </m:sub>
                      </m:sSub>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0">
                              <a:latin typeface="Cambria Math" panose="02040503050406030204" pitchFamily="18" charset="0"/>
                            </a:rPr>
                            <m:t>1</m:t>
                          </m:r>
                        </m:sub>
                      </m:sSub>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0">
                              <a:latin typeface="Cambria Math" panose="02040503050406030204" pitchFamily="18" charset="0"/>
                            </a:rPr>
                            <m:t>1</m:t>
                          </m:r>
                        </m:sub>
                      </m:sSub>
                      <m:r>
                        <a:rPr lang="en-US" i="0">
                          <a:latin typeface="Cambria Math" panose="02040503050406030204" pitchFamily="18" charset="0"/>
                        </a:rPr>
                        <m:t>=1</m:t>
                      </m:r>
                    </m:oMath>
                  </m:oMathPara>
                </a14:m>
                <a:endParaRPr lang="en-US" dirty="0"/>
              </a:p>
            </p:txBody>
          </p:sp>
        </mc:Choice>
        <mc:Fallback xmlns="">
          <p:sp>
            <p:nvSpPr>
              <p:cNvPr id="28" name="Rectangle 27">
                <a:extLst>
                  <a:ext uri="{FF2B5EF4-FFF2-40B4-BE49-F238E27FC236}">
                    <a16:creationId xmlns:a16="http://schemas.microsoft.com/office/drawing/2014/main" id="{4D46A840-493E-4407-ACC6-F308CBCA5A85}"/>
                  </a:ext>
                </a:extLst>
              </p:cNvPr>
              <p:cNvSpPr>
                <a:spLocks noRot="1" noChangeAspect="1" noMove="1" noResize="1" noEditPoints="1" noAdjustHandles="1" noChangeArrowheads="1" noChangeShapeType="1" noTextEdit="1"/>
              </p:cNvSpPr>
              <p:nvPr/>
            </p:nvSpPr>
            <p:spPr>
              <a:xfrm>
                <a:off x="1827059" y="4993268"/>
                <a:ext cx="3049233" cy="369332"/>
              </a:xfrm>
              <a:prstGeom prst="rect">
                <a:avLst/>
              </a:prstGeom>
              <a:blipFill>
                <a:blip r:embed="rId12"/>
                <a:stretch>
                  <a:fillRect/>
                </a:stretch>
              </a:blipFill>
              <a:ln w="12700">
                <a:solidFill>
                  <a:srgbClr val="FF0000"/>
                </a:solidFill>
              </a:ln>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4F15C6B6-D624-43DE-81AD-64AE5E0717AA}"/>
              </a:ext>
            </a:extLst>
          </p:cNvPr>
          <p:cNvCxnSpPr>
            <a:cxnSpLocks/>
          </p:cNvCxnSpPr>
          <p:nvPr/>
        </p:nvCxnSpPr>
        <p:spPr>
          <a:xfrm>
            <a:off x="806970" y="3379653"/>
            <a:ext cx="2408670"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D0A658A-74E8-4E1E-A523-EEF54A7B73C3}"/>
              </a:ext>
            </a:extLst>
          </p:cNvPr>
          <p:cNvSpPr/>
          <p:nvPr/>
        </p:nvSpPr>
        <p:spPr>
          <a:xfrm>
            <a:off x="6111522" y="5836439"/>
            <a:ext cx="5430910" cy="369332"/>
          </a:xfrm>
          <a:prstGeom prst="rect">
            <a:avLst/>
          </a:prstGeom>
        </p:spPr>
        <p:txBody>
          <a:bodyPr wrap="none">
            <a:spAutoFit/>
          </a:bodyPr>
          <a:lstStyle/>
          <a:p>
            <a:r>
              <a:rPr lang="en-US" dirty="0">
                <a:ea typeface="Times New Roman" panose="02020603050405020304" pitchFamily="18" charset="0"/>
              </a:rPr>
              <a:t>S</a:t>
            </a:r>
            <a:r>
              <a:rPr lang="ro-RO" dirty="0">
                <a:ea typeface="Times New Roman" panose="02020603050405020304" pitchFamily="18" charset="0"/>
              </a:rPr>
              <a:t>e mută dezechilibrul din planul orizontal planul vertical.</a:t>
            </a:r>
            <a:endParaRPr lang="en-US"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EB4E9015-8745-40E5-89B0-1CC1E7C8DA2E}"/>
                  </a:ext>
                </a:extLst>
              </p:cNvPr>
              <p:cNvSpPr/>
              <p:nvPr/>
            </p:nvSpPr>
            <p:spPr>
              <a:xfrm>
                <a:off x="649568" y="5686628"/>
                <a:ext cx="4582141" cy="668956"/>
              </a:xfrm>
              <a:prstGeom prst="rect">
                <a:avLst/>
              </a:prstGeom>
            </p:spPr>
            <p:txBody>
              <a:bodyPr wrap="square">
                <a:spAutoFit/>
              </a:bodyPr>
              <a:lstStyle/>
              <a:p>
                <a:r>
                  <a:rPr lang="en-US" dirty="0">
                    <a:ea typeface="Times New Roman" panose="02020603050405020304" pitchFamily="18" charset="0"/>
                  </a:rPr>
                  <a:t>Componenta </a:t>
                </a:r>
                <a:r>
                  <a:rPr lang="ro-RO" dirty="0">
                    <a:ea typeface="Times New Roman" panose="02020603050405020304" pitchFamily="18" charset="0"/>
                  </a:rPr>
                  <a:t>forței</a:t>
                </a:r>
                <a:r>
                  <a:rPr lang="ro-RO" dirty="0"/>
                  <a:t>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𝐹</m:t>
                        </m:r>
                      </m:e>
                      <m:sub>
                        <m:r>
                          <a:rPr lang="en-US" i="1">
                            <a:latin typeface="Cambria Math" panose="02040503050406030204" pitchFamily="18" charset="0"/>
                          </a:rPr>
                          <m:t>𝑖𝑒</m:t>
                        </m:r>
                      </m:sub>
                      <m:sup>
                        <m:r>
                          <a:rPr lang="en-US" i="1">
                            <a:latin typeface="Cambria Math" panose="02040503050406030204" pitchFamily="18" charset="0"/>
                          </a:rPr>
                          <m:t>′</m:t>
                        </m:r>
                      </m:sup>
                    </m:sSubSup>
                  </m:oMath>
                </a14:m>
                <a:r>
                  <a:rPr lang="ro-RO" dirty="0">
                    <a:ea typeface="Times New Roman" panose="02020603050405020304" pitchFamily="18" charset="0"/>
                  </a:rPr>
                  <a:t>, pe direcție verticală: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𝐹</m:t>
                        </m:r>
                      </m:e>
                      <m:sub>
                        <m:r>
                          <a:rPr lang="en-US" i="1">
                            <a:latin typeface="Cambria Math" panose="02040503050406030204" pitchFamily="18" charset="0"/>
                          </a:rPr>
                          <m:t>𝑖𝑒𝑌</m:t>
                        </m:r>
                      </m:sub>
                      <m:sup>
                        <m:r>
                          <a:rPr lang="en-US" i="1">
                            <a:latin typeface="Cambria Math" panose="02040503050406030204" pitchFamily="18" charset="0"/>
                          </a:rPr>
                          <m:t>′</m:t>
                        </m:r>
                      </m:sup>
                    </m:sSubSup>
                    <m:r>
                      <a:rPr lang="ro-RO"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𝑒</m:t>
                        </m:r>
                      </m:sub>
                      <m:sup>
                        <m:r>
                          <a:rPr lang="en-US">
                            <a:latin typeface="Cambria Math" panose="02040503050406030204" pitchFamily="18" charset="0"/>
                          </a:rPr>
                          <m:t>,</m:t>
                        </m:r>
                      </m:sup>
                    </m:sSubSup>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a:latin typeface="Cambria Math" panose="02040503050406030204" pitchFamily="18" charset="0"/>
                          </a:rPr>
                          <m:t>1</m:t>
                        </m:r>
                      </m:sub>
                      <m:sup>
                        <m:r>
                          <a:rPr lang="en-US">
                            <a:latin typeface="Cambria Math" panose="02040503050406030204" pitchFamily="18" charset="0"/>
                          </a:rPr>
                          <m:t>2</m:t>
                        </m:r>
                      </m:sup>
                    </m:sSubSup>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ro-RO" i="1">
                                <a:latin typeface="Cambria Math" panose="02040503050406030204" pitchFamily="18" charset="0"/>
                              </a:rPr>
                              <m:t>1</m:t>
                            </m:r>
                          </m:sub>
                        </m:sSub>
                      </m:e>
                    </m:func>
                  </m:oMath>
                </a14:m>
                <a:r>
                  <a:rPr lang="ro-RO" dirty="0">
                    <a:ea typeface="Times New Roman" panose="02020603050405020304" pitchFamily="18" charset="0"/>
                  </a:rPr>
                  <a:t> rămâne neechilibrată </a:t>
                </a:r>
                <a:endParaRPr lang="en-US" dirty="0"/>
              </a:p>
            </p:txBody>
          </p:sp>
        </mc:Choice>
        <mc:Fallback xmlns="">
          <p:sp>
            <p:nvSpPr>
              <p:cNvPr id="15" name="Rectangle 14">
                <a:extLst>
                  <a:ext uri="{FF2B5EF4-FFF2-40B4-BE49-F238E27FC236}">
                    <a16:creationId xmlns:a16="http://schemas.microsoft.com/office/drawing/2014/main" id="{EB4E9015-8745-40E5-89B0-1CC1E7C8DA2E}"/>
                  </a:ext>
                </a:extLst>
              </p:cNvPr>
              <p:cNvSpPr>
                <a:spLocks noRot="1" noChangeAspect="1" noMove="1" noResize="1" noEditPoints="1" noAdjustHandles="1" noChangeArrowheads="1" noChangeShapeType="1" noTextEdit="1"/>
              </p:cNvSpPr>
              <p:nvPr/>
            </p:nvSpPr>
            <p:spPr>
              <a:xfrm>
                <a:off x="649568" y="5686628"/>
                <a:ext cx="4582141" cy="668956"/>
              </a:xfrm>
              <a:prstGeom prst="rect">
                <a:avLst/>
              </a:prstGeom>
              <a:blipFill>
                <a:blip r:embed="rId13"/>
                <a:stretch>
                  <a:fillRect l="-1198" t="-5455" b="-11818"/>
                </a:stretch>
              </a:blipFill>
            </p:spPr>
            <p:txBody>
              <a:bodyPr/>
              <a:lstStyle/>
              <a:p>
                <a:r>
                  <a:rPr lang="en-US">
                    <a:noFill/>
                  </a:rPr>
                  <a:t> </a:t>
                </a:r>
              </a:p>
            </p:txBody>
          </p:sp>
        </mc:Fallback>
      </mc:AlternateContent>
      <p:sp>
        <p:nvSpPr>
          <p:cNvPr id="16" name="Arrow: Right 15">
            <a:extLst>
              <a:ext uri="{FF2B5EF4-FFF2-40B4-BE49-F238E27FC236}">
                <a16:creationId xmlns:a16="http://schemas.microsoft.com/office/drawing/2014/main" id="{2EBAFD5F-439D-466F-93EB-E3D527CD66ED}"/>
              </a:ext>
            </a:extLst>
          </p:cNvPr>
          <p:cNvSpPr/>
          <p:nvPr/>
        </p:nvSpPr>
        <p:spPr>
          <a:xfrm>
            <a:off x="5267107" y="5884301"/>
            <a:ext cx="496365" cy="2736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EA93E6-4626-4589-9FCE-A0F71BF1069E}"/>
              </a:ext>
            </a:extLst>
          </p:cNvPr>
          <p:cNvSpPr/>
          <p:nvPr/>
        </p:nvSpPr>
        <p:spPr>
          <a:xfrm>
            <a:off x="552348" y="313618"/>
            <a:ext cx="6257482" cy="461665"/>
          </a:xfrm>
          <a:prstGeom prst="rect">
            <a:avLst/>
          </a:prstGeom>
        </p:spPr>
        <p:txBody>
          <a:bodyPr wrap="none">
            <a:spAutoFit/>
          </a:bodyPr>
          <a:lstStyle/>
          <a:p>
            <a:r>
              <a:rPr lang="ro-RO" sz="2400" dirty="0"/>
              <a:t>3.2.2 Echilibrarea mecanismului manivelă piston </a:t>
            </a:r>
            <a:endParaRPr lang="en-US" sz="2400" dirty="0"/>
          </a:p>
        </p:txBody>
      </p:sp>
      <p:cxnSp>
        <p:nvCxnSpPr>
          <p:cNvPr id="19" name="Straight Connector 18">
            <a:extLst>
              <a:ext uri="{FF2B5EF4-FFF2-40B4-BE49-F238E27FC236}">
                <a16:creationId xmlns:a16="http://schemas.microsoft.com/office/drawing/2014/main" id="{241E568C-4E95-4612-8064-7D5FA8B06EA2}"/>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7" grpId="0"/>
      <p:bldP spid="8" grpId="0" animBg="1"/>
      <p:bldP spid="23" grpId="0"/>
      <p:bldP spid="28" grpId="0" animBg="1"/>
      <p:bldP spid="29" grpId="0"/>
      <p:bldP spid="15" grpId="0"/>
      <p:bldP spid="1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3218CE5-C1F3-44F0-8F99-DD51784DC721}"/>
                  </a:ext>
                </a:extLst>
              </p:cNvPr>
              <p:cNvSpPr/>
              <p:nvPr/>
            </p:nvSpPr>
            <p:spPr>
              <a:xfrm>
                <a:off x="591631" y="1070066"/>
                <a:ext cx="10969281" cy="646587"/>
              </a:xfrm>
              <a:prstGeom prst="rect">
                <a:avLst/>
              </a:prstGeom>
            </p:spPr>
            <p:txBody>
              <a:bodyPr wrap="square">
                <a:spAutoFit/>
              </a:bodyPr>
              <a:lstStyle/>
              <a:p>
                <a:pPr algn="just"/>
                <a:r>
                  <a:rPr lang="ro-RO" dirty="0">
                    <a:ea typeface="Times New Roman" panose="02020603050405020304" pitchFamily="18" charset="0"/>
                  </a:rPr>
                  <a:t>Un mod de a echilibra prima armonică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𝑖</m:t>
                        </m:r>
                        <m:r>
                          <a:rPr lang="ro-RO" i="1">
                            <a:latin typeface="Cambria Math" panose="02040503050406030204" pitchFamily="18" charset="0"/>
                          </a:rPr>
                          <m:t>1</m:t>
                        </m:r>
                      </m:sub>
                    </m:sSub>
                    <m:r>
                      <a:rPr lang="ro-RO" i="1">
                        <a:latin typeface="Cambria Math" panose="02040503050406030204" pitchFamily="18" charset="0"/>
                      </a:rPr>
                      <m:t> </m:t>
                    </m:r>
                  </m:oMath>
                </a14:m>
                <a:r>
                  <a:rPr lang="ro-RO" dirty="0"/>
                  <a:t>fără a crea un dezechilibru pe verticală, constă în anularea componentelor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𝐹</m:t>
                        </m:r>
                      </m:e>
                      <m:sub>
                        <m:r>
                          <a:rPr lang="en-US" i="1">
                            <a:latin typeface="Cambria Math" panose="02040503050406030204" pitchFamily="18" charset="0"/>
                          </a:rPr>
                          <m:t>𝑖</m:t>
                        </m:r>
                        <m:r>
                          <a:rPr lang="ro-RO" b="0" i="1" smtClean="0">
                            <a:latin typeface="Cambria Math" panose="02040503050406030204" pitchFamily="18" charset="0"/>
                          </a:rPr>
                          <m:t>1</m:t>
                        </m:r>
                      </m:sub>
                      <m:sup>
                        <m:r>
                          <a:rPr lang="en-US" i="1">
                            <a:latin typeface="Cambria Math" panose="02040503050406030204" pitchFamily="18" charset="0"/>
                          </a:rPr>
                          <m:t>′</m:t>
                        </m:r>
                      </m:sup>
                    </m:sSubSup>
                  </m:oMath>
                </a14:m>
                <a:r>
                  <a:rPr lang="ro-RO" dirty="0"/>
                  <a:t> și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𝐹</m:t>
                        </m:r>
                      </m:e>
                      <m:sub>
                        <m:r>
                          <a:rPr lang="en-US" i="1">
                            <a:latin typeface="Cambria Math" panose="02040503050406030204" pitchFamily="18" charset="0"/>
                          </a:rPr>
                          <m:t>𝑖</m:t>
                        </m:r>
                        <m:r>
                          <a:rPr lang="ro-RO" b="0" i="1" smtClean="0">
                            <a:latin typeface="Cambria Math" panose="02040503050406030204" pitchFamily="18" charset="0"/>
                          </a:rPr>
                          <m:t>1</m:t>
                        </m:r>
                      </m:sub>
                      <m:sup>
                        <m:r>
                          <a:rPr lang="en-US" b="0" i="1" smtClean="0">
                            <a:latin typeface="Cambria Math" panose="02040503050406030204" pitchFamily="18" charset="0"/>
                          </a:rPr>
                          <m:t>′</m:t>
                        </m:r>
                        <m:r>
                          <a:rPr lang="en-US" i="1">
                            <a:latin typeface="Cambria Math" panose="02040503050406030204" pitchFamily="18" charset="0"/>
                          </a:rPr>
                          <m:t>′</m:t>
                        </m:r>
                      </m:sup>
                    </m:sSubSup>
                  </m:oMath>
                </a14:m>
                <a:r>
                  <a:rPr lang="ro-RO" dirty="0"/>
                  <a:t> </a:t>
                </a:r>
                <a:r>
                  <a:rPr lang="en-US" dirty="0"/>
                  <a:t>:</a:t>
                </a:r>
              </a:p>
            </p:txBody>
          </p:sp>
        </mc:Choice>
        <mc:Fallback xmlns="">
          <p:sp>
            <p:nvSpPr>
              <p:cNvPr id="26" name="Rectangle 25">
                <a:extLst>
                  <a:ext uri="{FF2B5EF4-FFF2-40B4-BE49-F238E27FC236}">
                    <a16:creationId xmlns:a16="http://schemas.microsoft.com/office/drawing/2014/main" id="{63218CE5-C1F3-44F0-8F99-DD51784DC721}"/>
                  </a:ext>
                </a:extLst>
              </p:cNvPr>
              <p:cNvSpPr>
                <a:spLocks noRot="1" noChangeAspect="1" noMove="1" noResize="1" noEditPoints="1" noAdjustHandles="1" noChangeArrowheads="1" noChangeShapeType="1" noTextEdit="1"/>
              </p:cNvSpPr>
              <p:nvPr/>
            </p:nvSpPr>
            <p:spPr>
              <a:xfrm>
                <a:off x="591631" y="1070066"/>
                <a:ext cx="10969281" cy="646587"/>
              </a:xfrm>
              <a:prstGeom prst="rect">
                <a:avLst/>
              </a:prstGeom>
              <a:blipFill>
                <a:blip r:embed="rId2"/>
                <a:stretch>
                  <a:fillRect l="-445" t="-5660" r="-500" b="-1415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D86FF63D-ED3E-43C4-8F2F-D305F2EFDE48}"/>
              </a:ext>
            </a:extLst>
          </p:cNvPr>
          <p:cNvPicPr>
            <a:picLocks noChangeAspect="1"/>
          </p:cNvPicPr>
          <p:nvPr/>
        </p:nvPicPr>
        <p:blipFill>
          <a:blip r:embed="rId3"/>
          <a:stretch>
            <a:fillRect/>
          </a:stretch>
        </p:blipFill>
        <p:spPr>
          <a:xfrm>
            <a:off x="6076271" y="1633558"/>
            <a:ext cx="5765586" cy="3406711"/>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F78663C-376B-4AB4-964F-133E638A2327}"/>
                  </a:ext>
                </a:extLst>
              </p:cNvPr>
              <p:cNvSpPr/>
              <p:nvPr/>
            </p:nvSpPr>
            <p:spPr>
              <a:xfrm>
                <a:off x="611863" y="2495251"/>
                <a:ext cx="5390770" cy="646587"/>
              </a:xfrm>
              <a:prstGeom prst="rect">
                <a:avLst/>
              </a:prstGeom>
            </p:spPr>
            <p:txBody>
              <a:bodyPr wrap="square">
                <a:spAutoFit/>
              </a:bodyPr>
              <a:lstStyle/>
              <a:p>
                <a:r>
                  <a:rPr lang="en-US" dirty="0"/>
                  <a:t>Componenta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𝐹</m:t>
                        </m:r>
                      </m:e>
                      <m:sub>
                        <m:r>
                          <a:rPr lang="ro-RO" b="0" i="1" smtClean="0">
                            <a:latin typeface="Cambria Math" panose="02040503050406030204" pitchFamily="18" charset="0"/>
                          </a:rPr>
                          <m:t>𝑖</m:t>
                        </m:r>
                        <m:r>
                          <a:rPr lang="ro-RO" b="0" i="1" smtClean="0">
                            <a:latin typeface="Cambria Math" panose="02040503050406030204" pitchFamily="18" charset="0"/>
                          </a:rPr>
                          <m:t>1</m:t>
                        </m:r>
                      </m:sub>
                      <m:sup>
                        <m:r>
                          <a:rPr lang="en-US" i="1">
                            <a:latin typeface="Cambria Math" panose="02040503050406030204" pitchFamily="18" charset="0"/>
                          </a:rPr>
                          <m:t>′</m:t>
                        </m:r>
                      </m:sup>
                    </m:sSubSup>
                  </m:oMath>
                </a14:m>
                <a:r>
                  <a:rPr lang="en-US" dirty="0"/>
                  <a:t> </a:t>
                </a:r>
                <a:r>
                  <a:rPr lang="en-US" dirty="0" err="1"/>
                  <a:t>este</a:t>
                </a:r>
                <a:r>
                  <a:rPr lang="en-US" dirty="0"/>
                  <a:t> </a:t>
                </a:r>
                <a:r>
                  <a:rPr lang="en-US" dirty="0" err="1"/>
                  <a:t>anulat</a:t>
                </a:r>
                <a:r>
                  <a:rPr lang="ro-RO" dirty="0"/>
                  <a:t>ă de forța </a:t>
                </a:r>
                <a14:m>
                  <m:oMath xmlns:m="http://schemas.openxmlformats.org/officeDocument/2006/math">
                    <m:sSubSup>
                      <m:sSubSupPr>
                        <m:ctrlPr>
                          <a:rPr lang="ro-RO" i="1">
                            <a:latin typeface="Cambria Math" panose="02040503050406030204" pitchFamily="18" charset="0"/>
                          </a:rPr>
                        </m:ctrlPr>
                      </m:sSubSupPr>
                      <m:e>
                        <m:r>
                          <a:rPr lang="ro-RO" b="0" i="1" smtClean="0">
                            <a:latin typeface="Cambria Math" panose="02040503050406030204" pitchFamily="18" charset="0"/>
                          </a:rPr>
                          <m:t>−</m:t>
                        </m:r>
                        <m:r>
                          <a:rPr lang="ro-RO" i="1">
                            <a:latin typeface="Cambria Math" panose="02040503050406030204" pitchFamily="18" charset="0"/>
                          </a:rPr>
                          <m:t>𝐹</m:t>
                        </m:r>
                      </m:e>
                      <m:sub>
                        <m:r>
                          <a:rPr lang="en-US" i="1">
                            <a:latin typeface="Cambria Math" panose="02040503050406030204" pitchFamily="18" charset="0"/>
                          </a:rPr>
                          <m:t>𝑖</m:t>
                        </m:r>
                        <m:r>
                          <a:rPr lang="ro-RO" b="0" i="1" smtClean="0">
                            <a:latin typeface="Cambria Math" panose="02040503050406030204" pitchFamily="18" charset="0"/>
                          </a:rPr>
                          <m:t>1</m:t>
                        </m:r>
                      </m:sub>
                      <m:sup>
                        <m:r>
                          <a:rPr lang="en-US" i="1">
                            <a:latin typeface="Cambria Math" panose="02040503050406030204" pitchFamily="18" charset="0"/>
                          </a:rPr>
                          <m:t>′</m:t>
                        </m:r>
                      </m:sup>
                    </m:sSubSup>
                  </m:oMath>
                </a14:m>
                <a:r>
                  <a:rPr lang="ro-RO" dirty="0"/>
                  <a:t> generată de masa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𝑒</m:t>
                        </m:r>
                      </m:sub>
                    </m:sSub>
                  </m:oMath>
                </a14:m>
                <a:r>
                  <a:rPr lang="ro-RO" dirty="0"/>
                  <a:t> care se rotește în sensul vitezei </a:t>
                </a:r>
                <a14:m>
                  <m:oMath xmlns:m="http://schemas.openxmlformats.org/officeDocument/2006/math">
                    <m:sSub>
                      <m:sSubPr>
                        <m:ctrlPr>
                          <a:rPr lang="ro-RO" i="1" smtClean="0">
                            <a:latin typeface="Cambria Math" panose="02040503050406030204" pitchFamily="18" charset="0"/>
                          </a:rPr>
                        </m:ctrlPr>
                      </m:sSubPr>
                      <m:e>
                        <m:r>
                          <a:rPr lang="ro-RO"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1</m:t>
                        </m:r>
                      </m:sub>
                    </m:sSub>
                  </m:oMath>
                </a14:m>
                <a:r>
                  <a:rPr lang="en-US" dirty="0"/>
                  <a:t>.</a:t>
                </a:r>
              </a:p>
            </p:txBody>
          </p:sp>
        </mc:Choice>
        <mc:Fallback xmlns="">
          <p:sp>
            <p:nvSpPr>
              <p:cNvPr id="6" name="Rectangle 5">
                <a:extLst>
                  <a:ext uri="{FF2B5EF4-FFF2-40B4-BE49-F238E27FC236}">
                    <a16:creationId xmlns:a16="http://schemas.microsoft.com/office/drawing/2014/main" id="{8F78663C-376B-4AB4-964F-133E638A2327}"/>
                  </a:ext>
                </a:extLst>
              </p:cNvPr>
              <p:cNvSpPr>
                <a:spLocks noRot="1" noChangeAspect="1" noMove="1" noResize="1" noEditPoints="1" noAdjustHandles="1" noChangeArrowheads="1" noChangeShapeType="1" noTextEdit="1"/>
              </p:cNvSpPr>
              <p:nvPr/>
            </p:nvSpPr>
            <p:spPr>
              <a:xfrm>
                <a:off x="611863" y="2495251"/>
                <a:ext cx="5390770" cy="646587"/>
              </a:xfrm>
              <a:prstGeom prst="rect">
                <a:avLst/>
              </a:prstGeom>
              <a:blipFill>
                <a:blip r:embed="rId4"/>
                <a:stretch>
                  <a:fillRect l="-904" t="-4717" r="-1243"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0F95AC1-91F2-4507-8B34-463C057E5A6A}"/>
                  </a:ext>
                </a:extLst>
              </p:cNvPr>
              <p:cNvSpPr/>
              <p:nvPr/>
            </p:nvSpPr>
            <p:spPr>
              <a:xfrm>
                <a:off x="606128" y="3336914"/>
                <a:ext cx="5402241" cy="646587"/>
              </a:xfrm>
              <a:prstGeom prst="rect">
                <a:avLst/>
              </a:prstGeom>
            </p:spPr>
            <p:txBody>
              <a:bodyPr wrap="square">
                <a:spAutoFit/>
              </a:bodyPr>
              <a:lstStyle/>
              <a:p>
                <a:r>
                  <a:rPr lang="en-US" dirty="0"/>
                  <a:t>Componenta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𝐹</m:t>
                        </m:r>
                      </m:e>
                      <m:sub>
                        <m:r>
                          <a:rPr lang="ro-RO" i="1">
                            <a:latin typeface="Cambria Math" panose="02040503050406030204" pitchFamily="18" charset="0"/>
                          </a:rPr>
                          <m:t>𝑖</m:t>
                        </m:r>
                        <m:r>
                          <a:rPr lang="ro-RO" i="1">
                            <a:latin typeface="Cambria Math" panose="02040503050406030204" pitchFamily="18" charset="0"/>
                          </a:rPr>
                          <m:t>1</m:t>
                        </m:r>
                      </m:sub>
                      <m:sup>
                        <m:r>
                          <a:rPr lang="en-US" b="0" i="1" smtClean="0">
                            <a:latin typeface="Cambria Math" panose="02040503050406030204" pitchFamily="18" charset="0"/>
                          </a:rPr>
                          <m:t>′</m:t>
                        </m:r>
                        <m:r>
                          <a:rPr lang="en-US" i="1">
                            <a:latin typeface="Cambria Math" panose="02040503050406030204" pitchFamily="18" charset="0"/>
                          </a:rPr>
                          <m:t>′</m:t>
                        </m:r>
                      </m:sup>
                    </m:sSubSup>
                  </m:oMath>
                </a14:m>
                <a:r>
                  <a:rPr lang="en-US" dirty="0"/>
                  <a:t> </a:t>
                </a:r>
                <a:r>
                  <a:rPr lang="en-US" dirty="0" err="1"/>
                  <a:t>este</a:t>
                </a:r>
                <a:r>
                  <a:rPr lang="en-US" dirty="0"/>
                  <a:t> </a:t>
                </a:r>
                <a:r>
                  <a:rPr lang="en-US" dirty="0" err="1"/>
                  <a:t>anulat</a:t>
                </a:r>
                <a:r>
                  <a:rPr lang="ro-RO" dirty="0"/>
                  <a:t>ă de forța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m:t>
                        </m:r>
                        <m:r>
                          <a:rPr lang="ro-RO" i="1">
                            <a:latin typeface="Cambria Math" panose="02040503050406030204" pitchFamily="18" charset="0"/>
                          </a:rPr>
                          <m:t>𝐹</m:t>
                        </m:r>
                      </m:e>
                      <m:sub>
                        <m:r>
                          <a:rPr lang="en-US" i="1">
                            <a:latin typeface="Cambria Math" panose="02040503050406030204" pitchFamily="18" charset="0"/>
                          </a:rPr>
                          <m:t>𝑖</m:t>
                        </m:r>
                        <m:r>
                          <a:rPr lang="ro-RO" i="1">
                            <a:latin typeface="Cambria Math" panose="02040503050406030204" pitchFamily="18" charset="0"/>
                          </a:rPr>
                          <m:t>1</m:t>
                        </m:r>
                      </m:sub>
                      <m:sup>
                        <m:r>
                          <a:rPr lang="en-US" b="0" i="1" smtClean="0">
                            <a:latin typeface="Cambria Math" panose="02040503050406030204" pitchFamily="18" charset="0"/>
                          </a:rPr>
                          <m:t>′</m:t>
                        </m:r>
                        <m:r>
                          <a:rPr lang="en-US" i="1">
                            <a:latin typeface="Cambria Math" panose="02040503050406030204" pitchFamily="18" charset="0"/>
                          </a:rPr>
                          <m:t>′</m:t>
                        </m:r>
                      </m:sup>
                    </m:sSubSup>
                  </m:oMath>
                </a14:m>
                <a:r>
                  <a:rPr lang="ro-RO" dirty="0"/>
                  <a:t> generată de masa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sub>
                    </m:sSub>
                  </m:oMath>
                </a14:m>
                <a:r>
                  <a:rPr lang="ro-RO" dirty="0"/>
                  <a:t> care se rotește în sens</a:t>
                </a:r>
                <a:r>
                  <a:rPr lang="en-US" dirty="0"/>
                  <a:t> </a:t>
                </a:r>
                <a:r>
                  <a:rPr lang="en-US" dirty="0" err="1"/>
                  <a:t>contrar</a:t>
                </a:r>
                <a:r>
                  <a:rPr lang="ro-RO" dirty="0"/>
                  <a:t> vitezei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i="1">
                            <a:latin typeface="Cambria Math" panose="02040503050406030204" pitchFamily="18" charset="0"/>
                          </a:rPr>
                          <m:t>1</m:t>
                        </m:r>
                      </m:sub>
                    </m:sSub>
                  </m:oMath>
                </a14:m>
                <a:r>
                  <a:rPr lang="en-US" dirty="0"/>
                  <a:t>.</a:t>
                </a:r>
              </a:p>
            </p:txBody>
          </p:sp>
        </mc:Choice>
        <mc:Fallback xmlns="">
          <p:sp>
            <p:nvSpPr>
              <p:cNvPr id="9" name="Rectangle 8">
                <a:extLst>
                  <a:ext uri="{FF2B5EF4-FFF2-40B4-BE49-F238E27FC236}">
                    <a16:creationId xmlns:a16="http://schemas.microsoft.com/office/drawing/2014/main" id="{80F95AC1-91F2-4507-8B34-463C057E5A6A}"/>
                  </a:ext>
                </a:extLst>
              </p:cNvPr>
              <p:cNvSpPr>
                <a:spLocks noRot="1" noChangeAspect="1" noMove="1" noResize="1" noEditPoints="1" noAdjustHandles="1" noChangeArrowheads="1" noChangeShapeType="1" noTextEdit="1"/>
              </p:cNvSpPr>
              <p:nvPr/>
            </p:nvSpPr>
            <p:spPr>
              <a:xfrm>
                <a:off x="606128" y="3336914"/>
                <a:ext cx="5402241" cy="646587"/>
              </a:xfrm>
              <a:prstGeom prst="rect">
                <a:avLst/>
              </a:prstGeom>
              <a:blipFill>
                <a:blip r:embed="rId5"/>
                <a:stretch>
                  <a:fillRect l="-902" t="-4717" r="-1015"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5DA90CC-A365-4C2A-9D06-9261C3190FB7}"/>
                  </a:ext>
                </a:extLst>
              </p:cNvPr>
              <p:cNvSpPr/>
              <p:nvPr/>
            </p:nvSpPr>
            <p:spPr>
              <a:xfrm>
                <a:off x="889407" y="4575830"/>
                <a:ext cx="2417841"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2</m:t>
                          </m:r>
                          <m:r>
                            <a:rPr lang="en-US" i="1">
                              <a:latin typeface="Cambria Math" panose="02040503050406030204" pitchFamily="18" charset="0"/>
                            </a:rPr>
                            <m:t>𝑚</m:t>
                          </m:r>
                        </m:e>
                        <m:sub>
                          <m:r>
                            <a:rPr lang="en-US" i="1">
                              <a:latin typeface="Cambria Math" panose="02040503050406030204" pitchFamily="18" charset="0"/>
                            </a:rPr>
                            <m:t>𝑒</m:t>
                          </m:r>
                        </m:sub>
                      </m:sSub>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a:latin typeface="Cambria Math" panose="02040503050406030204" pitchFamily="18" charset="0"/>
                            </a:rPr>
                            <m:t>1</m:t>
                          </m:r>
                        </m:sub>
                        <m:sup>
                          <m:r>
                            <a:rPr lang="en-US">
                              <a:latin typeface="Cambria Math" panose="02040503050406030204" pitchFamily="18" charset="0"/>
                            </a:rPr>
                            <m:t>2</m:t>
                          </m:r>
                        </m:sup>
                      </m:sSubSup>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𝑐</m:t>
                          </m:r>
                        </m:sub>
                      </m:sSub>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b="0" i="0" smtClean="0">
                              <a:latin typeface="Cambria Math" panose="02040503050406030204" pitchFamily="18" charset="0"/>
                            </a:rPr>
                            <m:t>1</m:t>
                          </m:r>
                        </m:sub>
                      </m:sSub>
                      <m:sSubSup>
                        <m:sSubSupPr>
                          <m:ctrlPr>
                            <a:rPr lang="en-US" i="1">
                              <a:latin typeface="Cambria Math" panose="02040503050406030204" pitchFamily="18" charset="0"/>
                            </a:rPr>
                          </m:ctrlPr>
                        </m:sSubSupPr>
                        <m:e>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r>
                            <a:rPr lang="en-US" i="1">
                              <a:latin typeface="Cambria Math" panose="02040503050406030204" pitchFamily="18" charset="0"/>
                            </a:rPr>
                            <m:t>𝜔</m:t>
                          </m:r>
                        </m:e>
                        <m:sub>
                          <m:r>
                            <a:rPr lang="en-US">
                              <a:latin typeface="Cambria Math" panose="02040503050406030204" pitchFamily="18" charset="0"/>
                            </a:rPr>
                            <m:t>1</m:t>
                          </m:r>
                        </m:sub>
                        <m:sup>
                          <m:r>
                            <a:rPr lang="en-US">
                              <a:latin typeface="Cambria Math" panose="02040503050406030204" pitchFamily="18" charset="0"/>
                            </a:rPr>
                            <m:t>2</m:t>
                          </m:r>
                        </m:sup>
                      </m:sSubSup>
                    </m:oMath>
                  </m:oMathPara>
                </a14:m>
                <a:endParaRPr lang="en-US" dirty="0"/>
              </a:p>
            </p:txBody>
          </p:sp>
        </mc:Choice>
        <mc:Fallback xmlns="">
          <p:sp>
            <p:nvSpPr>
              <p:cNvPr id="11" name="Rectangle 10">
                <a:extLst>
                  <a:ext uri="{FF2B5EF4-FFF2-40B4-BE49-F238E27FC236}">
                    <a16:creationId xmlns:a16="http://schemas.microsoft.com/office/drawing/2014/main" id="{95DA90CC-A365-4C2A-9D06-9261C3190FB7}"/>
                  </a:ext>
                </a:extLst>
              </p:cNvPr>
              <p:cNvSpPr>
                <a:spLocks noRot="1" noChangeAspect="1" noMove="1" noResize="1" noEditPoints="1" noAdjustHandles="1" noChangeArrowheads="1" noChangeShapeType="1" noTextEdit="1"/>
              </p:cNvSpPr>
              <p:nvPr/>
            </p:nvSpPr>
            <p:spPr>
              <a:xfrm>
                <a:off x="889407" y="4575830"/>
                <a:ext cx="2417841" cy="372538"/>
              </a:xfrm>
              <a:prstGeom prst="rect">
                <a:avLst/>
              </a:prstGeom>
              <a:blipFill>
                <a:blip r:embed="rId6"/>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6DEDFB77-6BA2-4A71-B963-19C4D1808F30}"/>
                  </a:ext>
                </a:extLst>
              </p:cNvPr>
              <p:cNvSpPr/>
              <p:nvPr/>
            </p:nvSpPr>
            <p:spPr>
              <a:xfrm>
                <a:off x="3640897" y="4429572"/>
                <a:ext cx="1593192" cy="665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𝑐</m:t>
                          </m:r>
                        </m:sub>
                      </m:sSub>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a:latin typeface="Cambria Math" panose="02040503050406030204" pitchFamily="18" charset="0"/>
                                </a:rPr>
                                <m:t>1</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num>
                        <m:den>
                          <m:r>
                            <a:rPr lang="en-US" b="0" i="1" smtClean="0">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den>
                      </m:f>
                    </m:oMath>
                  </m:oMathPara>
                </a14:m>
                <a:endParaRPr lang="en-US" dirty="0"/>
              </a:p>
            </p:txBody>
          </p:sp>
        </mc:Choice>
        <mc:Fallback xmlns="">
          <p:sp>
            <p:nvSpPr>
              <p:cNvPr id="12" name="Rectangle 11">
                <a:extLst>
                  <a:ext uri="{FF2B5EF4-FFF2-40B4-BE49-F238E27FC236}">
                    <a16:creationId xmlns:a16="http://schemas.microsoft.com/office/drawing/2014/main" id="{6DEDFB77-6BA2-4A71-B963-19C4D1808F30}"/>
                  </a:ext>
                </a:extLst>
              </p:cNvPr>
              <p:cNvSpPr>
                <a:spLocks noRot="1" noChangeAspect="1" noMove="1" noResize="1" noEditPoints="1" noAdjustHandles="1" noChangeArrowheads="1" noChangeShapeType="1" noTextEdit="1"/>
              </p:cNvSpPr>
              <p:nvPr/>
            </p:nvSpPr>
            <p:spPr>
              <a:xfrm>
                <a:off x="3640897" y="4429572"/>
                <a:ext cx="1593192" cy="665054"/>
              </a:xfrm>
              <a:prstGeom prst="rect">
                <a:avLst/>
              </a:prstGeom>
              <a:blipFill>
                <a:blip r:embed="rId7"/>
                <a:stretch>
                  <a:fillRect/>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4D599A3E-7FAC-4DDC-81D5-5FA6B1F0A9F6}"/>
              </a:ext>
            </a:extLst>
          </p:cNvPr>
          <p:cNvSpPr/>
          <p:nvPr/>
        </p:nvSpPr>
        <p:spPr>
          <a:xfrm>
            <a:off x="649568" y="5708345"/>
            <a:ext cx="10091032" cy="369332"/>
          </a:xfrm>
          <a:prstGeom prst="rect">
            <a:avLst/>
          </a:prstGeom>
        </p:spPr>
        <p:txBody>
          <a:bodyPr wrap="none">
            <a:spAutoFit/>
          </a:bodyPr>
          <a:lstStyle/>
          <a:p>
            <a:r>
              <a:rPr lang="en-US" dirty="0" err="1">
                <a:ea typeface="Times New Roman" panose="02020603050405020304" pitchFamily="18" charset="0"/>
              </a:rPr>
              <a:t>Rotirea</a:t>
            </a:r>
            <a:r>
              <a:rPr lang="en-US" dirty="0">
                <a:ea typeface="Times New Roman" panose="02020603050405020304" pitchFamily="18" charset="0"/>
              </a:rPr>
              <a:t> </a:t>
            </a:r>
            <a:r>
              <a:rPr lang="ro-RO" dirty="0">
                <a:ea typeface="Times New Roman" panose="02020603050405020304" pitchFamily="18" charset="0"/>
              </a:rPr>
              <a:t>celor două mase de echilibrare î</a:t>
            </a:r>
            <a:r>
              <a:rPr lang="en-US" dirty="0">
                <a:ea typeface="Times New Roman" panose="02020603050405020304" pitchFamily="18" charset="0"/>
              </a:rPr>
              <a:t>n </a:t>
            </a:r>
            <a:r>
              <a:rPr lang="en-US" dirty="0" err="1">
                <a:ea typeface="Times New Roman" panose="02020603050405020304" pitchFamily="18" charset="0"/>
              </a:rPr>
              <a:t>sensuri</a:t>
            </a:r>
            <a:r>
              <a:rPr lang="en-US" dirty="0">
                <a:ea typeface="Times New Roman" panose="02020603050405020304" pitchFamily="18" charset="0"/>
              </a:rPr>
              <a:t> </a:t>
            </a:r>
            <a:r>
              <a:rPr lang="en-US" dirty="0" err="1">
                <a:ea typeface="Times New Roman" panose="02020603050405020304" pitchFamily="18" charset="0"/>
              </a:rPr>
              <a:t>contrare</a:t>
            </a:r>
            <a:r>
              <a:rPr lang="ro-RO" dirty="0">
                <a:ea typeface="Times New Roman" panose="02020603050405020304" pitchFamily="18" charset="0"/>
              </a:rPr>
              <a:t>, se poate realiza cu ajutorul unor roți dințate</a:t>
            </a:r>
            <a:endParaRPr lang="en-US" dirty="0"/>
          </a:p>
        </p:txBody>
      </p:sp>
      <p:sp>
        <p:nvSpPr>
          <p:cNvPr id="13" name="Rectangle 12">
            <a:extLst>
              <a:ext uri="{FF2B5EF4-FFF2-40B4-BE49-F238E27FC236}">
                <a16:creationId xmlns:a16="http://schemas.microsoft.com/office/drawing/2014/main" id="{A57BDFDD-2F4A-467D-87C0-88140CCA6E5A}"/>
              </a:ext>
            </a:extLst>
          </p:cNvPr>
          <p:cNvSpPr/>
          <p:nvPr/>
        </p:nvSpPr>
        <p:spPr>
          <a:xfrm>
            <a:off x="552348" y="313618"/>
            <a:ext cx="6257482" cy="461665"/>
          </a:xfrm>
          <a:prstGeom prst="rect">
            <a:avLst/>
          </a:prstGeom>
        </p:spPr>
        <p:txBody>
          <a:bodyPr wrap="none">
            <a:spAutoFit/>
          </a:bodyPr>
          <a:lstStyle/>
          <a:p>
            <a:r>
              <a:rPr lang="ro-RO" sz="2400" dirty="0"/>
              <a:t>3.2.2 Echilibrarea mecanismului manivelă piston </a:t>
            </a:r>
            <a:endParaRPr lang="en-US" sz="2400" dirty="0"/>
          </a:p>
        </p:txBody>
      </p:sp>
      <p:cxnSp>
        <p:nvCxnSpPr>
          <p:cNvPr id="14" name="Straight Connector 13">
            <a:extLst>
              <a:ext uri="{FF2B5EF4-FFF2-40B4-BE49-F238E27FC236}">
                <a16:creationId xmlns:a16="http://schemas.microsoft.com/office/drawing/2014/main" id="{FCDE59BB-4582-4454-B346-BCCEFDFADDAB}"/>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1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P spid="1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7E6CDF4-C905-4BBB-B3DF-FC5BF7882270}"/>
              </a:ext>
            </a:extLst>
          </p:cNvPr>
          <p:cNvSpPr/>
          <p:nvPr/>
        </p:nvSpPr>
        <p:spPr>
          <a:xfrm>
            <a:off x="680811" y="982414"/>
            <a:ext cx="6023187" cy="369332"/>
          </a:xfrm>
          <a:prstGeom prst="rect">
            <a:avLst/>
          </a:prstGeom>
        </p:spPr>
        <p:txBody>
          <a:bodyPr wrap="none">
            <a:spAutoFit/>
          </a:bodyPr>
          <a:lstStyle/>
          <a:p>
            <a:r>
              <a:rPr lang="ro-RO" b="1" i="1" dirty="0">
                <a:ea typeface="Calibri" panose="020F0502020204030204" pitchFamily="34" charset="0"/>
              </a:rPr>
              <a:t>Rotor</a:t>
            </a:r>
            <a:r>
              <a:rPr lang="ro-RO" dirty="0">
                <a:ea typeface="Calibri" panose="020F0502020204030204" pitchFamily="34" charset="0"/>
              </a:rPr>
              <a:t> – element cinematic care realizează o mișcare de rotație</a:t>
            </a:r>
            <a:endParaRPr lang="en-US" dirty="0"/>
          </a:p>
        </p:txBody>
      </p:sp>
      <p:pic>
        <p:nvPicPr>
          <p:cNvPr id="14" name="Picture 13">
            <a:extLst>
              <a:ext uri="{FF2B5EF4-FFF2-40B4-BE49-F238E27FC236}">
                <a16:creationId xmlns:a16="http://schemas.microsoft.com/office/drawing/2014/main" id="{BC023053-79A8-4914-8875-79137F6123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1635" y="3053930"/>
            <a:ext cx="4100363" cy="3078351"/>
          </a:xfrm>
          <a:prstGeom prst="rect">
            <a:avLst/>
          </a:prstGeom>
        </p:spPr>
      </p:pic>
      <p:pic>
        <p:nvPicPr>
          <p:cNvPr id="15" name="Picture 14" descr="A close up of ware&#10;&#10;Description automatically generated">
            <a:extLst>
              <a:ext uri="{FF2B5EF4-FFF2-40B4-BE49-F238E27FC236}">
                <a16:creationId xmlns:a16="http://schemas.microsoft.com/office/drawing/2014/main" id="{891676B9-DDC6-49CB-B1ED-8FE4A28E34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0245" y="3485245"/>
            <a:ext cx="2755742" cy="2502901"/>
          </a:xfrm>
          <a:prstGeom prst="rect">
            <a:avLst/>
          </a:prstGeom>
        </p:spPr>
      </p:pic>
      <p:pic>
        <p:nvPicPr>
          <p:cNvPr id="16" name="Picture 15">
            <a:extLst>
              <a:ext uri="{FF2B5EF4-FFF2-40B4-BE49-F238E27FC236}">
                <a16:creationId xmlns:a16="http://schemas.microsoft.com/office/drawing/2014/main" id="{462706A1-360D-48FA-89EE-8E2B2C629C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80" y="4880658"/>
            <a:ext cx="2408792" cy="991855"/>
          </a:xfrm>
          <a:prstGeom prst="rect">
            <a:avLst/>
          </a:prstGeom>
        </p:spPr>
      </p:pic>
      <p:pic>
        <p:nvPicPr>
          <p:cNvPr id="17" name="Picture 16">
            <a:extLst>
              <a:ext uri="{FF2B5EF4-FFF2-40B4-BE49-F238E27FC236}">
                <a16:creationId xmlns:a16="http://schemas.microsoft.com/office/drawing/2014/main" id="{13720A74-5A6F-4903-B624-CC09F60CB66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58617" y="3267215"/>
            <a:ext cx="2595984" cy="1568346"/>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E051A87-790A-4BA0-AE18-E8503F488386}"/>
                  </a:ext>
                </a:extLst>
              </p:cNvPr>
              <p:cNvSpPr/>
              <p:nvPr/>
            </p:nvSpPr>
            <p:spPr>
              <a:xfrm>
                <a:off x="680811" y="1407776"/>
                <a:ext cx="10466968" cy="1544525"/>
              </a:xfrm>
              <a:prstGeom prst="rect">
                <a:avLst/>
              </a:prstGeom>
            </p:spPr>
            <p:txBody>
              <a:bodyPr wrap="none">
                <a:spAutoFit/>
              </a:bodyPr>
              <a:lstStyle/>
              <a:p>
                <a:r>
                  <a:rPr lang="ro-RO" i="1" dirty="0">
                    <a:ea typeface="Calibri" panose="020F0502020204030204" pitchFamily="34" charset="0"/>
                  </a:rPr>
                  <a:t>Echilibrarea statică </a:t>
                </a:r>
                <a:r>
                  <a:rPr lang="ro-RO" dirty="0">
                    <a:ea typeface="Calibri" panose="020F0502020204030204" pitchFamily="34" charset="0"/>
                  </a:rPr>
                  <a:t>– centrul de greutate să fie pe axa de rotație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r>
                      <a:rPr lang="ro-RO" i="1">
                        <a:latin typeface="Cambria Math" panose="02040503050406030204" pitchFamily="18" charset="0"/>
                        <a:ea typeface="Calibri" panose="020F0502020204030204" pitchFamily="34" charset="0"/>
                        <a:cs typeface="Times New Roman" panose="02020603050405020304" pitchFamily="18" charset="0"/>
                      </a:rPr>
                      <m:t>=−</m:t>
                    </m:r>
                    <m:r>
                      <m:rPr>
                        <m:sty m:val="p"/>
                      </m:rPr>
                      <a:rPr lang="ro-RO">
                        <a:latin typeface="Cambria Math" panose="02040503050406030204" pitchFamily="18" charset="0"/>
                        <a:ea typeface="Calibri" panose="020F0502020204030204" pitchFamily="34" charset="0"/>
                        <a:cs typeface="Times New Roman" panose="02020603050405020304" pitchFamily="18" charset="0"/>
                      </a:rPr>
                      <m:t>m</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𝑎</m:t>
                            </m:r>
                          </m:e>
                        </m:acc>
                      </m:e>
                      <m:sub>
                        <m:r>
                          <a:rPr lang="ro-RO" i="1">
                            <a:latin typeface="Cambria Math" panose="02040503050406030204" pitchFamily="18" charset="0"/>
                            <a:ea typeface="Calibri" panose="020F0502020204030204" pitchFamily="34" charset="0"/>
                            <a:cs typeface="Times New Roman" panose="02020603050405020304" pitchFamily="18" charset="0"/>
                          </a:rPr>
                          <m:t>𝐺</m:t>
                        </m:r>
                      </m:sub>
                    </m:sSub>
                    <m:r>
                      <a:rPr lang="ro-RO" i="1">
                        <a:latin typeface="Cambria Math" panose="02040503050406030204" pitchFamily="18" charset="0"/>
                        <a:ea typeface="Calibri" panose="020F0502020204030204" pitchFamily="34" charset="0"/>
                        <a:cs typeface="Times New Roman" panose="02020603050405020304" pitchFamily="18" charset="0"/>
                      </a:rPr>
                      <m:t>=0</m:t>
                    </m:r>
                  </m:oMath>
                </a14:m>
                <a:endParaRPr lang="ro-RO" dirty="0">
                  <a:ea typeface="Calibri" panose="020F0502020204030204" pitchFamily="34" charset="0"/>
                </a:endParaRPr>
              </a:p>
              <a:p>
                <a:endParaRPr lang="ro-RO" dirty="0">
                  <a:ea typeface="Calibri" panose="020F0502020204030204" pitchFamily="34" charset="0"/>
                </a:endParaRPr>
              </a:p>
              <a:p>
                <a:r>
                  <a:rPr lang="ro-RO" i="1" dirty="0">
                    <a:ea typeface="Calibri" panose="020F0502020204030204" pitchFamily="34" charset="0"/>
                  </a:rPr>
                  <a:t>Echilibrarea dinamică </a:t>
                </a:r>
                <a:r>
                  <a:rPr lang="ro-RO" dirty="0">
                    <a:ea typeface="Calibri" panose="020F0502020204030204" pitchFamily="34" charset="0"/>
                  </a:rPr>
                  <a:t>– pe lângă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r>
                      <a:rPr lang="ro-RO" i="1">
                        <a:latin typeface="Cambria Math" panose="02040503050406030204" pitchFamily="18" charset="0"/>
                        <a:ea typeface="Calibri" panose="020F0502020204030204" pitchFamily="34" charset="0"/>
                        <a:cs typeface="Times New Roman" panose="02020603050405020304" pitchFamily="18" charset="0"/>
                      </a:rPr>
                      <m:t>=0</m:t>
                    </m:r>
                  </m:oMath>
                </a14:m>
                <a:r>
                  <a:rPr lang="ro-RO" dirty="0">
                    <a:ea typeface="Calibri" panose="020F0502020204030204" pitchFamily="34" charset="0"/>
                  </a:rPr>
                  <a:t>, trebuie ca axa de rotație să fie axă principală de inerție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𝐼</m:t>
                        </m:r>
                      </m:e>
                      <m:sub>
                        <m:r>
                          <a:rPr lang="ro-RO" b="0" i="1" smtClean="0">
                            <a:latin typeface="Cambria Math" panose="02040503050406030204" pitchFamily="18" charset="0"/>
                          </a:rPr>
                          <m:t>𝑥𝑧</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𝐼</m:t>
                        </m:r>
                      </m:e>
                      <m:sub>
                        <m:r>
                          <a:rPr lang="ro-RO" b="0" i="1" smtClean="0">
                            <a:latin typeface="Cambria Math" panose="02040503050406030204" pitchFamily="18" charset="0"/>
                          </a:rPr>
                          <m:t>𝑦𝑧</m:t>
                        </m:r>
                      </m:sub>
                    </m:sSub>
                    <m:r>
                      <a:rPr lang="ro-RO" b="0" i="1" smtClean="0">
                        <a:latin typeface="Cambria Math" panose="02040503050406030204" pitchFamily="18" charset="0"/>
                      </a:rPr>
                      <m:t>=0</m:t>
                    </m:r>
                  </m:oMath>
                </a14:m>
                <a:endParaRPr lang="ro-RO" b="0" dirty="0"/>
              </a:p>
              <a:p>
                <a:r>
                  <a:rPr lang="ro-RO" dirty="0">
                    <a:ea typeface="Calibri" panose="020F0502020204030204" pitchFamily="34" charset="0"/>
                  </a:rPr>
                  <a:t>		    – componenta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r>
                          <a:rPr lang="ro-RO" b="0" i="1" smtClean="0">
                            <a:latin typeface="Cambria Math" panose="02040503050406030204" pitchFamily="18" charset="0"/>
                          </a:rPr>
                          <m:t>𝑧</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𝐼</m:t>
                        </m:r>
                      </m:e>
                      <m:sub>
                        <m:r>
                          <a:rPr lang="ro-RO" b="0" i="1" smtClean="0">
                            <a:latin typeface="Cambria Math" panose="02040503050406030204" pitchFamily="18" charset="0"/>
                          </a:rPr>
                          <m:t>𝑧</m:t>
                        </m:r>
                      </m:sub>
                    </m:sSub>
                    <m:r>
                      <a:rPr lang="ro-RO" b="0" i="1" smtClean="0">
                        <a:latin typeface="Cambria Math" panose="02040503050406030204" pitchFamily="18" charset="0"/>
                        <a:ea typeface="Cambria Math" panose="02040503050406030204" pitchFamily="18" charset="0"/>
                      </a:rPr>
                      <m:t>𝜀</m:t>
                    </m:r>
                    <m:r>
                      <a:rPr lang="en-US" i="1">
                        <a:latin typeface="Cambria Math" panose="02040503050406030204" pitchFamily="18" charset="0"/>
                      </a:rPr>
                      <m:t> </m:t>
                    </m:r>
                  </m:oMath>
                </a14:m>
                <a:r>
                  <a:rPr lang="ro-RO" dirty="0">
                    <a:ea typeface="Calibri" panose="020F0502020204030204" pitchFamily="34" charset="0"/>
                  </a:rPr>
                  <a:t>(după axa perpendiculară pe centrul de rotație) nu se anulează</a:t>
                </a:r>
              </a:p>
              <a:p>
                <a:r>
                  <a:rPr lang="ro-RO" dirty="0">
                    <a:ea typeface="Calibri" panose="020F0502020204030204" pitchFamily="34" charset="0"/>
                  </a:rPr>
                  <a:t>		    – reducerea efectului acestei componente se poate realiza cu ajutorul unui volant.</a:t>
                </a:r>
              </a:p>
            </p:txBody>
          </p:sp>
        </mc:Choice>
        <mc:Fallback xmlns="">
          <p:sp>
            <p:nvSpPr>
              <p:cNvPr id="2" name="Rectangle 1">
                <a:extLst>
                  <a:ext uri="{FF2B5EF4-FFF2-40B4-BE49-F238E27FC236}">
                    <a16:creationId xmlns:a16="http://schemas.microsoft.com/office/drawing/2014/main" id="{7E051A87-790A-4BA0-AE18-E8503F488386}"/>
                  </a:ext>
                </a:extLst>
              </p:cNvPr>
              <p:cNvSpPr>
                <a:spLocks noRot="1" noChangeAspect="1" noMove="1" noResize="1" noEditPoints="1" noAdjustHandles="1" noChangeArrowheads="1" noChangeShapeType="1" noTextEdit="1"/>
              </p:cNvSpPr>
              <p:nvPr/>
            </p:nvSpPr>
            <p:spPr>
              <a:xfrm>
                <a:off x="680811" y="1407776"/>
                <a:ext cx="10466968" cy="1544525"/>
              </a:xfrm>
              <a:prstGeom prst="rect">
                <a:avLst/>
              </a:prstGeom>
              <a:blipFill>
                <a:blip r:embed="rId6"/>
                <a:stretch>
                  <a:fillRect l="-524" t="-5929" b="-5534"/>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0832CEE6-564C-44C3-A64B-293F853F3026}"/>
              </a:ext>
            </a:extLst>
          </p:cNvPr>
          <p:cNvSpPr/>
          <p:nvPr/>
        </p:nvSpPr>
        <p:spPr>
          <a:xfrm>
            <a:off x="552348" y="313618"/>
            <a:ext cx="3219086" cy="461665"/>
          </a:xfrm>
          <a:prstGeom prst="rect">
            <a:avLst/>
          </a:prstGeom>
        </p:spPr>
        <p:txBody>
          <a:bodyPr wrap="none">
            <a:spAutoFit/>
          </a:bodyPr>
          <a:lstStyle/>
          <a:p>
            <a:r>
              <a:rPr lang="ro-RO" sz="2400" dirty="0"/>
              <a:t>3.3 Echilibrarea rotorilor</a:t>
            </a:r>
            <a:endParaRPr lang="en-US" sz="2400" dirty="0"/>
          </a:p>
        </p:txBody>
      </p:sp>
      <p:cxnSp>
        <p:nvCxnSpPr>
          <p:cNvPr id="11" name="Straight Connector 10">
            <a:extLst>
              <a:ext uri="{FF2B5EF4-FFF2-40B4-BE49-F238E27FC236}">
                <a16:creationId xmlns:a16="http://schemas.microsoft.com/office/drawing/2014/main" id="{F30B1218-E86A-4470-9770-77E4614C4D52}"/>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2" name="Action Button: Go Home 11">
            <a:hlinkClick r:id="rId7" action="ppaction://hlinksldjump" highlightClick="1"/>
            <a:extLst>
              <a:ext uri="{FF2B5EF4-FFF2-40B4-BE49-F238E27FC236}">
                <a16:creationId xmlns:a16="http://schemas.microsoft.com/office/drawing/2014/main" id="{64D6F84A-BD75-452E-874B-930761291DD3}"/>
              </a:ext>
            </a:extLst>
          </p:cNvPr>
          <p:cNvSpPr/>
          <p:nvPr/>
        </p:nvSpPr>
        <p:spPr>
          <a:xfrm>
            <a:off x="11147779" y="358199"/>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37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ADAA38-A787-471C-9FA7-8E55E0150A69}"/>
              </a:ext>
            </a:extLst>
          </p:cNvPr>
          <p:cNvSpPr/>
          <p:nvPr/>
        </p:nvSpPr>
        <p:spPr>
          <a:xfrm>
            <a:off x="803850" y="1043122"/>
            <a:ext cx="10384837" cy="923330"/>
          </a:xfrm>
          <a:prstGeom prst="rect">
            <a:avLst/>
          </a:prstGeom>
        </p:spPr>
        <p:txBody>
          <a:bodyPr wrap="square">
            <a:spAutoFit/>
          </a:bodyPr>
          <a:lstStyle/>
          <a:p>
            <a:r>
              <a:rPr lang="ro-RO" i="1" dirty="0">
                <a:ea typeface="Calibri" panose="020F0502020204030204" pitchFamily="34" charset="0"/>
              </a:rPr>
              <a:t>Echilibrarea prin proiectare 	– </a:t>
            </a:r>
            <a:r>
              <a:rPr lang="ro-RO" dirty="0">
                <a:ea typeface="Calibri" panose="020F0502020204030204" pitchFamily="34" charset="0"/>
              </a:rPr>
              <a:t>pentru rotori cu o distribuție neuniformă a masei (ex arbori cotiți) </a:t>
            </a:r>
          </a:p>
          <a:p>
            <a:r>
              <a:rPr lang="ro-RO" dirty="0"/>
              <a:t>			</a:t>
            </a:r>
            <a:r>
              <a:rPr lang="ro-RO" i="1" dirty="0">
                <a:ea typeface="Calibri" panose="020F0502020204030204" pitchFamily="34" charset="0"/>
              </a:rPr>
              <a:t>– </a:t>
            </a:r>
            <a:r>
              <a:rPr lang="ro-RO" dirty="0">
                <a:ea typeface="Calibri" panose="020F0502020204030204" pitchFamily="34" charset="0"/>
              </a:rPr>
              <a:t>r</a:t>
            </a:r>
            <a:r>
              <a:rPr lang="ro-RO" dirty="0"/>
              <a:t>epartizarea  maselor se alege în faza de proiectare, astfel încât centrul lor de</a:t>
            </a:r>
          </a:p>
          <a:p>
            <a:r>
              <a:rPr lang="ro-RO" dirty="0"/>
              <a:t>                                                       greutate să fie cât mai apropiat de axa de rotație</a:t>
            </a:r>
            <a:endParaRPr lang="en-US" dirty="0"/>
          </a:p>
        </p:txBody>
      </p:sp>
      <p:sp>
        <p:nvSpPr>
          <p:cNvPr id="18" name="Rectangle 17">
            <a:extLst>
              <a:ext uri="{FF2B5EF4-FFF2-40B4-BE49-F238E27FC236}">
                <a16:creationId xmlns:a16="http://schemas.microsoft.com/office/drawing/2014/main" id="{AA721B8B-5123-45AE-8519-D4B59D57BE66}"/>
              </a:ext>
            </a:extLst>
          </p:cNvPr>
          <p:cNvSpPr/>
          <p:nvPr/>
        </p:nvSpPr>
        <p:spPr>
          <a:xfrm>
            <a:off x="803851" y="2302717"/>
            <a:ext cx="10738581" cy="369332"/>
          </a:xfrm>
          <a:prstGeom prst="rect">
            <a:avLst/>
          </a:prstGeom>
        </p:spPr>
        <p:txBody>
          <a:bodyPr wrap="none">
            <a:spAutoFit/>
          </a:bodyPr>
          <a:lstStyle/>
          <a:p>
            <a:r>
              <a:rPr lang="ro-RO" i="1" dirty="0">
                <a:ea typeface="Calibri" panose="020F0502020204030204" pitchFamily="34" charset="0"/>
              </a:rPr>
              <a:t>Echilibrarea experimentală 	– </a:t>
            </a:r>
            <a:r>
              <a:rPr lang="ro-RO" dirty="0">
                <a:ea typeface="Calibri" panose="020F0502020204030204" pitchFamily="34" charset="0"/>
              </a:rPr>
              <a:t>pe</a:t>
            </a:r>
            <a:r>
              <a:rPr lang="ro-RO" i="1" dirty="0">
                <a:ea typeface="Calibri" panose="020F0502020204030204" pitchFamily="34" charset="0"/>
              </a:rPr>
              <a:t> </a:t>
            </a:r>
            <a:r>
              <a:rPr lang="ro-RO" dirty="0"/>
              <a:t>mașini de echilibrat static sau dinamic, prin adăugare sau îndepărtare de masă</a:t>
            </a:r>
            <a:endParaRPr lang="en-US" dirty="0"/>
          </a:p>
        </p:txBody>
      </p:sp>
      <p:pic>
        <p:nvPicPr>
          <p:cNvPr id="19" name="Picture 18" descr="A picture containing black, sitting, front, table&#10;&#10;Description automatically generated">
            <a:extLst>
              <a:ext uri="{FF2B5EF4-FFF2-40B4-BE49-F238E27FC236}">
                <a16:creationId xmlns:a16="http://schemas.microsoft.com/office/drawing/2014/main" id="{AF21E6BB-8759-49CB-B8C8-DF12004F85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81907" y="2823925"/>
            <a:ext cx="2676909" cy="3479982"/>
          </a:xfrm>
          <a:prstGeom prst="rect">
            <a:avLst/>
          </a:prstGeom>
        </p:spPr>
      </p:pic>
      <p:pic>
        <p:nvPicPr>
          <p:cNvPr id="20" name="Picture 19" descr="A picture containing appliance, small, green&#10;&#10;Description automatically generated">
            <a:extLst>
              <a:ext uri="{FF2B5EF4-FFF2-40B4-BE49-F238E27FC236}">
                <a16:creationId xmlns:a16="http://schemas.microsoft.com/office/drawing/2014/main" id="{607BFB33-84DE-4A23-ADE0-9BC301C8A8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2182" y="3098127"/>
            <a:ext cx="5223973" cy="3586907"/>
          </a:xfrm>
          <a:prstGeom prst="rect">
            <a:avLst/>
          </a:prstGeom>
        </p:spPr>
      </p:pic>
      <p:sp>
        <p:nvSpPr>
          <p:cNvPr id="8" name="Rectangle 7">
            <a:extLst>
              <a:ext uri="{FF2B5EF4-FFF2-40B4-BE49-F238E27FC236}">
                <a16:creationId xmlns:a16="http://schemas.microsoft.com/office/drawing/2014/main" id="{2B345615-F62B-4CC3-A977-20CEA62B33FC}"/>
              </a:ext>
            </a:extLst>
          </p:cNvPr>
          <p:cNvSpPr/>
          <p:nvPr/>
        </p:nvSpPr>
        <p:spPr>
          <a:xfrm>
            <a:off x="552348" y="313618"/>
            <a:ext cx="3219086" cy="461665"/>
          </a:xfrm>
          <a:prstGeom prst="rect">
            <a:avLst/>
          </a:prstGeom>
        </p:spPr>
        <p:txBody>
          <a:bodyPr wrap="none">
            <a:spAutoFit/>
          </a:bodyPr>
          <a:lstStyle/>
          <a:p>
            <a:r>
              <a:rPr lang="ro-RO" sz="2400" dirty="0"/>
              <a:t>3.3 Echilibrarea rotorilor</a:t>
            </a:r>
            <a:endParaRPr lang="en-US" sz="2400" dirty="0"/>
          </a:p>
        </p:txBody>
      </p:sp>
      <p:cxnSp>
        <p:nvCxnSpPr>
          <p:cNvPr id="9" name="Straight Connector 8">
            <a:extLst>
              <a:ext uri="{FF2B5EF4-FFF2-40B4-BE49-F238E27FC236}">
                <a16:creationId xmlns:a16="http://schemas.microsoft.com/office/drawing/2014/main" id="{0F170EDA-6735-47A3-AF2A-EBDD1830AC5D}"/>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8554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24D2D1-4AA2-40FC-96F4-EF39128E8407}"/>
              </a:ext>
            </a:extLst>
          </p:cNvPr>
          <p:cNvPicPr>
            <a:picLocks noChangeAspect="1"/>
          </p:cNvPicPr>
          <p:nvPr/>
        </p:nvPicPr>
        <p:blipFill>
          <a:blip r:embed="rId2"/>
          <a:stretch>
            <a:fillRect/>
          </a:stretch>
        </p:blipFill>
        <p:spPr>
          <a:xfrm>
            <a:off x="7863841" y="1661921"/>
            <a:ext cx="3830172" cy="4231059"/>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C7C56A5-B4C0-4D2B-BCBC-F90962502F8D}"/>
                  </a:ext>
                </a:extLst>
              </p:cNvPr>
              <p:cNvSpPr/>
              <p:nvPr/>
            </p:nvSpPr>
            <p:spPr>
              <a:xfrm>
                <a:off x="574619" y="1050792"/>
                <a:ext cx="10967813" cy="1222258"/>
              </a:xfrm>
              <a:prstGeom prst="rect">
                <a:avLst/>
              </a:prstGeom>
            </p:spPr>
            <p:txBody>
              <a:bodyPr wrap="square">
                <a:spAutoFit/>
              </a:bodyPr>
              <a:lstStyle/>
              <a:p>
                <a:pPr defTabSz="538163"/>
                <a:r>
                  <a:rPr lang="ro-RO" dirty="0">
                    <a:ea typeface="Calibri" panose="020F0502020204030204" pitchFamily="34" charset="0"/>
                  </a:rPr>
                  <a:t>	Se consideră un rotor dezechilibrat a cărui masă este concentrată în punctele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𝑃</m:t>
                        </m:r>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𝑃</m:t>
                        </m:r>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𝑃</m:t>
                        </m:r>
                      </m:e>
                      <m:sub>
                        <m:r>
                          <a:rPr lang="ro-RO" b="0" i="1" smtClean="0">
                            <a:latin typeface="Cambria Math" panose="02040503050406030204" pitchFamily="18" charset="0"/>
                          </a:rPr>
                          <m:t>𝑛</m:t>
                        </m:r>
                      </m:sub>
                    </m:sSub>
                  </m:oMath>
                </a14:m>
                <a:r>
                  <a:rPr lang="ro-RO" dirty="0">
                    <a:ea typeface="Calibri" panose="020F0502020204030204" pitchFamily="34" charset="0"/>
                  </a:rPr>
                  <a:t> situate într-un plan perpendicular pe axa de rotație. </a:t>
                </a:r>
              </a:p>
              <a:p>
                <a:pPr defTabSz="538163"/>
                <a:r>
                  <a:rPr lang="ro-RO" dirty="0"/>
                  <a:t>	În acest caz axa de rotație este și axă principală de inerție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𝐼</m:t>
                        </m:r>
                      </m:e>
                      <m:sub>
                        <m:r>
                          <a:rPr lang="ro-RO" i="1">
                            <a:latin typeface="Cambria Math" panose="02040503050406030204" pitchFamily="18" charset="0"/>
                          </a:rPr>
                          <m:t>𝑥𝑧</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𝐼</m:t>
                        </m:r>
                      </m:e>
                      <m:sub>
                        <m:r>
                          <a:rPr lang="ro-RO" i="1">
                            <a:latin typeface="Cambria Math" panose="02040503050406030204" pitchFamily="18" charset="0"/>
                          </a:rPr>
                          <m:t>𝑦𝑧</m:t>
                        </m:r>
                      </m:sub>
                    </m:sSub>
                    <m:r>
                      <a:rPr lang="ro-RO" i="1">
                        <a:latin typeface="Cambria Math" panose="02040503050406030204" pitchFamily="18" charset="0"/>
                      </a:rPr>
                      <m:t>=0</m:t>
                    </m:r>
                  </m:oMath>
                </a14:m>
                <a:endParaRPr lang="ro-RO" dirty="0"/>
              </a:p>
              <a:p>
                <a:pPr defTabSz="538163"/>
                <a:endParaRPr lang="en-US" dirty="0"/>
              </a:p>
            </p:txBody>
          </p:sp>
        </mc:Choice>
        <mc:Fallback xmlns="">
          <p:sp>
            <p:nvSpPr>
              <p:cNvPr id="3" name="Rectangle 2">
                <a:extLst>
                  <a:ext uri="{FF2B5EF4-FFF2-40B4-BE49-F238E27FC236}">
                    <a16:creationId xmlns:a16="http://schemas.microsoft.com/office/drawing/2014/main" id="{9C7C56A5-B4C0-4D2B-BCBC-F90962502F8D}"/>
                  </a:ext>
                </a:extLst>
              </p:cNvPr>
              <p:cNvSpPr>
                <a:spLocks noRot="1" noChangeAspect="1" noMove="1" noResize="1" noEditPoints="1" noAdjustHandles="1" noChangeArrowheads="1" noChangeShapeType="1" noTextEdit="1"/>
              </p:cNvSpPr>
              <p:nvPr/>
            </p:nvSpPr>
            <p:spPr>
              <a:xfrm>
                <a:off x="574619" y="1050792"/>
                <a:ext cx="10967813" cy="1222258"/>
              </a:xfrm>
              <a:prstGeom prst="rect">
                <a:avLst/>
              </a:prstGeom>
              <a:blipFill>
                <a:blip r:embed="rId3"/>
                <a:stretch>
                  <a:fillRect l="-445" t="-2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DF781028-09EA-4B45-8C26-4872C704C3D9}"/>
                  </a:ext>
                </a:extLst>
              </p:cNvPr>
              <p:cNvSpPr/>
              <p:nvPr/>
            </p:nvSpPr>
            <p:spPr>
              <a:xfrm>
                <a:off x="1097986" y="2315623"/>
                <a:ext cx="5033044" cy="369332"/>
              </a:xfrm>
              <a:prstGeom prst="rect">
                <a:avLst/>
              </a:prstGeom>
            </p:spPr>
            <p:txBody>
              <a:bodyPr wrap="none">
                <a:spAutoFit/>
              </a:bodyPr>
              <a:lstStyle/>
              <a:p>
                <a:r>
                  <a:rPr lang="ro-RO" dirty="0"/>
                  <a:t>Echilibrarea statică se face prin adăugarea masei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𝑒</m:t>
                        </m:r>
                      </m:sub>
                    </m:sSub>
                  </m:oMath>
                </a14:m>
                <a:endParaRPr lang="en-US" dirty="0"/>
              </a:p>
            </p:txBody>
          </p:sp>
        </mc:Choice>
        <mc:Fallback xmlns="">
          <p:sp>
            <p:nvSpPr>
              <p:cNvPr id="4" name="Rectangle 3">
                <a:extLst>
                  <a:ext uri="{FF2B5EF4-FFF2-40B4-BE49-F238E27FC236}">
                    <a16:creationId xmlns:a16="http://schemas.microsoft.com/office/drawing/2014/main" id="{DF781028-09EA-4B45-8C26-4872C704C3D9}"/>
                  </a:ext>
                </a:extLst>
              </p:cNvPr>
              <p:cNvSpPr>
                <a:spLocks noRot="1" noChangeAspect="1" noMove="1" noResize="1" noEditPoints="1" noAdjustHandles="1" noChangeArrowheads="1" noChangeShapeType="1" noTextEdit="1"/>
              </p:cNvSpPr>
              <p:nvPr/>
            </p:nvSpPr>
            <p:spPr>
              <a:xfrm>
                <a:off x="1097986" y="2315623"/>
                <a:ext cx="5033044" cy="369332"/>
              </a:xfrm>
              <a:prstGeom prst="rect">
                <a:avLst/>
              </a:prstGeom>
              <a:blipFill>
                <a:blip r:embed="rId4"/>
                <a:stretch>
                  <a:fillRect l="-969"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7130CF9-7746-4866-8B68-3AB79EBD5719}"/>
                  </a:ext>
                </a:extLst>
              </p:cNvPr>
              <p:cNvSpPr txBox="1"/>
              <p:nvPr/>
            </p:nvSpPr>
            <p:spPr>
              <a:xfrm>
                <a:off x="2798679" y="2901730"/>
                <a:ext cx="2561792" cy="7875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US" i="1" smtClean="0">
                              <a:latin typeface="Cambria Math" panose="02040503050406030204" pitchFamily="18" charset="0"/>
                            </a:rPr>
                          </m:ctrlPr>
                        </m:naryPr>
                        <m:sub>
                          <m:r>
                            <m:rPr>
                              <m:brk m:alnAt="23"/>
                            </m:rPr>
                            <a:rPr lang="ro-RO" b="0" i="1" smtClean="0">
                              <a:latin typeface="Cambria Math" panose="02040503050406030204" pitchFamily="18" charset="0"/>
                            </a:rPr>
                            <m:t>𝑗</m:t>
                          </m:r>
                          <m:r>
                            <a:rPr lang="ro-RO" b="0" i="1" smtClean="0">
                              <a:latin typeface="Cambria Math" panose="02040503050406030204" pitchFamily="18" charset="0"/>
                            </a:rPr>
                            <m:t>=1</m:t>
                          </m:r>
                        </m:sub>
                        <m:sup>
                          <m:r>
                            <a:rPr lang="ro-RO" b="0" i="1" smtClean="0">
                              <a:latin typeface="Cambria Math" panose="02040503050406030204" pitchFamily="18" charset="0"/>
                            </a:rPr>
                            <m:t>𝑛</m:t>
                          </m:r>
                        </m:sup>
                        <m:e>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𝑗</m:t>
                              </m:r>
                            </m:sub>
                          </m:sSub>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𝑟</m:t>
                                  </m:r>
                                </m:e>
                              </m:acc>
                            </m:e>
                            <m:sub>
                              <m:r>
                                <a:rPr lang="ro-RO" b="0" i="1" smtClean="0">
                                  <a:latin typeface="Cambria Math" panose="02040503050406030204" pitchFamily="18" charset="0"/>
                                </a:rPr>
                                <m:t>𝑗</m:t>
                              </m:r>
                            </m:sub>
                          </m:sSub>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𝜔</m:t>
                              </m:r>
                            </m:e>
                            <m:sup>
                              <m:r>
                                <a:rPr lang="ro-RO" b="0" i="1" smtClean="0">
                                  <a:latin typeface="Cambria Math" panose="02040503050406030204" pitchFamily="18" charset="0"/>
                                </a:rPr>
                                <m:t>2</m:t>
                              </m:r>
                            </m:sup>
                          </m:s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𝑒</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b="0" i="1" smtClean="0">
                                  <a:latin typeface="Cambria Math" panose="02040503050406030204" pitchFamily="18" charset="0"/>
                                </a:rPr>
                                <m:t>𝑒</m:t>
                              </m:r>
                            </m:sub>
                          </m:sSub>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ro-RO" i="1">
                                  <a:latin typeface="Cambria Math" panose="02040503050406030204" pitchFamily="18" charset="0"/>
                                </a:rPr>
                                <m:t>2</m:t>
                              </m:r>
                            </m:sup>
                          </m:sSup>
                          <m:r>
                            <a:rPr lang="ro-RO" b="0" i="1" smtClean="0">
                              <a:latin typeface="Cambria Math" panose="02040503050406030204" pitchFamily="18" charset="0"/>
                            </a:rPr>
                            <m:t>=0</m:t>
                          </m:r>
                        </m:e>
                      </m:nary>
                    </m:oMath>
                  </m:oMathPara>
                </a14:m>
                <a:endParaRPr lang="en-US" dirty="0"/>
              </a:p>
            </p:txBody>
          </p:sp>
        </mc:Choice>
        <mc:Fallback xmlns="">
          <p:sp>
            <p:nvSpPr>
              <p:cNvPr id="6" name="TextBox 5">
                <a:extLst>
                  <a:ext uri="{FF2B5EF4-FFF2-40B4-BE49-F238E27FC236}">
                    <a16:creationId xmlns:a16="http://schemas.microsoft.com/office/drawing/2014/main" id="{77130CF9-7746-4866-8B68-3AB79EBD5719}"/>
                  </a:ext>
                </a:extLst>
              </p:cNvPr>
              <p:cNvSpPr txBox="1">
                <a:spLocks noRot="1" noChangeAspect="1" noMove="1" noResize="1" noEditPoints="1" noAdjustHandles="1" noChangeArrowheads="1" noChangeShapeType="1" noTextEdit="1"/>
              </p:cNvSpPr>
              <p:nvPr/>
            </p:nvSpPr>
            <p:spPr>
              <a:xfrm>
                <a:off x="2798679" y="2901730"/>
                <a:ext cx="2561792" cy="78752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BA186E0-6590-4599-91EE-2A3106AD6EEB}"/>
                  </a:ext>
                </a:extLst>
              </p:cNvPr>
              <p:cNvSpPr/>
              <p:nvPr/>
            </p:nvSpPr>
            <p:spPr>
              <a:xfrm>
                <a:off x="1681555" y="4120589"/>
                <a:ext cx="3996030" cy="391646"/>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𝑗</m:t>
                        </m:r>
                      </m:sub>
                    </m:sSub>
                  </m:oMath>
                </a14:m>
                <a:r>
                  <a:rPr lang="ro-RO" dirty="0"/>
                  <a:t> - vectorii de poziție pentru punctele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𝑃</m:t>
                        </m:r>
                      </m:e>
                      <m:sub>
                        <m:r>
                          <a:rPr lang="ro-RO" b="0" i="1" smtClean="0">
                            <a:latin typeface="Cambria Math" panose="02040503050406030204" pitchFamily="18" charset="0"/>
                          </a:rPr>
                          <m:t>𝑗</m:t>
                        </m:r>
                      </m:sub>
                    </m:sSub>
                  </m:oMath>
                </a14:m>
                <a:endParaRPr lang="en-US" dirty="0"/>
              </a:p>
            </p:txBody>
          </p:sp>
        </mc:Choice>
        <mc:Fallback xmlns="">
          <p:sp>
            <p:nvSpPr>
              <p:cNvPr id="7" name="Rectangle 6">
                <a:extLst>
                  <a:ext uri="{FF2B5EF4-FFF2-40B4-BE49-F238E27FC236}">
                    <a16:creationId xmlns:a16="http://schemas.microsoft.com/office/drawing/2014/main" id="{DBA186E0-6590-4599-91EE-2A3106AD6EEB}"/>
                  </a:ext>
                </a:extLst>
              </p:cNvPr>
              <p:cNvSpPr>
                <a:spLocks noRot="1" noChangeAspect="1" noMove="1" noResize="1" noEditPoints="1" noAdjustHandles="1" noChangeArrowheads="1" noChangeShapeType="1" noTextEdit="1"/>
              </p:cNvSpPr>
              <p:nvPr/>
            </p:nvSpPr>
            <p:spPr>
              <a:xfrm>
                <a:off x="1681555" y="4120589"/>
                <a:ext cx="3996030" cy="391646"/>
              </a:xfrm>
              <a:prstGeom prst="rect">
                <a:avLst/>
              </a:prstGeom>
              <a:blipFill>
                <a:blip r:embed="rId6"/>
                <a:stretch>
                  <a:fillRect t="-7813" b="-20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2DA6D64-8DDA-49E5-A6EE-40706FEC42FB}"/>
                  </a:ext>
                </a:extLst>
              </p:cNvPr>
              <p:cNvSpPr/>
              <p:nvPr/>
            </p:nvSpPr>
            <p:spPr>
              <a:xfrm>
                <a:off x="1681555" y="4512235"/>
                <a:ext cx="3692870"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sub>
                    </m:sSub>
                  </m:oMath>
                </a14:m>
                <a:r>
                  <a:rPr lang="ro-RO" dirty="0"/>
                  <a:t> - vectorul de poziție al punctului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𝑃</m:t>
                        </m:r>
                      </m:e>
                      <m:sub>
                        <m:r>
                          <a:rPr lang="ro-RO" b="0" i="1" smtClean="0">
                            <a:latin typeface="Cambria Math" panose="02040503050406030204" pitchFamily="18" charset="0"/>
                          </a:rPr>
                          <m:t>𝑒</m:t>
                        </m:r>
                      </m:sub>
                    </m:sSub>
                  </m:oMath>
                </a14:m>
                <a:endParaRPr lang="en-US" dirty="0"/>
              </a:p>
            </p:txBody>
          </p:sp>
        </mc:Choice>
        <mc:Fallback xmlns="">
          <p:sp>
            <p:nvSpPr>
              <p:cNvPr id="8" name="Rectangle 7">
                <a:extLst>
                  <a:ext uri="{FF2B5EF4-FFF2-40B4-BE49-F238E27FC236}">
                    <a16:creationId xmlns:a16="http://schemas.microsoft.com/office/drawing/2014/main" id="{62DA6D64-8DDA-49E5-A6EE-40706FEC42FB}"/>
                  </a:ext>
                </a:extLst>
              </p:cNvPr>
              <p:cNvSpPr>
                <a:spLocks noRot="1" noChangeAspect="1" noMove="1" noResize="1" noEditPoints="1" noAdjustHandles="1" noChangeArrowheads="1" noChangeShapeType="1" noTextEdit="1"/>
              </p:cNvSpPr>
              <p:nvPr/>
            </p:nvSpPr>
            <p:spPr>
              <a:xfrm>
                <a:off x="1681555" y="4512235"/>
                <a:ext cx="3692870" cy="369332"/>
              </a:xfrm>
              <a:prstGeom prst="rect">
                <a:avLst/>
              </a:prstGeom>
              <a:blipFill>
                <a:blip r:embed="rId7"/>
                <a:stretch>
                  <a:fillRect t="-8197" b="-24590"/>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72057630-8B9A-4B56-93DF-FA776B68DC58}"/>
              </a:ext>
            </a:extLst>
          </p:cNvPr>
          <p:cNvSpPr/>
          <p:nvPr/>
        </p:nvSpPr>
        <p:spPr>
          <a:xfrm>
            <a:off x="1062956" y="4124601"/>
            <a:ext cx="728084" cy="369332"/>
          </a:xfrm>
          <a:prstGeom prst="rect">
            <a:avLst/>
          </a:prstGeom>
        </p:spPr>
        <p:txBody>
          <a:bodyPr wrap="none">
            <a:spAutoFit/>
          </a:bodyPr>
          <a:lstStyle/>
          <a:p>
            <a:r>
              <a:rPr lang="ro-RO" dirty="0"/>
              <a:t>unde:</a:t>
            </a: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564CFB2-74AD-45A0-9005-86DBFAACBC1A}"/>
                  </a:ext>
                </a:extLst>
              </p:cNvPr>
              <p:cNvSpPr txBox="1"/>
              <p:nvPr/>
            </p:nvSpPr>
            <p:spPr>
              <a:xfrm>
                <a:off x="2357509" y="5413446"/>
                <a:ext cx="2340961" cy="787523"/>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𝑈</m:t>
                              </m:r>
                            </m:e>
                          </m:acc>
                        </m:e>
                        <m:sub>
                          <m:r>
                            <a:rPr lang="ro-RO" b="0" i="1" smtClean="0">
                              <a:latin typeface="Cambria Math" panose="02040503050406030204" pitchFamily="18" charset="0"/>
                            </a:rPr>
                            <m:t>𝑑</m:t>
                          </m:r>
                        </m:sub>
                      </m:sSub>
                      <m:r>
                        <a:rPr lang="ro-RO" b="0" i="1" smtClean="0">
                          <a:latin typeface="Cambria Math" panose="02040503050406030204" pitchFamily="18" charset="0"/>
                        </a:rPr>
                        <m:t>=</m:t>
                      </m:r>
                      <m:r>
                        <a:rPr lang="ro-RO" b="0" i="0"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sub>
                      </m:sSub>
                      <m:r>
                        <a:rPr lang="ro-RO" b="0" i="1" smtClean="0">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ro-RO" i="1">
                              <a:latin typeface="Cambria Math" panose="02040503050406030204" pitchFamily="18" charset="0"/>
                            </a:rPr>
                            <m:t>𝑗</m:t>
                          </m:r>
                          <m:r>
                            <a:rPr lang="ro-RO" i="1">
                              <a:latin typeface="Cambria Math" panose="02040503050406030204" pitchFamily="18" charset="0"/>
                            </a:rPr>
                            <m:t>=1</m:t>
                          </m:r>
                        </m:sub>
                        <m:sup>
                          <m:r>
                            <a:rPr lang="ro-RO" i="1">
                              <a:latin typeface="Cambria Math" panose="02040503050406030204" pitchFamily="18" charset="0"/>
                            </a:rPr>
                            <m:t>𝑛</m:t>
                          </m:r>
                        </m:sup>
                        <m:e>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𝑗</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𝑗</m:t>
                              </m:r>
                            </m:sub>
                          </m:sSub>
                        </m:e>
                      </m:nary>
                    </m:oMath>
                  </m:oMathPara>
                </a14:m>
                <a:endParaRPr lang="en-US" dirty="0"/>
              </a:p>
            </p:txBody>
          </p:sp>
        </mc:Choice>
        <mc:Fallback xmlns="">
          <p:sp>
            <p:nvSpPr>
              <p:cNvPr id="12" name="TextBox 11">
                <a:extLst>
                  <a:ext uri="{FF2B5EF4-FFF2-40B4-BE49-F238E27FC236}">
                    <a16:creationId xmlns:a16="http://schemas.microsoft.com/office/drawing/2014/main" id="{D564CFB2-74AD-45A0-9005-86DBFAACBC1A}"/>
                  </a:ext>
                </a:extLst>
              </p:cNvPr>
              <p:cNvSpPr txBox="1">
                <a:spLocks noRot="1" noChangeAspect="1" noMove="1" noResize="1" noEditPoints="1" noAdjustHandles="1" noChangeArrowheads="1" noChangeShapeType="1" noTextEdit="1"/>
              </p:cNvSpPr>
              <p:nvPr/>
            </p:nvSpPr>
            <p:spPr>
              <a:xfrm>
                <a:off x="2357509" y="5413446"/>
                <a:ext cx="2340961" cy="787523"/>
              </a:xfrm>
              <a:prstGeom prst="rect">
                <a:avLst/>
              </a:prstGeom>
              <a:blipFill>
                <a:blip r:embed="rId8"/>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FC5799E-1B28-4116-9110-09D39871EC0D}"/>
                  </a:ext>
                </a:extLst>
              </p:cNvPr>
              <p:cNvSpPr/>
              <p:nvPr/>
            </p:nvSpPr>
            <p:spPr>
              <a:xfrm>
                <a:off x="5360471" y="5622541"/>
                <a:ext cx="2754344"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i="1">
                            <a:latin typeface="Cambria Math" panose="02040503050406030204" pitchFamily="18" charset="0"/>
                          </a:rPr>
                          <m:t>𝑑</m:t>
                        </m:r>
                      </m:sub>
                    </m:sSub>
                  </m:oMath>
                </a14:m>
                <a:r>
                  <a:rPr lang="ro-RO" dirty="0"/>
                  <a:t> -  vector de dezechilibru</a:t>
                </a:r>
                <a:endParaRPr lang="en-US" dirty="0"/>
              </a:p>
            </p:txBody>
          </p:sp>
        </mc:Choice>
        <mc:Fallback xmlns="">
          <p:sp>
            <p:nvSpPr>
              <p:cNvPr id="11" name="Rectangle 10">
                <a:extLst>
                  <a:ext uri="{FF2B5EF4-FFF2-40B4-BE49-F238E27FC236}">
                    <a16:creationId xmlns:a16="http://schemas.microsoft.com/office/drawing/2014/main" id="{3FC5799E-1B28-4116-9110-09D39871EC0D}"/>
                  </a:ext>
                </a:extLst>
              </p:cNvPr>
              <p:cNvSpPr>
                <a:spLocks noRot="1" noChangeAspect="1" noMove="1" noResize="1" noEditPoints="1" noAdjustHandles="1" noChangeArrowheads="1" noChangeShapeType="1" noTextEdit="1"/>
              </p:cNvSpPr>
              <p:nvPr/>
            </p:nvSpPr>
            <p:spPr>
              <a:xfrm>
                <a:off x="5360471" y="5622541"/>
                <a:ext cx="2754344" cy="369332"/>
              </a:xfrm>
              <a:prstGeom prst="rect">
                <a:avLst/>
              </a:prstGeom>
              <a:blipFill>
                <a:blip r:embed="rId9"/>
                <a:stretch>
                  <a:fillRect t="-8197" r="-1549" b="-24590"/>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DF12AF34-B7E8-42DC-B3AF-89C379E2032B}"/>
              </a:ext>
            </a:extLst>
          </p:cNvPr>
          <p:cNvSpPr/>
          <p:nvPr/>
        </p:nvSpPr>
        <p:spPr>
          <a:xfrm>
            <a:off x="552348" y="313618"/>
            <a:ext cx="5139612" cy="461665"/>
          </a:xfrm>
          <a:prstGeom prst="rect">
            <a:avLst/>
          </a:prstGeom>
        </p:spPr>
        <p:txBody>
          <a:bodyPr wrap="none">
            <a:spAutoFit/>
          </a:bodyPr>
          <a:lstStyle/>
          <a:p>
            <a:r>
              <a:rPr lang="ro-RO" sz="2400" dirty="0"/>
              <a:t>3.3.1 Echilibrarea statică prin proiectare</a:t>
            </a:r>
            <a:endParaRPr lang="en-US" sz="2400" dirty="0"/>
          </a:p>
        </p:txBody>
      </p:sp>
      <p:cxnSp>
        <p:nvCxnSpPr>
          <p:cNvPr id="14" name="Straight Connector 13">
            <a:extLst>
              <a:ext uri="{FF2B5EF4-FFF2-40B4-BE49-F238E27FC236}">
                <a16:creationId xmlns:a16="http://schemas.microsoft.com/office/drawing/2014/main" id="{F0899B11-7141-4161-9AFB-C4928D184D5D}"/>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5" name="Action Button: Go Home 14">
            <a:hlinkClick r:id="rId10" action="ppaction://hlinksldjump" highlightClick="1"/>
            <a:extLst>
              <a:ext uri="{FF2B5EF4-FFF2-40B4-BE49-F238E27FC236}">
                <a16:creationId xmlns:a16="http://schemas.microsoft.com/office/drawing/2014/main" id="{D6C920DB-D6AD-460E-AC83-E0B5DCA56BFC}"/>
              </a:ext>
            </a:extLst>
          </p:cNvPr>
          <p:cNvSpPr/>
          <p:nvPr/>
        </p:nvSpPr>
        <p:spPr>
          <a:xfrm>
            <a:off x="11065353" y="347900"/>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32596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24D2D1-4AA2-40FC-96F4-EF39128E8407}"/>
              </a:ext>
            </a:extLst>
          </p:cNvPr>
          <p:cNvPicPr>
            <a:picLocks noChangeAspect="1"/>
          </p:cNvPicPr>
          <p:nvPr/>
        </p:nvPicPr>
        <p:blipFill>
          <a:blip r:embed="rId2"/>
          <a:stretch>
            <a:fillRect/>
          </a:stretch>
        </p:blipFill>
        <p:spPr>
          <a:xfrm>
            <a:off x="7698220" y="861792"/>
            <a:ext cx="3747821" cy="4140089"/>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50A3FD4-742D-4ACE-8509-61E32F76AF4D}"/>
                  </a:ext>
                </a:extLst>
              </p:cNvPr>
              <p:cNvSpPr txBox="1"/>
              <p:nvPr/>
            </p:nvSpPr>
            <p:spPr>
              <a:xfrm>
                <a:off x="3703320" y="1213938"/>
                <a:ext cx="3727687"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1</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2</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𝑛</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b="0" i="1" smtClean="0">
                              <a:latin typeface="Cambria Math" panose="02040503050406030204" pitchFamily="18" charset="0"/>
                            </a:rPr>
                            <m:t>𝑛</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sub>
                      </m:sSub>
                      <m:r>
                        <a:rPr lang="ro-RO" b="0" i="1" smtClean="0">
                          <a:latin typeface="Cambria Math" panose="02040503050406030204" pitchFamily="18" charset="0"/>
                        </a:rPr>
                        <m:t>=0</m:t>
                      </m:r>
                    </m:oMath>
                  </m:oMathPara>
                </a14:m>
                <a:endParaRPr lang="ro-RO" dirty="0"/>
              </a:p>
            </p:txBody>
          </p:sp>
        </mc:Choice>
        <mc:Fallback xmlns="">
          <p:sp>
            <p:nvSpPr>
              <p:cNvPr id="14" name="TextBox 13">
                <a:extLst>
                  <a:ext uri="{FF2B5EF4-FFF2-40B4-BE49-F238E27FC236}">
                    <a16:creationId xmlns:a16="http://schemas.microsoft.com/office/drawing/2014/main" id="{650A3FD4-742D-4ACE-8509-61E32F76AF4D}"/>
                  </a:ext>
                </a:extLst>
              </p:cNvPr>
              <p:cNvSpPr txBox="1">
                <a:spLocks noRot="1" noChangeAspect="1" noMove="1" noResize="1" noEditPoints="1" noAdjustHandles="1" noChangeArrowheads="1" noChangeShapeType="1" noTextEdit="1"/>
              </p:cNvSpPr>
              <p:nvPr/>
            </p:nvSpPr>
            <p:spPr>
              <a:xfrm>
                <a:off x="3703320" y="1213938"/>
                <a:ext cx="3727687" cy="276999"/>
              </a:xfrm>
              <a:prstGeom prst="rect">
                <a:avLst/>
              </a:prstGeom>
              <a:blipFill>
                <a:blip r:embed="rId3"/>
                <a:stretch>
                  <a:fillRect l="-491" r="-982" b="-152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929EE5DC-BE45-4BF4-B21A-A98A2B841D62}"/>
                  </a:ext>
                </a:extLst>
              </p:cNvPr>
              <p:cNvSpPr/>
              <p:nvPr/>
            </p:nvSpPr>
            <p:spPr>
              <a:xfrm>
                <a:off x="4158654" y="5076657"/>
                <a:ext cx="1764842" cy="369332"/>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sub>
                      </m:sSub>
                      <m:r>
                        <a:rPr lang="ro-RO" b="0" i="1" smtClean="0">
                          <a:latin typeface="Cambria Math" panose="02040503050406030204" pitchFamily="18" charset="0"/>
                        </a:rPr>
                        <m:t>=(</m:t>
                      </m:r>
                      <m:r>
                        <a:rPr lang="ro-RO" b="0" i="1" smtClean="0">
                          <a:latin typeface="Cambria Math" panose="02040503050406030204" pitchFamily="18" charset="0"/>
                        </a:rPr>
                        <m:t>𝑝𝑛</m:t>
                      </m:r>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𝑘</m:t>
                          </m:r>
                        </m:e>
                        <m:sub>
                          <m:r>
                            <a:rPr lang="ro-RO" b="0" i="1" smtClean="0">
                              <a:latin typeface="Cambria Math" panose="02040503050406030204" pitchFamily="18" charset="0"/>
                            </a:rPr>
                            <m:t>𝑒</m:t>
                          </m:r>
                        </m:sub>
                      </m:sSub>
                    </m:oMath>
                  </m:oMathPara>
                </a14:m>
                <a:endParaRPr lang="en-US" dirty="0"/>
              </a:p>
            </p:txBody>
          </p:sp>
        </mc:Choice>
        <mc:Fallback xmlns="">
          <p:sp>
            <p:nvSpPr>
              <p:cNvPr id="16" name="Rectangle 15">
                <a:extLst>
                  <a:ext uri="{FF2B5EF4-FFF2-40B4-BE49-F238E27FC236}">
                    <a16:creationId xmlns:a16="http://schemas.microsoft.com/office/drawing/2014/main" id="{929EE5DC-BE45-4BF4-B21A-A98A2B841D62}"/>
                  </a:ext>
                </a:extLst>
              </p:cNvPr>
              <p:cNvSpPr>
                <a:spLocks noRot="1" noChangeAspect="1" noMove="1" noResize="1" noEditPoints="1" noAdjustHandles="1" noChangeArrowheads="1" noChangeShapeType="1" noTextEdit="1"/>
              </p:cNvSpPr>
              <p:nvPr/>
            </p:nvSpPr>
            <p:spPr>
              <a:xfrm>
                <a:off x="4158654" y="5076657"/>
                <a:ext cx="1764842" cy="369332"/>
              </a:xfrm>
              <a:prstGeom prst="rect">
                <a:avLst/>
              </a:prstGeom>
              <a:blipFill>
                <a:blip r:embed="rId4"/>
                <a:stretch>
                  <a:fillRect b="-11290"/>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F111FAAB-3AE0-4577-AEDF-B48D3FD3E66F}"/>
                  </a:ext>
                </a:extLst>
              </p:cNvPr>
              <p:cNvSpPr/>
              <p:nvPr/>
            </p:nvSpPr>
            <p:spPr>
              <a:xfrm>
                <a:off x="745959" y="4482119"/>
                <a:ext cx="6560129" cy="369332"/>
              </a:xfrm>
              <a:prstGeom prst="rect">
                <a:avLst/>
              </a:prstGeom>
            </p:spPr>
            <p:txBody>
              <a:bodyPr wrap="none">
                <a:spAutoFit/>
              </a:bodyPr>
              <a:lstStyle/>
              <a:p>
                <a:r>
                  <a:rPr lang="ro-RO" dirty="0"/>
                  <a:t>Prin alegerea lui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sub>
                    </m:sSub>
                  </m:oMath>
                </a14:m>
                <a:r>
                  <a:rPr lang="ro-RO" dirty="0"/>
                  <a:t> rezultă valoarea masei de echilibrare din relația:  </a:t>
                </a:r>
                <a:endParaRPr lang="en-US" dirty="0"/>
              </a:p>
            </p:txBody>
          </p:sp>
        </mc:Choice>
        <mc:Fallback xmlns="">
          <p:sp>
            <p:nvSpPr>
              <p:cNvPr id="17" name="Rectangle 16">
                <a:extLst>
                  <a:ext uri="{FF2B5EF4-FFF2-40B4-BE49-F238E27FC236}">
                    <a16:creationId xmlns:a16="http://schemas.microsoft.com/office/drawing/2014/main" id="{F111FAAB-3AE0-4577-AEDF-B48D3FD3E66F}"/>
                  </a:ext>
                </a:extLst>
              </p:cNvPr>
              <p:cNvSpPr>
                <a:spLocks noRot="1" noChangeAspect="1" noMove="1" noResize="1" noEditPoints="1" noAdjustHandles="1" noChangeArrowheads="1" noChangeShapeType="1" noTextEdit="1"/>
              </p:cNvSpPr>
              <p:nvPr/>
            </p:nvSpPr>
            <p:spPr>
              <a:xfrm>
                <a:off x="745959" y="4482119"/>
                <a:ext cx="6560129" cy="369332"/>
              </a:xfrm>
              <a:prstGeom prst="rect">
                <a:avLst/>
              </a:prstGeom>
              <a:blipFill>
                <a:blip r:embed="rId5"/>
                <a:stretch>
                  <a:fillRect l="-743" t="-8197" r="-18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2D4E84B3-FCCB-406C-9A17-219CF78D9794}"/>
                  </a:ext>
                </a:extLst>
              </p:cNvPr>
              <p:cNvSpPr/>
              <p:nvPr/>
            </p:nvSpPr>
            <p:spPr>
              <a:xfrm>
                <a:off x="760112" y="5671195"/>
                <a:ext cx="9233553" cy="369332"/>
              </a:xfrm>
              <a:prstGeom prst="rect">
                <a:avLst/>
              </a:prstGeom>
            </p:spPr>
            <p:txBody>
              <a:bodyPr wrap="none">
                <a:spAutoFit/>
              </a:bodyPr>
              <a:lstStyle/>
              <a:p>
                <a:r>
                  <a:rPr lang="ro-RO" dirty="0"/>
                  <a:t>Direcția și poziția masei de echilibrare față de axa de rotație este dată de vectorul </a:t>
                </a:r>
                <a14:m>
                  <m:oMath xmlns:m="http://schemas.openxmlformats.org/officeDocument/2006/math">
                    <m:sSub>
                      <m:sSubPr>
                        <m:ctrlPr>
                          <a:rPr lang="en-US" i="1">
                            <a:latin typeface="Cambria Math" panose="02040503050406030204" pitchFamily="18" charset="0"/>
                          </a:rPr>
                        </m:ctrlPr>
                      </m:sSubPr>
                      <m:e>
                        <m:r>
                          <a:rPr lang="ro-RO" b="0" i="1" smtClean="0">
                            <a:latin typeface="Cambria Math" panose="02040503050406030204" pitchFamily="18" charset="0"/>
                          </a:rPr>
                          <m:t>−</m:t>
                        </m:r>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i="1">
                            <a:latin typeface="Cambria Math" panose="02040503050406030204" pitchFamily="18" charset="0"/>
                          </a:rPr>
                          <m:t>𝑑</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sub>
                    </m:sSub>
                  </m:oMath>
                </a14:m>
                <a:endParaRPr lang="en-US" dirty="0"/>
              </a:p>
            </p:txBody>
          </p:sp>
        </mc:Choice>
        <mc:Fallback xmlns="">
          <p:sp>
            <p:nvSpPr>
              <p:cNvPr id="18" name="Rectangle 17">
                <a:extLst>
                  <a:ext uri="{FF2B5EF4-FFF2-40B4-BE49-F238E27FC236}">
                    <a16:creationId xmlns:a16="http://schemas.microsoft.com/office/drawing/2014/main" id="{2D4E84B3-FCCB-406C-9A17-219CF78D9794}"/>
                  </a:ext>
                </a:extLst>
              </p:cNvPr>
              <p:cNvSpPr>
                <a:spLocks noRot="1" noChangeAspect="1" noMove="1" noResize="1" noEditPoints="1" noAdjustHandles="1" noChangeArrowheads="1" noChangeShapeType="1" noTextEdit="1"/>
              </p:cNvSpPr>
              <p:nvPr/>
            </p:nvSpPr>
            <p:spPr>
              <a:xfrm>
                <a:off x="760112" y="5671195"/>
                <a:ext cx="9233553" cy="369332"/>
              </a:xfrm>
              <a:prstGeom prst="rect">
                <a:avLst/>
              </a:prstGeom>
              <a:blipFill>
                <a:blip r:embed="rId6"/>
                <a:stretch>
                  <a:fillRect l="-594" t="-8197" b="-24590"/>
                </a:stretch>
              </a:blipFill>
            </p:spPr>
            <p:txBody>
              <a:bodyPr/>
              <a:lstStyle/>
              <a:p>
                <a:r>
                  <a:rPr lang="en-US">
                    <a:noFill/>
                  </a:rPr>
                  <a:t> </a:t>
                </a:r>
              </a:p>
            </p:txBody>
          </p:sp>
        </mc:Fallback>
      </mc:AlternateContent>
      <p:pic>
        <p:nvPicPr>
          <p:cNvPr id="24" name="Picture 23">
            <a:extLst>
              <a:ext uri="{FF2B5EF4-FFF2-40B4-BE49-F238E27FC236}">
                <a16:creationId xmlns:a16="http://schemas.microsoft.com/office/drawing/2014/main" id="{BE1FF0BB-80CF-4974-B74E-0760267C1859}"/>
              </a:ext>
            </a:extLst>
          </p:cNvPr>
          <p:cNvPicPr>
            <a:picLocks noChangeAspect="1"/>
          </p:cNvPicPr>
          <p:nvPr/>
        </p:nvPicPr>
        <p:blipFill>
          <a:blip r:embed="rId7"/>
          <a:stretch>
            <a:fillRect/>
          </a:stretch>
        </p:blipFill>
        <p:spPr>
          <a:xfrm>
            <a:off x="561678" y="1117229"/>
            <a:ext cx="3165691" cy="3283811"/>
          </a:xfrm>
          <a:prstGeom prst="rect">
            <a:avLst/>
          </a:prstGeom>
        </p:spPr>
      </p:pic>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F9E4C5D-058F-4F67-A086-10B4C287BCCA}"/>
                  </a:ext>
                </a:extLst>
              </p:cNvPr>
              <p:cNvSpPr/>
              <p:nvPr/>
            </p:nvSpPr>
            <p:spPr>
              <a:xfrm>
                <a:off x="6301006" y="5042421"/>
                <a:ext cx="2569293" cy="369332"/>
              </a:xfrm>
              <a:prstGeom prst="rect">
                <a:avLst/>
              </a:prstGeom>
            </p:spPr>
            <p:txBody>
              <a:bodyPr wrap="none">
                <a:spAutoFit/>
              </a:bodyPr>
              <a:lstStyle/>
              <a:p>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𝑘</m:t>
                        </m:r>
                      </m:e>
                      <m:sub>
                        <m:r>
                          <a:rPr lang="ro-RO" i="1">
                            <a:latin typeface="Cambria Math" panose="02040503050406030204" pitchFamily="18" charset="0"/>
                          </a:rPr>
                          <m:t>𝑒</m:t>
                        </m:r>
                      </m:sub>
                    </m:sSub>
                  </m:oMath>
                </a14:m>
                <a:r>
                  <a:rPr lang="ro-RO" dirty="0"/>
                  <a:t>- scara de reprezentare</a:t>
                </a:r>
                <a:endParaRPr lang="en-US" dirty="0"/>
              </a:p>
            </p:txBody>
          </p:sp>
        </mc:Choice>
        <mc:Fallback xmlns="">
          <p:sp>
            <p:nvSpPr>
              <p:cNvPr id="25" name="Rectangle 24">
                <a:extLst>
                  <a:ext uri="{FF2B5EF4-FFF2-40B4-BE49-F238E27FC236}">
                    <a16:creationId xmlns:a16="http://schemas.microsoft.com/office/drawing/2014/main" id="{1F9E4C5D-058F-4F67-A086-10B4C287BCCA}"/>
                  </a:ext>
                </a:extLst>
              </p:cNvPr>
              <p:cNvSpPr>
                <a:spLocks noRot="1" noChangeAspect="1" noMove="1" noResize="1" noEditPoints="1" noAdjustHandles="1" noChangeArrowheads="1" noChangeShapeType="1" noTextEdit="1"/>
              </p:cNvSpPr>
              <p:nvPr/>
            </p:nvSpPr>
            <p:spPr>
              <a:xfrm>
                <a:off x="6301006" y="5042421"/>
                <a:ext cx="2569293" cy="369332"/>
              </a:xfrm>
              <a:prstGeom prst="rect">
                <a:avLst/>
              </a:prstGeom>
              <a:blipFill>
                <a:blip r:embed="rId8"/>
                <a:stretch>
                  <a:fillRect t="-8197" r="-1900" b="-24590"/>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25C43082-D597-43DC-A765-C78929F76457}"/>
              </a:ext>
            </a:extLst>
          </p:cNvPr>
          <p:cNvSpPr/>
          <p:nvPr/>
        </p:nvSpPr>
        <p:spPr>
          <a:xfrm>
            <a:off x="552348" y="313618"/>
            <a:ext cx="5139612" cy="461665"/>
          </a:xfrm>
          <a:prstGeom prst="rect">
            <a:avLst/>
          </a:prstGeom>
        </p:spPr>
        <p:txBody>
          <a:bodyPr wrap="none">
            <a:spAutoFit/>
          </a:bodyPr>
          <a:lstStyle/>
          <a:p>
            <a:r>
              <a:rPr lang="ro-RO" sz="2400" dirty="0"/>
              <a:t>3.3.1 Echilibrarea statică prin proiectare</a:t>
            </a:r>
            <a:endParaRPr lang="en-US" sz="2400" dirty="0"/>
          </a:p>
        </p:txBody>
      </p:sp>
      <p:cxnSp>
        <p:nvCxnSpPr>
          <p:cNvPr id="12" name="Straight Connector 11">
            <a:extLst>
              <a:ext uri="{FF2B5EF4-FFF2-40B4-BE49-F238E27FC236}">
                <a16:creationId xmlns:a16="http://schemas.microsoft.com/office/drawing/2014/main" id="{F553D9A6-0143-401D-BB02-A200FD5D338C}"/>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17730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3BA8E0B-3FDB-43BA-AC73-FF2378BD601B}"/>
                  </a:ext>
                </a:extLst>
              </p:cNvPr>
              <p:cNvSpPr/>
              <p:nvPr/>
            </p:nvSpPr>
            <p:spPr>
              <a:xfrm>
                <a:off x="649569" y="1047095"/>
                <a:ext cx="5799024" cy="1477328"/>
              </a:xfrm>
              <a:prstGeom prst="rect">
                <a:avLst/>
              </a:prstGeom>
            </p:spPr>
            <p:txBody>
              <a:bodyPr wrap="square">
                <a:spAutoFit/>
              </a:bodyPr>
              <a:lstStyle/>
              <a:p>
                <a:pPr algn="just" defTabSz="538163">
                  <a:tabLst>
                    <a:tab pos="354013" algn="l"/>
                  </a:tabLst>
                </a:pPr>
                <a:r>
                  <a:rPr lang="ro-RO" dirty="0">
                    <a:ea typeface="Calibri" panose="020F0502020204030204" pitchFamily="34" charset="0"/>
                  </a:rPr>
                  <a:t>	Se consideră un rotor dezechilibrat a cărui masă este concentrată în punctele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𝑃</m:t>
                        </m:r>
                      </m:e>
                      <m:sub>
                        <m:r>
                          <a:rPr lang="ro-RO" i="1">
                            <a:latin typeface="Cambria Math" panose="02040503050406030204" pitchFamily="18" charset="0"/>
                          </a:rPr>
                          <m:t>1</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𝑃</m:t>
                        </m:r>
                      </m:e>
                      <m:sub>
                        <m:r>
                          <a:rPr lang="ro-RO" i="1">
                            <a:latin typeface="Cambria Math" panose="02040503050406030204" pitchFamily="18" charset="0"/>
                          </a:rPr>
                          <m:t>2</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𝑃</m:t>
                        </m:r>
                      </m:e>
                      <m:sub>
                        <m:r>
                          <a:rPr lang="ro-RO" b="0" i="1" smtClean="0">
                            <a:latin typeface="Cambria Math" panose="02040503050406030204" pitchFamily="18" charset="0"/>
                          </a:rPr>
                          <m:t>3</m:t>
                        </m:r>
                      </m:sub>
                    </m:sSub>
                  </m:oMath>
                </a14:m>
                <a:r>
                  <a:rPr lang="ro-RO" dirty="0">
                    <a:ea typeface="Calibri" panose="020F0502020204030204" pitchFamily="34" charset="0"/>
                  </a:rPr>
                  <a:t> situate în plane paralele și perpendiculare pe axa de rotație.</a:t>
                </a:r>
              </a:p>
              <a:p>
                <a:pPr algn="just" defTabSz="354013"/>
                <a:r>
                  <a:rPr lang="ro-RO" dirty="0">
                    <a:ea typeface="Calibri" panose="020F0502020204030204" pitchFamily="34" charset="0"/>
                  </a:rPr>
                  <a:t>	Planele se găsesc la distanțele </a:t>
                </a:r>
                <a14:m>
                  <m:oMath xmlns:m="http://schemas.openxmlformats.org/officeDocument/2006/math">
                    <m:sSub>
                      <m:sSubPr>
                        <m:ctrlPr>
                          <a:rPr lang="ro-RO" i="1">
                            <a:latin typeface="Cambria Math" panose="02040503050406030204" pitchFamily="18" charset="0"/>
                          </a:rPr>
                        </m:ctrlPr>
                      </m:sSubPr>
                      <m:e>
                        <m:r>
                          <a:rPr lang="ro-RO" b="0" i="1" smtClean="0">
                            <a:latin typeface="Cambria Math" panose="02040503050406030204" pitchFamily="18" charset="0"/>
                          </a:rPr>
                          <m:t>𝑧</m:t>
                        </m:r>
                      </m:e>
                      <m:sub>
                        <m:r>
                          <a:rPr lang="ro-RO" i="1">
                            <a:latin typeface="Cambria Math" panose="02040503050406030204" pitchFamily="18" charset="0"/>
                          </a:rPr>
                          <m:t>1</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b="0" i="1" smtClean="0">
                            <a:latin typeface="Cambria Math" panose="02040503050406030204" pitchFamily="18" charset="0"/>
                          </a:rPr>
                          <m:t>𝑧</m:t>
                        </m:r>
                      </m:e>
                      <m:sub>
                        <m:r>
                          <a:rPr lang="ro-RO" i="1">
                            <a:latin typeface="Cambria Math" panose="02040503050406030204" pitchFamily="18" charset="0"/>
                          </a:rPr>
                          <m:t>2</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b="0" i="1" smtClean="0">
                            <a:latin typeface="Cambria Math" panose="02040503050406030204" pitchFamily="18" charset="0"/>
                          </a:rPr>
                          <m:t>𝑧</m:t>
                        </m:r>
                      </m:e>
                      <m:sub>
                        <m:r>
                          <a:rPr lang="ro-RO" i="1">
                            <a:latin typeface="Cambria Math" panose="02040503050406030204" pitchFamily="18" charset="0"/>
                          </a:rPr>
                          <m:t>3</m:t>
                        </m:r>
                      </m:sub>
                    </m:sSub>
                  </m:oMath>
                </a14:m>
                <a:r>
                  <a:rPr lang="ro-RO" dirty="0">
                    <a:ea typeface="Calibri" panose="020F0502020204030204" pitchFamily="34" charset="0"/>
                  </a:rPr>
                  <a:t> față de planul frontal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𝑃</m:t>
                        </m:r>
                      </m:e>
                      <m:sub>
                        <m:r>
                          <a:rPr lang="ro-RO" b="0" i="1" smtClean="0">
                            <a:latin typeface="Cambria Math" panose="02040503050406030204" pitchFamily="18" charset="0"/>
                          </a:rPr>
                          <m:t>𝐼</m:t>
                        </m:r>
                      </m:sub>
                    </m:sSub>
                  </m:oMath>
                </a14:m>
                <a:endParaRPr lang="ro-RO" dirty="0">
                  <a:ea typeface="Calibri" panose="020F0502020204030204" pitchFamily="34" charset="0"/>
                </a:endParaRPr>
              </a:p>
            </p:txBody>
          </p:sp>
        </mc:Choice>
        <mc:Fallback xmlns="">
          <p:sp>
            <p:nvSpPr>
              <p:cNvPr id="3" name="Rectangle 2">
                <a:extLst>
                  <a:ext uri="{FF2B5EF4-FFF2-40B4-BE49-F238E27FC236}">
                    <a16:creationId xmlns:a16="http://schemas.microsoft.com/office/drawing/2014/main" id="{73BA8E0B-3FDB-43BA-AC73-FF2378BD601B}"/>
                  </a:ext>
                </a:extLst>
              </p:cNvPr>
              <p:cNvSpPr>
                <a:spLocks noRot="1" noChangeAspect="1" noMove="1" noResize="1" noEditPoints="1" noAdjustHandles="1" noChangeArrowheads="1" noChangeShapeType="1" noTextEdit="1"/>
              </p:cNvSpPr>
              <p:nvPr/>
            </p:nvSpPr>
            <p:spPr>
              <a:xfrm>
                <a:off x="649569" y="1047095"/>
                <a:ext cx="5799024" cy="1477328"/>
              </a:xfrm>
              <a:prstGeom prst="rect">
                <a:avLst/>
              </a:prstGeom>
              <a:blipFill>
                <a:blip r:embed="rId2"/>
                <a:stretch>
                  <a:fillRect l="-946" t="-2479" r="-841" b="-578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57BE583E-8944-4276-93AA-38333253DF0A}"/>
              </a:ext>
            </a:extLst>
          </p:cNvPr>
          <p:cNvPicPr>
            <a:picLocks noChangeAspect="1"/>
          </p:cNvPicPr>
          <p:nvPr/>
        </p:nvPicPr>
        <p:blipFill>
          <a:blip r:embed="rId3"/>
          <a:stretch>
            <a:fillRect/>
          </a:stretch>
        </p:blipFill>
        <p:spPr>
          <a:xfrm>
            <a:off x="6746240" y="1409210"/>
            <a:ext cx="5163514" cy="4450642"/>
          </a:xfrm>
          <a:prstGeom prst="rect">
            <a:avLst/>
          </a:prstGeom>
        </p:spPr>
      </p:pic>
      <p:sp>
        <p:nvSpPr>
          <p:cNvPr id="7" name="Rectangle 6">
            <a:extLst>
              <a:ext uri="{FF2B5EF4-FFF2-40B4-BE49-F238E27FC236}">
                <a16:creationId xmlns:a16="http://schemas.microsoft.com/office/drawing/2014/main" id="{CEE4DA8C-B526-4BF0-8501-F95B7B93E847}"/>
              </a:ext>
            </a:extLst>
          </p:cNvPr>
          <p:cNvSpPr/>
          <p:nvPr/>
        </p:nvSpPr>
        <p:spPr>
          <a:xfrm>
            <a:off x="649568" y="2572325"/>
            <a:ext cx="5799024" cy="369332"/>
          </a:xfrm>
          <a:prstGeom prst="rect">
            <a:avLst/>
          </a:prstGeom>
        </p:spPr>
        <p:txBody>
          <a:bodyPr wrap="square">
            <a:spAutoFit/>
          </a:bodyPr>
          <a:lstStyle/>
          <a:p>
            <a:r>
              <a:rPr lang="ro-RO" dirty="0">
                <a:ea typeface="Calibri" panose="020F0502020204030204" pitchFamily="34" charset="0"/>
              </a:rPr>
              <a:t>Vectorii de dezechilibru corespunzători celor trei mase sunt:</a:t>
            </a:r>
            <a:endParaRPr lang="en-US"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5B2D94C-3A5E-4DDE-9F8E-AED4E5393020}"/>
                  </a:ext>
                </a:extLst>
              </p:cNvPr>
              <p:cNvSpPr/>
              <p:nvPr/>
            </p:nvSpPr>
            <p:spPr>
              <a:xfrm>
                <a:off x="2484561" y="3102423"/>
                <a:ext cx="12671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b="0" i="1" smtClean="0">
                              <a:latin typeface="Cambria Math" panose="02040503050406030204" pitchFamily="18" charset="0"/>
                            </a:rPr>
                            <m:t>1</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1</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b="0" i="1" smtClean="0">
                              <a:latin typeface="Cambria Math" panose="02040503050406030204" pitchFamily="18" charset="0"/>
                            </a:rPr>
                            <m:t>1</m:t>
                          </m:r>
                        </m:sub>
                      </m:sSub>
                    </m:oMath>
                  </m:oMathPara>
                </a14:m>
                <a:endParaRPr lang="en-US" dirty="0"/>
              </a:p>
            </p:txBody>
          </p:sp>
        </mc:Choice>
        <mc:Fallback xmlns="">
          <p:sp>
            <p:nvSpPr>
              <p:cNvPr id="8" name="Rectangle 7">
                <a:extLst>
                  <a:ext uri="{FF2B5EF4-FFF2-40B4-BE49-F238E27FC236}">
                    <a16:creationId xmlns:a16="http://schemas.microsoft.com/office/drawing/2014/main" id="{B5B2D94C-3A5E-4DDE-9F8E-AED4E5393020}"/>
                  </a:ext>
                </a:extLst>
              </p:cNvPr>
              <p:cNvSpPr>
                <a:spLocks noRot="1" noChangeAspect="1" noMove="1" noResize="1" noEditPoints="1" noAdjustHandles="1" noChangeArrowheads="1" noChangeShapeType="1" noTextEdit="1"/>
              </p:cNvSpPr>
              <p:nvPr/>
            </p:nvSpPr>
            <p:spPr>
              <a:xfrm>
                <a:off x="2484561" y="3102423"/>
                <a:ext cx="1267142" cy="369332"/>
              </a:xfrm>
              <a:prstGeom prst="rect">
                <a:avLst/>
              </a:prstGeom>
              <a:blipFill>
                <a:blip r:embed="rId4"/>
                <a:stretch>
                  <a:fillRect r="-135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8FD65663-FD61-4E4F-B305-B7F7CFD2FFB6}"/>
                  </a:ext>
                </a:extLst>
              </p:cNvPr>
              <p:cNvSpPr/>
              <p:nvPr/>
            </p:nvSpPr>
            <p:spPr>
              <a:xfrm>
                <a:off x="2484561" y="3529245"/>
                <a:ext cx="12831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b="0" i="1" smtClean="0">
                              <a:latin typeface="Cambria Math" panose="02040503050406030204" pitchFamily="18" charset="0"/>
                            </a:rPr>
                            <m:t>2</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2</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b="0" i="1" smtClean="0">
                              <a:latin typeface="Cambria Math" panose="02040503050406030204" pitchFamily="18" charset="0"/>
                            </a:rPr>
                            <m:t>2</m:t>
                          </m:r>
                        </m:sub>
                      </m:sSub>
                    </m:oMath>
                  </m:oMathPara>
                </a14:m>
                <a:endParaRPr lang="en-US" dirty="0"/>
              </a:p>
            </p:txBody>
          </p:sp>
        </mc:Choice>
        <mc:Fallback xmlns="">
          <p:sp>
            <p:nvSpPr>
              <p:cNvPr id="19" name="Rectangle 18">
                <a:extLst>
                  <a:ext uri="{FF2B5EF4-FFF2-40B4-BE49-F238E27FC236}">
                    <a16:creationId xmlns:a16="http://schemas.microsoft.com/office/drawing/2014/main" id="{8FD65663-FD61-4E4F-B305-B7F7CFD2FFB6}"/>
                  </a:ext>
                </a:extLst>
              </p:cNvPr>
              <p:cNvSpPr>
                <a:spLocks noRot="1" noChangeAspect="1" noMove="1" noResize="1" noEditPoints="1" noAdjustHandles="1" noChangeArrowheads="1" noChangeShapeType="1" noTextEdit="1"/>
              </p:cNvSpPr>
              <p:nvPr/>
            </p:nvSpPr>
            <p:spPr>
              <a:xfrm>
                <a:off x="2484561" y="3529245"/>
                <a:ext cx="1283107" cy="369332"/>
              </a:xfrm>
              <a:prstGeom prst="rect">
                <a:avLst/>
              </a:prstGeom>
              <a:blipFill>
                <a:blip r:embed="rId5"/>
                <a:stretch>
                  <a:fillRect r="-1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BE120D1-99BD-46A1-8C99-7E4DCF719058}"/>
                  </a:ext>
                </a:extLst>
              </p:cNvPr>
              <p:cNvSpPr/>
              <p:nvPr/>
            </p:nvSpPr>
            <p:spPr>
              <a:xfrm>
                <a:off x="2484561" y="3956067"/>
                <a:ext cx="12831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b="0" i="1" smtClean="0">
                              <a:latin typeface="Cambria Math" panose="02040503050406030204" pitchFamily="18" charset="0"/>
                            </a:rPr>
                            <m:t>3</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3</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b="0" i="1" smtClean="0">
                              <a:latin typeface="Cambria Math" panose="02040503050406030204" pitchFamily="18" charset="0"/>
                            </a:rPr>
                            <m:t>3</m:t>
                          </m:r>
                        </m:sub>
                      </m:sSub>
                    </m:oMath>
                  </m:oMathPara>
                </a14:m>
                <a:endParaRPr lang="en-US" dirty="0"/>
              </a:p>
            </p:txBody>
          </p:sp>
        </mc:Choice>
        <mc:Fallback xmlns="">
          <p:sp>
            <p:nvSpPr>
              <p:cNvPr id="20" name="Rectangle 19">
                <a:extLst>
                  <a:ext uri="{FF2B5EF4-FFF2-40B4-BE49-F238E27FC236}">
                    <a16:creationId xmlns:a16="http://schemas.microsoft.com/office/drawing/2014/main" id="{6BE120D1-99BD-46A1-8C99-7E4DCF719058}"/>
                  </a:ext>
                </a:extLst>
              </p:cNvPr>
              <p:cNvSpPr>
                <a:spLocks noRot="1" noChangeAspect="1" noMove="1" noResize="1" noEditPoints="1" noAdjustHandles="1" noChangeArrowheads="1" noChangeShapeType="1" noTextEdit="1"/>
              </p:cNvSpPr>
              <p:nvPr/>
            </p:nvSpPr>
            <p:spPr>
              <a:xfrm>
                <a:off x="2484561" y="3956067"/>
                <a:ext cx="1283107" cy="369332"/>
              </a:xfrm>
              <a:prstGeom prst="rect">
                <a:avLst/>
              </a:prstGeom>
              <a:blipFill>
                <a:blip r:embed="rId6"/>
                <a:stretch>
                  <a:fillRect r="-1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96FA889-3662-415A-80C4-F543A8C86070}"/>
                  </a:ext>
                </a:extLst>
              </p:cNvPr>
              <p:cNvSpPr/>
              <p:nvPr/>
            </p:nvSpPr>
            <p:spPr>
              <a:xfrm>
                <a:off x="649568" y="4588572"/>
                <a:ext cx="6096672" cy="923330"/>
              </a:xfrm>
              <a:prstGeom prst="rect">
                <a:avLst/>
              </a:prstGeom>
            </p:spPr>
            <p:txBody>
              <a:bodyPr wrap="square">
                <a:spAutoFit/>
              </a:bodyPr>
              <a:lstStyle/>
              <a:p>
                <a:r>
                  <a:rPr lang="ro-RO" dirty="0">
                    <a:ea typeface="Calibri" panose="020F0502020204030204" pitchFamily="34" charset="0"/>
                  </a:rPr>
                  <a:t>Pentru echilibrarea statică este suficientă plasarea într-un plan oarecare, a unei mase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𝑒</m:t>
                        </m:r>
                      </m:sub>
                    </m:sSub>
                  </m:oMath>
                </a14:m>
                <a:r>
                  <a:rPr lang="ro-RO" dirty="0"/>
                  <a:t> la o distanță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b="0" i="1" smtClean="0">
                            <a:latin typeface="Cambria Math" panose="02040503050406030204" pitchFamily="18" charset="0"/>
                          </a:rPr>
                          <m:t>𝑒</m:t>
                        </m:r>
                      </m:sub>
                    </m:sSub>
                  </m:oMath>
                </a14:m>
                <a:r>
                  <a:rPr lang="ro-RO" dirty="0"/>
                  <a:t>, care să dezvolte un vector de echilibru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b="0" i="1" smtClean="0">
                            <a:latin typeface="Cambria Math" panose="02040503050406030204" pitchFamily="18" charset="0"/>
                          </a:rPr>
                          <m:t>𝑒</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𝑒</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b="0" i="1" smtClean="0">
                            <a:latin typeface="Cambria Math" panose="02040503050406030204" pitchFamily="18" charset="0"/>
                          </a:rPr>
                          <m:t>𝑒</m:t>
                        </m:r>
                      </m:sub>
                    </m:sSub>
                  </m:oMath>
                </a14:m>
                <a:r>
                  <a:rPr lang="ro-RO" dirty="0"/>
                  <a:t> astfel încât: </a:t>
                </a:r>
                <a:endParaRPr lang="en-US" dirty="0"/>
              </a:p>
            </p:txBody>
          </p:sp>
        </mc:Choice>
        <mc:Fallback xmlns="">
          <p:sp>
            <p:nvSpPr>
              <p:cNvPr id="9" name="Rectangle 8">
                <a:extLst>
                  <a:ext uri="{FF2B5EF4-FFF2-40B4-BE49-F238E27FC236}">
                    <a16:creationId xmlns:a16="http://schemas.microsoft.com/office/drawing/2014/main" id="{796FA889-3662-415A-80C4-F543A8C86070}"/>
                  </a:ext>
                </a:extLst>
              </p:cNvPr>
              <p:cNvSpPr>
                <a:spLocks noRot="1" noChangeAspect="1" noMove="1" noResize="1" noEditPoints="1" noAdjustHandles="1" noChangeArrowheads="1" noChangeShapeType="1" noTextEdit="1"/>
              </p:cNvSpPr>
              <p:nvPr/>
            </p:nvSpPr>
            <p:spPr>
              <a:xfrm>
                <a:off x="649568" y="4588572"/>
                <a:ext cx="6096672" cy="923330"/>
              </a:xfrm>
              <a:prstGeom prst="rect">
                <a:avLst/>
              </a:prstGeom>
              <a:blipFill>
                <a:blip r:embed="rId7"/>
                <a:stretch>
                  <a:fillRect l="-900" t="-3974"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67C8B86-97F9-41D5-A385-82D97849E839}"/>
                  </a:ext>
                </a:extLst>
              </p:cNvPr>
              <p:cNvSpPr/>
              <p:nvPr/>
            </p:nvSpPr>
            <p:spPr>
              <a:xfrm>
                <a:off x="2120581" y="5703785"/>
                <a:ext cx="24953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i="1">
                              <a:latin typeface="Cambria Math" panose="02040503050406030204" pitchFamily="18" charset="0"/>
                            </a:rPr>
                            <m:t>1</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b="0" i="1" smtClean="0">
                              <a:latin typeface="Cambria Math" panose="02040503050406030204" pitchFamily="18" charset="0"/>
                            </a:rPr>
                            <m:t>𝑒</m:t>
                          </m:r>
                        </m:sub>
                      </m:sSub>
                      <m:r>
                        <a:rPr lang="ro-RO" b="0" i="1" smtClean="0">
                          <a:latin typeface="Cambria Math" panose="02040503050406030204" pitchFamily="18" charset="0"/>
                        </a:rPr>
                        <m:t>=0</m:t>
                      </m:r>
                    </m:oMath>
                  </m:oMathPara>
                </a14:m>
                <a:endParaRPr lang="en-US" dirty="0"/>
              </a:p>
            </p:txBody>
          </p:sp>
        </mc:Choice>
        <mc:Fallback xmlns="">
          <p:sp>
            <p:nvSpPr>
              <p:cNvPr id="10" name="Rectangle 9">
                <a:extLst>
                  <a:ext uri="{FF2B5EF4-FFF2-40B4-BE49-F238E27FC236}">
                    <a16:creationId xmlns:a16="http://schemas.microsoft.com/office/drawing/2014/main" id="{B67C8B86-97F9-41D5-A385-82D97849E839}"/>
                  </a:ext>
                </a:extLst>
              </p:cNvPr>
              <p:cNvSpPr>
                <a:spLocks noRot="1" noChangeAspect="1" noMove="1" noResize="1" noEditPoints="1" noAdjustHandles="1" noChangeArrowheads="1" noChangeShapeType="1" noTextEdit="1"/>
              </p:cNvSpPr>
              <p:nvPr/>
            </p:nvSpPr>
            <p:spPr>
              <a:xfrm>
                <a:off x="2120581" y="5703785"/>
                <a:ext cx="2495363" cy="369332"/>
              </a:xfrm>
              <a:prstGeom prst="rect">
                <a:avLst/>
              </a:prstGeom>
              <a:blipFill>
                <a:blip r:embed="rId8"/>
                <a:stretch>
                  <a:fillRect/>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74EDA42A-0509-4EBD-B8D1-20B1D1BCC3A2}"/>
              </a:ext>
            </a:extLst>
          </p:cNvPr>
          <p:cNvSpPr/>
          <p:nvPr/>
        </p:nvSpPr>
        <p:spPr>
          <a:xfrm>
            <a:off x="552348" y="313618"/>
            <a:ext cx="5139612" cy="461665"/>
          </a:xfrm>
          <a:prstGeom prst="rect">
            <a:avLst/>
          </a:prstGeom>
        </p:spPr>
        <p:txBody>
          <a:bodyPr wrap="none">
            <a:spAutoFit/>
          </a:bodyPr>
          <a:lstStyle/>
          <a:p>
            <a:r>
              <a:rPr lang="ro-RO" sz="2400" dirty="0"/>
              <a:t>3.3.1 Echilibrarea statică prin proiectare</a:t>
            </a:r>
            <a:endParaRPr lang="en-US" sz="2400" dirty="0"/>
          </a:p>
        </p:txBody>
      </p:sp>
      <p:cxnSp>
        <p:nvCxnSpPr>
          <p:cNvPr id="13" name="Straight Connector 12">
            <a:extLst>
              <a:ext uri="{FF2B5EF4-FFF2-40B4-BE49-F238E27FC236}">
                <a16:creationId xmlns:a16="http://schemas.microsoft.com/office/drawing/2014/main" id="{EB6A94D0-BA1E-421F-A51D-48BAF0F52E54}"/>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38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9" grpId="0"/>
      <p:bldP spid="20"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8522A0-7F3B-48A8-B9EC-89052F5EEBD0}"/>
              </a:ext>
            </a:extLst>
          </p:cNvPr>
          <p:cNvSpPr/>
          <p:nvPr/>
        </p:nvSpPr>
        <p:spPr>
          <a:xfrm>
            <a:off x="730897" y="1356104"/>
            <a:ext cx="10821023" cy="646331"/>
          </a:xfrm>
          <a:prstGeom prst="rect">
            <a:avLst/>
          </a:prstGeom>
        </p:spPr>
        <p:txBody>
          <a:bodyPr wrap="square">
            <a:spAutoFit/>
          </a:bodyPr>
          <a:lstStyle/>
          <a:p>
            <a:pPr algn="just"/>
            <a:r>
              <a:rPr lang="ro-RO" dirty="0"/>
              <a:t>Determinarea pozițiilor extreme ale elementelor și a traiectoriilor descrise de diferite puncte ale mecanismului sunt importante deoarece ele delimitează spațiul ocupat de mecanism în timpul funcționării</a:t>
            </a:r>
            <a:endParaRPr lang="en-US" dirty="0"/>
          </a:p>
        </p:txBody>
      </p:sp>
      <p:sp>
        <p:nvSpPr>
          <p:cNvPr id="28" name="Rectangle 27">
            <a:extLst>
              <a:ext uri="{FF2B5EF4-FFF2-40B4-BE49-F238E27FC236}">
                <a16:creationId xmlns:a16="http://schemas.microsoft.com/office/drawing/2014/main" id="{ED8FD709-1CE5-467E-BB71-52626F4D3314}"/>
              </a:ext>
            </a:extLst>
          </p:cNvPr>
          <p:cNvSpPr/>
          <p:nvPr/>
        </p:nvSpPr>
        <p:spPr>
          <a:xfrm>
            <a:off x="730896" y="952266"/>
            <a:ext cx="2756011" cy="369332"/>
          </a:xfrm>
          <a:prstGeom prst="rect">
            <a:avLst/>
          </a:prstGeom>
        </p:spPr>
        <p:txBody>
          <a:bodyPr wrap="none">
            <a:spAutoFit/>
          </a:bodyPr>
          <a:lstStyle/>
          <a:p>
            <a:r>
              <a:rPr lang="ro-RO" b="1" dirty="0"/>
              <a:t>Determinarea traiectoriilor</a:t>
            </a:r>
            <a:endParaRPr lang="en-US" b="1" dirty="0"/>
          </a:p>
        </p:txBody>
      </p:sp>
      <p:graphicFrame>
        <p:nvGraphicFramePr>
          <p:cNvPr id="4" name="Object 3">
            <a:extLst>
              <a:ext uri="{FF2B5EF4-FFF2-40B4-BE49-F238E27FC236}">
                <a16:creationId xmlns:a16="http://schemas.microsoft.com/office/drawing/2014/main" id="{B9ECB33F-824C-4088-8C73-340C65F49291}"/>
              </a:ext>
            </a:extLst>
          </p:cNvPr>
          <p:cNvGraphicFramePr>
            <a:graphicFrameLocks noChangeAspect="1"/>
          </p:cNvGraphicFramePr>
          <p:nvPr>
            <p:extLst>
              <p:ext uri="{D42A27DB-BD31-4B8C-83A1-F6EECF244321}">
                <p14:modId xmlns:p14="http://schemas.microsoft.com/office/powerpoint/2010/main" val="2277589254"/>
              </p:ext>
            </p:extLst>
          </p:nvPr>
        </p:nvGraphicFramePr>
        <p:xfrm>
          <a:off x="893608" y="2585216"/>
          <a:ext cx="5202392" cy="2163594"/>
        </p:xfrm>
        <a:graphic>
          <a:graphicData uri="http://schemas.openxmlformats.org/presentationml/2006/ole">
            <mc:AlternateContent xmlns:mc="http://schemas.openxmlformats.org/markup-compatibility/2006">
              <mc:Choice xmlns:v="urn:schemas-microsoft-com:vml" Requires="v">
                <p:oleObj spid="_x0000_s9218" name="Visio" r:id="rId3" imgW="6324728" imgH="2638539" progId="Visio.Drawing.15">
                  <p:embed/>
                </p:oleObj>
              </mc:Choice>
              <mc:Fallback>
                <p:oleObj name="Visio" r:id="rId3" imgW="6324728" imgH="2638539" progId="Visio.Drawing.15">
                  <p:embed/>
                  <p:pic>
                    <p:nvPicPr>
                      <p:cNvPr id="4" name="Object 3">
                        <a:extLst>
                          <a:ext uri="{FF2B5EF4-FFF2-40B4-BE49-F238E27FC236}">
                            <a16:creationId xmlns:a16="http://schemas.microsoft.com/office/drawing/2014/main" id="{B9ECB33F-824C-4088-8C73-340C65F49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608" y="2585216"/>
                        <a:ext cx="5202392" cy="2163594"/>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4E5011E8-FCB3-4149-8BA2-0FCF9AB34A51}"/>
              </a:ext>
            </a:extLst>
          </p:cNvPr>
          <p:cNvGraphicFramePr>
            <a:graphicFrameLocks noChangeAspect="1"/>
          </p:cNvGraphicFramePr>
          <p:nvPr>
            <p:extLst>
              <p:ext uri="{D42A27DB-BD31-4B8C-83A1-F6EECF244321}">
                <p14:modId xmlns:p14="http://schemas.microsoft.com/office/powerpoint/2010/main" val="2701889614"/>
              </p:ext>
            </p:extLst>
          </p:nvPr>
        </p:nvGraphicFramePr>
        <p:xfrm>
          <a:off x="6357487" y="2236738"/>
          <a:ext cx="4447362" cy="2280161"/>
        </p:xfrm>
        <a:graphic>
          <a:graphicData uri="http://schemas.openxmlformats.org/presentationml/2006/ole">
            <mc:AlternateContent xmlns:mc="http://schemas.openxmlformats.org/markup-compatibility/2006">
              <mc:Choice xmlns:v="urn:schemas-microsoft-com:vml" Requires="v">
                <p:oleObj spid="_x0000_s9219" name="Visio" r:id="rId5" imgW="5181728" imgH="2590942" progId="Visio.Drawing.15">
                  <p:embed/>
                </p:oleObj>
              </mc:Choice>
              <mc:Fallback>
                <p:oleObj name="Visio" r:id="rId5" imgW="5181728" imgH="2590942" progId="Visio.Drawing.15">
                  <p:embed/>
                  <p:pic>
                    <p:nvPicPr>
                      <p:cNvPr id="6" name="Object 5">
                        <a:extLst>
                          <a:ext uri="{FF2B5EF4-FFF2-40B4-BE49-F238E27FC236}">
                            <a16:creationId xmlns:a16="http://schemas.microsoft.com/office/drawing/2014/main" id="{4E5011E8-FCB3-4149-8BA2-0FCF9AB34A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7487" y="2236738"/>
                        <a:ext cx="4447362" cy="2280161"/>
                      </a:xfrm>
                      <a:prstGeom prst="rect">
                        <a:avLst/>
                      </a:prstGeom>
                      <a:noFill/>
                    </p:spPr>
                  </p:pic>
                </p:oleObj>
              </mc:Fallback>
            </mc:AlternateContent>
          </a:graphicData>
        </a:graphic>
      </p:graphicFrame>
      <p:cxnSp>
        <p:nvCxnSpPr>
          <p:cNvPr id="8" name="Straight Connector 7">
            <a:extLst>
              <a:ext uri="{FF2B5EF4-FFF2-40B4-BE49-F238E27FC236}">
                <a16:creationId xmlns:a16="http://schemas.microsoft.com/office/drawing/2014/main" id="{4D5D7B72-1809-4F0A-9CAD-687C82D1CDC4}"/>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2426AED-756E-4CE3-960D-A246DA3C77ED}"/>
              </a:ext>
            </a:extLst>
          </p:cNvPr>
          <p:cNvSpPr/>
          <p:nvPr/>
        </p:nvSpPr>
        <p:spPr>
          <a:xfrm>
            <a:off x="730897" y="311658"/>
            <a:ext cx="5796523"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CINEMATICĂ</a:t>
            </a:r>
            <a:endParaRPr lang="en-US" sz="2400" dirty="0"/>
          </a:p>
        </p:txBody>
      </p:sp>
      <p:sp>
        <p:nvSpPr>
          <p:cNvPr id="10" name="Rectangle 9">
            <a:extLst>
              <a:ext uri="{FF2B5EF4-FFF2-40B4-BE49-F238E27FC236}">
                <a16:creationId xmlns:a16="http://schemas.microsoft.com/office/drawing/2014/main" id="{AA54E822-7219-4C41-A761-1D7C0F7E62E9}"/>
              </a:ext>
            </a:extLst>
          </p:cNvPr>
          <p:cNvSpPr/>
          <p:nvPr/>
        </p:nvSpPr>
        <p:spPr>
          <a:xfrm>
            <a:off x="227043" y="5317230"/>
            <a:ext cx="9834288" cy="369332"/>
          </a:xfrm>
          <a:prstGeom prst="rect">
            <a:avLst/>
          </a:prstGeom>
        </p:spPr>
        <p:txBody>
          <a:bodyPr wrap="square">
            <a:spAutoFit/>
          </a:bodyPr>
          <a:lstStyle/>
          <a:p>
            <a:pPr algn="ctr"/>
            <a:r>
              <a:rPr lang="ro-RO" i="1" dirty="0"/>
              <a:t>Ciclu cinematic</a:t>
            </a:r>
            <a:r>
              <a:rPr lang="ro-RO" dirty="0">
                <a:ea typeface="Calibri" panose="020F0502020204030204" pitchFamily="34" charset="0"/>
              </a:rPr>
              <a:t>: </a:t>
            </a:r>
            <a:r>
              <a:rPr lang="ro-RO" dirty="0"/>
              <a:t>perioada după care toate elementele mecanismului ajung în aceeași poziție </a:t>
            </a:r>
            <a:endParaRPr lang="ro-RO" dirty="0">
              <a:ea typeface="Calibri" panose="020F0502020204030204" pitchFamily="34" charset="0"/>
            </a:endParaRPr>
          </a:p>
        </p:txBody>
      </p:sp>
      <p:sp>
        <p:nvSpPr>
          <p:cNvPr id="11" name="Rectangle 10">
            <a:extLst>
              <a:ext uri="{FF2B5EF4-FFF2-40B4-BE49-F238E27FC236}">
                <a16:creationId xmlns:a16="http://schemas.microsoft.com/office/drawing/2014/main" id="{58CB6347-C8D6-480F-88B6-2D11D776C192}"/>
              </a:ext>
            </a:extLst>
          </p:cNvPr>
          <p:cNvSpPr/>
          <p:nvPr/>
        </p:nvSpPr>
        <p:spPr>
          <a:xfrm>
            <a:off x="818964" y="5701951"/>
            <a:ext cx="6878792" cy="369332"/>
          </a:xfrm>
          <a:prstGeom prst="rect">
            <a:avLst/>
          </a:prstGeom>
        </p:spPr>
        <p:txBody>
          <a:bodyPr wrap="square">
            <a:spAutoFit/>
          </a:bodyPr>
          <a:lstStyle/>
          <a:p>
            <a:r>
              <a:rPr lang="ro-RO" dirty="0">
                <a:ea typeface="Calibri" panose="020F0502020204030204" pitchFamily="34" charset="0"/>
              </a:rPr>
              <a:t>Analiza cinematică se realizează numai pentru un ciclu cinematic </a:t>
            </a:r>
            <a:endParaRPr lang="en-US" dirty="0"/>
          </a:p>
        </p:txBody>
      </p:sp>
    </p:spTree>
    <p:extLst>
      <p:ext uri="{BB962C8B-B14F-4D97-AF65-F5344CB8AC3E}">
        <p14:creationId xmlns:p14="http://schemas.microsoft.com/office/powerpoint/2010/main" val="18300109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67C8B86-97F9-41D5-A385-82D97849E839}"/>
                  </a:ext>
                </a:extLst>
              </p:cNvPr>
              <p:cNvSpPr/>
              <p:nvPr/>
            </p:nvSpPr>
            <p:spPr>
              <a:xfrm>
                <a:off x="3089636" y="1255068"/>
                <a:ext cx="24953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i="1">
                              <a:latin typeface="Cambria Math" panose="02040503050406030204" pitchFamily="18" charset="0"/>
                            </a:rPr>
                            <m:t>1</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b="0" i="1" smtClean="0">
                              <a:latin typeface="Cambria Math" panose="02040503050406030204" pitchFamily="18" charset="0"/>
                            </a:rPr>
                            <m:t>𝑒</m:t>
                          </m:r>
                        </m:sub>
                      </m:sSub>
                      <m:r>
                        <a:rPr lang="ro-RO" b="0" i="1" smtClean="0">
                          <a:latin typeface="Cambria Math" panose="02040503050406030204" pitchFamily="18" charset="0"/>
                        </a:rPr>
                        <m:t>=0</m:t>
                      </m:r>
                    </m:oMath>
                  </m:oMathPara>
                </a14:m>
                <a:endParaRPr lang="en-US" dirty="0"/>
              </a:p>
            </p:txBody>
          </p:sp>
        </mc:Choice>
        <mc:Fallback xmlns="">
          <p:sp>
            <p:nvSpPr>
              <p:cNvPr id="10" name="Rectangle 9">
                <a:extLst>
                  <a:ext uri="{FF2B5EF4-FFF2-40B4-BE49-F238E27FC236}">
                    <a16:creationId xmlns:a16="http://schemas.microsoft.com/office/drawing/2014/main" id="{B67C8B86-97F9-41D5-A385-82D97849E839}"/>
                  </a:ext>
                </a:extLst>
              </p:cNvPr>
              <p:cNvSpPr>
                <a:spLocks noRot="1" noChangeAspect="1" noMove="1" noResize="1" noEditPoints="1" noAdjustHandles="1" noChangeArrowheads="1" noChangeShapeType="1" noTextEdit="1"/>
              </p:cNvSpPr>
              <p:nvPr/>
            </p:nvSpPr>
            <p:spPr>
              <a:xfrm>
                <a:off x="3089636" y="1255068"/>
                <a:ext cx="2495363" cy="369332"/>
              </a:xfrm>
              <a:prstGeom prst="rect">
                <a:avLst/>
              </a:prstGeom>
              <a:blipFill>
                <a:blip r:embed="rId2"/>
                <a:stretch>
                  <a:fillRect/>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9C6810A5-7563-4DF4-B0D1-C310A2E4847E}"/>
              </a:ext>
            </a:extLst>
          </p:cNvPr>
          <p:cNvPicPr>
            <a:picLocks noChangeAspect="1"/>
          </p:cNvPicPr>
          <p:nvPr/>
        </p:nvPicPr>
        <p:blipFill>
          <a:blip r:embed="rId3"/>
          <a:stretch>
            <a:fillRect/>
          </a:stretch>
        </p:blipFill>
        <p:spPr>
          <a:xfrm>
            <a:off x="6191986" y="1103259"/>
            <a:ext cx="5350446" cy="4417288"/>
          </a:xfrm>
          <a:prstGeom prst="rect">
            <a:avLst/>
          </a:prstGeom>
        </p:spPr>
      </p:pic>
      <p:pic>
        <p:nvPicPr>
          <p:cNvPr id="4" name="Picture 3">
            <a:extLst>
              <a:ext uri="{FF2B5EF4-FFF2-40B4-BE49-F238E27FC236}">
                <a16:creationId xmlns:a16="http://schemas.microsoft.com/office/drawing/2014/main" id="{0219F6AE-F723-4700-BBB8-E1522BF196FA}"/>
              </a:ext>
            </a:extLst>
          </p:cNvPr>
          <p:cNvPicPr>
            <a:picLocks noChangeAspect="1"/>
          </p:cNvPicPr>
          <p:nvPr/>
        </p:nvPicPr>
        <p:blipFill>
          <a:blip r:embed="rId4"/>
          <a:stretch>
            <a:fillRect/>
          </a:stretch>
        </p:blipFill>
        <p:spPr>
          <a:xfrm>
            <a:off x="620500" y="1188342"/>
            <a:ext cx="1993669" cy="2866130"/>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658045E-FC50-429F-87AF-632C459EB375}"/>
                  </a:ext>
                </a:extLst>
              </p:cNvPr>
              <p:cNvSpPr/>
              <p:nvPr/>
            </p:nvSpPr>
            <p:spPr>
              <a:xfrm>
                <a:off x="1368340" y="5245880"/>
                <a:ext cx="1681871" cy="369332"/>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sub>
                      </m:sSub>
                      <m:r>
                        <a:rPr lang="ro-RO" b="0" i="1" smtClean="0">
                          <a:latin typeface="Cambria Math" panose="02040503050406030204" pitchFamily="18" charset="0"/>
                        </a:rPr>
                        <m:t>=(</m:t>
                      </m:r>
                      <m:r>
                        <a:rPr lang="ro-RO" b="0" i="1" smtClean="0">
                          <a:latin typeface="Cambria Math" panose="02040503050406030204" pitchFamily="18" charset="0"/>
                        </a:rPr>
                        <m:t>𝑝𝑐</m:t>
                      </m:r>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𝑘</m:t>
                          </m:r>
                        </m:e>
                        <m:sub>
                          <m:r>
                            <a:rPr lang="ro-RO" b="0" i="1" smtClean="0">
                              <a:latin typeface="Cambria Math" panose="02040503050406030204" pitchFamily="18" charset="0"/>
                            </a:rPr>
                            <m:t>𝑒</m:t>
                          </m:r>
                        </m:sub>
                      </m:sSub>
                    </m:oMath>
                  </m:oMathPara>
                </a14:m>
                <a:endParaRPr lang="en-US" dirty="0"/>
              </a:p>
            </p:txBody>
          </p:sp>
        </mc:Choice>
        <mc:Fallback xmlns="">
          <p:sp>
            <p:nvSpPr>
              <p:cNvPr id="14" name="Rectangle 13">
                <a:extLst>
                  <a:ext uri="{FF2B5EF4-FFF2-40B4-BE49-F238E27FC236}">
                    <a16:creationId xmlns:a16="http://schemas.microsoft.com/office/drawing/2014/main" id="{E658045E-FC50-429F-87AF-632C459EB375}"/>
                  </a:ext>
                </a:extLst>
              </p:cNvPr>
              <p:cNvSpPr>
                <a:spLocks noRot="1" noChangeAspect="1" noMove="1" noResize="1" noEditPoints="1" noAdjustHandles="1" noChangeArrowheads="1" noChangeShapeType="1" noTextEdit="1"/>
              </p:cNvSpPr>
              <p:nvPr/>
            </p:nvSpPr>
            <p:spPr>
              <a:xfrm>
                <a:off x="1368340" y="5245880"/>
                <a:ext cx="1681871" cy="369332"/>
              </a:xfrm>
              <a:prstGeom prst="rect">
                <a:avLst/>
              </a:prstGeom>
              <a:blipFill>
                <a:blip r:embed="rId5"/>
                <a:stretch>
                  <a:fillRect b="-11290"/>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6570D25E-F9EF-4D8A-B401-C407A9B49FBE}"/>
                  </a:ext>
                </a:extLst>
              </p:cNvPr>
              <p:cNvSpPr/>
              <p:nvPr/>
            </p:nvSpPr>
            <p:spPr>
              <a:xfrm>
                <a:off x="649568" y="4312268"/>
                <a:ext cx="5446432" cy="646331"/>
              </a:xfrm>
              <a:prstGeom prst="rect">
                <a:avLst/>
              </a:prstGeom>
            </p:spPr>
            <p:txBody>
              <a:bodyPr wrap="square">
                <a:spAutoFit/>
              </a:bodyPr>
              <a:lstStyle/>
              <a:p>
                <a:r>
                  <a:rPr lang="ro-RO" dirty="0"/>
                  <a:t>Prin alegerea lui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sub>
                    </m:sSub>
                  </m:oMath>
                </a14:m>
                <a:r>
                  <a:rPr lang="ro-RO" dirty="0"/>
                  <a:t> rezultă valoarea masei de echilibrare din relația:  </a:t>
                </a:r>
                <a:endParaRPr lang="en-US" dirty="0"/>
              </a:p>
            </p:txBody>
          </p:sp>
        </mc:Choice>
        <mc:Fallback xmlns="">
          <p:sp>
            <p:nvSpPr>
              <p:cNvPr id="15" name="Rectangle 14">
                <a:extLst>
                  <a:ext uri="{FF2B5EF4-FFF2-40B4-BE49-F238E27FC236}">
                    <a16:creationId xmlns:a16="http://schemas.microsoft.com/office/drawing/2014/main" id="{6570D25E-F9EF-4D8A-B401-C407A9B49FBE}"/>
                  </a:ext>
                </a:extLst>
              </p:cNvPr>
              <p:cNvSpPr>
                <a:spLocks noRot="1" noChangeAspect="1" noMove="1" noResize="1" noEditPoints="1" noAdjustHandles="1" noChangeArrowheads="1" noChangeShapeType="1" noTextEdit="1"/>
              </p:cNvSpPr>
              <p:nvPr/>
            </p:nvSpPr>
            <p:spPr>
              <a:xfrm>
                <a:off x="649568" y="4312268"/>
                <a:ext cx="5446432" cy="646331"/>
              </a:xfrm>
              <a:prstGeom prst="rect">
                <a:avLst/>
              </a:prstGeom>
              <a:blipFill>
                <a:blip r:embed="rId6"/>
                <a:stretch>
                  <a:fillRect l="-1008" t="-4717" r="-336"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C4DD0878-1D0D-42D3-ADBD-41806E9FCFB0}"/>
                  </a:ext>
                </a:extLst>
              </p:cNvPr>
              <p:cNvSpPr/>
              <p:nvPr/>
            </p:nvSpPr>
            <p:spPr>
              <a:xfrm>
                <a:off x="724577" y="5968828"/>
                <a:ext cx="8359917" cy="369332"/>
              </a:xfrm>
              <a:prstGeom prst="rect">
                <a:avLst/>
              </a:prstGeom>
            </p:spPr>
            <p:txBody>
              <a:bodyPr wrap="none">
                <a:spAutoFit/>
              </a:bodyPr>
              <a:lstStyle/>
              <a:p>
                <a:r>
                  <a:rPr lang="ro-RO" dirty="0"/>
                  <a:t>Direcția și poziția masei de echilibrare față de axa de rotație este dată de vectorul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𝑈</m:t>
                            </m:r>
                          </m:e>
                        </m:acc>
                      </m:e>
                      <m:sub>
                        <m:r>
                          <a:rPr lang="ro-RO" b="0" i="1" smtClean="0">
                            <a:latin typeface="Cambria Math" panose="02040503050406030204" pitchFamily="18" charset="0"/>
                          </a:rPr>
                          <m:t>𝑒</m:t>
                        </m:r>
                      </m:sub>
                    </m:sSub>
                  </m:oMath>
                </a14:m>
                <a:endParaRPr lang="en-US" dirty="0"/>
              </a:p>
            </p:txBody>
          </p:sp>
        </mc:Choice>
        <mc:Fallback xmlns="">
          <p:sp>
            <p:nvSpPr>
              <p:cNvPr id="16" name="Rectangle 15">
                <a:extLst>
                  <a:ext uri="{FF2B5EF4-FFF2-40B4-BE49-F238E27FC236}">
                    <a16:creationId xmlns:a16="http://schemas.microsoft.com/office/drawing/2014/main" id="{C4DD0878-1D0D-42D3-ADBD-41806E9FCFB0}"/>
                  </a:ext>
                </a:extLst>
              </p:cNvPr>
              <p:cNvSpPr>
                <a:spLocks noRot="1" noChangeAspect="1" noMove="1" noResize="1" noEditPoints="1" noAdjustHandles="1" noChangeArrowheads="1" noChangeShapeType="1" noTextEdit="1"/>
              </p:cNvSpPr>
              <p:nvPr/>
            </p:nvSpPr>
            <p:spPr>
              <a:xfrm>
                <a:off x="724577" y="5968828"/>
                <a:ext cx="8359917" cy="369332"/>
              </a:xfrm>
              <a:prstGeom prst="rect">
                <a:avLst/>
              </a:prstGeom>
              <a:blipFill>
                <a:blip r:embed="rId7"/>
                <a:stretch>
                  <a:fillRect l="-656"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7A082E3B-42EA-4AC8-A8DC-8D898793DC57}"/>
                  </a:ext>
                </a:extLst>
              </p:cNvPr>
              <p:cNvSpPr/>
              <p:nvPr/>
            </p:nvSpPr>
            <p:spPr>
              <a:xfrm>
                <a:off x="3186650" y="5245880"/>
                <a:ext cx="2569293" cy="369332"/>
              </a:xfrm>
              <a:prstGeom prst="rect">
                <a:avLst/>
              </a:prstGeom>
            </p:spPr>
            <p:txBody>
              <a:bodyPr wrap="none">
                <a:spAutoFit/>
              </a:bodyPr>
              <a:lstStyle/>
              <a:p>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𝑘</m:t>
                        </m:r>
                      </m:e>
                      <m:sub>
                        <m:r>
                          <a:rPr lang="ro-RO" i="1">
                            <a:latin typeface="Cambria Math" panose="02040503050406030204" pitchFamily="18" charset="0"/>
                          </a:rPr>
                          <m:t>𝑒</m:t>
                        </m:r>
                      </m:sub>
                    </m:sSub>
                  </m:oMath>
                </a14:m>
                <a:r>
                  <a:rPr lang="ro-RO" dirty="0"/>
                  <a:t>- scara de reprezentare</a:t>
                </a:r>
                <a:endParaRPr lang="en-US" dirty="0"/>
              </a:p>
            </p:txBody>
          </p:sp>
        </mc:Choice>
        <mc:Fallback xmlns="">
          <p:sp>
            <p:nvSpPr>
              <p:cNvPr id="17" name="Rectangle 16">
                <a:extLst>
                  <a:ext uri="{FF2B5EF4-FFF2-40B4-BE49-F238E27FC236}">
                    <a16:creationId xmlns:a16="http://schemas.microsoft.com/office/drawing/2014/main" id="{7A082E3B-42EA-4AC8-A8DC-8D898793DC57}"/>
                  </a:ext>
                </a:extLst>
              </p:cNvPr>
              <p:cNvSpPr>
                <a:spLocks noRot="1" noChangeAspect="1" noMove="1" noResize="1" noEditPoints="1" noAdjustHandles="1" noChangeArrowheads="1" noChangeShapeType="1" noTextEdit="1"/>
              </p:cNvSpPr>
              <p:nvPr/>
            </p:nvSpPr>
            <p:spPr>
              <a:xfrm>
                <a:off x="3186650" y="5245880"/>
                <a:ext cx="2569293" cy="369332"/>
              </a:xfrm>
              <a:prstGeom prst="rect">
                <a:avLst/>
              </a:prstGeom>
              <a:blipFill>
                <a:blip r:embed="rId8"/>
                <a:stretch>
                  <a:fillRect t="-10000" r="-1900" b="-26667"/>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FE18D50B-6141-4D9E-A714-F38CE7DFC564}"/>
              </a:ext>
            </a:extLst>
          </p:cNvPr>
          <p:cNvSpPr/>
          <p:nvPr/>
        </p:nvSpPr>
        <p:spPr>
          <a:xfrm>
            <a:off x="552348" y="313618"/>
            <a:ext cx="5139612" cy="461665"/>
          </a:xfrm>
          <a:prstGeom prst="rect">
            <a:avLst/>
          </a:prstGeom>
        </p:spPr>
        <p:txBody>
          <a:bodyPr wrap="none">
            <a:spAutoFit/>
          </a:bodyPr>
          <a:lstStyle/>
          <a:p>
            <a:r>
              <a:rPr lang="ro-RO" sz="2400" dirty="0"/>
              <a:t>3.3.1 Echilibrarea statică prin proiectare</a:t>
            </a:r>
            <a:endParaRPr lang="en-US" sz="2400" dirty="0"/>
          </a:p>
        </p:txBody>
      </p:sp>
      <p:cxnSp>
        <p:nvCxnSpPr>
          <p:cNvPr id="12" name="Straight Connector 11">
            <a:extLst>
              <a:ext uri="{FF2B5EF4-FFF2-40B4-BE49-F238E27FC236}">
                <a16:creationId xmlns:a16="http://schemas.microsoft.com/office/drawing/2014/main" id="{FFBE1E68-3D14-4006-B088-2C0C0F58D6BC}"/>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7965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CDA87D-DD50-44B0-887E-D0D45EFD210B}"/>
              </a:ext>
            </a:extLst>
          </p:cNvPr>
          <p:cNvPicPr>
            <a:picLocks noChangeAspect="1"/>
          </p:cNvPicPr>
          <p:nvPr/>
        </p:nvPicPr>
        <p:blipFill>
          <a:blip r:embed="rId2"/>
          <a:stretch>
            <a:fillRect/>
          </a:stretch>
        </p:blipFill>
        <p:spPr>
          <a:xfrm>
            <a:off x="6022002" y="1730844"/>
            <a:ext cx="5608320" cy="4769489"/>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4AF6CAA-08CB-445C-AD97-2CEF6738F861}"/>
                  </a:ext>
                </a:extLst>
              </p:cNvPr>
              <p:cNvSpPr/>
              <p:nvPr/>
            </p:nvSpPr>
            <p:spPr>
              <a:xfrm>
                <a:off x="561678" y="1102224"/>
                <a:ext cx="10980754" cy="668260"/>
              </a:xfrm>
              <a:prstGeom prst="rect">
                <a:avLst/>
              </a:prstGeom>
            </p:spPr>
            <p:txBody>
              <a:bodyPr wrap="square">
                <a:spAutoFit/>
              </a:bodyPr>
              <a:lstStyle/>
              <a:p>
                <a:r>
                  <a:rPr lang="ro-RO" dirty="0">
                    <a:ea typeface="Calibri" panose="020F0502020204030204" pitchFamily="34" charset="0"/>
                  </a:rPr>
                  <a:t>Pentru echilibrarea dinamică este necesar ca centrul de greutate să fie pe axa de rotație care trebuie să fie și axă principală de inerție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𝐼</m:t>
                        </m:r>
                      </m:e>
                      <m:sub>
                        <m:r>
                          <a:rPr lang="ro-RO" i="1">
                            <a:latin typeface="Cambria Math" panose="02040503050406030204" pitchFamily="18" charset="0"/>
                          </a:rPr>
                          <m:t>𝑥𝑧</m:t>
                        </m:r>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𝐼</m:t>
                        </m:r>
                      </m:e>
                      <m:sub>
                        <m:r>
                          <a:rPr lang="ro-RO" i="1">
                            <a:latin typeface="Cambria Math" panose="02040503050406030204" pitchFamily="18" charset="0"/>
                          </a:rPr>
                          <m:t>𝑦𝑧</m:t>
                        </m:r>
                      </m:sub>
                    </m:sSub>
                    <m:r>
                      <a:rPr lang="ro-RO" i="1">
                        <a:latin typeface="Cambria Math" panose="02040503050406030204" pitchFamily="18" charset="0"/>
                      </a:rPr>
                      <m:t>=0</m:t>
                    </m:r>
                    <m:r>
                      <a:rPr lang="ro-RO"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r>
                          <a:rPr lang="ro-RO" b="0" i="1" smtClean="0">
                            <a:latin typeface="Cambria Math" panose="02040503050406030204" pitchFamily="18" charset="0"/>
                          </a:rPr>
                          <m:t>𝑥</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r>
                          <a:rPr lang="ro-RO" b="0" i="1" smtClean="0">
                            <a:latin typeface="Cambria Math" panose="02040503050406030204" pitchFamily="18" charset="0"/>
                          </a:rPr>
                          <m:t>𝑦</m:t>
                        </m:r>
                      </m:sub>
                    </m:sSub>
                    <m:r>
                      <a:rPr lang="ro-RO" i="1">
                        <a:latin typeface="Cambria Math" panose="02040503050406030204" pitchFamily="18" charset="0"/>
                      </a:rPr>
                      <m:t>=</m:t>
                    </m:r>
                    <m:r>
                      <a:rPr lang="ro-RO" b="0" i="1" smtClean="0">
                        <a:latin typeface="Cambria Math" panose="02040503050406030204" pitchFamily="18" charset="0"/>
                      </a:rPr>
                      <m:t>0</m:t>
                    </m:r>
                  </m:oMath>
                </a14:m>
                <a:r>
                  <a:rPr lang="ro-RO" dirty="0"/>
                  <a:t> și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r>
                          <a:rPr lang="ro-RO" i="1">
                            <a:latin typeface="Cambria Math" panose="02040503050406030204" pitchFamily="18" charset="0"/>
                          </a:rPr>
                          <m:t>𝑧</m:t>
                        </m:r>
                      </m:sub>
                    </m:sSub>
                    <m:r>
                      <a:rPr lang="ro-RO"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0.</m:t>
                    </m:r>
                  </m:oMath>
                </a14:m>
                <a:endParaRPr lang="en-US" dirty="0"/>
              </a:p>
            </p:txBody>
          </p:sp>
        </mc:Choice>
        <mc:Fallback xmlns="">
          <p:sp>
            <p:nvSpPr>
              <p:cNvPr id="6" name="Rectangle 5">
                <a:extLst>
                  <a:ext uri="{FF2B5EF4-FFF2-40B4-BE49-F238E27FC236}">
                    <a16:creationId xmlns:a16="http://schemas.microsoft.com/office/drawing/2014/main" id="{D4AF6CAA-08CB-445C-AD97-2CEF6738F861}"/>
                  </a:ext>
                </a:extLst>
              </p:cNvPr>
              <p:cNvSpPr>
                <a:spLocks noRot="1" noChangeAspect="1" noMove="1" noResize="1" noEditPoints="1" noAdjustHandles="1" noChangeArrowheads="1" noChangeShapeType="1" noTextEdit="1"/>
              </p:cNvSpPr>
              <p:nvPr/>
            </p:nvSpPr>
            <p:spPr>
              <a:xfrm>
                <a:off x="561678" y="1102224"/>
                <a:ext cx="10980754" cy="668260"/>
              </a:xfrm>
              <a:prstGeom prst="rect">
                <a:avLst/>
              </a:prstGeom>
              <a:blipFill>
                <a:blip r:embed="rId3"/>
                <a:stretch>
                  <a:fillRect l="-444" t="-5505" b="-119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6FF0864-C4AC-4957-9F60-D32279B6315A}"/>
                  </a:ext>
                </a:extLst>
              </p:cNvPr>
              <p:cNvSpPr/>
              <p:nvPr/>
            </p:nvSpPr>
            <p:spPr>
              <a:xfrm>
                <a:off x="561678" y="2190884"/>
                <a:ext cx="5372434" cy="646331"/>
              </a:xfrm>
              <a:prstGeom prst="rect">
                <a:avLst/>
              </a:prstGeom>
            </p:spPr>
            <p:txBody>
              <a:bodyPr wrap="square">
                <a:spAutoFit/>
              </a:bodyPr>
              <a:lstStyle/>
              <a:p>
                <a:r>
                  <a:rPr lang="ro-RO" dirty="0">
                    <a:ea typeface="Calibri" panose="020F0502020204030204" pitchFamily="34" charset="0"/>
                  </a:rPr>
                  <a:t>Echilibrarea dinamică se poate realiza prin plasarea  a două mase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b="0" i="1" smtClean="0">
                            <a:latin typeface="Cambria Math" panose="02040503050406030204" pitchFamily="18" charset="0"/>
                          </a:rPr>
                          <m:t>1</m:t>
                        </m:r>
                      </m:sub>
                    </m:sSub>
                  </m:oMath>
                </a14:m>
                <a:r>
                  <a:rPr lang="ro-RO" dirty="0">
                    <a:ea typeface="Calibri" panose="020F0502020204030204" pitchFamily="34" charset="0"/>
                  </a:rPr>
                  <a:t>și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b="0" i="1" smtClean="0">
                            <a:latin typeface="Cambria Math" panose="02040503050406030204" pitchFamily="18" charset="0"/>
                          </a:rPr>
                          <m:t>2</m:t>
                        </m:r>
                      </m:sub>
                    </m:sSub>
                  </m:oMath>
                </a14:m>
                <a:r>
                  <a:rPr lang="ro-RO" dirty="0">
                    <a:ea typeface="Calibri" panose="020F0502020204030204" pitchFamily="34" charset="0"/>
                  </a:rPr>
                  <a:t> în două plane alese arbitrar. </a:t>
                </a:r>
                <a:endParaRPr lang="en-US" dirty="0"/>
              </a:p>
            </p:txBody>
          </p:sp>
        </mc:Choice>
        <mc:Fallback xmlns="">
          <p:sp>
            <p:nvSpPr>
              <p:cNvPr id="7" name="Rectangle 6">
                <a:extLst>
                  <a:ext uri="{FF2B5EF4-FFF2-40B4-BE49-F238E27FC236}">
                    <a16:creationId xmlns:a16="http://schemas.microsoft.com/office/drawing/2014/main" id="{C6FF0864-C4AC-4957-9F60-D32279B6315A}"/>
                  </a:ext>
                </a:extLst>
              </p:cNvPr>
              <p:cNvSpPr>
                <a:spLocks noRot="1" noChangeAspect="1" noMove="1" noResize="1" noEditPoints="1" noAdjustHandles="1" noChangeArrowheads="1" noChangeShapeType="1" noTextEdit="1"/>
              </p:cNvSpPr>
              <p:nvPr/>
            </p:nvSpPr>
            <p:spPr>
              <a:xfrm>
                <a:off x="561678" y="2190884"/>
                <a:ext cx="5372434" cy="646331"/>
              </a:xfrm>
              <a:prstGeom prst="rect">
                <a:avLst/>
              </a:prstGeom>
              <a:blipFill>
                <a:blip r:embed="rId4"/>
                <a:stretch>
                  <a:fillRect l="-908" t="-4717" b="-14151"/>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C46DA073-9628-468F-AA78-D95295A56E34}"/>
              </a:ext>
            </a:extLst>
          </p:cNvPr>
          <p:cNvSpPr/>
          <p:nvPr/>
        </p:nvSpPr>
        <p:spPr>
          <a:xfrm>
            <a:off x="561678" y="3117897"/>
            <a:ext cx="5372434" cy="369332"/>
          </a:xfrm>
          <a:prstGeom prst="rect">
            <a:avLst/>
          </a:prstGeom>
        </p:spPr>
        <p:txBody>
          <a:bodyPr wrap="square">
            <a:spAutoFit/>
          </a:bodyPr>
          <a:lstStyle/>
          <a:p>
            <a:r>
              <a:rPr lang="ro-RO" dirty="0"/>
              <a:t>Ecuația de echilibru sub forma forțelor:</a:t>
            </a:r>
            <a:endParaRPr lang="en-US"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08BF043-7B2C-4D68-8B0F-32EABEAB553F}"/>
                  </a:ext>
                </a:extLst>
              </p:cNvPr>
              <p:cNvSpPr/>
              <p:nvPr/>
            </p:nvSpPr>
            <p:spPr>
              <a:xfrm>
                <a:off x="2093665" y="3846832"/>
                <a:ext cx="2579681"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ctrlPr>
                            <a:rPr lang="en-US" i="1" smtClean="0">
                              <a:latin typeface="Cambria Math" panose="02040503050406030204" pitchFamily="18" charset="0"/>
                            </a:rPr>
                          </m:ctrlPr>
                        </m:naryPr>
                        <m:sub>
                          <m:r>
                            <m:rPr>
                              <m:brk m:alnAt="23"/>
                            </m:rPr>
                            <a:rPr lang="ro-RO" i="1">
                              <a:latin typeface="Cambria Math" panose="02040503050406030204" pitchFamily="18" charset="0"/>
                            </a:rPr>
                            <m:t>𝑗</m:t>
                          </m:r>
                          <m:r>
                            <a:rPr lang="ro-RO" i="1">
                              <a:latin typeface="Cambria Math" panose="02040503050406030204" pitchFamily="18" charset="0"/>
                            </a:rPr>
                            <m:t>=1</m:t>
                          </m:r>
                        </m:sub>
                        <m:sup>
                          <m:r>
                            <a:rPr lang="ro-RO" i="1">
                              <a:latin typeface="Cambria Math" panose="02040503050406030204" pitchFamily="18" charset="0"/>
                            </a:rPr>
                            <m:t>𝑛</m:t>
                          </m:r>
                        </m:sup>
                        <m:e>
                          <m:sSub>
                            <m:sSubPr>
                              <m:ctrlPr>
                                <a:rPr lang="ro-RO" i="1" smtClean="0">
                                  <a:latin typeface="Cambria Math" panose="02040503050406030204" pitchFamily="18" charset="0"/>
                                </a:rPr>
                              </m:ctrlPr>
                            </m:sSubPr>
                            <m:e>
                              <m:acc>
                                <m:accPr>
                                  <m:chr m:val="⃗"/>
                                  <m:ctrlPr>
                                    <a:rPr lang="ro-RO" i="1" smtClean="0">
                                      <a:latin typeface="Cambria Math" panose="02040503050406030204" pitchFamily="18" charset="0"/>
                                    </a:rPr>
                                  </m:ctrlPr>
                                </m:accPr>
                                <m:e>
                                  <m:r>
                                    <a:rPr lang="ro-RO" b="0" i="1" smtClean="0">
                                      <a:latin typeface="Cambria Math" panose="02040503050406030204" pitchFamily="18" charset="0"/>
                                    </a:rPr>
                                    <m:t>𝐹</m:t>
                                  </m:r>
                                </m:e>
                              </m:acc>
                            </m:e>
                            <m:sub>
                              <m:r>
                                <a:rPr lang="ro-RO" b="0" i="1" smtClean="0">
                                  <a:latin typeface="Cambria Math" panose="02040503050406030204" pitchFamily="18" charset="0"/>
                                </a:rPr>
                                <m:t>𝑖𝑗</m:t>
                              </m:r>
                            </m:sub>
                          </m:sSub>
                          <m:r>
                            <a:rPr lang="ro-RO" i="1">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𝑖</m:t>
                              </m:r>
                              <m:r>
                                <a:rPr lang="ro-RO" b="0" i="1" smtClean="0">
                                  <a:latin typeface="Cambria Math" panose="02040503050406030204" pitchFamily="18" charset="0"/>
                                </a:rPr>
                                <m:t>𝑒</m:t>
                              </m:r>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𝑖𝑒</m:t>
                              </m:r>
                              <m:r>
                                <a:rPr lang="ro-RO" b="0" i="1" smtClean="0">
                                  <a:latin typeface="Cambria Math" panose="02040503050406030204" pitchFamily="18" charset="0"/>
                                </a:rPr>
                                <m:t>1</m:t>
                              </m:r>
                            </m:sub>
                          </m:sSub>
                          <m:r>
                            <a:rPr lang="ro-RO" i="1">
                              <a:latin typeface="Cambria Math" panose="02040503050406030204" pitchFamily="18" charset="0"/>
                            </a:rPr>
                            <m:t>=0</m:t>
                          </m:r>
                        </m:e>
                      </m:nary>
                    </m:oMath>
                  </m:oMathPara>
                </a14:m>
                <a:endParaRPr lang="en-US" dirty="0"/>
              </a:p>
            </p:txBody>
          </p:sp>
        </mc:Choice>
        <mc:Fallback xmlns="">
          <p:sp>
            <p:nvSpPr>
              <p:cNvPr id="8" name="Rectangle 7">
                <a:extLst>
                  <a:ext uri="{FF2B5EF4-FFF2-40B4-BE49-F238E27FC236}">
                    <a16:creationId xmlns:a16="http://schemas.microsoft.com/office/drawing/2014/main" id="{308BF043-7B2C-4D68-8B0F-32EABEAB553F}"/>
                  </a:ext>
                </a:extLst>
              </p:cNvPr>
              <p:cNvSpPr>
                <a:spLocks noRot="1" noChangeAspect="1" noMove="1" noResize="1" noEditPoints="1" noAdjustHandles="1" noChangeArrowheads="1" noChangeShapeType="1" noTextEdit="1"/>
              </p:cNvSpPr>
              <p:nvPr/>
            </p:nvSpPr>
            <p:spPr>
              <a:xfrm>
                <a:off x="2093665" y="3846832"/>
                <a:ext cx="2579681" cy="87985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F1B39E2-B568-4611-ADEE-2E3113A5A818}"/>
                  </a:ext>
                </a:extLst>
              </p:cNvPr>
              <p:cNvSpPr/>
              <p:nvPr/>
            </p:nvSpPr>
            <p:spPr>
              <a:xfrm>
                <a:off x="1296172" y="5288052"/>
                <a:ext cx="4174669"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ctrlPr>
                            <a:rPr lang="en-US" i="1" smtClean="0">
                              <a:latin typeface="Cambria Math" panose="02040503050406030204" pitchFamily="18" charset="0"/>
                            </a:rPr>
                          </m:ctrlPr>
                        </m:naryPr>
                        <m:sub>
                          <m:r>
                            <m:rPr>
                              <m:brk m:alnAt="23"/>
                            </m:rPr>
                            <a:rPr lang="ro-RO" i="1">
                              <a:latin typeface="Cambria Math" panose="02040503050406030204" pitchFamily="18" charset="0"/>
                            </a:rPr>
                            <m:t>𝑗</m:t>
                          </m:r>
                          <m:r>
                            <a:rPr lang="ro-RO" i="1">
                              <a:latin typeface="Cambria Math" panose="02040503050406030204" pitchFamily="18" charset="0"/>
                            </a:rPr>
                            <m:t>=1</m:t>
                          </m:r>
                        </m:sub>
                        <m:sup>
                          <m:r>
                            <a:rPr lang="ro-RO" i="1">
                              <a:latin typeface="Cambria Math" panose="02040503050406030204" pitchFamily="18" charset="0"/>
                            </a:rPr>
                            <m:t>𝑛</m:t>
                          </m:r>
                        </m:sup>
                        <m:e>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𝑗</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𝑗</m:t>
                              </m:r>
                            </m:sub>
                          </m:sSub>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ro-RO" i="1">
                                  <a:latin typeface="Cambria Math" panose="02040503050406030204" pitchFamily="18" charset="0"/>
                                </a:rPr>
                                <m:t>2</m:t>
                              </m:r>
                            </m:sup>
                          </m:sSup>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b="0" i="1" smtClean="0">
                                  <a:latin typeface="Cambria Math" panose="02040503050406030204" pitchFamily="18" charset="0"/>
                                </a:rPr>
                                <m:t>2</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r>
                                <a:rPr lang="ro-RO" b="0" i="1" smtClean="0">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ro-RO" i="1">
                                  <a:latin typeface="Cambria Math" panose="02040503050406030204" pitchFamily="18" charset="0"/>
                                </a:rPr>
                                <m:t>2</m:t>
                              </m:r>
                            </m:sup>
                          </m:s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b="0" i="1" smtClean="0">
                                  <a:latin typeface="Cambria Math" panose="02040503050406030204" pitchFamily="18" charset="0"/>
                                </a:rPr>
                                <m:t>1</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r>
                                <a:rPr lang="ro-RO" b="0" i="1" smtClean="0">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ro-RO" i="1">
                                  <a:latin typeface="Cambria Math" panose="02040503050406030204" pitchFamily="18" charset="0"/>
                                </a:rPr>
                                <m:t>2</m:t>
                              </m:r>
                            </m:sup>
                          </m:sSup>
                          <m:r>
                            <a:rPr lang="ro-RO" i="1">
                              <a:latin typeface="Cambria Math" panose="02040503050406030204" pitchFamily="18" charset="0"/>
                            </a:rPr>
                            <m:t>=0</m:t>
                          </m:r>
                        </m:e>
                      </m:nary>
                    </m:oMath>
                  </m:oMathPara>
                </a14:m>
                <a:endParaRPr lang="en-US" dirty="0"/>
              </a:p>
            </p:txBody>
          </p:sp>
        </mc:Choice>
        <mc:Fallback xmlns="">
          <p:sp>
            <p:nvSpPr>
              <p:cNvPr id="9" name="Rectangle 8">
                <a:extLst>
                  <a:ext uri="{FF2B5EF4-FFF2-40B4-BE49-F238E27FC236}">
                    <a16:creationId xmlns:a16="http://schemas.microsoft.com/office/drawing/2014/main" id="{CF1B39E2-B568-4611-ADEE-2E3113A5A818}"/>
                  </a:ext>
                </a:extLst>
              </p:cNvPr>
              <p:cNvSpPr>
                <a:spLocks noRot="1" noChangeAspect="1" noMove="1" noResize="1" noEditPoints="1" noAdjustHandles="1" noChangeArrowheads="1" noChangeShapeType="1" noTextEdit="1"/>
              </p:cNvSpPr>
              <p:nvPr/>
            </p:nvSpPr>
            <p:spPr>
              <a:xfrm>
                <a:off x="1296172" y="5288052"/>
                <a:ext cx="4174669" cy="879856"/>
              </a:xfrm>
              <a:prstGeom prst="rect">
                <a:avLst/>
              </a:prstGeom>
              <a:blipFill>
                <a:blip r:embed="rId6"/>
                <a:stretch>
                  <a:fillRect/>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68780F0D-3CB1-44A4-9988-B35F2C337592}"/>
              </a:ext>
            </a:extLst>
          </p:cNvPr>
          <p:cNvSpPr/>
          <p:nvPr/>
        </p:nvSpPr>
        <p:spPr>
          <a:xfrm>
            <a:off x="561678" y="4644200"/>
            <a:ext cx="569387" cy="369332"/>
          </a:xfrm>
          <a:prstGeom prst="rect">
            <a:avLst/>
          </a:prstGeom>
        </p:spPr>
        <p:txBody>
          <a:bodyPr wrap="none">
            <a:spAutoFit/>
          </a:bodyPr>
          <a:lstStyle/>
          <a:p>
            <a:r>
              <a:rPr lang="ro-RO" dirty="0"/>
              <a:t>sau:</a:t>
            </a:r>
            <a:endParaRPr lang="en-US" dirty="0"/>
          </a:p>
        </p:txBody>
      </p:sp>
      <p:sp>
        <p:nvSpPr>
          <p:cNvPr id="12" name="Rectangle 11">
            <a:extLst>
              <a:ext uri="{FF2B5EF4-FFF2-40B4-BE49-F238E27FC236}">
                <a16:creationId xmlns:a16="http://schemas.microsoft.com/office/drawing/2014/main" id="{907DCACE-189B-4943-9347-6B8D045C72F7}"/>
              </a:ext>
            </a:extLst>
          </p:cNvPr>
          <p:cNvSpPr/>
          <p:nvPr/>
        </p:nvSpPr>
        <p:spPr>
          <a:xfrm>
            <a:off x="552348" y="313618"/>
            <a:ext cx="5463932" cy="461665"/>
          </a:xfrm>
          <a:prstGeom prst="rect">
            <a:avLst/>
          </a:prstGeom>
        </p:spPr>
        <p:txBody>
          <a:bodyPr wrap="none">
            <a:spAutoFit/>
          </a:bodyPr>
          <a:lstStyle/>
          <a:p>
            <a:r>
              <a:rPr lang="ro-RO" sz="2400" dirty="0"/>
              <a:t>3.3.2 Echilibrarea dinamică prin proiectare</a:t>
            </a:r>
            <a:endParaRPr lang="en-US" sz="2400" dirty="0"/>
          </a:p>
        </p:txBody>
      </p:sp>
      <p:cxnSp>
        <p:nvCxnSpPr>
          <p:cNvPr id="13" name="Straight Connector 12">
            <a:extLst>
              <a:ext uri="{FF2B5EF4-FFF2-40B4-BE49-F238E27FC236}">
                <a16:creationId xmlns:a16="http://schemas.microsoft.com/office/drawing/2014/main" id="{7B37E38B-799B-4EC7-B351-98D3F43C6BE1}"/>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4" name="Action Button: Go Home 13">
            <a:hlinkClick r:id="rId7" action="ppaction://hlinksldjump" highlightClick="1"/>
            <a:extLst>
              <a:ext uri="{FF2B5EF4-FFF2-40B4-BE49-F238E27FC236}">
                <a16:creationId xmlns:a16="http://schemas.microsoft.com/office/drawing/2014/main" id="{59A3D0FD-4590-4D3D-AB6E-4201AF88F6E9}"/>
              </a:ext>
            </a:extLst>
          </p:cNvPr>
          <p:cNvSpPr/>
          <p:nvPr/>
        </p:nvSpPr>
        <p:spPr>
          <a:xfrm>
            <a:off x="11065353" y="347900"/>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73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P spid="9" grpId="0"/>
      <p:bldP spid="11"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CDA87D-DD50-44B0-887E-D0D45EFD210B}"/>
              </a:ext>
            </a:extLst>
          </p:cNvPr>
          <p:cNvPicPr>
            <a:picLocks noChangeAspect="1"/>
          </p:cNvPicPr>
          <p:nvPr/>
        </p:nvPicPr>
        <p:blipFill>
          <a:blip r:embed="rId2"/>
          <a:stretch>
            <a:fillRect/>
          </a:stretch>
        </p:blipFill>
        <p:spPr>
          <a:xfrm>
            <a:off x="6675831" y="963089"/>
            <a:ext cx="5137828" cy="4369368"/>
          </a:xfrm>
          <a:prstGeom prst="rect">
            <a:avLst/>
          </a:prstGeom>
        </p:spPr>
      </p:pic>
      <p:sp>
        <p:nvSpPr>
          <p:cNvPr id="18" name="Rectangle 17">
            <a:extLst>
              <a:ext uri="{FF2B5EF4-FFF2-40B4-BE49-F238E27FC236}">
                <a16:creationId xmlns:a16="http://schemas.microsoft.com/office/drawing/2014/main" id="{A2D575B2-4631-4BD3-BBEA-7B49D3732355}"/>
              </a:ext>
            </a:extLst>
          </p:cNvPr>
          <p:cNvSpPr/>
          <p:nvPr/>
        </p:nvSpPr>
        <p:spPr>
          <a:xfrm>
            <a:off x="561678" y="1032379"/>
            <a:ext cx="5372434" cy="369332"/>
          </a:xfrm>
          <a:prstGeom prst="rect">
            <a:avLst/>
          </a:prstGeom>
        </p:spPr>
        <p:txBody>
          <a:bodyPr wrap="square">
            <a:spAutoFit/>
          </a:bodyPr>
          <a:lstStyle/>
          <a:p>
            <a:r>
              <a:rPr lang="ro-RO" dirty="0"/>
              <a:t>Ecuația de echilibru sub forma momentelor față pct. O:</a:t>
            </a:r>
            <a:endParaRPr lang="en-US"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1A5375A9-6C3F-4DB8-9958-ECE7F39AD908}"/>
                  </a:ext>
                </a:extLst>
              </p:cNvPr>
              <p:cNvSpPr/>
              <p:nvPr/>
            </p:nvSpPr>
            <p:spPr>
              <a:xfrm>
                <a:off x="2337134" y="1391325"/>
                <a:ext cx="2617640" cy="8360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ctrlPr>
                            <a:rPr lang="en-US" sz="1700" i="1" smtClean="0">
                              <a:latin typeface="Cambria Math" panose="02040503050406030204" pitchFamily="18" charset="0"/>
                            </a:rPr>
                          </m:ctrlPr>
                        </m:naryPr>
                        <m:sub>
                          <m:r>
                            <m:rPr>
                              <m:brk m:alnAt="23"/>
                            </m:rPr>
                            <a:rPr lang="ro-RO" sz="1700" i="1">
                              <a:latin typeface="Cambria Math" panose="02040503050406030204" pitchFamily="18" charset="0"/>
                            </a:rPr>
                            <m:t>𝑗</m:t>
                          </m:r>
                          <m:r>
                            <a:rPr lang="ro-RO" sz="1700" i="1">
                              <a:latin typeface="Cambria Math" panose="02040503050406030204" pitchFamily="18" charset="0"/>
                            </a:rPr>
                            <m:t>=1</m:t>
                          </m:r>
                        </m:sub>
                        <m:sup>
                          <m:r>
                            <a:rPr lang="ro-RO" sz="1700" i="1">
                              <a:latin typeface="Cambria Math" panose="02040503050406030204" pitchFamily="18" charset="0"/>
                            </a:rPr>
                            <m:t>𝑛</m:t>
                          </m:r>
                        </m:sup>
                        <m:e>
                          <m:sSub>
                            <m:sSubPr>
                              <m:ctrlPr>
                                <a:rPr lang="ro-RO" sz="1700" i="1">
                                  <a:latin typeface="Cambria Math" panose="02040503050406030204" pitchFamily="18" charset="0"/>
                                </a:rPr>
                              </m:ctrlPr>
                            </m:sSubPr>
                            <m:e>
                              <m:sSub>
                                <m:sSubPr>
                                  <m:ctrlPr>
                                    <a:rPr lang="ro-RO" sz="1700" i="1" smtClean="0">
                                      <a:latin typeface="Cambria Math" panose="02040503050406030204" pitchFamily="18" charset="0"/>
                                    </a:rPr>
                                  </m:ctrlPr>
                                </m:sSubPr>
                                <m:e>
                                  <m:acc>
                                    <m:accPr>
                                      <m:chr m:val="̅"/>
                                      <m:ctrlPr>
                                        <a:rPr lang="ro-RO" sz="1700" i="1" smtClean="0">
                                          <a:latin typeface="Cambria Math" panose="02040503050406030204" pitchFamily="18" charset="0"/>
                                        </a:rPr>
                                      </m:ctrlPr>
                                    </m:accPr>
                                    <m:e>
                                      <m:r>
                                        <a:rPr lang="ro-RO" sz="1700" b="0" i="1" smtClean="0">
                                          <a:latin typeface="Cambria Math" panose="02040503050406030204" pitchFamily="18" charset="0"/>
                                        </a:rPr>
                                        <m:t>𝑧</m:t>
                                      </m:r>
                                    </m:e>
                                  </m:acc>
                                </m:e>
                                <m:sub>
                                  <m:r>
                                    <a:rPr lang="ro-RO" sz="1700" b="0" i="1" smtClean="0">
                                      <a:latin typeface="Cambria Math" panose="02040503050406030204" pitchFamily="18" charset="0"/>
                                    </a:rPr>
                                    <m:t>𝑗</m:t>
                                  </m:r>
                                </m:sub>
                              </m:sSub>
                              <m:r>
                                <a:rPr lang="ro-RO" sz="1700" i="1" smtClean="0">
                                  <a:latin typeface="Cambria Math" panose="02040503050406030204" pitchFamily="18" charset="0"/>
                                  <a:ea typeface="Cambria Math" panose="02040503050406030204" pitchFamily="18" charset="0"/>
                                </a:rPr>
                                <m:t>×</m:t>
                              </m:r>
                              <m:acc>
                                <m:accPr>
                                  <m:chr m:val="⃗"/>
                                  <m:ctrlPr>
                                    <a:rPr lang="ro-RO" sz="1700" i="1">
                                      <a:latin typeface="Cambria Math" panose="02040503050406030204" pitchFamily="18" charset="0"/>
                                    </a:rPr>
                                  </m:ctrlPr>
                                </m:accPr>
                                <m:e>
                                  <m:r>
                                    <a:rPr lang="ro-RO" sz="1700" i="1">
                                      <a:latin typeface="Cambria Math" panose="02040503050406030204" pitchFamily="18" charset="0"/>
                                    </a:rPr>
                                    <m:t>𝐹</m:t>
                                  </m:r>
                                </m:e>
                              </m:acc>
                            </m:e>
                            <m:sub>
                              <m:r>
                                <a:rPr lang="ro-RO" sz="1700" i="1">
                                  <a:latin typeface="Cambria Math" panose="02040503050406030204" pitchFamily="18" charset="0"/>
                                </a:rPr>
                                <m:t>𝑖𝑗</m:t>
                              </m:r>
                            </m:sub>
                          </m:sSub>
                          <m:r>
                            <a:rPr lang="ro-RO" sz="1700" i="1">
                              <a:latin typeface="Cambria Math" panose="02040503050406030204" pitchFamily="18" charset="0"/>
                            </a:rPr>
                            <m:t>+</m:t>
                          </m:r>
                          <m:acc>
                            <m:accPr>
                              <m:chr m:val="̅"/>
                              <m:ctrlPr>
                                <a:rPr lang="ro-RO" sz="1700" i="1" smtClean="0">
                                  <a:latin typeface="Cambria Math" panose="02040503050406030204" pitchFamily="18" charset="0"/>
                                </a:rPr>
                              </m:ctrlPr>
                            </m:accPr>
                            <m:e>
                              <m:r>
                                <a:rPr lang="ro-RO" sz="1700" b="0" i="1" smtClean="0">
                                  <a:latin typeface="Cambria Math" panose="02040503050406030204" pitchFamily="18" charset="0"/>
                                </a:rPr>
                                <m:t>𝑧</m:t>
                              </m:r>
                            </m:e>
                          </m:acc>
                          <m:r>
                            <a:rPr lang="en-US" sz="1700" i="1" smtClean="0">
                              <a:latin typeface="Cambria Math" panose="02040503050406030204" pitchFamily="18" charset="0"/>
                              <a:ea typeface="Cambria Math" panose="02040503050406030204" pitchFamily="18" charset="0"/>
                            </a:rPr>
                            <m:t>×</m:t>
                          </m:r>
                          <m:sSub>
                            <m:sSubPr>
                              <m:ctrlPr>
                                <a:rPr lang="ro-RO" sz="1700" i="1">
                                  <a:latin typeface="Cambria Math" panose="02040503050406030204" pitchFamily="18" charset="0"/>
                                </a:rPr>
                              </m:ctrlPr>
                            </m:sSubPr>
                            <m:e>
                              <m:acc>
                                <m:accPr>
                                  <m:chr m:val="⃗"/>
                                  <m:ctrlPr>
                                    <a:rPr lang="ro-RO" sz="1700" i="1">
                                      <a:latin typeface="Cambria Math" panose="02040503050406030204" pitchFamily="18" charset="0"/>
                                    </a:rPr>
                                  </m:ctrlPr>
                                </m:accPr>
                                <m:e>
                                  <m:r>
                                    <a:rPr lang="ro-RO" sz="1700" i="1">
                                      <a:latin typeface="Cambria Math" panose="02040503050406030204" pitchFamily="18" charset="0"/>
                                    </a:rPr>
                                    <m:t>𝐹</m:t>
                                  </m:r>
                                </m:e>
                              </m:acc>
                            </m:e>
                            <m:sub>
                              <m:r>
                                <a:rPr lang="ro-RO" sz="1700" i="1">
                                  <a:latin typeface="Cambria Math" panose="02040503050406030204" pitchFamily="18" charset="0"/>
                                </a:rPr>
                                <m:t>𝑖𝑒</m:t>
                              </m:r>
                              <m:r>
                                <a:rPr lang="ro-RO" sz="1700" i="1">
                                  <a:latin typeface="Cambria Math" panose="02040503050406030204" pitchFamily="18" charset="0"/>
                                </a:rPr>
                                <m:t>2</m:t>
                              </m:r>
                            </m:sub>
                          </m:sSub>
                          <m:r>
                            <a:rPr lang="ro-RO" sz="1700" i="1">
                              <a:latin typeface="Cambria Math" panose="02040503050406030204" pitchFamily="18" charset="0"/>
                            </a:rPr>
                            <m:t>=0</m:t>
                          </m:r>
                        </m:e>
                      </m:nary>
                    </m:oMath>
                  </m:oMathPara>
                </a14:m>
                <a:endParaRPr lang="en-US" sz="1700" dirty="0"/>
              </a:p>
            </p:txBody>
          </p:sp>
        </mc:Choice>
        <mc:Fallback xmlns="">
          <p:sp>
            <p:nvSpPr>
              <p:cNvPr id="2" name="Rectangle 1">
                <a:extLst>
                  <a:ext uri="{FF2B5EF4-FFF2-40B4-BE49-F238E27FC236}">
                    <a16:creationId xmlns:a16="http://schemas.microsoft.com/office/drawing/2014/main" id="{1A5375A9-6C3F-4DB8-9958-ECE7F39AD908}"/>
                  </a:ext>
                </a:extLst>
              </p:cNvPr>
              <p:cNvSpPr>
                <a:spLocks noRot="1" noChangeAspect="1" noMove="1" noResize="1" noEditPoints="1" noAdjustHandles="1" noChangeArrowheads="1" noChangeShapeType="1" noTextEdit="1"/>
              </p:cNvSpPr>
              <p:nvPr/>
            </p:nvSpPr>
            <p:spPr>
              <a:xfrm>
                <a:off x="2337134" y="1391325"/>
                <a:ext cx="2617640" cy="83606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F9A721A-9212-4190-987D-11730A402D85}"/>
                  </a:ext>
                </a:extLst>
              </p:cNvPr>
              <p:cNvSpPr/>
              <p:nvPr/>
            </p:nvSpPr>
            <p:spPr>
              <a:xfrm>
                <a:off x="1677050" y="2290905"/>
                <a:ext cx="3937808" cy="8360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ctrlPr>
                            <a:rPr lang="en-US" sz="1700" i="1" smtClean="0">
                              <a:latin typeface="Cambria Math" panose="02040503050406030204" pitchFamily="18" charset="0"/>
                            </a:rPr>
                          </m:ctrlPr>
                        </m:naryPr>
                        <m:sub>
                          <m:r>
                            <m:rPr>
                              <m:brk m:alnAt="23"/>
                            </m:rPr>
                            <a:rPr lang="ro-RO" sz="1700" i="1">
                              <a:latin typeface="Cambria Math" panose="02040503050406030204" pitchFamily="18" charset="0"/>
                            </a:rPr>
                            <m:t>𝑗</m:t>
                          </m:r>
                          <m:r>
                            <a:rPr lang="ro-RO" sz="1700" i="1">
                              <a:latin typeface="Cambria Math" panose="02040503050406030204" pitchFamily="18" charset="0"/>
                            </a:rPr>
                            <m:t>=1</m:t>
                          </m:r>
                        </m:sub>
                        <m:sup>
                          <m:r>
                            <a:rPr lang="ro-RO" sz="1700" i="1">
                              <a:latin typeface="Cambria Math" panose="02040503050406030204" pitchFamily="18" charset="0"/>
                            </a:rPr>
                            <m:t>𝑛</m:t>
                          </m:r>
                        </m:sup>
                        <m:e>
                          <m:sSub>
                            <m:sSubPr>
                              <m:ctrlPr>
                                <a:rPr lang="ro-RO" sz="1700" i="1">
                                  <a:latin typeface="Cambria Math" panose="02040503050406030204" pitchFamily="18" charset="0"/>
                                </a:rPr>
                              </m:ctrlPr>
                            </m:sSubPr>
                            <m:e>
                              <m:acc>
                                <m:accPr>
                                  <m:chr m:val="̅"/>
                                  <m:ctrlPr>
                                    <a:rPr lang="ro-RO" sz="1700" i="1">
                                      <a:latin typeface="Cambria Math" panose="02040503050406030204" pitchFamily="18" charset="0"/>
                                    </a:rPr>
                                  </m:ctrlPr>
                                </m:accPr>
                                <m:e>
                                  <m:r>
                                    <a:rPr lang="ro-RO" sz="1700" i="1">
                                      <a:latin typeface="Cambria Math" panose="02040503050406030204" pitchFamily="18" charset="0"/>
                                    </a:rPr>
                                    <m:t>𝑧</m:t>
                                  </m:r>
                                </m:e>
                              </m:acc>
                            </m:e>
                            <m:sub>
                              <m:r>
                                <a:rPr lang="ro-RO" sz="1700" i="1">
                                  <a:latin typeface="Cambria Math" panose="02040503050406030204" pitchFamily="18" charset="0"/>
                                </a:rPr>
                                <m:t>𝑗</m:t>
                              </m:r>
                            </m:sub>
                          </m:sSub>
                          <m:r>
                            <a:rPr lang="ro-RO" sz="1700" i="1">
                              <a:latin typeface="Cambria Math" panose="02040503050406030204" pitchFamily="18" charset="0"/>
                              <a:ea typeface="Cambria Math" panose="02040503050406030204" pitchFamily="18" charset="0"/>
                            </a:rPr>
                            <m:t>×</m:t>
                          </m:r>
                          <m:r>
                            <a:rPr lang="ro-RO" sz="1700" b="0" i="1" smtClean="0">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ro-RO" sz="1700" i="1">
                                  <a:latin typeface="Cambria Math" panose="02040503050406030204" pitchFamily="18" charset="0"/>
                                </a:rPr>
                                <m:t>𝑚</m:t>
                              </m:r>
                            </m:e>
                            <m:sub>
                              <m:r>
                                <a:rPr lang="ro-RO" sz="1700" i="1">
                                  <a:latin typeface="Cambria Math" panose="02040503050406030204" pitchFamily="18" charset="0"/>
                                </a:rPr>
                                <m:t>𝑗</m:t>
                              </m:r>
                            </m:sub>
                          </m:sSub>
                          <m:sSub>
                            <m:sSubPr>
                              <m:ctrlPr>
                                <a:rPr lang="en-US" sz="1700" i="1">
                                  <a:latin typeface="Cambria Math" panose="02040503050406030204" pitchFamily="18" charset="0"/>
                                </a:rPr>
                              </m:ctrlPr>
                            </m:sSubPr>
                            <m:e>
                              <m:acc>
                                <m:accPr>
                                  <m:chr m:val="̅"/>
                                  <m:ctrlPr>
                                    <a:rPr lang="en-US" sz="1700" i="1">
                                      <a:latin typeface="Cambria Math" panose="02040503050406030204" pitchFamily="18" charset="0"/>
                                    </a:rPr>
                                  </m:ctrlPr>
                                </m:accPr>
                                <m:e>
                                  <m:r>
                                    <a:rPr lang="ro-RO" sz="1700" i="1">
                                      <a:latin typeface="Cambria Math" panose="02040503050406030204" pitchFamily="18" charset="0"/>
                                    </a:rPr>
                                    <m:t>𝑟</m:t>
                                  </m:r>
                                </m:e>
                              </m:acc>
                            </m:e>
                            <m:sub>
                              <m:r>
                                <a:rPr lang="ro-RO" sz="1700" i="1">
                                  <a:latin typeface="Cambria Math" panose="02040503050406030204" pitchFamily="18" charset="0"/>
                                </a:rPr>
                                <m:t>𝑗</m:t>
                              </m:r>
                            </m:sub>
                          </m:sSub>
                          <m:sSup>
                            <m:sSupPr>
                              <m:ctrlPr>
                                <a:rPr lang="en-US" sz="1700" i="1">
                                  <a:latin typeface="Cambria Math" panose="02040503050406030204" pitchFamily="18" charset="0"/>
                                </a:rPr>
                              </m:ctrlPr>
                            </m:sSupPr>
                            <m:e>
                              <m:r>
                                <a:rPr lang="en-US" sz="1700" i="1">
                                  <a:latin typeface="Cambria Math" panose="02040503050406030204" pitchFamily="18" charset="0"/>
                                  <a:ea typeface="Cambria Math" panose="02040503050406030204" pitchFamily="18" charset="0"/>
                                </a:rPr>
                                <m:t>𝜔</m:t>
                              </m:r>
                            </m:e>
                            <m:sup>
                              <m:r>
                                <a:rPr lang="ro-RO" sz="1700" i="1">
                                  <a:latin typeface="Cambria Math" panose="02040503050406030204" pitchFamily="18" charset="0"/>
                                </a:rPr>
                                <m:t>2</m:t>
                              </m:r>
                            </m:sup>
                          </m:sSup>
                          <m:r>
                            <a:rPr lang="ro-RO" sz="1700" b="0" i="1" smtClean="0">
                              <a:latin typeface="Cambria Math" panose="02040503050406030204" pitchFamily="18" charset="0"/>
                            </a:rPr>
                            <m:t>)</m:t>
                          </m:r>
                          <m:r>
                            <a:rPr lang="ro-RO" sz="1700" i="1">
                              <a:latin typeface="Cambria Math" panose="02040503050406030204" pitchFamily="18" charset="0"/>
                            </a:rPr>
                            <m:t>+</m:t>
                          </m:r>
                          <m:acc>
                            <m:accPr>
                              <m:chr m:val="̅"/>
                              <m:ctrlPr>
                                <a:rPr lang="ro-RO" sz="1700" i="1">
                                  <a:latin typeface="Cambria Math" panose="02040503050406030204" pitchFamily="18" charset="0"/>
                                </a:rPr>
                              </m:ctrlPr>
                            </m:accPr>
                            <m:e>
                              <m:r>
                                <a:rPr lang="ro-RO" sz="1700" i="1">
                                  <a:latin typeface="Cambria Math" panose="02040503050406030204" pitchFamily="18" charset="0"/>
                                </a:rPr>
                                <m:t>𝑧</m:t>
                              </m:r>
                            </m:e>
                          </m:acc>
                          <m:r>
                            <a:rPr lang="en-US" sz="1700" i="1">
                              <a:latin typeface="Cambria Math" panose="02040503050406030204" pitchFamily="18" charset="0"/>
                              <a:ea typeface="Cambria Math" panose="02040503050406030204" pitchFamily="18" charset="0"/>
                            </a:rPr>
                            <m:t>×</m:t>
                          </m:r>
                          <m:r>
                            <a:rPr lang="ro-RO" sz="1700" b="0" i="1" smtClean="0">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ro-RO" sz="1700" i="1">
                                  <a:latin typeface="Cambria Math" panose="02040503050406030204" pitchFamily="18" charset="0"/>
                                </a:rPr>
                                <m:t>𝑚</m:t>
                              </m:r>
                            </m:e>
                            <m:sub>
                              <m:r>
                                <a:rPr lang="ro-RO" sz="1700" i="1">
                                  <a:latin typeface="Cambria Math" panose="02040503050406030204" pitchFamily="18" charset="0"/>
                                </a:rPr>
                                <m:t>𝑒</m:t>
                              </m:r>
                              <m:r>
                                <a:rPr lang="ro-RO" sz="1700" b="0" i="1" smtClean="0">
                                  <a:latin typeface="Cambria Math" panose="02040503050406030204" pitchFamily="18" charset="0"/>
                                </a:rPr>
                                <m:t>2</m:t>
                              </m:r>
                            </m:sub>
                          </m:sSub>
                          <m:sSub>
                            <m:sSubPr>
                              <m:ctrlPr>
                                <a:rPr lang="en-US" sz="1700" i="1">
                                  <a:latin typeface="Cambria Math" panose="02040503050406030204" pitchFamily="18" charset="0"/>
                                </a:rPr>
                              </m:ctrlPr>
                            </m:sSubPr>
                            <m:e>
                              <m:acc>
                                <m:accPr>
                                  <m:chr m:val="̅"/>
                                  <m:ctrlPr>
                                    <a:rPr lang="en-US" sz="1700" i="1">
                                      <a:latin typeface="Cambria Math" panose="02040503050406030204" pitchFamily="18" charset="0"/>
                                    </a:rPr>
                                  </m:ctrlPr>
                                </m:accPr>
                                <m:e>
                                  <m:r>
                                    <a:rPr lang="ro-RO" sz="1700" i="1">
                                      <a:latin typeface="Cambria Math" panose="02040503050406030204" pitchFamily="18" charset="0"/>
                                    </a:rPr>
                                    <m:t>𝑟</m:t>
                                  </m:r>
                                </m:e>
                              </m:acc>
                            </m:e>
                            <m:sub>
                              <m:r>
                                <a:rPr lang="ro-RO" sz="1700" i="1">
                                  <a:latin typeface="Cambria Math" panose="02040503050406030204" pitchFamily="18" charset="0"/>
                                </a:rPr>
                                <m:t>𝑒</m:t>
                              </m:r>
                              <m:r>
                                <a:rPr lang="ro-RO" sz="1700" b="0" i="1" smtClean="0">
                                  <a:latin typeface="Cambria Math" panose="02040503050406030204" pitchFamily="18" charset="0"/>
                                </a:rPr>
                                <m:t>2</m:t>
                              </m:r>
                            </m:sub>
                          </m:sSub>
                          <m:sSup>
                            <m:sSupPr>
                              <m:ctrlPr>
                                <a:rPr lang="en-US" sz="1700" i="1">
                                  <a:latin typeface="Cambria Math" panose="02040503050406030204" pitchFamily="18" charset="0"/>
                                </a:rPr>
                              </m:ctrlPr>
                            </m:sSupPr>
                            <m:e>
                              <m:r>
                                <a:rPr lang="en-US" sz="1700" i="1">
                                  <a:latin typeface="Cambria Math" panose="02040503050406030204" pitchFamily="18" charset="0"/>
                                  <a:ea typeface="Cambria Math" panose="02040503050406030204" pitchFamily="18" charset="0"/>
                                </a:rPr>
                                <m:t>𝜔</m:t>
                              </m:r>
                            </m:e>
                            <m:sup>
                              <m:r>
                                <a:rPr lang="ro-RO" sz="1700" i="1">
                                  <a:latin typeface="Cambria Math" panose="02040503050406030204" pitchFamily="18" charset="0"/>
                                </a:rPr>
                                <m:t>2</m:t>
                              </m:r>
                            </m:sup>
                          </m:sSup>
                          <m:r>
                            <a:rPr lang="ro-RO" sz="1700" b="0" i="1" smtClean="0">
                              <a:latin typeface="Cambria Math" panose="02040503050406030204" pitchFamily="18" charset="0"/>
                            </a:rPr>
                            <m:t>)</m:t>
                          </m:r>
                          <m:r>
                            <a:rPr lang="ro-RO" sz="1700" i="1">
                              <a:latin typeface="Cambria Math" panose="02040503050406030204" pitchFamily="18" charset="0"/>
                            </a:rPr>
                            <m:t>=0</m:t>
                          </m:r>
                        </m:e>
                      </m:nary>
                    </m:oMath>
                  </m:oMathPara>
                </a14:m>
                <a:endParaRPr lang="en-US" sz="1700" dirty="0"/>
              </a:p>
            </p:txBody>
          </p:sp>
        </mc:Choice>
        <mc:Fallback xmlns="">
          <p:sp>
            <p:nvSpPr>
              <p:cNvPr id="12" name="Rectangle 11">
                <a:extLst>
                  <a:ext uri="{FF2B5EF4-FFF2-40B4-BE49-F238E27FC236}">
                    <a16:creationId xmlns:a16="http://schemas.microsoft.com/office/drawing/2014/main" id="{4F9A721A-9212-4190-987D-11730A402D85}"/>
                  </a:ext>
                </a:extLst>
              </p:cNvPr>
              <p:cNvSpPr>
                <a:spLocks noRot="1" noChangeAspect="1" noMove="1" noResize="1" noEditPoints="1" noAdjustHandles="1" noChangeArrowheads="1" noChangeShapeType="1" noTextEdit="1"/>
              </p:cNvSpPr>
              <p:nvPr/>
            </p:nvSpPr>
            <p:spPr>
              <a:xfrm>
                <a:off x="1677050" y="2290905"/>
                <a:ext cx="3937808" cy="836063"/>
              </a:xfrm>
              <a:prstGeom prst="rect">
                <a:avLst/>
              </a:prstGeom>
              <a:blipFill>
                <a:blip r:embed="rId4"/>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11650D7F-9EC7-4ED6-81A2-F8893A5BACC2}"/>
              </a:ext>
            </a:extLst>
          </p:cNvPr>
          <p:cNvSpPr/>
          <p:nvPr/>
        </p:nvSpPr>
        <p:spPr>
          <a:xfrm>
            <a:off x="1073102" y="1980276"/>
            <a:ext cx="569387" cy="369332"/>
          </a:xfrm>
          <a:prstGeom prst="rect">
            <a:avLst/>
          </a:prstGeom>
        </p:spPr>
        <p:txBody>
          <a:bodyPr wrap="none">
            <a:spAutoFit/>
          </a:bodyPr>
          <a:lstStyle/>
          <a:p>
            <a:r>
              <a:rPr lang="ro-RO" dirty="0"/>
              <a:t>sau:</a:t>
            </a:r>
            <a:endParaRPr lang="en-US"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336E3E1-A7AE-44A4-B243-036CEBBE226E}"/>
                  </a:ext>
                </a:extLst>
              </p:cNvPr>
              <p:cNvSpPr/>
              <p:nvPr/>
            </p:nvSpPr>
            <p:spPr>
              <a:xfrm>
                <a:off x="607442" y="3182802"/>
                <a:ext cx="5846107" cy="646331"/>
              </a:xfrm>
              <a:prstGeom prst="rect">
                <a:avLst/>
              </a:prstGeom>
            </p:spPr>
            <p:txBody>
              <a:bodyPr wrap="square">
                <a:spAutoFit/>
              </a:bodyPr>
              <a:lstStyle/>
              <a:p>
                <a:r>
                  <a:rPr lang="ro-RO" dirty="0"/>
                  <a:t>Se simplifică cu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ro-RO" i="1">
                            <a:latin typeface="Cambria Math" panose="02040503050406030204" pitchFamily="18" charset="0"/>
                          </a:rPr>
                          <m:t>2</m:t>
                        </m:r>
                      </m:sup>
                    </m:sSup>
                  </m:oMath>
                </a14:m>
                <a:r>
                  <a:rPr lang="ro-RO" dirty="0"/>
                  <a:t> și se construiește poligonul momentelor in planul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𝑃</m:t>
                        </m:r>
                      </m:e>
                      <m:sub>
                        <m:r>
                          <a:rPr lang="ro-RO" b="0" i="1" smtClean="0">
                            <a:latin typeface="Cambria Math" panose="02040503050406030204" pitchFamily="18" charset="0"/>
                          </a:rPr>
                          <m:t>1</m:t>
                        </m:r>
                      </m:sub>
                    </m:sSub>
                  </m:oMath>
                </a14:m>
                <a:endParaRPr lang="en-US" dirty="0"/>
              </a:p>
            </p:txBody>
          </p:sp>
        </mc:Choice>
        <mc:Fallback xmlns="">
          <p:sp>
            <p:nvSpPr>
              <p:cNvPr id="4" name="Rectangle 3">
                <a:extLst>
                  <a:ext uri="{FF2B5EF4-FFF2-40B4-BE49-F238E27FC236}">
                    <a16:creationId xmlns:a16="http://schemas.microsoft.com/office/drawing/2014/main" id="{6336E3E1-A7AE-44A4-B243-036CEBBE226E}"/>
                  </a:ext>
                </a:extLst>
              </p:cNvPr>
              <p:cNvSpPr>
                <a:spLocks noRot="1" noChangeAspect="1" noMove="1" noResize="1" noEditPoints="1" noAdjustHandles="1" noChangeArrowheads="1" noChangeShapeType="1" noTextEdit="1"/>
              </p:cNvSpPr>
              <p:nvPr/>
            </p:nvSpPr>
            <p:spPr>
              <a:xfrm>
                <a:off x="607442" y="3182802"/>
                <a:ext cx="5846107" cy="646331"/>
              </a:xfrm>
              <a:prstGeom prst="rect">
                <a:avLst/>
              </a:prstGeom>
              <a:blipFill>
                <a:blip r:embed="rId5"/>
                <a:stretch>
                  <a:fillRect l="-938" t="-4717" b="-1415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37377A3-559B-450E-A838-42366AF26CF9}"/>
              </a:ext>
            </a:extLst>
          </p:cNvPr>
          <p:cNvPicPr>
            <a:picLocks noChangeAspect="1"/>
          </p:cNvPicPr>
          <p:nvPr/>
        </p:nvPicPr>
        <p:blipFill>
          <a:blip r:embed="rId6"/>
          <a:stretch>
            <a:fillRect/>
          </a:stretch>
        </p:blipFill>
        <p:spPr>
          <a:xfrm>
            <a:off x="2086571" y="3848384"/>
            <a:ext cx="3429599" cy="1835252"/>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0624799-DD5B-445B-856C-22ECEA0B2D70}"/>
                  </a:ext>
                </a:extLst>
              </p:cNvPr>
              <p:cNvSpPr/>
              <p:nvPr/>
            </p:nvSpPr>
            <p:spPr>
              <a:xfrm>
                <a:off x="7575290" y="5683636"/>
                <a:ext cx="2264145" cy="369332"/>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ro-RO" i="1" smtClean="0">
                              <a:latin typeface="Cambria Math" panose="02040503050406030204" pitchFamily="18" charset="0"/>
                            </a:rPr>
                          </m:ctrlPr>
                        </m:accPr>
                        <m:e>
                          <m:r>
                            <a:rPr lang="ro-RO" i="1">
                              <a:latin typeface="Cambria Math" panose="02040503050406030204" pitchFamily="18" charset="0"/>
                            </a:rPr>
                            <m:t>𝑧</m:t>
                          </m:r>
                        </m:e>
                      </m:acc>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i="1">
                              <a:latin typeface="Cambria Math" panose="02040503050406030204" pitchFamily="18" charset="0"/>
                            </a:rPr>
                            <m:t>2</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r>
                            <a:rPr lang="ro-RO" i="1">
                              <a:latin typeface="Cambria Math" panose="02040503050406030204" pitchFamily="18" charset="0"/>
                            </a:rPr>
                            <m:t>2</m:t>
                          </m:r>
                        </m:sub>
                      </m:sSub>
                      <m:r>
                        <a:rPr lang="ro-RO" b="0" i="1" smtClean="0">
                          <a:latin typeface="Cambria Math" panose="02040503050406030204" pitchFamily="18" charset="0"/>
                        </a:rPr>
                        <m:t>=(</m:t>
                      </m:r>
                      <m:r>
                        <a:rPr lang="ro-RO" b="0" i="1" smtClean="0">
                          <a:latin typeface="Cambria Math" panose="02040503050406030204" pitchFamily="18" charset="0"/>
                        </a:rPr>
                        <m:t>𝑝𝑐</m:t>
                      </m:r>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𝑘</m:t>
                          </m:r>
                        </m:e>
                        <m:sub>
                          <m:r>
                            <a:rPr lang="ro-RO" b="0" i="1" smtClean="0">
                              <a:latin typeface="Cambria Math" panose="02040503050406030204" pitchFamily="18" charset="0"/>
                            </a:rPr>
                            <m:t>𝑒</m:t>
                          </m:r>
                        </m:sub>
                      </m:sSub>
                    </m:oMath>
                  </m:oMathPara>
                </a14:m>
                <a:endParaRPr lang="en-US" dirty="0"/>
              </a:p>
            </p:txBody>
          </p:sp>
        </mc:Choice>
        <mc:Fallback xmlns="">
          <p:sp>
            <p:nvSpPr>
              <p:cNvPr id="11" name="Rectangle 10">
                <a:extLst>
                  <a:ext uri="{FF2B5EF4-FFF2-40B4-BE49-F238E27FC236}">
                    <a16:creationId xmlns:a16="http://schemas.microsoft.com/office/drawing/2014/main" id="{B0624799-DD5B-445B-856C-22ECEA0B2D70}"/>
                  </a:ext>
                </a:extLst>
              </p:cNvPr>
              <p:cNvSpPr>
                <a:spLocks noRot="1" noChangeAspect="1" noMove="1" noResize="1" noEditPoints="1" noAdjustHandles="1" noChangeArrowheads="1" noChangeShapeType="1" noTextEdit="1"/>
              </p:cNvSpPr>
              <p:nvPr/>
            </p:nvSpPr>
            <p:spPr>
              <a:xfrm>
                <a:off x="7575290" y="5683636"/>
                <a:ext cx="2264145" cy="369332"/>
              </a:xfrm>
              <a:prstGeom prst="rect">
                <a:avLst/>
              </a:prstGeom>
              <a:blipFill>
                <a:blip r:embed="rId7"/>
                <a:stretch>
                  <a:fillRect b="-11111"/>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0315C87-C955-4FFA-A401-49FFEEF0B798}"/>
                  </a:ext>
                </a:extLst>
              </p:cNvPr>
              <p:cNvSpPr/>
              <p:nvPr/>
            </p:nvSpPr>
            <p:spPr>
              <a:xfrm>
                <a:off x="561678" y="5686808"/>
                <a:ext cx="7191412" cy="369332"/>
              </a:xfrm>
              <a:prstGeom prst="rect">
                <a:avLst/>
              </a:prstGeom>
            </p:spPr>
            <p:txBody>
              <a:bodyPr wrap="square">
                <a:spAutoFit/>
              </a:bodyPr>
              <a:lstStyle/>
              <a:p>
                <a:r>
                  <a:rPr lang="ro-RO" dirty="0"/>
                  <a:t>Prin alegerea lui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r>
                          <a:rPr lang="ro-RO" b="0" i="1" smtClean="0">
                            <a:latin typeface="Cambria Math" panose="02040503050406030204" pitchFamily="18" charset="0"/>
                          </a:rPr>
                          <m:t>2</m:t>
                        </m:r>
                      </m:sub>
                    </m:sSub>
                  </m:oMath>
                </a14:m>
                <a:r>
                  <a:rPr lang="ro-RO" dirty="0"/>
                  <a:t> rezultă valoarea masei de echilibrare din planul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𝑃</m:t>
                        </m:r>
                      </m:e>
                      <m:sub>
                        <m:r>
                          <a:rPr lang="ro-RO" b="0" i="1" smtClean="0">
                            <a:latin typeface="Cambria Math" panose="02040503050406030204" pitchFamily="18" charset="0"/>
                          </a:rPr>
                          <m:t>2</m:t>
                        </m:r>
                      </m:sub>
                    </m:sSub>
                  </m:oMath>
                </a14:m>
                <a:r>
                  <a:rPr lang="ro-RO" dirty="0"/>
                  <a:t> :</a:t>
                </a:r>
                <a:endParaRPr lang="en-US" dirty="0"/>
              </a:p>
            </p:txBody>
          </p:sp>
        </mc:Choice>
        <mc:Fallback xmlns="">
          <p:sp>
            <p:nvSpPr>
              <p:cNvPr id="14" name="Rectangle 13">
                <a:extLst>
                  <a:ext uri="{FF2B5EF4-FFF2-40B4-BE49-F238E27FC236}">
                    <a16:creationId xmlns:a16="http://schemas.microsoft.com/office/drawing/2014/main" id="{50315C87-C955-4FFA-A401-49FFEEF0B798}"/>
                  </a:ext>
                </a:extLst>
              </p:cNvPr>
              <p:cNvSpPr>
                <a:spLocks noRot="1" noChangeAspect="1" noMove="1" noResize="1" noEditPoints="1" noAdjustHandles="1" noChangeArrowheads="1" noChangeShapeType="1" noTextEdit="1"/>
              </p:cNvSpPr>
              <p:nvPr/>
            </p:nvSpPr>
            <p:spPr>
              <a:xfrm>
                <a:off x="561678" y="5686808"/>
                <a:ext cx="7191412" cy="369332"/>
              </a:xfrm>
              <a:prstGeom prst="rect">
                <a:avLst/>
              </a:prstGeom>
              <a:blipFill>
                <a:blip r:embed="rId8"/>
                <a:stretch>
                  <a:fillRect l="-678"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3BFFE38-6F5F-46F1-911D-7F9029DAD174}"/>
                  </a:ext>
                </a:extLst>
              </p:cNvPr>
              <p:cNvSpPr/>
              <p:nvPr/>
            </p:nvSpPr>
            <p:spPr>
              <a:xfrm>
                <a:off x="561678" y="6056140"/>
                <a:ext cx="11700639" cy="431593"/>
              </a:xfrm>
              <a:prstGeom prst="rect">
                <a:avLst/>
              </a:prstGeom>
            </p:spPr>
            <p:txBody>
              <a:bodyPr wrap="none">
                <a:spAutoFit/>
              </a:bodyPr>
              <a:lstStyle/>
              <a:p>
                <a:r>
                  <a:rPr lang="ro-RO" dirty="0"/>
                  <a:t>Direcția și poziția masei de echilibrare rezultă prin rotirea vectorului </a:t>
                </a:r>
                <a14:m>
                  <m:oMath xmlns:m="http://schemas.openxmlformats.org/officeDocument/2006/math">
                    <m:acc>
                      <m:accPr>
                        <m:chr m:val="̅"/>
                        <m:ctrlPr>
                          <a:rPr lang="ro-RO" i="1">
                            <a:latin typeface="Cambria Math" panose="02040503050406030204" pitchFamily="18" charset="0"/>
                          </a:rPr>
                        </m:ctrlPr>
                      </m:accPr>
                      <m:e>
                        <m:r>
                          <a:rPr lang="ro-RO" i="1">
                            <a:latin typeface="Cambria Math" panose="02040503050406030204" pitchFamily="18" charset="0"/>
                          </a:rPr>
                          <m:t>𝑧</m:t>
                        </m:r>
                      </m:e>
                    </m:acc>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i="1">
                            <a:latin typeface="Cambria Math" panose="02040503050406030204" pitchFamily="18" charset="0"/>
                          </a:rPr>
                          <m:t>2</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r>
                          <a:rPr lang="ro-RO" i="1">
                            <a:latin typeface="Cambria Math" panose="02040503050406030204" pitchFamily="18" charset="0"/>
                          </a:rPr>
                          <m:t>2</m:t>
                        </m:r>
                      </m:sub>
                    </m:sSub>
                  </m:oMath>
                </a14:m>
                <a:r>
                  <a:rPr lang="ro-RO" dirty="0"/>
                  <a:t> cu </a:t>
                </a:r>
                <a14:m>
                  <m:oMath xmlns:m="http://schemas.openxmlformats.org/officeDocument/2006/math">
                    <m:sSup>
                      <m:sSupPr>
                        <m:ctrlPr>
                          <a:rPr lang="ro-RO" i="1" smtClean="0">
                            <a:latin typeface="Cambria Math" panose="02040503050406030204" pitchFamily="18" charset="0"/>
                          </a:rPr>
                        </m:ctrlPr>
                      </m:sSupPr>
                      <m:e>
                        <m:r>
                          <a:rPr lang="ro-RO" b="0" i="1" smtClean="0">
                            <a:latin typeface="Cambria Math" panose="02040503050406030204" pitchFamily="18" charset="0"/>
                          </a:rPr>
                          <m:t>90</m:t>
                        </m:r>
                      </m:e>
                      <m:sup>
                        <m:r>
                          <a:rPr lang="ro-RO" i="1" smtClean="0">
                            <a:latin typeface="Cambria Math" panose="02040503050406030204" pitchFamily="18" charset="0"/>
                            <a:ea typeface="Cambria Math" panose="02040503050406030204" pitchFamily="18" charset="0"/>
                          </a:rPr>
                          <m:t>°</m:t>
                        </m:r>
                      </m:sup>
                    </m:sSup>
                  </m:oMath>
                </a14:m>
                <a:r>
                  <a:rPr lang="ro-RO" dirty="0"/>
                  <a:t>în sens invers rotirii forțelor </a:t>
                </a:r>
                <a14:m>
                  <m:oMath xmlns:m="http://schemas.openxmlformats.org/officeDocument/2006/math">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𝑖𝑗</m:t>
                        </m:r>
                      </m:sub>
                    </m:sSub>
                  </m:oMath>
                </a14:m>
                <a:r>
                  <a:rPr lang="ro-RO" dirty="0"/>
                  <a:t> </a:t>
                </a:r>
                <a:endParaRPr lang="en-US" dirty="0"/>
              </a:p>
            </p:txBody>
          </p:sp>
        </mc:Choice>
        <mc:Fallback xmlns="">
          <p:sp>
            <p:nvSpPr>
              <p:cNvPr id="15" name="Rectangle 14">
                <a:extLst>
                  <a:ext uri="{FF2B5EF4-FFF2-40B4-BE49-F238E27FC236}">
                    <a16:creationId xmlns:a16="http://schemas.microsoft.com/office/drawing/2014/main" id="{C3BFFE38-6F5F-46F1-911D-7F9029DAD174}"/>
                  </a:ext>
                </a:extLst>
              </p:cNvPr>
              <p:cNvSpPr>
                <a:spLocks noRot="1" noChangeAspect="1" noMove="1" noResize="1" noEditPoints="1" noAdjustHandles="1" noChangeArrowheads="1" noChangeShapeType="1" noTextEdit="1"/>
              </p:cNvSpPr>
              <p:nvPr/>
            </p:nvSpPr>
            <p:spPr>
              <a:xfrm>
                <a:off x="561678" y="6056140"/>
                <a:ext cx="11700639" cy="431593"/>
              </a:xfrm>
              <a:prstGeom prst="rect">
                <a:avLst/>
              </a:prstGeom>
              <a:blipFill>
                <a:blip r:embed="rId9"/>
                <a:stretch>
                  <a:fillRect l="-417" t="-19718" b="-16901"/>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E447E205-12F9-4957-A367-624AD6320112}"/>
              </a:ext>
            </a:extLst>
          </p:cNvPr>
          <p:cNvSpPr/>
          <p:nvPr/>
        </p:nvSpPr>
        <p:spPr>
          <a:xfrm>
            <a:off x="552348" y="313618"/>
            <a:ext cx="5463932" cy="461665"/>
          </a:xfrm>
          <a:prstGeom prst="rect">
            <a:avLst/>
          </a:prstGeom>
        </p:spPr>
        <p:txBody>
          <a:bodyPr wrap="none">
            <a:spAutoFit/>
          </a:bodyPr>
          <a:lstStyle/>
          <a:p>
            <a:r>
              <a:rPr lang="ro-RO" sz="2400" dirty="0"/>
              <a:t>3.3.2 Echilibrarea dinamică prin proiectare</a:t>
            </a:r>
            <a:endParaRPr lang="en-US" sz="2400" dirty="0"/>
          </a:p>
        </p:txBody>
      </p:sp>
      <p:cxnSp>
        <p:nvCxnSpPr>
          <p:cNvPr id="17" name="Straight Connector 16">
            <a:extLst>
              <a:ext uri="{FF2B5EF4-FFF2-40B4-BE49-F238E27FC236}">
                <a16:creationId xmlns:a16="http://schemas.microsoft.com/office/drawing/2014/main" id="{19CAB127-AB54-4307-B638-282BE748A396}"/>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90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12" grpId="0"/>
      <p:bldP spid="13" grpId="0"/>
      <p:bldP spid="4" grpId="0"/>
      <p:bldP spid="11" grpId="0" animBg="1"/>
      <p:bldP spid="14" grpId="0"/>
      <p:bldP spid="1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CDA87D-DD50-44B0-887E-D0D45EFD210B}"/>
              </a:ext>
            </a:extLst>
          </p:cNvPr>
          <p:cNvPicPr>
            <a:picLocks noChangeAspect="1"/>
          </p:cNvPicPr>
          <p:nvPr/>
        </p:nvPicPr>
        <p:blipFill>
          <a:blip r:embed="rId2"/>
          <a:stretch>
            <a:fillRect/>
          </a:stretch>
        </p:blipFill>
        <p:spPr>
          <a:xfrm>
            <a:off x="6675831" y="963089"/>
            <a:ext cx="5137828" cy="4369368"/>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336E3E1-A7AE-44A4-B243-036CEBBE226E}"/>
                  </a:ext>
                </a:extLst>
              </p:cNvPr>
              <p:cNvSpPr/>
              <p:nvPr/>
            </p:nvSpPr>
            <p:spPr>
              <a:xfrm>
                <a:off x="643332" y="2305859"/>
                <a:ext cx="5846107" cy="369332"/>
              </a:xfrm>
              <a:prstGeom prst="rect">
                <a:avLst/>
              </a:prstGeom>
            </p:spPr>
            <p:txBody>
              <a:bodyPr wrap="square">
                <a:spAutoFit/>
              </a:bodyPr>
              <a:lstStyle/>
              <a:p>
                <a:r>
                  <a:rPr lang="ro-RO" dirty="0"/>
                  <a:t>Se simplifică cu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ro-RO" i="1">
                            <a:latin typeface="Cambria Math" panose="02040503050406030204" pitchFamily="18" charset="0"/>
                          </a:rPr>
                          <m:t>2</m:t>
                        </m:r>
                      </m:sup>
                    </m:sSup>
                  </m:oMath>
                </a14:m>
                <a:r>
                  <a:rPr lang="ro-RO" dirty="0"/>
                  <a:t> și se construiește poligonul forțelor</a:t>
                </a:r>
                <a:endParaRPr lang="en-US" dirty="0"/>
              </a:p>
            </p:txBody>
          </p:sp>
        </mc:Choice>
        <mc:Fallback xmlns="">
          <p:sp>
            <p:nvSpPr>
              <p:cNvPr id="4" name="Rectangle 3">
                <a:extLst>
                  <a:ext uri="{FF2B5EF4-FFF2-40B4-BE49-F238E27FC236}">
                    <a16:creationId xmlns:a16="http://schemas.microsoft.com/office/drawing/2014/main" id="{6336E3E1-A7AE-44A4-B243-036CEBBE226E}"/>
                  </a:ext>
                </a:extLst>
              </p:cNvPr>
              <p:cNvSpPr>
                <a:spLocks noRot="1" noChangeAspect="1" noMove="1" noResize="1" noEditPoints="1" noAdjustHandles="1" noChangeArrowheads="1" noChangeShapeType="1" noTextEdit="1"/>
              </p:cNvSpPr>
              <p:nvPr/>
            </p:nvSpPr>
            <p:spPr>
              <a:xfrm>
                <a:off x="643332" y="2305859"/>
                <a:ext cx="5846107" cy="369332"/>
              </a:xfrm>
              <a:prstGeom prst="rect">
                <a:avLst/>
              </a:prstGeom>
              <a:blipFill>
                <a:blip r:embed="rId3"/>
                <a:stretch>
                  <a:fillRect l="-938"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290357D9-25F7-4787-A76C-ED618542931F}"/>
                  </a:ext>
                </a:extLst>
              </p:cNvPr>
              <p:cNvSpPr/>
              <p:nvPr/>
            </p:nvSpPr>
            <p:spPr>
              <a:xfrm>
                <a:off x="1479050" y="1377797"/>
                <a:ext cx="4174669"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ctrlPr>
                            <a:rPr lang="en-US" i="1" smtClean="0">
                              <a:latin typeface="Cambria Math" panose="02040503050406030204" pitchFamily="18" charset="0"/>
                            </a:rPr>
                          </m:ctrlPr>
                        </m:naryPr>
                        <m:sub>
                          <m:r>
                            <m:rPr>
                              <m:brk m:alnAt="23"/>
                            </m:rPr>
                            <a:rPr lang="ro-RO" i="1">
                              <a:latin typeface="Cambria Math" panose="02040503050406030204" pitchFamily="18" charset="0"/>
                            </a:rPr>
                            <m:t>𝑗</m:t>
                          </m:r>
                          <m:r>
                            <a:rPr lang="ro-RO" i="1">
                              <a:latin typeface="Cambria Math" panose="02040503050406030204" pitchFamily="18" charset="0"/>
                            </a:rPr>
                            <m:t>=1</m:t>
                          </m:r>
                        </m:sub>
                        <m:sup>
                          <m:r>
                            <a:rPr lang="ro-RO" i="1">
                              <a:latin typeface="Cambria Math" panose="02040503050406030204" pitchFamily="18" charset="0"/>
                            </a:rPr>
                            <m:t>𝑛</m:t>
                          </m:r>
                        </m:sup>
                        <m:e>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𝑗</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𝑗</m:t>
                              </m:r>
                            </m:sub>
                          </m:sSub>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ro-RO" i="1">
                                  <a:latin typeface="Cambria Math" panose="02040503050406030204" pitchFamily="18" charset="0"/>
                                </a:rPr>
                                <m:t>2</m:t>
                              </m:r>
                            </m:sup>
                          </m:sSup>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b="0" i="1" smtClean="0">
                                  <a:latin typeface="Cambria Math" panose="02040503050406030204" pitchFamily="18" charset="0"/>
                                </a:rPr>
                                <m:t>2</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r>
                                <a:rPr lang="ro-RO" b="0" i="1" smtClean="0">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ro-RO" i="1">
                                  <a:latin typeface="Cambria Math" panose="02040503050406030204" pitchFamily="18" charset="0"/>
                                </a:rPr>
                                <m:t>2</m:t>
                              </m:r>
                            </m:sup>
                          </m:s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b="0" i="1" smtClean="0">
                                  <a:latin typeface="Cambria Math" panose="02040503050406030204" pitchFamily="18" charset="0"/>
                                </a:rPr>
                                <m:t>1</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r>
                                <a:rPr lang="ro-RO" b="0" i="1" smtClean="0">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ro-RO" i="1">
                                  <a:latin typeface="Cambria Math" panose="02040503050406030204" pitchFamily="18" charset="0"/>
                                </a:rPr>
                                <m:t>2</m:t>
                              </m:r>
                            </m:sup>
                          </m:sSup>
                          <m:r>
                            <a:rPr lang="ro-RO" i="1">
                              <a:latin typeface="Cambria Math" panose="02040503050406030204" pitchFamily="18" charset="0"/>
                            </a:rPr>
                            <m:t>=0</m:t>
                          </m:r>
                        </m:e>
                      </m:nary>
                    </m:oMath>
                  </m:oMathPara>
                </a14:m>
                <a:endParaRPr lang="en-US" dirty="0"/>
              </a:p>
            </p:txBody>
          </p:sp>
        </mc:Choice>
        <mc:Fallback xmlns="">
          <p:sp>
            <p:nvSpPr>
              <p:cNvPr id="16" name="Rectangle 15">
                <a:extLst>
                  <a:ext uri="{FF2B5EF4-FFF2-40B4-BE49-F238E27FC236}">
                    <a16:creationId xmlns:a16="http://schemas.microsoft.com/office/drawing/2014/main" id="{290357D9-25F7-4787-A76C-ED618542931F}"/>
                  </a:ext>
                </a:extLst>
              </p:cNvPr>
              <p:cNvSpPr>
                <a:spLocks noRot="1" noChangeAspect="1" noMove="1" noResize="1" noEditPoints="1" noAdjustHandles="1" noChangeArrowheads="1" noChangeShapeType="1" noTextEdit="1"/>
              </p:cNvSpPr>
              <p:nvPr/>
            </p:nvSpPr>
            <p:spPr>
              <a:xfrm>
                <a:off x="1479050" y="1377797"/>
                <a:ext cx="4174669" cy="8798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72E5DEE-F4F5-40DD-94F9-46CE5EE012B2}"/>
                  </a:ext>
                </a:extLst>
              </p:cNvPr>
              <p:cNvSpPr/>
              <p:nvPr/>
            </p:nvSpPr>
            <p:spPr>
              <a:xfrm>
                <a:off x="7689590" y="5686808"/>
                <a:ext cx="1907510" cy="369332"/>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b="0" i="1" smtClean="0">
                              <a:latin typeface="Cambria Math" panose="02040503050406030204" pitchFamily="18" charset="0"/>
                            </a:rPr>
                            <m:t>1</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r>
                            <a:rPr lang="ro-RO" b="0" i="1" smtClean="0">
                              <a:latin typeface="Cambria Math" panose="02040503050406030204" pitchFamily="18" charset="0"/>
                            </a:rPr>
                            <m:t>1</m:t>
                          </m:r>
                        </m:sub>
                      </m:sSub>
                      <m:r>
                        <a:rPr lang="ro-RO" b="0" i="1" smtClean="0">
                          <a:latin typeface="Cambria Math" panose="02040503050406030204" pitchFamily="18" charset="0"/>
                        </a:rPr>
                        <m:t>=(</m:t>
                      </m:r>
                      <m:r>
                        <a:rPr lang="ro-RO" b="0" i="1" smtClean="0">
                          <a:latin typeface="Cambria Math" panose="02040503050406030204" pitchFamily="18" charset="0"/>
                        </a:rPr>
                        <m:t>𝑝𝑑</m:t>
                      </m:r>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𝑘</m:t>
                          </m:r>
                        </m:e>
                        <m:sub>
                          <m:r>
                            <a:rPr lang="ro-RO" b="0" i="1" smtClean="0">
                              <a:latin typeface="Cambria Math" panose="02040503050406030204" pitchFamily="18" charset="0"/>
                            </a:rPr>
                            <m:t>𝑒</m:t>
                          </m:r>
                        </m:sub>
                      </m:sSub>
                    </m:oMath>
                  </m:oMathPara>
                </a14:m>
                <a:endParaRPr lang="en-US" dirty="0"/>
              </a:p>
            </p:txBody>
          </p:sp>
        </mc:Choice>
        <mc:Fallback xmlns="">
          <p:sp>
            <p:nvSpPr>
              <p:cNvPr id="17" name="Rectangle 16">
                <a:extLst>
                  <a:ext uri="{FF2B5EF4-FFF2-40B4-BE49-F238E27FC236}">
                    <a16:creationId xmlns:a16="http://schemas.microsoft.com/office/drawing/2014/main" id="{872E5DEE-F4F5-40DD-94F9-46CE5EE012B2}"/>
                  </a:ext>
                </a:extLst>
              </p:cNvPr>
              <p:cNvSpPr>
                <a:spLocks noRot="1" noChangeAspect="1" noMove="1" noResize="1" noEditPoints="1" noAdjustHandles="1" noChangeArrowheads="1" noChangeShapeType="1" noTextEdit="1"/>
              </p:cNvSpPr>
              <p:nvPr/>
            </p:nvSpPr>
            <p:spPr>
              <a:xfrm>
                <a:off x="7689590" y="5686808"/>
                <a:ext cx="1907510" cy="369332"/>
              </a:xfrm>
              <a:prstGeom prst="rect">
                <a:avLst/>
              </a:prstGeom>
              <a:blipFill>
                <a:blip r:embed="rId5"/>
                <a:stretch>
                  <a:fillRect b="-11290"/>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847FE9E3-2ABF-42CF-A9FE-DBDF2965A565}"/>
                  </a:ext>
                </a:extLst>
              </p:cNvPr>
              <p:cNvSpPr/>
              <p:nvPr/>
            </p:nvSpPr>
            <p:spPr>
              <a:xfrm>
                <a:off x="561678" y="5686808"/>
                <a:ext cx="7191412" cy="369332"/>
              </a:xfrm>
              <a:prstGeom prst="rect">
                <a:avLst/>
              </a:prstGeom>
            </p:spPr>
            <p:txBody>
              <a:bodyPr wrap="square">
                <a:spAutoFit/>
              </a:bodyPr>
              <a:lstStyle/>
              <a:p>
                <a:r>
                  <a:rPr lang="ro-RO" dirty="0"/>
                  <a:t>Prin alegerea lui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r>
                          <a:rPr lang="ro-RO" b="0" i="1" smtClean="0">
                            <a:latin typeface="Cambria Math" panose="02040503050406030204" pitchFamily="18" charset="0"/>
                          </a:rPr>
                          <m:t>1</m:t>
                        </m:r>
                      </m:sub>
                    </m:sSub>
                  </m:oMath>
                </a14:m>
                <a:r>
                  <a:rPr lang="ro-RO" dirty="0"/>
                  <a:t> rezultă valoarea masei de echilibrare din planul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𝑃</m:t>
                        </m:r>
                      </m:e>
                      <m:sub>
                        <m:r>
                          <a:rPr lang="ro-RO" b="0" i="1" smtClean="0">
                            <a:latin typeface="Cambria Math" panose="02040503050406030204" pitchFamily="18" charset="0"/>
                          </a:rPr>
                          <m:t>1</m:t>
                        </m:r>
                      </m:sub>
                    </m:sSub>
                  </m:oMath>
                </a14:m>
                <a:r>
                  <a:rPr lang="ro-RO" dirty="0"/>
                  <a:t> :</a:t>
                </a:r>
                <a:endParaRPr lang="en-US" dirty="0"/>
              </a:p>
            </p:txBody>
          </p:sp>
        </mc:Choice>
        <mc:Fallback xmlns="">
          <p:sp>
            <p:nvSpPr>
              <p:cNvPr id="19" name="Rectangle 18">
                <a:extLst>
                  <a:ext uri="{FF2B5EF4-FFF2-40B4-BE49-F238E27FC236}">
                    <a16:creationId xmlns:a16="http://schemas.microsoft.com/office/drawing/2014/main" id="{847FE9E3-2ABF-42CF-A9FE-DBDF2965A565}"/>
                  </a:ext>
                </a:extLst>
              </p:cNvPr>
              <p:cNvSpPr>
                <a:spLocks noRot="1" noChangeAspect="1" noMove="1" noResize="1" noEditPoints="1" noAdjustHandles="1" noChangeArrowheads="1" noChangeShapeType="1" noTextEdit="1"/>
              </p:cNvSpPr>
              <p:nvPr/>
            </p:nvSpPr>
            <p:spPr>
              <a:xfrm>
                <a:off x="561678" y="5686808"/>
                <a:ext cx="7191412" cy="369332"/>
              </a:xfrm>
              <a:prstGeom prst="rect">
                <a:avLst/>
              </a:prstGeom>
              <a:blipFill>
                <a:blip r:embed="rId6"/>
                <a:stretch>
                  <a:fillRect l="-678"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498AAB34-0ABB-43C0-A799-49639D255374}"/>
                  </a:ext>
                </a:extLst>
              </p:cNvPr>
              <p:cNvSpPr/>
              <p:nvPr/>
            </p:nvSpPr>
            <p:spPr>
              <a:xfrm>
                <a:off x="561678" y="6056140"/>
                <a:ext cx="6531660" cy="369332"/>
              </a:xfrm>
              <a:prstGeom prst="rect">
                <a:avLst/>
              </a:prstGeom>
            </p:spPr>
            <p:txBody>
              <a:bodyPr wrap="none">
                <a:spAutoFit/>
              </a:bodyPr>
              <a:lstStyle/>
              <a:p>
                <a:r>
                  <a:rPr lang="ro-RO" dirty="0"/>
                  <a:t>Direcția și poziția masei de echilibrare este dată de vectorul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𝑒</m:t>
                        </m:r>
                        <m:r>
                          <a:rPr lang="ro-RO" b="0" i="1" smtClean="0">
                            <a:latin typeface="Cambria Math" panose="02040503050406030204" pitchFamily="18" charset="0"/>
                          </a:rPr>
                          <m:t>1</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𝑟</m:t>
                            </m:r>
                          </m:e>
                        </m:acc>
                      </m:e>
                      <m:sub>
                        <m:r>
                          <a:rPr lang="ro-RO" i="1">
                            <a:latin typeface="Cambria Math" panose="02040503050406030204" pitchFamily="18" charset="0"/>
                          </a:rPr>
                          <m:t>𝑒</m:t>
                        </m:r>
                        <m:r>
                          <a:rPr lang="ro-RO" b="0" i="1" smtClean="0">
                            <a:latin typeface="Cambria Math" panose="02040503050406030204" pitchFamily="18" charset="0"/>
                          </a:rPr>
                          <m:t>1</m:t>
                        </m:r>
                      </m:sub>
                    </m:sSub>
                  </m:oMath>
                </a14:m>
                <a:r>
                  <a:rPr lang="ro-RO" dirty="0"/>
                  <a:t> </a:t>
                </a:r>
                <a:endParaRPr lang="en-US" dirty="0"/>
              </a:p>
            </p:txBody>
          </p:sp>
        </mc:Choice>
        <mc:Fallback xmlns="">
          <p:sp>
            <p:nvSpPr>
              <p:cNvPr id="20" name="Rectangle 19">
                <a:extLst>
                  <a:ext uri="{FF2B5EF4-FFF2-40B4-BE49-F238E27FC236}">
                    <a16:creationId xmlns:a16="http://schemas.microsoft.com/office/drawing/2014/main" id="{498AAB34-0ABB-43C0-A799-49639D255374}"/>
                  </a:ext>
                </a:extLst>
              </p:cNvPr>
              <p:cNvSpPr>
                <a:spLocks noRot="1" noChangeAspect="1" noMove="1" noResize="1" noEditPoints="1" noAdjustHandles="1" noChangeArrowheads="1" noChangeShapeType="1" noTextEdit="1"/>
              </p:cNvSpPr>
              <p:nvPr/>
            </p:nvSpPr>
            <p:spPr>
              <a:xfrm>
                <a:off x="561678" y="6056140"/>
                <a:ext cx="6531660" cy="369332"/>
              </a:xfrm>
              <a:prstGeom prst="rect">
                <a:avLst/>
              </a:prstGeom>
              <a:blipFill>
                <a:blip r:embed="rId7"/>
                <a:stretch>
                  <a:fillRect l="-746" t="-8197" b="-24590"/>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49F0F5C9-DCC9-45E7-A06D-B828F9E7894C}"/>
              </a:ext>
            </a:extLst>
          </p:cNvPr>
          <p:cNvSpPr/>
          <p:nvPr/>
        </p:nvSpPr>
        <p:spPr>
          <a:xfrm>
            <a:off x="643332" y="1008465"/>
            <a:ext cx="5372434" cy="369332"/>
          </a:xfrm>
          <a:prstGeom prst="rect">
            <a:avLst/>
          </a:prstGeom>
        </p:spPr>
        <p:txBody>
          <a:bodyPr wrap="square">
            <a:spAutoFit/>
          </a:bodyPr>
          <a:lstStyle/>
          <a:p>
            <a:r>
              <a:rPr lang="ro-RO" dirty="0"/>
              <a:t>Ecuația de echilibru sub forma forțelor:</a:t>
            </a:r>
            <a:endParaRPr lang="en-US" dirty="0"/>
          </a:p>
        </p:txBody>
      </p:sp>
      <p:pic>
        <p:nvPicPr>
          <p:cNvPr id="7" name="Picture 6">
            <a:extLst>
              <a:ext uri="{FF2B5EF4-FFF2-40B4-BE49-F238E27FC236}">
                <a16:creationId xmlns:a16="http://schemas.microsoft.com/office/drawing/2014/main" id="{4FFC0E98-ACDC-48D5-BB1E-D146DFDBD0C5}"/>
              </a:ext>
            </a:extLst>
          </p:cNvPr>
          <p:cNvPicPr>
            <a:picLocks noChangeAspect="1"/>
          </p:cNvPicPr>
          <p:nvPr/>
        </p:nvPicPr>
        <p:blipFill>
          <a:blip r:embed="rId8"/>
          <a:stretch>
            <a:fillRect/>
          </a:stretch>
        </p:blipFill>
        <p:spPr>
          <a:xfrm>
            <a:off x="1940842" y="2660108"/>
            <a:ext cx="2463207" cy="3080802"/>
          </a:xfrm>
          <a:prstGeom prst="rect">
            <a:avLst/>
          </a:prstGeom>
        </p:spPr>
      </p:pic>
      <p:sp>
        <p:nvSpPr>
          <p:cNvPr id="12" name="Rectangle 11">
            <a:extLst>
              <a:ext uri="{FF2B5EF4-FFF2-40B4-BE49-F238E27FC236}">
                <a16:creationId xmlns:a16="http://schemas.microsoft.com/office/drawing/2014/main" id="{09FE696C-DBC9-464E-AB82-C756F6D068B4}"/>
              </a:ext>
            </a:extLst>
          </p:cNvPr>
          <p:cNvSpPr/>
          <p:nvPr/>
        </p:nvSpPr>
        <p:spPr>
          <a:xfrm>
            <a:off x="552348" y="313618"/>
            <a:ext cx="5463932" cy="461665"/>
          </a:xfrm>
          <a:prstGeom prst="rect">
            <a:avLst/>
          </a:prstGeom>
        </p:spPr>
        <p:txBody>
          <a:bodyPr wrap="none">
            <a:spAutoFit/>
          </a:bodyPr>
          <a:lstStyle/>
          <a:p>
            <a:r>
              <a:rPr lang="ro-RO" sz="2400" dirty="0"/>
              <a:t>3.3.2 Echilibrarea dinamică prin proiectare</a:t>
            </a:r>
            <a:endParaRPr lang="en-US" sz="2400" dirty="0"/>
          </a:p>
        </p:txBody>
      </p:sp>
      <p:cxnSp>
        <p:nvCxnSpPr>
          <p:cNvPr id="13" name="Straight Connector 12">
            <a:extLst>
              <a:ext uri="{FF2B5EF4-FFF2-40B4-BE49-F238E27FC236}">
                <a16:creationId xmlns:a16="http://schemas.microsoft.com/office/drawing/2014/main" id="{885121CB-5E4C-415F-BAF3-26DFB7A69909}"/>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97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9" grpId="0"/>
      <p:bldP spid="20"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C3242D-AA9F-4B71-B2CF-59B09B5E6B53}"/>
              </a:ext>
            </a:extLst>
          </p:cNvPr>
          <p:cNvPicPr>
            <a:picLocks noChangeAspect="1"/>
          </p:cNvPicPr>
          <p:nvPr/>
        </p:nvPicPr>
        <p:blipFill>
          <a:blip r:embed="rId2"/>
          <a:stretch>
            <a:fillRect/>
          </a:stretch>
        </p:blipFill>
        <p:spPr>
          <a:xfrm>
            <a:off x="561678" y="2239761"/>
            <a:ext cx="4914560" cy="3105205"/>
          </a:xfrm>
          <a:prstGeom prst="rect">
            <a:avLst/>
          </a:prstGeom>
        </p:spPr>
      </p:pic>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7FB33ED-2336-4403-97F6-06113A9C45ED}"/>
              </a:ext>
            </a:extLst>
          </p:cNvPr>
          <p:cNvSpPr/>
          <p:nvPr/>
        </p:nvSpPr>
        <p:spPr>
          <a:xfrm>
            <a:off x="561678" y="413325"/>
            <a:ext cx="5083315" cy="461665"/>
          </a:xfrm>
          <a:prstGeom prst="rect">
            <a:avLst/>
          </a:prstGeom>
        </p:spPr>
        <p:txBody>
          <a:bodyPr wrap="none">
            <a:spAutoFit/>
          </a:bodyPr>
          <a:lstStyle/>
          <a:p>
            <a:r>
              <a:rPr lang="ro-RO" sz="2400" dirty="0"/>
              <a:t>3.3.3 Echilibrarea statică </a:t>
            </a:r>
            <a:r>
              <a:rPr lang="en-US" sz="2400" dirty="0"/>
              <a:t>experimental</a:t>
            </a:r>
            <a:r>
              <a:rPr lang="ro-RO" sz="2400" dirty="0"/>
              <a:t>ă</a:t>
            </a:r>
            <a:endParaRPr lang="en-US" sz="2400" dirty="0"/>
          </a:p>
        </p:txBody>
      </p:sp>
      <p:sp>
        <p:nvSpPr>
          <p:cNvPr id="18" name="Rectangle 17">
            <a:extLst>
              <a:ext uri="{FF2B5EF4-FFF2-40B4-BE49-F238E27FC236}">
                <a16:creationId xmlns:a16="http://schemas.microsoft.com/office/drawing/2014/main" id="{AA721B8B-5123-45AE-8519-D4B59D57BE66}"/>
              </a:ext>
            </a:extLst>
          </p:cNvPr>
          <p:cNvSpPr/>
          <p:nvPr/>
        </p:nvSpPr>
        <p:spPr>
          <a:xfrm>
            <a:off x="561678" y="1418127"/>
            <a:ext cx="9143016" cy="369332"/>
          </a:xfrm>
          <a:prstGeom prst="rect">
            <a:avLst/>
          </a:prstGeom>
        </p:spPr>
        <p:txBody>
          <a:bodyPr wrap="none">
            <a:spAutoFit/>
          </a:bodyPr>
          <a:lstStyle/>
          <a:p>
            <a:r>
              <a:rPr lang="ro-RO" dirty="0">
                <a:ea typeface="Calibri" panose="020F0502020204030204" pitchFamily="34" charset="0"/>
              </a:rPr>
              <a:t>Echilibrarea statică este suficientă pentru rotori care se rotesc cu turații mici sau pentru discuri</a:t>
            </a:r>
            <a:endParaRPr lang="en-US" dirty="0"/>
          </a:p>
        </p:txBody>
      </p:sp>
      <p:sp>
        <p:nvSpPr>
          <p:cNvPr id="8" name="Rectangle 7">
            <a:extLst>
              <a:ext uri="{FF2B5EF4-FFF2-40B4-BE49-F238E27FC236}">
                <a16:creationId xmlns:a16="http://schemas.microsoft.com/office/drawing/2014/main" id="{A8EE34CA-AC13-44FD-9A61-E10F3FC70194}"/>
              </a:ext>
            </a:extLst>
          </p:cNvPr>
          <p:cNvSpPr/>
          <p:nvPr/>
        </p:nvSpPr>
        <p:spPr>
          <a:xfrm>
            <a:off x="561678" y="1036521"/>
            <a:ext cx="7714356" cy="369332"/>
          </a:xfrm>
          <a:prstGeom prst="rect">
            <a:avLst/>
          </a:prstGeom>
        </p:spPr>
        <p:txBody>
          <a:bodyPr wrap="none">
            <a:spAutoFit/>
          </a:bodyPr>
          <a:lstStyle/>
          <a:p>
            <a:r>
              <a:rPr lang="ro-RO" dirty="0">
                <a:ea typeface="Calibri" panose="020F0502020204030204" pitchFamily="34" charset="0"/>
              </a:rPr>
              <a:t>Se reduce la suprapunerea centrului de greutate peste axa de rotație a rotorului. </a:t>
            </a:r>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05E9C7-4D9A-47CC-B57A-A1DE2AE12224}"/>
                  </a:ext>
                </a:extLst>
              </p:cNvPr>
              <p:cNvSpPr txBox="1"/>
              <p:nvPr/>
            </p:nvSpPr>
            <p:spPr>
              <a:xfrm>
                <a:off x="9641246" y="1399233"/>
                <a:ext cx="777777" cy="5185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ro-RO" b="0" i="1" smtClean="0">
                              <a:latin typeface="Cambria Math" panose="02040503050406030204" pitchFamily="18" charset="0"/>
                            </a:rPr>
                            <m:t>𝐷</m:t>
                          </m:r>
                        </m:num>
                        <m:den>
                          <m:r>
                            <a:rPr lang="ro-RO" b="0" i="1" smtClean="0">
                              <a:latin typeface="Cambria Math" panose="02040503050406030204" pitchFamily="18" charset="0"/>
                            </a:rPr>
                            <m:t>𝑏</m:t>
                          </m:r>
                        </m:den>
                      </m:f>
                      <m:r>
                        <a:rPr lang="en-US" i="1" smtClean="0">
                          <a:latin typeface="Cambria Math" panose="02040503050406030204" pitchFamily="18" charset="0"/>
                          <a:ea typeface="Cambria Math" panose="02040503050406030204" pitchFamily="18" charset="0"/>
                        </a:rPr>
                        <m:t>&gt;</m:t>
                      </m:r>
                      <m:r>
                        <a:rPr lang="ro-RO" b="0" i="1" smtClean="0">
                          <a:latin typeface="Cambria Math" panose="02040503050406030204" pitchFamily="18" charset="0"/>
                          <a:ea typeface="Cambria Math" panose="02040503050406030204" pitchFamily="18" charset="0"/>
                        </a:rPr>
                        <m:t>10</m:t>
                      </m:r>
                    </m:oMath>
                  </m:oMathPara>
                </a14:m>
                <a:endParaRPr lang="en-US" dirty="0"/>
              </a:p>
            </p:txBody>
          </p:sp>
        </mc:Choice>
        <mc:Fallback xmlns="">
          <p:sp>
            <p:nvSpPr>
              <p:cNvPr id="2" name="TextBox 1">
                <a:extLst>
                  <a:ext uri="{FF2B5EF4-FFF2-40B4-BE49-F238E27FC236}">
                    <a16:creationId xmlns:a16="http://schemas.microsoft.com/office/drawing/2014/main" id="{F505E9C7-4D9A-47CC-B57A-A1DE2AE12224}"/>
                  </a:ext>
                </a:extLst>
              </p:cNvPr>
              <p:cNvSpPr txBox="1">
                <a:spLocks noRot="1" noChangeAspect="1" noMove="1" noResize="1" noEditPoints="1" noAdjustHandles="1" noChangeArrowheads="1" noChangeShapeType="1" noTextEdit="1"/>
              </p:cNvSpPr>
              <p:nvPr/>
            </p:nvSpPr>
            <p:spPr>
              <a:xfrm>
                <a:off x="9641246" y="1399233"/>
                <a:ext cx="777777" cy="51854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627D748-43E9-4757-9176-464B8309ADDE}"/>
                  </a:ext>
                </a:extLst>
              </p:cNvPr>
              <p:cNvSpPr/>
              <p:nvPr/>
            </p:nvSpPr>
            <p:spPr>
              <a:xfrm>
                <a:off x="6370583" y="2992757"/>
                <a:ext cx="2243114"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sub>
                      </m:sSub>
                      <m:r>
                        <a:rPr lang="en-US" i="0">
                          <a:latin typeface="Cambria Math" panose="02040503050406030204" pitchFamily="18" charset="0"/>
                        </a:rPr>
                        <m:t>=−</m:t>
                      </m:r>
                      <m:r>
                        <a:rPr lang="en-US" i="1">
                          <a:latin typeface="Cambria Math" panose="02040503050406030204" pitchFamily="18" charset="0"/>
                        </a:rPr>
                        <m:t>𝑚</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i="1">
                              <a:latin typeface="Cambria Math" panose="02040503050406030204" pitchFamily="18" charset="0"/>
                            </a:rPr>
                            <m:t>𝐺</m:t>
                          </m:r>
                        </m:sub>
                      </m:sSub>
                      <m:r>
                        <a:rPr lang="en-US" i="0">
                          <a:latin typeface="Cambria Math" panose="02040503050406030204" pitchFamily="18" charset="0"/>
                        </a:rPr>
                        <m:t>=</m:t>
                      </m:r>
                      <m:r>
                        <a:rPr lang="en-US" i="1">
                          <a:latin typeface="Cambria Math" panose="02040503050406030204" pitchFamily="18" charset="0"/>
                        </a:rPr>
                        <m:t>𝑚</m:t>
                      </m:r>
                      <m:acc>
                        <m:accPr>
                          <m:chr m:val="⃗"/>
                          <m:ctrlPr>
                            <a:rPr lang="en-US" i="1">
                              <a:latin typeface="Cambria Math" panose="02040503050406030204" pitchFamily="18" charset="0"/>
                            </a:rPr>
                          </m:ctrlPr>
                        </m:accPr>
                        <m:e>
                          <m:r>
                            <a:rPr lang="en-US" i="1">
                              <a:latin typeface="Cambria Math" panose="02040503050406030204" pitchFamily="18" charset="0"/>
                            </a:rPr>
                            <m:t>𝑟</m:t>
                          </m:r>
                        </m:e>
                      </m:acc>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i="0">
                              <a:latin typeface="Cambria Math" panose="02040503050406030204" pitchFamily="18" charset="0"/>
                            </a:rPr>
                            <m:t>2</m:t>
                          </m:r>
                        </m:sup>
                      </m:sSup>
                    </m:oMath>
                  </m:oMathPara>
                </a14:m>
                <a:endParaRPr lang="en-US" dirty="0"/>
              </a:p>
            </p:txBody>
          </p:sp>
        </mc:Choice>
        <mc:Fallback xmlns="">
          <p:sp>
            <p:nvSpPr>
              <p:cNvPr id="10" name="Rectangle 9">
                <a:extLst>
                  <a:ext uri="{FF2B5EF4-FFF2-40B4-BE49-F238E27FC236}">
                    <a16:creationId xmlns:a16="http://schemas.microsoft.com/office/drawing/2014/main" id="{4627D748-43E9-4757-9176-464B8309ADDE}"/>
                  </a:ext>
                </a:extLst>
              </p:cNvPr>
              <p:cNvSpPr>
                <a:spLocks noRot="1" noChangeAspect="1" noMove="1" noResize="1" noEditPoints="1" noAdjustHandles="1" noChangeArrowheads="1" noChangeShapeType="1" noTextEdit="1"/>
              </p:cNvSpPr>
              <p:nvPr/>
            </p:nvSpPr>
            <p:spPr>
              <a:xfrm>
                <a:off x="6370583" y="2992757"/>
                <a:ext cx="2243114" cy="402931"/>
              </a:xfrm>
              <a:prstGeom prst="rect">
                <a:avLst/>
              </a:prstGeom>
              <a:blipFill>
                <a:blip r:embed="rId4"/>
                <a:stretch>
                  <a:fillRect t="-22727"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A492628-D3C0-4B56-9209-913DB56150EB}"/>
                  </a:ext>
                </a:extLst>
              </p:cNvPr>
              <p:cNvSpPr/>
              <p:nvPr/>
            </p:nvSpPr>
            <p:spPr>
              <a:xfrm>
                <a:off x="6373019" y="3796436"/>
                <a:ext cx="2240678"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𝑖𝑒</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sub>
                      </m:sSub>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e>
                      </m:acc>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i="0">
                              <a:latin typeface="Cambria Math" panose="02040503050406030204" pitchFamily="18" charset="0"/>
                            </a:rPr>
                            <m:t>2</m:t>
                          </m:r>
                        </m:sup>
                      </m:sSup>
                      <m:r>
                        <a:rPr lang="en-US" i="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sub>
                      </m:sSub>
                    </m:oMath>
                  </m:oMathPara>
                </a14:m>
                <a:endParaRPr lang="en-US" dirty="0"/>
              </a:p>
            </p:txBody>
          </p:sp>
        </mc:Choice>
        <mc:Fallback xmlns="">
          <p:sp>
            <p:nvSpPr>
              <p:cNvPr id="11" name="Rectangle 10">
                <a:extLst>
                  <a:ext uri="{FF2B5EF4-FFF2-40B4-BE49-F238E27FC236}">
                    <a16:creationId xmlns:a16="http://schemas.microsoft.com/office/drawing/2014/main" id="{EA492628-D3C0-4B56-9209-913DB56150EB}"/>
                  </a:ext>
                </a:extLst>
              </p:cNvPr>
              <p:cNvSpPr>
                <a:spLocks noRot="1" noChangeAspect="1" noMove="1" noResize="1" noEditPoints="1" noAdjustHandles="1" noChangeArrowheads="1" noChangeShapeType="1" noTextEdit="1"/>
              </p:cNvSpPr>
              <p:nvPr/>
            </p:nvSpPr>
            <p:spPr>
              <a:xfrm>
                <a:off x="6373019" y="3796436"/>
                <a:ext cx="2240678" cy="402931"/>
              </a:xfrm>
              <a:prstGeom prst="rect">
                <a:avLst/>
              </a:prstGeom>
              <a:blipFill>
                <a:blip r:embed="rId5"/>
                <a:stretch>
                  <a:fillRect t="-22727" r="-9239"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40761D2-ADA4-410D-B453-4B11E7DE46BC}"/>
                  </a:ext>
                </a:extLst>
              </p:cNvPr>
              <p:cNvSpPr/>
              <p:nvPr/>
            </p:nvSpPr>
            <p:spPr>
              <a:xfrm>
                <a:off x="9828667" y="3250015"/>
                <a:ext cx="1251946" cy="6135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sub>
                      </m:sSub>
                      <m:r>
                        <a:rPr lang="en-US" i="0">
                          <a:latin typeface="Cambria Math" panose="02040503050406030204" pitchFamily="18" charset="0"/>
                        </a:rPr>
                        <m:t>=</m:t>
                      </m:r>
                      <m:r>
                        <a:rPr lang="en-US" i="1">
                          <a:latin typeface="Cambria Math" panose="02040503050406030204" pitchFamily="18" charset="0"/>
                        </a:rPr>
                        <m:t>𝑚</m:t>
                      </m:r>
                      <m:f>
                        <m:fPr>
                          <m:ctrlPr>
                            <a:rPr lang="en-US" i="1">
                              <a:latin typeface="Cambria Math" panose="02040503050406030204" pitchFamily="18" charset="0"/>
                            </a:rPr>
                          </m:ctrlPr>
                        </m:fPr>
                        <m:num>
                          <m:r>
                            <a:rPr lang="en-US" i="1">
                              <a:latin typeface="Cambria Math" panose="02040503050406030204" pitchFamily="18" charset="0"/>
                            </a:rPr>
                            <m:t>𝑟</m:t>
                          </m:r>
                        </m:num>
                        <m:den>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den>
                      </m:f>
                    </m:oMath>
                  </m:oMathPara>
                </a14:m>
                <a:endParaRPr lang="en-US" dirty="0"/>
              </a:p>
            </p:txBody>
          </p:sp>
        </mc:Choice>
        <mc:Fallback xmlns="">
          <p:sp>
            <p:nvSpPr>
              <p:cNvPr id="14" name="Rectangle 13">
                <a:extLst>
                  <a:ext uri="{FF2B5EF4-FFF2-40B4-BE49-F238E27FC236}">
                    <a16:creationId xmlns:a16="http://schemas.microsoft.com/office/drawing/2014/main" id="{E40761D2-ADA4-410D-B453-4B11E7DE46BC}"/>
                  </a:ext>
                </a:extLst>
              </p:cNvPr>
              <p:cNvSpPr>
                <a:spLocks noRot="1" noChangeAspect="1" noMove="1" noResize="1" noEditPoints="1" noAdjustHandles="1" noChangeArrowheads="1" noChangeShapeType="1" noTextEdit="1"/>
              </p:cNvSpPr>
              <p:nvPr/>
            </p:nvSpPr>
            <p:spPr>
              <a:xfrm>
                <a:off x="9828667" y="3250015"/>
                <a:ext cx="1251946" cy="613501"/>
              </a:xfrm>
              <a:prstGeom prst="rect">
                <a:avLst/>
              </a:prstGeom>
              <a:blipFill>
                <a:blip r:embed="rId6"/>
                <a:stretch>
                  <a:fillRect/>
                </a:stretch>
              </a:blipFill>
            </p:spPr>
            <p:txBody>
              <a:bodyPr/>
              <a:lstStyle/>
              <a:p>
                <a:r>
                  <a:rPr lang="en-US">
                    <a:noFill/>
                  </a:rPr>
                  <a:t> </a:t>
                </a:r>
              </a:p>
            </p:txBody>
          </p:sp>
        </mc:Fallback>
      </mc:AlternateContent>
      <p:sp>
        <p:nvSpPr>
          <p:cNvPr id="15" name="Arrow: Right 14">
            <a:extLst>
              <a:ext uri="{FF2B5EF4-FFF2-40B4-BE49-F238E27FC236}">
                <a16:creationId xmlns:a16="http://schemas.microsoft.com/office/drawing/2014/main" id="{9493DA1F-B1D4-45D4-93A6-31E047CCDB39}"/>
              </a:ext>
            </a:extLst>
          </p:cNvPr>
          <p:cNvSpPr/>
          <p:nvPr/>
        </p:nvSpPr>
        <p:spPr>
          <a:xfrm>
            <a:off x="9108440" y="3403454"/>
            <a:ext cx="396240" cy="3066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CEE24FD-37D8-4CB2-9BA3-9E382BDAFFDC}"/>
              </a:ext>
            </a:extLst>
          </p:cNvPr>
          <p:cNvSpPr/>
          <p:nvPr/>
        </p:nvSpPr>
        <p:spPr>
          <a:xfrm>
            <a:off x="919612" y="5490871"/>
            <a:ext cx="10352777" cy="369332"/>
          </a:xfrm>
          <a:prstGeom prst="rect">
            <a:avLst/>
          </a:prstGeom>
        </p:spPr>
        <p:txBody>
          <a:bodyPr wrap="square">
            <a:spAutoFit/>
          </a:bodyPr>
          <a:lstStyle/>
          <a:p>
            <a:r>
              <a:rPr lang="en-US" dirty="0" err="1"/>
              <a:t>Echilibrarea</a:t>
            </a:r>
            <a:r>
              <a:rPr lang="en-US" dirty="0"/>
              <a:t> se </a:t>
            </a:r>
            <a:r>
              <a:rPr lang="en-US" dirty="0" err="1"/>
              <a:t>realizează</a:t>
            </a:r>
            <a:r>
              <a:rPr lang="en-US" dirty="0"/>
              <a:t> </a:t>
            </a:r>
            <a:r>
              <a:rPr lang="en-US" dirty="0" err="1"/>
              <a:t>prin</a:t>
            </a:r>
            <a:r>
              <a:rPr lang="en-US" dirty="0"/>
              <a:t> </a:t>
            </a:r>
            <a:r>
              <a:rPr lang="en-US" dirty="0" err="1"/>
              <a:t>încercări</a:t>
            </a:r>
            <a:r>
              <a:rPr lang="en-US" dirty="0"/>
              <a:t>, cu </a:t>
            </a:r>
            <a:r>
              <a:rPr lang="en-US" dirty="0" err="1"/>
              <a:t>diferite</a:t>
            </a:r>
            <a:r>
              <a:rPr lang="en-US" dirty="0"/>
              <a:t> </a:t>
            </a:r>
            <a:r>
              <a:rPr lang="en-US" dirty="0" err="1"/>
              <a:t>mase</a:t>
            </a:r>
            <a:r>
              <a:rPr lang="en-US" dirty="0"/>
              <a:t> de </a:t>
            </a:r>
            <a:r>
              <a:rPr lang="en-US" dirty="0" err="1"/>
              <a:t>echilibrare</a:t>
            </a:r>
            <a:r>
              <a:rPr lang="en-US" dirty="0"/>
              <a:t>, </a:t>
            </a:r>
            <a:r>
              <a:rPr lang="en-US" dirty="0" err="1"/>
              <a:t>până</a:t>
            </a:r>
            <a:r>
              <a:rPr lang="en-US" dirty="0"/>
              <a:t> </a:t>
            </a:r>
            <a:r>
              <a:rPr lang="en-US" dirty="0" err="1"/>
              <a:t>când</a:t>
            </a:r>
            <a:r>
              <a:rPr lang="en-US" dirty="0"/>
              <a:t> </a:t>
            </a:r>
            <a:r>
              <a:rPr lang="en-US" dirty="0" err="1"/>
              <a:t>discul</a:t>
            </a:r>
            <a:r>
              <a:rPr lang="en-US" dirty="0"/>
              <a:t> r</a:t>
            </a:r>
            <a:r>
              <a:rPr lang="ro-RO" dirty="0"/>
              <a:t>ă</a:t>
            </a:r>
            <a:r>
              <a:rPr lang="en-US" dirty="0"/>
              <a:t>m</a:t>
            </a:r>
            <a:r>
              <a:rPr lang="ro-RO" dirty="0" err="1"/>
              <a:t>âne</a:t>
            </a:r>
            <a:r>
              <a:rPr lang="ro-RO" dirty="0"/>
              <a:t> în echilibru</a:t>
            </a:r>
            <a:endParaRPr lang="en-US" dirty="0"/>
          </a:p>
        </p:txBody>
      </p:sp>
      <p:sp>
        <p:nvSpPr>
          <p:cNvPr id="17" name="Rectangle 16">
            <a:extLst>
              <a:ext uri="{FF2B5EF4-FFF2-40B4-BE49-F238E27FC236}">
                <a16:creationId xmlns:a16="http://schemas.microsoft.com/office/drawing/2014/main" id="{2F4F905B-DFA8-4EED-BD2F-CA818A506AE0}"/>
              </a:ext>
            </a:extLst>
          </p:cNvPr>
          <p:cNvSpPr/>
          <p:nvPr/>
        </p:nvSpPr>
        <p:spPr>
          <a:xfrm>
            <a:off x="4739640" y="2608047"/>
            <a:ext cx="187960" cy="34114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2A75059D-6D15-4827-9E0F-E9C6A0AC0082}"/>
              </a:ext>
            </a:extLst>
          </p:cNvPr>
          <p:cNvCxnSpPr>
            <a:cxnSpLocks/>
          </p:cNvCxnSpPr>
          <p:nvPr/>
        </p:nvCxnSpPr>
        <p:spPr>
          <a:xfrm flipV="1">
            <a:off x="4853940" y="1861820"/>
            <a:ext cx="0" cy="916797"/>
          </a:xfrm>
          <a:prstGeom prst="straightConnector1">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2DB917F7-6DE7-47CE-8E72-EF694C854F60}"/>
                  </a:ext>
                </a:extLst>
              </p:cNvPr>
              <p:cNvSpPr/>
              <p:nvPr/>
            </p:nvSpPr>
            <p:spPr>
              <a:xfrm>
                <a:off x="4872782" y="1805364"/>
                <a:ext cx="518668"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𝑖𝑒</m:t>
                          </m:r>
                        </m:sub>
                      </m:sSub>
                    </m:oMath>
                  </m:oMathPara>
                </a14:m>
                <a:endParaRPr lang="en-US" dirty="0"/>
              </a:p>
            </p:txBody>
          </p:sp>
        </mc:Choice>
        <mc:Fallback xmlns="">
          <p:sp>
            <p:nvSpPr>
              <p:cNvPr id="23" name="Rectangle 22">
                <a:extLst>
                  <a:ext uri="{FF2B5EF4-FFF2-40B4-BE49-F238E27FC236}">
                    <a16:creationId xmlns:a16="http://schemas.microsoft.com/office/drawing/2014/main" id="{2DB917F7-6DE7-47CE-8E72-EF694C854F60}"/>
                  </a:ext>
                </a:extLst>
              </p:cNvPr>
              <p:cNvSpPr>
                <a:spLocks noRot="1" noChangeAspect="1" noMove="1" noResize="1" noEditPoints="1" noAdjustHandles="1" noChangeArrowheads="1" noChangeShapeType="1" noTextEdit="1"/>
              </p:cNvSpPr>
              <p:nvPr/>
            </p:nvSpPr>
            <p:spPr>
              <a:xfrm>
                <a:off x="4872782" y="1805364"/>
                <a:ext cx="518668" cy="402931"/>
              </a:xfrm>
              <a:prstGeom prst="rect">
                <a:avLst/>
              </a:prstGeom>
              <a:blipFill>
                <a:blip r:embed="rId7"/>
                <a:stretch>
                  <a:fillRect t="-22727" r="-23529" b="-1515"/>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69807C5E-60ED-42F0-AC3F-05967D2A3E77}"/>
              </a:ext>
            </a:extLst>
          </p:cNvPr>
          <p:cNvCxnSpPr>
            <a:cxnSpLocks/>
          </p:cNvCxnSpPr>
          <p:nvPr/>
        </p:nvCxnSpPr>
        <p:spPr>
          <a:xfrm>
            <a:off x="4559300" y="2278556"/>
            <a:ext cx="294640"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AC2CD3C7-0687-4E9C-889A-DC3F5E1D256A}"/>
                  </a:ext>
                </a:extLst>
              </p:cNvPr>
              <p:cNvSpPr/>
              <p:nvPr/>
            </p:nvSpPr>
            <p:spPr>
              <a:xfrm>
                <a:off x="4867791" y="2579855"/>
                <a:ext cx="53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sub>
                      </m:sSub>
                    </m:oMath>
                  </m:oMathPara>
                </a14:m>
                <a:endParaRPr lang="en-US" dirty="0"/>
              </a:p>
            </p:txBody>
          </p:sp>
        </mc:Choice>
        <mc:Fallback xmlns="">
          <p:sp>
            <p:nvSpPr>
              <p:cNvPr id="26" name="Rectangle 25">
                <a:extLst>
                  <a:ext uri="{FF2B5EF4-FFF2-40B4-BE49-F238E27FC236}">
                    <a16:creationId xmlns:a16="http://schemas.microsoft.com/office/drawing/2014/main" id="{AC2CD3C7-0687-4E9C-889A-DC3F5E1D256A}"/>
                  </a:ext>
                </a:extLst>
              </p:cNvPr>
              <p:cNvSpPr>
                <a:spLocks noRot="1" noChangeAspect="1" noMove="1" noResize="1" noEditPoints="1" noAdjustHandles="1" noChangeArrowheads="1" noChangeShapeType="1" noTextEdit="1"/>
              </p:cNvSpPr>
              <p:nvPr/>
            </p:nvSpPr>
            <p:spPr>
              <a:xfrm>
                <a:off x="4867791" y="2579855"/>
                <a:ext cx="537518"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E4B96D65-ADEA-4BA5-9F23-6874607EDC91}"/>
                  </a:ext>
                </a:extLst>
              </p:cNvPr>
              <p:cNvSpPr/>
              <p:nvPr/>
            </p:nvSpPr>
            <p:spPr>
              <a:xfrm>
                <a:off x="4175667" y="1917013"/>
                <a:ext cx="4647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𝑥</m:t>
                          </m:r>
                        </m:e>
                        <m:sub>
                          <m:r>
                            <a:rPr lang="ro-RO" i="1">
                              <a:latin typeface="Cambria Math" panose="02040503050406030204" pitchFamily="18" charset="0"/>
                            </a:rPr>
                            <m:t>𝑒</m:t>
                          </m:r>
                        </m:sub>
                      </m:sSub>
                    </m:oMath>
                  </m:oMathPara>
                </a14:m>
                <a:endParaRPr lang="en-US" dirty="0"/>
              </a:p>
            </p:txBody>
          </p:sp>
        </mc:Choice>
        <mc:Fallback xmlns="">
          <p:sp>
            <p:nvSpPr>
              <p:cNvPr id="28" name="Rectangle 27">
                <a:extLst>
                  <a:ext uri="{FF2B5EF4-FFF2-40B4-BE49-F238E27FC236}">
                    <a16:creationId xmlns:a16="http://schemas.microsoft.com/office/drawing/2014/main" id="{E4B96D65-ADEA-4BA5-9F23-6874607EDC91}"/>
                  </a:ext>
                </a:extLst>
              </p:cNvPr>
              <p:cNvSpPr>
                <a:spLocks noRot="1" noChangeAspect="1" noMove="1" noResize="1" noEditPoints="1" noAdjustHandles="1" noChangeArrowheads="1" noChangeShapeType="1" noTextEdit="1"/>
              </p:cNvSpPr>
              <p:nvPr/>
            </p:nvSpPr>
            <p:spPr>
              <a:xfrm>
                <a:off x="4175667" y="1917013"/>
                <a:ext cx="464743" cy="369332"/>
              </a:xfrm>
              <a:prstGeom prst="rect">
                <a:avLst/>
              </a:prstGeom>
              <a:blipFill>
                <a:blip r:embed="rId9"/>
                <a:stretch>
                  <a:fillRect/>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011A88C8-ECA8-4EDD-9E59-D3DC7AE3170C}"/>
              </a:ext>
            </a:extLst>
          </p:cNvPr>
          <p:cNvCxnSpPr/>
          <p:nvPr/>
        </p:nvCxnSpPr>
        <p:spPr>
          <a:xfrm flipH="1">
            <a:off x="4191000" y="2278556"/>
            <a:ext cx="3683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AFCA22BA-AC61-41E4-9A12-CF245C83EC39}"/>
                  </a:ext>
                </a:extLst>
              </p:cNvPr>
              <p:cNvSpPr/>
              <p:nvPr/>
            </p:nvSpPr>
            <p:spPr>
              <a:xfrm>
                <a:off x="919611" y="5800933"/>
                <a:ext cx="9853883" cy="402931"/>
              </a:xfrm>
              <a:prstGeom prst="rect">
                <a:avLst/>
              </a:prstGeom>
            </p:spPr>
            <p:txBody>
              <a:bodyPr wrap="square">
                <a:spAutoFit/>
              </a:bodyPr>
              <a:lstStyle/>
              <a:p>
                <a:r>
                  <a:rPr lang="ro-RO" dirty="0">
                    <a:ea typeface="Times New Roman" panose="02020603050405020304" pitchFamily="18" charset="0"/>
                  </a:rPr>
                  <a:t>Forțele </a:t>
                </a:r>
                <a14:m>
                  <m:oMath xmlns:m="http://schemas.openxmlformats.org/officeDocument/2006/math">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ro-RO" dirty="0">
                    <a:ea typeface="Times New Roman" panose="02020603050405020304" pitchFamily="18" charset="0"/>
                  </a:rPr>
                  <a:t> și </a:t>
                </a:r>
                <a14:m>
                  <m:oMath xmlns:m="http://schemas.openxmlformats.org/officeDocument/2006/math">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𝑖𝑒</m:t>
                        </m:r>
                      </m:sub>
                    </m:sSub>
                  </m:oMath>
                </a14:m>
                <a:r>
                  <a:rPr lang="ro-RO" dirty="0">
                    <a:ea typeface="Times New Roman" panose="02020603050405020304" pitchFamily="18" charset="0"/>
                  </a:rPr>
                  <a:t> nu sunt situate în același plan și determină un cuplu de forțe care rămâne neechilibrat</a:t>
                </a:r>
                <a:endParaRPr lang="en-US" dirty="0"/>
              </a:p>
            </p:txBody>
          </p:sp>
        </mc:Choice>
        <mc:Fallback xmlns="">
          <p:sp>
            <p:nvSpPr>
              <p:cNvPr id="32" name="Rectangle 31">
                <a:extLst>
                  <a:ext uri="{FF2B5EF4-FFF2-40B4-BE49-F238E27FC236}">
                    <a16:creationId xmlns:a16="http://schemas.microsoft.com/office/drawing/2014/main" id="{AFCA22BA-AC61-41E4-9A12-CF245C83EC39}"/>
                  </a:ext>
                </a:extLst>
              </p:cNvPr>
              <p:cNvSpPr>
                <a:spLocks noRot="1" noChangeAspect="1" noMove="1" noResize="1" noEditPoints="1" noAdjustHandles="1" noChangeArrowheads="1" noChangeShapeType="1" noTextEdit="1"/>
              </p:cNvSpPr>
              <p:nvPr/>
            </p:nvSpPr>
            <p:spPr>
              <a:xfrm>
                <a:off x="919611" y="5800933"/>
                <a:ext cx="9853883" cy="402931"/>
              </a:xfrm>
              <a:prstGeom prst="rect">
                <a:avLst/>
              </a:prstGeom>
              <a:blipFill>
                <a:blip r:embed="rId11"/>
                <a:stretch>
                  <a:fillRect l="-557" t="-22727" b="-24242"/>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885BF0D2-6F62-404B-BF31-396725B46EB3}"/>
              </a:ext>
            </a:extLst>
          </p:cNvPr>
          <p:cNvCxnSpPr>
            <a:cxnSpLocks/>
          </p:cNvCxnSpPr>
          <p:nvPr/>
        </p:nvCxnSpPr>
        <p:spPr>
          <a:xfrm>
            <a:off x="4559300" y="2084070"/>
            <a:ext cx="0" cy="2267715"/>
          </a:xfrm>
          <a:prstGeom prst="line">
            <a:avLst/>
          </a:prstGeom>
          <a:ln w="9525">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27" name="Action Button: Go Home 26">
            <a:hlinkClick r:id="rId12" action="ppaction://hlinksldjump" highlightClick="1"/>
            <a:extLst>
              <a:ext uri="{FF2B5EF4-FFF2-40B4-BE49-F238E27FC236}">
                <a16:creationId xmlns:a16="http://schemas.microsoft.com/office/drawing/2014/main" id="{AA61FFD9-77D0-4E7A-B083-0FB096558B57}"/>
              </a:ext>
            </a:extLst>
          </p:cNvPr>
          <p:cNvSpPr/>
          <p:nvPr/>
        </p:nvSpPr>
        <p:spPr>
          <a:xfrm>
            <a:off x="11047701" y="388836"/>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67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3" grpId="0"/>
      <p:bldP spid="26" grpId="0"/>
      <p:bldP spid="28" grpId="0"/>
      <p:bldP spid="3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E4E0140-2299-4C7C-9FEA-6AF6F34C1F6E}"/>
              </a:ext>
            </a:extLst>
          </p:cNvPr>
          <p:cNvSpPr/>
          <p:nvPr/>
        </p:nvSpPr>
        <p:spPr>
          <a:xfrm>
            <a:off x="744558" y="1106579"/>
            <a:ext cx="9628790" cy="369332"/>
          </a:xfrm>
          <a:prstGeom prst="rect">
            <a:avLst/>
          </a:prstGeom>
        </p:spPr>
        <p:txBody>
          <a:bodyPr wrap="none">
            <a:spAutoFit/>
          </a:bodyPr>
          <a:lstStyle/>
          <a:p>
            <a:r>
              <a:rPr lang="ro-RO" dirty="0">
                <a:ea typeface="Calibri" panose="020F0502020204030204" pitchFamily="34" charset="0"/>
              </a:rPr>
              <a:t>Pot fi folosite dispozitive de echilibrat static care permit determinarea directă a masei de echilibrare. </a:t>
            </a:r>
            <a:endParaRPr lang="en-US"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DB8E417D-5FE2-4948-A180-78CE33CDC159}"/>
                  </a:ext>
                </a:extLst>
              </p:cNvPr>
              <p:cNvSpPr/>
              <p:nvPr/>
            </p:nvSpPr>
            <p:spPr>
              <a:xfrm>
                <a:off x="744558" y="1506578"/>
                <a:ext cx="8629735" cy="1200329"/>
              </a:xfrm>
              <a:prstGeom prst="rect">
                <a:avLst/>
              </a:prstGeom>
            </p:spPr>
            <p:txBody>
              <a:bodyPr wrap="none">
                <a:spAutoFit/>
              </a:bodyPr>
              <a:lstStyle/>
              <a:p>
                <a:r>
                  <a:rPr lang="ro-RO" dirty="0">
                    <a:ea typeface="Calibri" panose="020F0502020204030204" pitchFamily="34" charset="0"/>
                  </a:rPr>
                  <a:t>Etape:</a:t>
                </a:r>
              </a:p>
              <a:p>
                <a:pPr marL="342900" indent="-342900">
                  <a:buAutoNum type="arabicPeriod"/>
                </a:pPr>
                <a:r>
                  <a:rPr lang="ro-RO" dirty="0">
                    <a:ea typeface="Calibri" panose="020F0502020204030204" pitchFamily="34" charset="0"/>
                  </a:rPr>
                  <a:t>După ce discul 1 nu mai oscilează, se poziționează cadranul 2 cu gradația 0 pe verticală</a:t>
                </a:r>
              </a:p>
              <a:p>
                <a:pPr marL="342900" indent="-342900">
                  <a:buAutoNum type="arabicPeriod"/>
                </a:pPr>
                <a:r>
                  <a:rPr lang="ro-RO" dirty="0">
                    <a:ea typeface="Calibri" panose="020F0502020204030204" pitchFamily="34" charset="0"/>
                  </a:rPr>
                  <a:t>Se plasează o masă de comparație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𝑐</m:t>
                        </m:r>
                      </m:sub>
                    </m:sSub>
                  </m:oMath>
                </a14:m>
                <a:r>
                  <a:rPr lang="ro-RO" dirty="0">
                    <a:ea typeface="Calibri" panose="020F0502020204030204" pitchFamily="34" charset="0"/>
                  </a:rPr>
                  <a:t> la distanța </a:t>
                </a:r>
                <a14:m>
                  <m:oMath xmlns:m="http://schemas.openxmlformats.org/officeDocument/2006/math">
                    <m:sSub>
                      <m:sSubPr>
                        <m:ctrlPr>
                          <a:rPr lang="ro-RO" i="1">
                            <a:latin typeface="Cambria Math" panose="02040503050406030204" pitchFamily="18" charset="0"/>
                          </a:rPr>
                        </m:ctrlPr>
                      </m:sSubPr>
                      <m:e>
                        <m:r>
                          <a:rPr lang="ro-RO" b="0" i="1" smtClean="0">
                            <a:latin typeface="Cambria Math" panose="02040503050406030204" pitchFamily="18" charset="0"/>
                          </a:rPr>
                          <m:t>𝑟</m:t>
                        </m:r>
                      </m:e>
                      <m:sub>
                        <m:r>
                          <a:rPr lang="ro-RO" i="1">
                            <a:latin typeface="Cambria Math" panose="02040503050406030204" pitchFamily="18" charset="0"/>
                          </a:rPr>
                          <m:t>𝑐</m:t>
                        </m:r>
                      </m:sub>
                    </m:sSub>
                  </m:oMath>
                </a14:m>
                <a:r>
                  <a:rPr lang="ro-RO" dirty="0">
                    <a:ea typeface="Calibri" panose="020F0502020204030204" pitchFamily="34" charset="0"/>
                  </a:rPr>
                  <a:t> pe direcția </a:t>
                </a:r>
                <a14:m>
                  <m:oMath xmlns:m="http://schemas.openxmlformats.org/officeDocument/2006/math">
                    <m:r>
                      <a:rPr lang="ro-RO" b="0" i="1" smtClean="0">
                        <a:latin typeface="Cambria Math" panose="02040503050406030204" pitchFamily="18" charset="0"/>
                        <a:ea typeface="Calibri" panose="020F0502020204030204" pitchFamily="34" charset="0"/>
                      </a:rPr>
                      <m:t>𝑥</m:t>
                    </m:r>
                    <m:r>
                      <a:rPr lang="ro-RO" b="0" i="1" smtClean="0">
                        <a:latin typeface="Cambria Math" panose="02040503050406030204" pitchFamily="18" charset="0"/>
                        <a:ea typeface="Calibri" panose="020F0502020204030204" pitchFamily="34" charset="0"/>
                      </a:rPr>
                      <m:t>−</m:t>
                    </m:r>
                    <m:r>
                      <a:rPr lang="ro-RO" b="0" i="1" smtClean="0">
                        <a:latin typeface="Cambria Math" panose="02040503050406030204" pitchFamily="18" charset="0"/>
                        <a:ea typeface="Calibri" panose="020F0502020204030204" pitchFamily="34" charset="0"/>
                      </a:rPr>
                      <m:t>𝑥</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𝑦</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𝑦</m:t>
                    </m:r>
                  </m:oMath>
                </a14:m>
                <a:r>
                  <a:rPr lang="ro-RO" i="1" dirty="0"/>
                  <a:t> </a:t>
                </a:r>
                <a:endParaRPr lang="ro-RO" dirty="0"/>
              </a:p>
              <a:p>
                <a:pPr marL="342900" indent="-342900">
                  <a:buAutoNum type="arabicPeriod"/>
                </a:pPr>
                <a:r>
                  <a:rPr lang="ro-RO" dirty="0"/>
                  <a:t>Discul se va roti cu unghiul</a:t>
                </a:r>
                <a:r>
                  <a:rPr lang="ro-RO" i="1" dirty="0"/>
                  <a:t> </a:t>
                </a:r>
                <a:r>
                  <a:rPr lang="el-GR" i="1" dirty="0"/>
                  <a:t>α</a:t>
                </a:r>
                <a:r>
                  <a:rPr lang="ro-RO" i="1" dirty="0"/>
                  <a:t> </a:t>
                </a:r>
                <a:r>
                  <a:rPr lang="ro-RO" dirty="0"/>
                  <a:t>într-o nouă poziție de echilibru</a:t>
                </a:r>
              </a:p>
            </p:txBody>
          </p:sp>
        </mc:Choice>
        <mc:Fallback xmlns="">
          <p:sp>
            <p:nvSpPr>
              <p:cNvPr id="33" name="Rectangle 32">
                <a:extLst>
                  <a:ext uri="{FF2B5EF4-FFF2-40B4-BE49-F238E27FC236}">
                    <a16:creationId xmlns:a16="http://schemas.microsoft.com/office/drawing/2014/main" id="{DB8E417D-5FE2-4948-A180-78CE33CDC159}"/>
                  </a:ext>
                </a:extLst>
              </p:cNvPr>
              <p:cNvSpPr>
                <a:spLocks noRot="1" noChangeAspect="1" noMove="1" noResize="1" noEditPoints="1" noAdjustHandles="1" noChangeArrowheads="1" noChangeShapeType="1" noTextEdit="1"/>
              </p:cNvSpPr>
              <p:nvPr/>
            </p:nvSpPr>
            <p:spPr>
              <a:xfrm>
                <a:off x="744558" y="1506578"/>
                <a:ext cx="8629735" cy="1200329"/>
              </a:xfrm>
              <a:prstGeom prst="rect">
                <a:avLst/>
              </a:prstGeom>
              <a:blipFill>
                <a:blip r:embed="rId2"/>
                <a:stretch>
                  <a:fillRect l="-565" t="-2538"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DA494370-E2DB-4AC9-ABB6-FC49D84065F9}"/>
                  </a:ext>
                </a:extLst>
              </p:cNvPr>
              <p:cNvSpPr txBox="1"/>
              <p:nvPr/>
            </p:nvSpPr>
            <p:spPr>
              <a:xfrm>
                <a:off x="3498109" y="2869654"/>
                <a:ext cx="256769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𝑚𝑟</m:t>
                      </m:r>
                      <m:r>
                        <a:rPr lang="ro-RO" b="0" i="1" smtClean="0">
                          <a:latin typeface="Cambria Math" panose="02040503050406030204" pitchFamily="18" charset="0"/>
                          <a:ea typeface="Cambria Math" panose="02040503050406030204" pitchFamily="18" charset="0"/>
                        </a:rPr>
                        <m:t>⋅</m:t>
                      </m:r>
                      <m:func>
                        <m:funcPr>
                          <m:ctrlPr>
                            <a:rPr lang="ro-RO" b="0" i="1" smtClean="0">
                              <a:latin typeface="Cambria Math" panose="02040503050406030204" pitchFamily="18" charset="0"/>
                              <a:ea typeface="Cambria Math" panose="02040503050406030204" pitchFamily="18" charset="0"/>
                            </a:rPr>
                          </m:ctrlPr>
                        </m:funcPr>
                        <m:fName>
                          <m:r>
                            <m:rPr>
                              <m:sty m:val="p"/>
                            </m:rPr>
                            <a:rPr lang="ro-RO" b="0" i="0" smtClean="0">
                              <a:latin typeface="Cambria Math" panose="02040503050406030204" pitchFamily="18" charset="0"/>
                              <a:ea typeface="Cambria Math" panose="02040503050406030204" pitchFamily="18" charset="0"/>
                            </a:rPr>
                            <m:t>sin</m:t>
                          </m:r>
                        </m:fName>
                        <m:e>
                          <m:r>
                            <a:rPr lang="ro-RO" b="0" i="1" smtClean="0">
                              <a:latin typeface="Cambria Math" panose="02040503050406030204" pitchFamily="18" charset="0"/>
                              <a:ea typeface="Cambria Math" panose="02040503050406030204" pitchFamily="18" charset="0"/>
                            </a:rPr>
                            <m:t>∝ = </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𝑚</m:t>
                              </m:r>
                            </m:e>
                            <m:sub>
                              <m:r>
                                <a:rPr lang="ro-RO" b="0" i="1" smtClean="0">
                                  <a:latin typeface="Cambria Math" panose="02040503050406030204" pitchFamily="18" charset="0"/>
                                  <a:ea typeface="Cambria Math" panose="02040503050406030204" pitchFamily="18" charset="0"/>
                                </a:rPr>
                                <m:t>𝑐</m:t>
                              </m:r>
                            </m:sub>
                          </m:sSub>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𝑟</m:t>
                              </m:r>
                            </m:e>
                            <m:sub>
                              <m:r>
                                <a:rPr lang="ro-RO" b="0" i="1" smtClean="0">
                                  <a:latin typeface="Cambria Math" panose="02040503050406030204" pitchFamily="18" charset="0"/>
                                  <a:ea typeface="Cambria Math" panose="02040503050406030204" pitchFamily="18" charset="0"/>
                                </a:rPr>
                                <m:t>𝑐</m:t>
                              </m:r>
                            </m:sub>
                          </m:sSub>
                        </m:e>
                      </m:func>
                      <m:r>
                        <a:rPr lang="ro-RO" b="0" i="1" smtClean="0">
                          <a:latin typeface="Cambria Math" panose="02040503050406030204" pitchFamily="18" charset="0"/>
                          <a:ea typeface="Cambria Math" panose="02040503050406030204" pitchFamily="18" charset="0"/>
                        </a:rPr>
                        <m:t>⋅</m:t>
                      </m:r>
                      <m:func>
                        <m:funcPr>
                          <m:ctrlPr>
                            <a:rPr lang="ro-RO" b="0" i="1" smtClean="0">
                              <a:latin typeface="Cambria Math" panose="02040503050406030204" pitchFamily="18" charset="0"/>
                              <a:ea typeface="Cambria Math" panose="02040503050406030204" pitchFamily="18" charset="0"/>
                            </a:rPr>
                          </m:ctrlPr>
                        </m:funcPr>
                        <m:fName>
                          <m:r>
                            <m:rPr>
                              <m:sty m:val="p"/>
                            </m:rPr>
                            <a:rPr lang="ro-RO" b="0" i="0" smtClean="0">
                              <a:latin typeface="Cambria Math" panose="02040503050406030204" pitchFamily="18" charset="0"/>
                              <a:ea typeface="Cambria Math" panose="02040503050406030204" pitchFamily="18" charset="0"/>
                            </a:rPr>
                            <m:t>cos</m:t>
                          </m:r>
                        </m:fName>
                        <m:e>
                          <m:r>
                            <a:rPr lang="ro-RO" b="0" i="1" smtClean="0">
                              <a:latin typeface="Cambria Math" panose="02040503050406030204" pitchFamily="18" charset="0"/>
                              <a:ea typeface="Cambria Math" panose="02040503050406030204" pitchFamily="18" charset="0"/>
                            </a:rPr>
                            <m:t>∝</m:t>
                          </m:r>
                        </m:e>
                      </m:func>
                    </m:oMath>
                  </m:oMathPara>
                </a14:m>
                <a:endParaRPr lang="en-US" dirty="0"/>
              </a:p>
            </p:txBody>
          </p:sp>
        </mc:Choice>
        <mc:Fallback xmlns="">
          <p:sp>
            <p:nvSpPr>
              <p:cNvPr id="35" name="TextBox 34">
                <a:extLst>
                  <a:ext uri="{FF2B5EF4-FFF2-40B4-BE49-F238E27FC236}">
                    <a16:creationId xmlns:a16="http://schemas.microsoft.com/office/drawing/2014/main" id="{DA494370-E2DB-4AC9-ABB6-FC49D84065F9}"/>
                  </a:ext>
                </a:extLst>
              </p:cNvPr>
              <p:cNvSpPr txBox="1">
                <a:spLocks noRot="1" noChangeAspect="1" noMove="1" noResize="1" noEditPoints="1" noAdjustHandles="1" noChangeArrowheads="1" noChangeShapeType="1" noTextEdit="1"/>
              </p:cNvSpPr>
              <p:nvPr/>
            </p:nvSpPr>
            <p:spPr>
              <a:xfrm>
                <a:off x="3498109" y="2869654"/>
                <a:ext cx="2567690" cy="276999"/>
              </a:xfrm>
              <a:prstGeom prst="rect">
                <a:avLst/>
              </a:prstGeom>
              <a:blipFill>
                <a:blip r:embed="rId3"/>
                <a:stretch>
                  <a:fillRect l="-950" r="-1188"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392F196-1F8E-4F9A-B330-3ECD7A9EEFF5}"/>
                  </a:ext>
                </a:extLst>
              </p:cNvPr>
              <p:cNvSpPr txBox="1"/>
              <p:nvPr/>
            </p:nvSpPr>
            <p:spPr>
              <a:xfrm>
                <a:off x="3754491" y="3429000"/>
                <a:ext cx="18583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𝑚𝑟</m:t>
                      </m:r>
                      <m:r>
                        <a:rPr lang="ro-RO" b="0" i="1" smtClean="0">
                          <a:latin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𝑚</m:t>
                          </m:r>
                        </m:e>
                        <m:sub>
                          <m:r>
                            <a:rPr lang="ro-RO" i="1">
                              <a:latin typeface="Cambria Math" panose="02040503050406030204" pitchFamily="18" charset="0"/>
                              <a:ea typeface="Cambria Math" panose="02040503050406030204" pitchFamily="18" charset="0"/>
                            </a:rPr>
                            <m:t>𝑐</m:t>
                          </m:r>
                        </m:sub>
                      </m:s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𝑟</m:t>
                          </m:r>
                        </m:e>
                        <m:sub>
                          <m:r>
                            <a:rPr lang="ro-RO" b="0" i="1" smtClean="0">
                              <a:latin typeface="Cambria Math" panose="02040503050406030204" pitchFamily="18" charset="0"/>
                              <a:ea typeface="Cambria Math" panose="02040503050406030204" pitchFamily="18" charset="0"/>
                            </a:rPr>
                            <m:t>𝑐</m:t>
                          </m:r>
                        </m:sub>
                      </m:sSub>
                      <m:r>
                        <a:rPr lang="ro-RO" i="1" smtClean="0">
                          <a:latin typeface="Cambria Math" panose="02040503050406030204" pitchFamily="18" charset="0"/>
                          <a:ea typeface="Cambria Math" panose="02040503050406030204" pitchFamily="18" charset="0"/>
                        </a:rPr>
                        <m:t>⋅</m:t>
                      </m:r>
                      <m:func>
                        <m:funcPr>
                          <m:ctrlPr>
                            <a:rPr lang="ro-RO" b="0" i="1" smtClean="0">
                              <a:latin typeface="Cambria Math" panose="02040503050406030204" pitchFamily="18" charset="0"/>
                              <a:ea typeface="Cambria Math" panose="02040503050406030204" pitchFamily="18" charset="0"/>
                            </a:rPr>
                          </m:ctrlPr>
                        </m:funcPr>
                        <m:fName>
                          <m:r>
                            <m:rPr>
                              <m:sty m:val="p"/>
                            </m:rPr>
                            <a:rPr lang="ro-RO" b="0" i="0" smtClean="0">
                              <a:latin typeface="Cambria Math" panose="02040503050406030204" pitchFamily="18" charset="0"/>
                              <a:ea typeface="Cambria Math" panose="02040503050406030204" pitchFamily="18" charset="0"/>
                            </a:rPr>
                            <m:t>c</m:t>
                          </m:r>
                          <m:r>
                            <a:rPr lang="ro-RO" b="0" i="1" smtClean="0">
                              <a:latin typeface="Cambria Math" panose="02040503050406030204" pitchFamily="18" charset="0"/>
                              <a:ea typeface="Cambria Math" panose="02040503050406030204" pitchFamily="18" charset="0"/>
                            </a:rPr>
                            <m:t>𝑡𝑔</m:t>
                          </m:r>
                        </m:fName>
                        <m:e>
                          <m:r>
                            <a:rPr lang="ro-RO" b="0" i="1" smtClean="0">
                              <a:latin typeface="Cambria Math" panose="02040503050406030204" pitchFamily="18" charset="0"/>
                              <a:ea typeface="Cambria Math" panose="02040503050406030204" pitchFamily="18" charset="0"/>
                            </a:rPr>
                            <m:t>∝</m:t>
                          </m:r>
                        </m:e>
                      </m:func>
                    </m:oMath>
                  </m:oMathPara>
                </a14:m>
                <a:endParaRPr lang="en-US" dirty="0"/>
              </a:p>
            </p:txBody>
          </p:sp>
        </mc:Choice>
        <mc:Fallback xmlns="">
          <p:sp>
            <p:nvSpPr>
              <p:cNvPr id="36" name="TextBox 35">
                <a:extLst>
                  <a:ext uri="{FF2B5EF4-FFF2-40B4-BE49-F238E27FC236}">
                    <a16:creationId xmlns:a16="http://schemas.microsoft.com/office/drawing/2014/main" id="{0392F196-1F8E-4F9A-B330-3ECD7A9EEFF5}"/>
                  </a:ext>
                </a:extLst>
              </p:cNvPr>
              <p:cNvSpPr txBox="1">
                <a:spLocks noRot="1" noChangeAspect="1" noMove="1" noResize="1" noEditPoints="1" noAdjustHandles="1" noChangeArrowheads="1" noChangeShapeType="1" noTextEdit="1"/>
              </p:cNvSpPr>
              <p:nvPr/>
            </p:nvSpPr>
            <p:spPr>
              <a:xfrm>
                <a:off x="3754491" y="3429000"/>
                <a:ext cx="1858329" cy="276999"/>
              </a:xfrm>
              <a:prstGeom prst="rect">
                <a:avLst/>
              </a:prstGeom>
              <a:blipFill>
                <a:blip r:embed="rId4"/>
                <a:stretch>
                  <a:fillRect l="-1311" r="-1639" b="-3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1D54DCA-F4A1-4535-AE6E-590C28701702}"/>
                  </a:ext>
                </a:extLst>
              </p:cNvPr>
              <p:cNvSpPr txBox="1"/>
              <p:nvPr/>
            </p:nvSpPr>
            <p:spPr>
              <a:xfrm>
                <a:off x="3864811" y="4017602"/>
                <a:ext cx="1702838" cy="474361"/>
              </a:xfrm>
              <a:prstGeom prst="rect">
                <a:avLst/>
              </a:prstGeom>
              <a:noFill/>
              <a:ln>
                <a:solidFill>
                  <a:srgbClr val="0070C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𝑟</m:t>
                      </m:r>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𝑚</m:t>
                              </m:r>
                            </m:e>
                            <m:sub>
                              <m:r>
                                <a:rPr lang="ro-RO" i="1">
                                  <a:latin typeface="Cambria Math" panose="02040503050406030204" pitchFamily="18" charset="0"/>
                                  <a:ea typeface="Cambria Math" panose="02040503050406030204" pitchFamily="18" charset="0"/>
                                </a:rPr>
                                <m:t>𝑐</m:t>
                              </m:r>
                            </m:sub>
                          </m:sSub>
                        </m:num>
                        <m:den>
                          <m:r>
                            <a:rPr lang="ro-RO" b="0" i="1" smtClean="0">
                              <a:latin typeface="Cambria Math" panose="02040503050406030204" pitchFamily="18" charset="0"/>
                            </a:rPr>
                            <m:t>𝑚</m:t>
                          </m:r>
                        </m:den>
                      </m:f>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𝑟</m:t>
                          </m:r>
                        </m:e>
                        <m:sub>
                          <m:r>
                            <a:rPr lang="ro-RO" b="0" i="1" smtClean="0">
                              <a:latin typeface="Cambria Math" panose="02040503050406030204" pitchFamily="18" charset="0"/>
                              <a:ea typeface="Cambria Math" panose="02040503050406030204" pitchFamily="18" charset="0"/>
                            </a:rPr>
                            <m:t>𝑐</m:t>
                          </m:r>
                        </m:sub>
                      </m:sSub>
                      <m:r>
                        <a:rPr lang="ro-RO" i="1" smtClean="0">
                          <a:latin typeface="Cambria Math" panose="02040503050406030204" pitchFamily="18" charset="0"/>
                          <a:ea typeface="Cambria Math" panose="02040503050406030204" pitchFamily="18" charset="0"/>
                        </a:rPr>
                        <m:t>⋅</m:t>
                      </m:r>
                      <m:func>
                        <m:funcPr>
                          <m:ctrlPr>
                            <a:rPr lang="ro-RO" b="0" i="1" smtClean="0">
                              <a:latin typeface="Cambria Math" panose="02040503050406030204" pitchFamily="18" charset="0"/>
                              <a:ea typeface="Cambria Math" panose="02040503050406030204" pitchFamily="18" charset="0"/>
                            </a:rPr>
                          </m:ctrlPr>
                        </m:funcPr>
                        <m:fName>
                          <m:r>
                            <m:rPr>
                              <m:sty m:val="p"/>
                            </m:rPr>
                            <a:rPr lang="ro-RO" b="0" i="0" smtClean="0">
                              <a:latin typeface="Cambria Math" panose="02040503050406030204" pitchFamily="18" charset="0"/>
                              <a:ea typeface="Cambria Math" panose="02040503050406030204" pitchFamily="18" charset="0"/>
                            </a:rPr>
                            <m:t>c</m:t>
                          </m:r>
                          <m:r>
                            <a:rPr lang="ro-RO" b="0" i="1" smtClean="0">
                              <a:latin typeface="Cambria Math" panose="02040503050406030204" pitchFamily="18" charset="0"/>
                              <a:ea typeface="Cambria Math" panose="02040503050406030204" pitchFamily="18" charset="0"/>
                            </a:rPr>
                            <m:t>𝑡𝑔</m:t>
                          </m:r>
                        </m:fName>
                        <m:e>
                          <m:r>
                            <a:rPr lang="ro-RO" b="0" i="1" smtClean="0">
                              <a:latin typeface="Cambria Math" panose="02040503050406030204" pitchFamily="18" charset="0"/>
                              <a:ea typeface="Cambria Math" panose="02040503050406030204" pitchFamily="18" charset="0"/>
                            </a:rPr>
                            <m:t>∝</m:t>
                          </m:r>
                        </m:e>
                      </m:func>
                    </m:oMath>
                  </m:oMathPara>
                </a14:m>
                <a:endParaRPr lang="en-US" dirty="0"/>
              </a:p>
            </p:txBody>
          </p:sp>
        </mc:Choice>
        <mc:Fallback xmlns="">
          <p:sp>
            <p:nvSpPr>
              <p:cNvPr id="37" name="TextBox 36">
                <a:extLst>
                  <a:ext uri="{FF2B5EF4-FFF2-40B4-BE49-F238E27FC236}">
                    <a16:creationId xmlns:a16="http://schemas.microsoft.com/office/drawing/2014/main" id="{71D54DCA-F4A1-4535-AE6E-590C28701702}"/>
                  </a:ext>
                </a:extLst>
              </p:cNvPr>
              <p:cNvSpPr txBox="1">
                <a:spLocks noRot="1" noChangeAspect="1" noMove="1" noResize="1" noEditPoints="1" noAdjustHandles="1" noChangeArrowheads="1" noChangeShapeType="1" noTextEdit="1"/>
              </p:cNvSpPr>
              <p:nvPr/>
            </p:nvSpPr>
            <p:spPr>
              <a:xfrm>
                <a:off x="3864811" y="4017602"/>
                <a:ext cx="1702838" cy="474361"/>
              </a:xfrm>
              <a:prstGeom prst="rect">
                <a:avLst/>
              </a:prstGeom>
              <a:blipFill>
                <a:blip r:embed="rId5"/>
                <a:stretch>
                  <a:fillRect/>
                </a:stretch>
              </a:blipFill>
              <a:ln>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BD35F2F0-D6F7-47F6-8573-0F8063C5CF97}"/>
                  </a:ext>
                </a:extLst>
              </p:cNvPr>
              <p:cNvSpPr/>
              <p:nvPr/>
            </p:nvSpPr>
            <p:spPr>
              <a:xfrm>
                <a:off x="744558" y="4848660"/>
                <a:ext cx="6893752" cy="923330"/>
              </a:xfrm>
              <a:prstGeom prst="rect">
                <a:avLst/>
              </a:prstGeom>
            </p:spPr>
            <p:txBody>
              <a:bodyPr wrap="square">
                <a:spAutoFit/>
              </a:bodyPr>
              <a:lstStyle/>
              <a:p>
                <a:pPr marL="342900" indent="-342900">
                  <a:buFont typeface="+mj-lt"/>
                  <a:buAutoNum type="arabicPeriod" startAt="4"/>
                </a:pPr>
                <a:r>
                  <a:rPr lang="ro-RO" dirty="0"/>
                  <a:t>Se îndepărtează masa de comparație și se adaugă pe direcția </a:t>
                </a:r>
                <a14:m>
                  <m:oMath xmlns:m="http://schemas.openxmlformats.org/officeDocument/2006/math">
                    <m:r>
                      <a:rPr lang="ro-RO" i="1">
                        <a:latin typeface="Cambria Math" panose="02040503050406030204" pitchFamily="18" charset="0"/>
                        <a:ea typeface="Cambria Math" panose="02040503050406030204" pitchFamily="18" charset="0"/>
                      </a:rPr>
                      <m:t>𝑦</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𝑦</m:t>
                    </m:r>
                  </m:oMath>
                </a14:m>
                <a:r>
                  <a:rPr lang="ro-RO" i="1" dirty="0"/>
                  <a:t> </a:t>
                </a:r>
                <a:r>
                  <a:rPr lang="ro-RO" dirty="0"/>
                  <a:t>, la distanta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𝑟</m:t>
                        </m:r>
                      </m:e>
                      <m:sub>
                        <m:r>
                          <a:rPr lang="ro-RO" b="0" i="1" smtClean="0">
                            <a:latin typeface="Cambria Math" panose="02040503050406030204" pitchFamily="18" charset="0"/>
                          </a:rPr>
                          <m:t>𝑒</m:t>
                        </m:r>
                      </m:sub>
                    </m:sSub>
                  </m:oMath>
                </a14:m>
                <a:r>
                  <a:rPr lang="ro-RO" dirty="0">
                    <a:ea typeface="Calibri" panose="020F0502020204030204" pitchFamily="34" charset="0"/>
                  </a:rPr>
                  <a:t>, </a:t>
                </a:r>
                <a:r>
                  <a:rPr lang="ro-RO" dirty="0"/>
                  <a:t>deasupra centrului de rotație, masa de echilibrare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b="0" i="1" smtClean="0">
                            <a:latin typeface="Cambria Math" panose="02040503050406030204" pitchFamily="18" charset="0"/>
                          </a:rPr>
                          <m:t>𝑒</m:t>
                        </m:r>
                      </m:sub>
                    </m:sSub>
                  </m:oMath>
                </a14:m>
                <a:r>
                  <a:rPr lang="ro-RO" dirty="0">
                    <a:ea typeface="Calibri" panose="020F0502020204030204" pitchFamily="34" charset="0"/>
                  </a:rPr>
                  <a:t> </a:t>
                </a:r>
                <a:r>
                  <a:rPr lang="ro-RO" dirty="0"/>
                  <a:t>a cărei valoare se poate calcula cu relația:</a:t>
                </a:r>
              </a:p>
            </p:txBody>
          </p:sp>
        </mc:Choice>
        <mc:Fallback xmlns="">
          <p:sp>
            <p:nvSpPr>
              <p:cNvPr id="38" name="Rectangle 37">
                <a:extLst>
                  <a:ext uri="{FF2B5EF4-FFF2-40B4-BE49-F238E27FC236}">
                    <a16:creationId xmlns:a16="http://schemas.microsoft.com/office/drawing/2014/main" id="{BD35F2F0-D6F7-47F6-8573-0F8063C5CF97}"/>
                  </a:ext>
                </a:extLst>
              </p:cNvPr>
              <p:cNvSpPr>
                <a:spLocks noRot="1" noChangeAspect="1" noMove="1" noResize="1" noEditPoints="1" noAdjustHandles="1" noChangeArrowheads="1" noChangeShapeType="1" noTextEdit="1"/>
              </p:cNvSpPr>
              <p:nvPr/>
            </p:nvSpPr>
            <p:spPr>
              <a:xfrm>
                <a:off x="744558" y="4848660"/>
                <a:ext cx="6893752" cy="923330"/>
              </a:xfrm>
              <a:prstGeom prst="rect">
                <a:avLst/>
              </a:prstGeom>
              <a:blipFill>
                <a:blip r:embed="rId6"/>
                <a:stretch>
                  <a:fillRect l="-707" t="-3289" r="-973"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E4E8A215-5104-46F0-9513-16F99C45FBC9}"/>
                  </a:ext>
                </a:extLst>
              </p:cNvPr>
              <p:cNvSpPr/>
              <p:nvPr/>
            </p:nvSpPr>
            <p:spPr>
              <a:xfrm>
                <a:off x="4060760" y="5867406"/>
                <a:ext cx="1251946" cy="613501"/>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sub>
                      </m:sSub>
                      <m:r>
                        <a:rPr lang="en-US" i="0">
                          <a:latin typeface="Cambria Math" panose="02040503050406030204" pitchFamily="18" charset="0"/>
                        </a:rPr>
                        <m:t>=</m:t>
                      </m:r>
                      <m:r>
                        <a:rPr lang="en-US" i="1">
                          <a:latin typeface="Cambria Math" panose="02040503050406030204" pitchFamily="18" charset="0"/>
                        </a:rPr>
                        <m:t>𝑚</m:t>
                      </m:r>
                      <m:f>
                        <m:fPr>
                          <m:ctrlPr>
                            <a:rPr lang="en-US" i="1">
                              <a:latin typeface="Cambria Math" panose="02040503050406030204" pitchFamily="18" charset="0"/>
                            </a:rPr>
                          </m:ctrlPr>
                        </m:fPr>
                        <m:num>
                          <m:r>
                            <a:rPr lang="en-US" i="1">
                              <a:latin typeface="Cambria Math" panose="02040503050406030204" pitchFamily="18" charset="0"/>
                            </a:rPr>
                            <m:t>𝑟</m:t>
                          </m:r>
                        </m:num>
                        <m:den>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den>
                      </m:f>
                    </m:oMath>
                  </m:oMathPara>
                </a14:m>
                <a:endParaRPr lang="en-US" dirty="0"/>
              </a:p>
            </p:txBody>
          </p:sp>
        </mc:Choice>
        <mc:Fallback xmlns="">
          <p:sp>
            <p:nvSpPr>
              <p:cNvPr id="39" name="Rectangle 38">
                <a:extLst>
                  <a:ext uri="{FF2B5EF4-FFF2-40B4-BE49-F238E27FC236}">
                    <a16:creationId xmlns:a16="http://schemas.microsoft.com/office/drawing/2014/main" id="{E4E8A215-5104-46F0-9513-16F99C45FBC9}"/>
                  </a:ext>
                </a:extLst>
              </p:cNvPr>
              <p:cNvSpPr>
                <a:spLocks noRot="1" noChangeAspect="1" noMove="1" noResize="1" noEditPoints="1" noAdjustHandles="1" noChangeArrowheads="1" noChangeShapeType="1" noTextEdit="1"/>
              </p:cNvSpPr>
              <p:nvPr/>
            </p:nvSpPr>
            <p:spPr>
              <a:xfrm>
                <a:off x="4060760" y="5867406"/>
                <a:ext cx="1251946" cy="613501"/>
              </a:xfrm>
              <a:prstGeom prst="rect">
                <a:avLst/>
              </a:prstGeom>
              <a:blipFill>
                <a:blip r:embed="rId7"/>
                <a:stretch>
                  <a:fillRect/>
                </a:stretch>
              </a:blipFill>
              <a:ln>
                <a:solidFill>
                  <a:schemeClr val="accent1"/>
                </a:solidFill>
              </a:ln>
            </p:spPr>
            <p:txBody>
              <a:bodyPr/>
              <a:lstStyle/>
              <a:p>
                <a:r>
                  <a:rPr lang="en-US">
                    <a:noFill/>
                  </a:rPr>
                  <a:t> </a:t>
                </a:r>
              </a:p>
            </p:txBody>
          </p:sp>
        </mc:Fallback>
      </mc:AlternateContent>
      <p:pic>
        <p:nvPicPr>
          <p:cNvPr id="40" name="Picture 39">
            <a:extLst>
              <a:ext uri="{FF2B5EF4-FFF2-40B4-BE49-F238E27FC236}">
                <a16:creationId xmlns:a16="http://schemas.microsoft.com/office/drawing/2014/main" id="{96E2B25B-A4BD-4B9A-99A0-9D09F33D080A}"/>
              </a:ext>
            </a:extLst>
          </p:cNvPr>
          <p:cNvPicPr>
            <a:picLocks noChangeAspect="1"/>
          </p:cNvPicPr>
          <p:nvPr/>
        </p:nvPicPr>
        <p:blipFill>
          <a:blip r:embed="rId8"/>
          <a:stretch>
            <a:fillRect/>
          </a:stretch>
        </p:blipFill>
        <p:spPr>
          <a:xfrm>
            <a:off x="7850857" y="2125731"/>
            <a:ext cx="4141753" cy="4050726"/>
          </a:xfrm>
          <a:prstGeom prst="rect">
            <a:avLst/>
          </a:prstGeom>
        </p:spPr>
      </p:pic>
      <p:sp>
        <p:nvSpPr>
          <p:cNvPr id="13" name="Rectangle 12">
            <a:extLst>
              <a:ext uri="{FF2B5EF4-FFF2-40B4-BE49-F238E27FC236}">
                <a16:creationId xmlns:a16="http://schemas.microsoft.com/office/drawing/2014/main" id="{3164241A-360C-4209-B67D-13037849D92D}"/>
              </a:ext>
            </a:extLst>
          </p:cNvPr>
          <p:cNvSpPr/>
          <p:nvPr/>
        </p:nvSpPr>
        <p:spPr>
          <a:xfrm>
            <a:off x="561678" y="413325"/>
            <a:ext cx="5083315" cy="461665"/>
          </a:xfrm>
          <a:prstGeom prst="rect">
            <a:avLst/>
          </a:prstGeom>
        </p:spPr>
        <p:txBody>
          <a:bodyPr wrap="none">
            <a:spAutoFit/>
          </a:bodyPr>
          <a:lstStyle/>
          <a:p>
            <a:r>
              <a:rPr lang="ro-RO" sz="2400" dirty="0"/>
              <a:t>3.3.3 Echilibrarea statică </a:t>
            </a:r>
            <a:r>
              <a:rPr lang="en-US" sz="2400" dirty="0"/>
              <a:t>experimental</a:t>
            </a:r>
            <a:r>
              <a:rPr lang="ro-RO" sz="2400" dirty="0"/>
              <a:t>ă</a:t>
            </a:r>
            <a:endParaRPr lang="en-US" sz="2400" dirty="0"/>
          </a:p>
        </p:txBody>
      </p:sp>
    </p:spTree>
    <p:extLst>
      <p:ext uri="{BB962C8B-B14F-4D97-AF65-F5344CB8AC3E}">
        <p14:creationId xmlns:p14="http://schemas.microsoft.com/office/powerpoint/2010/main" val="165752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animBg="1"/>
      <p:bldP spid="38" grpId="0"/>
      <p:bldP spid="39"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9FC2E63-B4CA-4C84-B0E5-A487881F0C6A}"/>
              </a:ext>
            </a:extLst>
          </p:cNvPr>
          <p:cNvPicPr>
            <a:picLocks noChangeAspect="1"/>
          </p:cNvPicPr>
          <p:nvPr/>
        </p:nvPicPr>
        <p:blipFill rotWithShape="1">
          <a:blip r:embed="rId2"/>
          <a:srcRect l="705" t="5305" r="-1"/>
          <a:stretch/>
        </p:blipFill>
        <p:spPr>
          <a:xfrm>
            <a:off x="532845" y="1849478"/>
            <a:ext cx="4185225" cy="3841510"/>
          </a:xfrm>
          <a:prstGeom prst="rect">
            <a:avLst/>
          </a:prstGeom>
        </p:spPr>
      </p:pic>
      <p:sp>
        <p:nvSpPr>
          <p:cNvPr id="3" name="Rectangle 2">
            <a:extLst>
              <a:ext uri="{FF2B5EF4-FFF2-40B4-BE49-F238E27FC236}">
                <a16:creationId xmlns:a16="http://schemas.microsoft.com/office/drawing/2014/main" id="{D377DDD2-B621-4232-94C5-4AF87A537EBC}"/>
              </a:ext>
            </a:extLst>
          </p:cNvPr>
          <p:cNvSpPr/>
          <p:nvPr/>
        </p:nvSpPr>
        <p:spPr>
          <a:xfrm>
            <a:off x="415290" y="5814691"/>
            <a:ext cx="4302780" cy="461665"/>
          </a:xfrm>
          <a:prstGeom prst="rect">
            <a:avLst/>
          </a:prstGeom>
        </p:spPr>
        <p:txBody>
          <a:bodyPr wrap="square">
            <a:spAutoFit/>
          </a:bodyPr>
          <a:lstStyle/>
          <a:p>
            <a:r>
              <a:rPr lang="en-US" sz="1200" dirty="0"/>
              <a:t>https://www.travers.com/portable-static-wheel-balancer-stand/p/53-111-915/</a:t>
            </a:r>
          </a:p>
        </p:txBody>
      </p:sp>
      <p:pic>
        <p:nvPicPr>
          <p:cNvPr id="4" name="Picture 3">
            <a:extLst>
              <a:ext uri="{FF2B5EF4-FFF2-40B4-BE49-F238E27FC236}">
                <a16:creationId xmlns:a16="http://schemas.microsoft.com/office/drawing/2014/main" id="{380BDEAA-34FC-4E12-A193-8B7A6CEBBE2C}"/>
              </a:ext>
            </a:extLst>
          </p:cNvPr>
          <p:cNvPicPr>
            <a:picLocks noChangeAspect="1"/>
          </p:cNvPicPr>
          <p:nvPr/>
        </p:nvPicPr>
        <p:blipFill>
          <a:blip r:embed="rId3"/>
          <a:stretch>
            <a:fillRect/>
          </a:stretch>
        </p:blipFill>
        <p:spPr>
          <a:xfrm>
            <a:off x="5014912" y="1634282"/>
            <a:ext cx="2963769" cy="4050485"/>
          </a:xfrm>
          <a:prstGeom prst="rect">
            <a:avLst/>
          </a:prstGeom>
        </p:spPr>
      </p:pic>
      <p:sp>
        <p:nvSpPr>
          <p:cNvPr id="6" name="Rectangle 5">
            <a:extLst>
              <a:ext uri="{FF2B5EF4-FFF2-40B4-BE49-F238E27FC236}">
                <a16:creationId xmlns:a16="http://schemas.microsoft.com/office/drawing/2014/main" id="{68E0D252-0ABF-43F0-91B0-E330BF7B6CDA}"/>
              </a:ext>
            </a:extLst>
          </p:cNvPr>
          <p:cNvSpPr/>
          <p:nvPr/>
        </p:nvSpPr>
        <p:spPr>
          <a:xfrm>
            <a:off x="5418044" y="5814691"/>
            <a:ext cx="2560637" cy="276999"/>
          </a:xfrm>
          <a:prstGeom prst="rect">
            <a:avLst/>
          </a:prstGeom>
        </p:spPr>
        <p:txBody>
          <a:bodyPr wrap="none">
            <a:spAutoFit/>
          </a:bodyPr>
          <a:lstStyle/>
          <a:p>
            <a:r>
              <a:rPr lang="en-US" sz="1200" dirty="0"/>
              <a:t>https://fisso.com/en/products/6-500/</a:t>
            </a:r>
          </a:p>
        </p:txBody>
      </p:sp>
      <p:pic>
        <p:nvPicPr>
          <p:cNvPr id="7" name="Picture 6">
            <a:extLst>
              <a:ext uri="{FF2B5EF4-FFF2-40B4-BE49-F238E27FC236}">
                <a16:creationId xmlns:a16="http://schemas.microsoft.com/office/drawing/2014/main" id="{7034FE03-FC24-4561-A204-17F28F062C23}"/>
              </a:ext>
            </a:extLst>
          </p:cNvPr>
          <p:cNvPicPr>
            <a:picLocks noChangeAspect="1"/>
          </p:cNvPicPr>
          <p:nvPr/>
        </p:nvPicPr>
        <p:blipFill>
          <a:blip r:embed="rId4"/>
          <a:stretch>
            <a:fillRect/>
          </a:stretch>
        </p:blipFill>
        <p:spPr>
          <a:xfrm>
            <a:off x="8560003" y="1634282"/>
            <a:ext cx="3192458" cy="4228673"/>
          </a:xfrm>
          <a:prstGeom prst="rect">
            <a:avLst/>
          </a:prstGeom>
        </p:spPr>
      </p:pic>
      <p:sp>
        <p:nvSpPr>
          <p:cNvPr id="8" name="Rectangle 7">
            <a:extLst>
              <a:ext uri="{FF2B5EF4-FFF2-40B4-BE49-F238E27FC236}">
                <a16:creationId xmlns:a16="http://schemas.microsoft.com/office/drawing/2014/main" id="{5A1F1734-5F4F-4945-A93C-1FECC6C6DEF1}"/>
              </a:ext>
            </a:extLst>
          </p:cNvPr>
          <p:cNvSpPr/>
          <p:nvPr/>
        </p:nvSpPr>
        <p:spPr>
          <a:xfrm>
            <a:off x="8997874" y="5799279"/>
            <a:ext cx="2964979" cy="276999"/>
          </a:xfrm>
          <a:prstGeom prst="rect">
            <a:avLst/>
          </a:prstGeom>
        </p:spPr>
        <p:txBody>
          <a:bodyPr wrap="none">
            <a:spAutoFit/>
          </a:bodyPr>
          <a:lstStyle/>
          <a:p>
            <a:r>
              <a:rPr lang="en-US" sz="1200" dirty="0"/>
              <a:t>https://www.hbm-machines.com/producten</a:t>
            </a:r>
          </a:p>
        </p:txBody>
      </p:sp>
      <p:sp>
        <p:nvSpPr>
          <p:cNvPr id="11" name="Rectangle 10">
            <a:extLst>
              <a:ext uri="{FF2B5EF4-FFF2-40B4-BE49-F238E27FC236}">
                <a16:creationId xmlns:a16="http://schemas.microsoft.com/office/drawing/2014/main" id="{0564EC2F-A1EF-4806-86EF-C13309B7CFB8}"/>
              </a:ext>
            </a:extLst>
          </p:cNvPr>
          <p:cNvSpPr/>
          <p:nvPr/>
        </p:nvSpPr>
        <p:spPr>
          <a:xfrm>
            <a:off x="561678" y="413325"/>
            <a:ext cx="5083315" cy="461665"/>
          </a:xfrm>
          <a:prstGeom prst="rect">
            <a:avLst/>
          </a:prstGeom>
        </p:spPr>
        <p:txBody>
          <a:bodyPr wrap="none">
            <a:spAutoFit/>
          </a:bodyPr>
          <a:lstStyle/>
          <a:p>
            <a:r>
              <a:rPr lang="ro-RO" sz="2400" dirty="0"/>
              <a:t>3.3.3 Echilibrarea statică </a:t>
            </a:r>
            <a:r>
              <a:rPr lang="en-US" sz="2400" dirty="0"/>
              <a:t>experimental</a:t>
            </a:r>
            <a:r>
              <a:rPr lang="ro-RO" sz="2400" dirty="0"/>
              <a:t>ă</a:t>
            </a:r>
            <a:endParaRPr lang="en-US" sz="2400" dirty="0"/>
          </a:p>
        </p:txBody>
      </p:sp>
      <p:sp>
        <p:nvSpPr>
          <p:cNvPr id="9" name="Rectangle 8">
            <a:extLst>
              <a:ext uri="{FF2B5EF4-FFF2-40B4-BE49-F238E27FC236}">
                <a16:creationId xmlns:a16="http://schemas.microsoft.com/office/drawing/2014/main" id="{724D0B18-6958-45EF-8B9D-995BFE34D238}"/>
              </a:ext>
            </a:extLst>
          </p:cNvPr>
          <p:cNvSpPr/>
          <p:nvPr/>
        </p:nvSpPr>
        <p:spPr>
          <a:xfrm>
            <a:off x="561678" y="1078098"/>
            <a:ext cx="3707553" cy="369332"/>
          </a:xfrm>
          <a:prstGeom prst="rect">
            <a:avLst/>
          </a:prstGeom>
        </p:spPr>
        <p:txBody>
          <a:bodyPr wrap="none">
            <a:spAutoFit/>
          </a:bodyPr>
          <a:lstStyle/>
          <a:p>
            <a:r>
              <a:rPr lang="ro-RO" i="1" dirty="0">
                <a:ea typeface="Calibri" panose="020F0502020204030204" pitchFamily="34" charset="0"/>
              </a:rPr>
              <a:t>Dispozitive pentru echilibrarea statică</a:t>
            </a:r>
            <a:endParaRPr lang="en-US" i="1" dirty="0"/>
          </a:p>
        </p:txBody>
      </p:sp>
    </p:spTree>
    <p:extLst>
      <p:ext uri="{BB962C8B-B14F-4D97-AF65-F5344CB8AC3E}">
        <p14:creationId xmlns:p14="http://schemas.microsoft.com/office/powerpoint/2010/main" val="5050583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E4E0140-2299-4C7C-9FEA-6AF6F34C1F6E}"/>
              </a:ext>
            </a:extLst>
          </p:cNvPr>
          <p:cNvSpPr/>
          <p:nvPr/>
        </p:nvSpPr>
        <p:spPr>
          <a:xfrm>
            <a:off x="649568" y="1116227"/>
            <a:ext cx="11030968" cy="646331"/>
          </a:xfrm>
          <a:prstGeom prst="rect">
            <a:avLst/>
          </a:prstGeom>
        </p:spPr>
        <p:txBody>
          <a:bodyPr wrap="none">
            <a:spAutoFit/>
          </a:bodyPr>
          <a:lstStyle/>
          <a:p>
            <a:pPr>
              <a:tabLst>
                <a:tab pos="354013" algn="l"/>
              </a:tabLst>
            </a:pPr>
            <a:r>
              <a:rPr lang="ro-RO" dirty="0">
                <a:ea typeface="Calibri" panose="020F0502020204030204" pitchFamily="34" charset="0"/>
              </a:rPr>
              <a:t>	Se realizează pe mașini de echilibrat dinamic prin plasarea unor mase de echilibrare în două plane alese arbitrar.</a:t>
            </a:r>
          </a:p>
          <a:p>
            <a:r>
              <a:rPr lang="ro-RO" dirty="0">
                <a:ea typeface="Calibri" panose="020F0502020204030204" pitchFamily="34" charset="0"/>
              </a:rPr>
              <a:t>Principiul de funcționare se bazează pe vibrațiile produse de forțele de inerție.</a:t>
            </a:r>
            <a:endParaRPr lang="en-US" dirty="0"/>
          </a:p>
        </p:txBody>
      </p:sp>
      <p:pic>
        <p:nvPicPr>
          <p:cNvPr id="3" name="Picture 2">
            <a:extLst>
              <a:ext uri="{FF2B5EF4-FFF2-40B4-BE49-F238E27FC236}">
                <a16:creationId xmlns:a16="http://schemas.microsoft.com/office/drawing/2014/main" id="{58757F3C-BFA3-4015-A54C-3F5DE3FE462B}"/>
              </a:ext>
            </a:extLst>
          </p:cNvPr>
          <p:cNvPicPr>
            <a:picLocks noChangeAspect="1"/>
          </p:cNvPicPr>
          <p:nvPr/>
        </p:nvPicPr>
        <p:blipFill>
          <a:blip r:embed="rId2"/>
          <a:stretch>
            <a:fillRect/>
          </a:stretch>
        </p:blipFill>
        <p:spPr>
          <a:xfrm>
            <a:off x="7455158" y="1762558"/>
            <a:ext cx="4320075" cy="4845175"/>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1906C90-75B2-4718-B134-69B33DF78128}"/>
                  </a:ext>
                </a:extLst>
              </p:cNvPr>
              <p:cNvSpPr/>
              <p:nvPr/>
            </p:nvSpPr>
            <p:spPr>
              <a:xfrm>
                <a:off x="649568" y="1922225"/>
                <a:ext cx="6684292" cy="2618922"/>
              </a:xfrm>
              <a:prstGeom prst="rect">
                <a:avLst/>
              </a:prstGeom>
            </p:spPr>
            <p:txBody>
              <a:bodyPr wrap="square">
                <a:spAutoFit/>
              </a:bodyPr>
              <a:lstStyle/>
              <a:p>
                <a:pPr algn="just" defTabSz="354013"/>
                <a:r>
                  <a:rPr lang="ro-RO" dirty="0">
                    <a:ea typeface="Calibri" panose="020F0502020204030204" pitchFamily="34" charset="0"/>
                  </a:rPr>
                  <a:t>	Se consideră un rotor dezechilibrat </a:t>
                </a:r>
                <a:r>
                  <a:rPr lang="ro-RO" i="1" dirty="0">
                    <a:ea typeface="Calibri" panose="020F0502020204030204" pitchFamily="34" charset="0"/>
                  </a:rPr>
                  <a:t>1</a:t>
                </a:r>
                <a:r>
                  <a:rPr lang="ro-RO" dirty="0">
                    <a:ea typeface="Calibri" panose="020F0502020204030204" pitchFamily="34" charset="0"/>
                  </a:rPr>
                  <a:t> montat pe un cadru oscilant </a:t>
                </a:r>
                <a:r>
                  <a:rPr lang="ro-RO" i="1" dirty="0">
                    <a:ea typeface="Calibri" panose="020F0502020204030204" pitchFamily="34" charset="0"/>
                  </a:rPr>
                  <a:t>2</a:t>
                </a:r>
                <a:r>
                  <a:rPr lang="ro-RO" dirty="0">
                    <a:ea typeface="Calibri" panose="020F0502020204030204" pitchFamily="34" charset="0"/>
                  </a:rPr>
                  <a:t>. Cele două plane în care se vor adăuga masele de echilibrare sunt suprafețele frontale ale rotorului. </a:t>
                </a:r>
                <a:r>
                  <a:rPr lang="ro-RO" dirty="0"/>
                  <a:t>Axa de oscilație </a:t>
                </a:r>
                <a:r>
                  <a:rPr lang="ro-RO" i="1" dirty="0"/>
                  <a:t>O </a:t>
                </a:r>
                <a:r>
                  <a:rPr lang="ro-RO" dirty="0"/>
                  <a:t>este conținută în planul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𝑃</m:t>
                        </m:r>
                      </m:e>
                      <m:sub>
                        <m:r>
                          <a:rPr lang="ro-RO" b="0" i="1" smtClean="0">
                            <a:latin typeface="Cambria Math" panose="02040503050406030204" pitchFamily="18" charset="0"/>
                          </a:rPr>
                          <m:t>2</m:t>
                        </m:r>
                      </m:sub>
                    </m:sSub>
                  </m:oMath>
                </a14:m>
                <a:r>
                  <a:rPr lang="ro-RO" dirty="0"/>
                  <a:t>.</a:t>
                </a:r>
              </a:p>
              <a:p>
                <a:pPr algn="just" defTabSz="354013"/>
                <a:r>
                  <a:rPr lang="ro-RO" dirty="0"/>
                  <a:t>	Rotorul supus echilibrării se echivalează cu două mase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1</m:t>
                        </m:r>
                      </m:sub>
                    </m:sSub>
                  </m:oMath>
                </a14:m>
                <a:r>
                  <a:rPr lang="ro-RO" dirty="0"/>
                  <a:t> și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2</m:t>
                        </m:r>
                      </m:sub>
                    </m:sSub>
                  </m:oMath>
                </a14:m>
                <a:r>
                  <a:rPr lang="ro-RO" dirty="0"/>
                  <a:t> plasate în cele două plane, denumite </a:t>
                </a:r>
                <a:r>
                  <a:rPr lang="ro-RO" i="1" dirty="0"/>
                  <a:t>mase de dezechilibrare. </a:t>
                </a:r>
              </a:p>
              <a:p>
                <a:pPr algn="just" defTabSz="354013"/>
                <a:r>
                  <a:rPr lang="ro-RO" i="1" dirty="0"/>
                  <a:t>	</a:t>
                </a:r>
                <a:r>
                  <a:rPr lang="ro-RO" dirty="0"/>
                  <a:t>Datorită mișcării de rotație a rotorului, cele două mase vor genera forțele de inerție </a:t>
                </a:r>
                <a14:m>
                  <m:oMath xmlns:m="http://schemas.openxmlformats.org/officeDocument/2006/math">
                    <m:sSub>
                      <m:sSubPr>
                        <m:ctrlPr>
                          <a:rPr lang="ro-RO" i="1" smtClean="0">
                            <a:latin typeface="Cambria Math" panose="02040503050406030204" pitchFamily="18" charset="0"/>
                          </a:rPr>
                        </m:ctrlPr>
                      </m:sSubPr>
                      <m:e>
                        <m:acc>
                          <m:accPr>
                            <m:chr m:val="⃗"/>
                            <m:ctrlPr>
                              <a:rPr lang="ro-RO" i="1" smtClean="0">
                                <a:latin typeface="Cambria Math" panose="02040503050406030204" pitchFamily="18" charset="0"/>
                              </a:rPr>
                            </m:ctrlPr>
                          </m:accPr>
                          <m:e>
                            <m:r>
                              <a:rPr lang="ro-RO" b="0" i="1" smtClean="0">
                                <a:latin typeface="Cambria Math" panose="02040503050406030204" pitchFamily="18" charset="0"/>
                              </a:rPr>
                              <m:t>𝐹</m:t>
                            </m:r>
                          </m:e>
                        </m:acc>
                      </m:e>
                      <m:sub>
                        <m:r>
                          <a:rPr lang="ro-RO" b="0" i="1" smtClean="0">
                            <a:latin typeface="Cambria Math" panose="02040503050406030204" pitchFamily="18" charset="0"/>
                          </a:rPr>
                          <m:t>𝑖</m:t>
                        </m:r>
                        <m:r>
                          <a:rPr lang="ro-RO" b="0" i="1" smtClean="0">
                            <a:latin typeface="Cambria Math" panose="02040503050406030204" pitchFamily="18" charset="0"/>
                          </a:rPr>
                          <m:t>1</m:t>
                        </m:r>
                      </m:sub>
                    </m:sSub>
                  </m:oMath>
                </a14:m>
                <a:r>
                  <a:rPr lang="ro-RO" dirty="0"/>
                  <a:t>și </a:t>
                </a:r>
                <a14:m>
                  <m:oMath xmlns:m="http://schemas.openxmlformats.org/officeDocument/2006/math">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𝑖</m:t>
                        </m:r>
                        <m:r>
                          <a:rPr lang="ro-RO" b="0" i="1" smtClean="0">
                            <a:latin typeface="Cambria Math" panose="02040503050406030204" pitchFamily="18" charset="0"/>
                          </a:rPr>
                          <m:t>2</m:t>
                        </m:r>
                      </m:sub>
                    </m:sSub>
                  </m:oMath>
                </a14:m>
                <a:r>
                  <a:rPr lang="ro-RO" dirty="0"/>
                  <a:t>. Momentul produs de forța </a:t>
                </a:r>
                <a14:m>
                  <m:oMath xmlns:m="http://schemas.openxmlformats.org/officeDocument/2006/math">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𝑖</m:t>
                        </m:r>
                        <m:r>
                          <a:rPr lang="ro-RO" i="1">
                            <a:latin typeface="Cambria Math" panose="02040503050406030204" pitchFamily="18" charset="0"/>
                          </a:rPr>
                          <m:t>1</m:t>
                        </m:r>
                      </m:sub>
                    </m:sSub>
                  </m:oMath>
                </a14:m>
                <a:r>
                  <a:rPr lang="ro-RO" dirty="0"/>
                  <a:t> în raport cu axa O este:</a:t>
                </a:r>
              </a:p>
            </p:txBody>
          </p:sp>
        </mc:Choice>
        <mc:Fallback xmlns="">
          <p:sp>
            <p:nvSpPr>
              <p:cNvPr id="6" name="Rectangle 5">
                <a:extLst>
                  <a:ext uri="{FF2B5EF4-FFF2-40B4-BE49-F238E27FC236}">
                    <a16:creationId xmlns:a16="http://schemas.microsoft.com/office/drawing/2014/main" id="{11906C90-75B2-4718-B134-69B33DF78128}"/>
                  </a:ext>
                </a:extLst>
              </p:cNvPr>
              <p:cNvSpPr>
                <a:spLocks noRot="1" noChangeAspect="1" noMove="1" noResize="1" noEditPoints="1" noAdjustHandles="1" noChangeArrowheads="1" noChangeShapeType="1" noTextEdit="1"/>
              </p:cNvSpPr>
              <p:nvPr/>
            </p:nvSpPr>
            <p:spPr>
              <a:xfrm>
                <a:off x="649568" y="1922225"/>
                <a:ext cx="6684292" cy="2618922"/>
              </a:xfrm>
              <a:prstGeom prst="rect">
                <a:avLst/>
              </a:prstGeom>
              <a:blipFill>
                <a:blip r:embed="rId3"/>
                <a:stretch>
                  <a:fillRect l="-821" t="-1163" r="-730" b="-2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BEDCDDE-725E-459D-8184-6A46E6FBB5D1}"/>
                  </a:ext>
                </a:extLst>
              </p:cNvPr>
              <p:cNvSpPr txBox="1"/>
              <p:nvPr/>
            </p:nvSpPr>
            <p:spPr>
              <a:xfrm>
                <a:off x="2845919" y="4754648"/>
                <a:ext cx="22915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𝑖</m:t>
                          </m:r>
                          <m:r>
                            <a:rPr lang="ro-RO" b="0" i="1" smtClean="0">
                              <a:latin typeface="Cambria Math" panose="02040503050406030204" pitchFamily="18" charset="0"/>
                            </a:rPr>
                            <m:t>0</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1</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1</m:t>
                          </m:r>
                        </m:sub>
                      </m:sSub>
                      <m:sSup>
                        <m:sSupPr>
                          <m:ctrlPr>
                            <a:rPr lang="ro-RO" b="0" i="1" smtClean="0">
                              <a:latin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𝜔</m:t>
                          </m:r>
                        </m:e>
                        <m:sup>
                          <m:r>
                            <a:rPr lang="ro-RO" b="0" i="1" smtClean="0">
                              <a:latin typeface="Cambria Math" panose="02040503050406030204" pitchFamily="18" charset="0"/>
                            </a:rPr>
                            <m:t>2</m:t>
                          </m:r>
                        </m:sup>
                      </m:sSup>
                      <m:r>
                        <a:rPr lang="ro-RO" b="0" i="1" smtClean="0">
                          <a:latin typeface="Cambria Math" panose="02040503050406030204" pitchFamily="18" charset="0"/>
                        </a:rPr>
                        <m:t>𝑧</m:t>
                      </m:r>
                      <m:r>
                        <a:rPr lang="ro-RO" b="0" i="1" smtClean="0">
                          <a:latin typeface="Cambria Math" panose="02040503050406030204" pitchFamily="18" charset="0"/>
                          <a:ea typeface="Cambria Math" panose="02040503050406030204" pitchFamily="18" charset="0"/>
                        </a:rPr>
                        <m:t>∙</m:t>
                      </m:r>
                      <m:func>
                        <m:funcPr>
                          <m:ctrlPr>
                            <a:rPr lang="ro-RO" b="0" i="1" smtClean="0">
                              <a:latin typeface="Cambria Math" panose="02040503050406030204" pitchFamily="18" charset="0"/>
                              <a:ea typeface="Cambria Math" panose="02040503050406030204" pitchFamily="18" charset="0"/>
                            </a:rPr>
                          </m:ctrlPr>
                        </m:funcPr>
                        <m:fName>
                          <m:r>
                            <m:rPr>
                              <m:sty m:val="p"/>
                            </m:rPr>
                            <a:rPr lang="ro-RO" b="0" i="0" smtClean="0">
                              <a:latin typeface="Cambria Math" panose="02040503050406030204" pitchFamily="18" charset="0"/>
                              <a:ea typeface="Cambria Math" panose="02040503050406030204" pitchFamily="18" charset="0"/>
                            </a:rPr>
                            <m:t>sin</m:t>
                          </m:r>
                        </m:fName>
                        <m:e>
                          <m:r>
                            <a:rPr lang="ro-RO" b="0" i="1" smtClean="0">
                              <a:latin typeface="Cambria Math" panose="02040503050406030204" pitchFamily="18" charset="0"/>
                              <a:ea typeface="Cambria Math" panose="02040503050406030204" pitchFamily="18" charset="0"/>
                            </a:rPr>
                            <m:t>𝜑</m:t>
                          </m:r>
                        </m:e>
                      </m:func>
                    </m:oMath>
                  </m:oMathPara>
                </a14:m>
                <a:endParaRPr lang="en-US" dirty="0"/>
              </a:p>
            </p:txBody>
          </p:sp>
        </mc:Choice>
        <mc:Fallback xmlns="">
          <p:sp>
            <p:nvSpPr>
              <p:cNvPr id="7" name="TextBox 6">
                <a:extLst>
                  <a:ext uri="{FF2B5EF4-FFF2-40B4-BE49-F238E27FC236}">
                    <a16:creationId xmlns:a16="http://schemas.microsoft.com/office/drawing/2014/main" id="{CBEDCDDE-725E-459D-8184-6A46E6FBB5D1}"/>
                  </a:ext>
                </a:extLst>
              </p:cNvPr>
              <p:cNvSpPr txBox="1">
                <a:spLocks noRot="1" noChangeAspect="1" noMove="1" noResize="1" noEditPoints="1" noAdjustHandles="1" noChangeArrowheads="1" noChangeShapeType="1" noTextEdit="1"/>
              </p:cNvSpPr>
              <p:nvPr/>
            </p:nvSpPr>
            <p:spPr>
              <a:xfrm>
                <a:off x="2845919" y="4754648"/>
                <a:ext cx="2291589" cy="276999"/>
              </a:xfrm>
              <a:prstGeom prst="rect">
                <a:avLst/>
              </a:prstGeom>
              <a:blipFill>
                <a:blip r:embed="rId4"/>
                <a:stretch>
                  <a:fillRect l="-1064" t="-4444" r="-798"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F634ED8-E4AF-461D-B277-7AD6F574E0AA}"/>
                  </a:ext>
                </a:extLst>
              </p:cNvPr>
              <p:cNvSpPr/>
              <p:nvPr/>
            </p:nvSpPr>
            <p:spPr>
              <a:xfrm>
                <a:off x="649569" y="5401808"/>
                <a:ext cx="6805590" cy="679930"/>
              </a:xfrm>
              <a:prstGeom prst="rect">
                <a:avLst/>
              </a:prstGeom>
            </p:spPr>
            <p:txBody>
              <a:bodyPr wrap="square">
                <a:spAutoFit/>
              </a:bodyPr>
              <a:lstStyle/>
              <a:p>
                <a:pPr algn="just">
                  <a:tabLst>
                    <a:tab pos="354013" algn="l"/>
                  </a:tabLst>
                </a:pPr>
                <a:r>
                  <a:rPr lang="ro-RO" dirty="0"/>
                  <a:t>	Pentru echilibrarea rotorului în planul în care acționează forța </a:t>
                </a:r>
                <a14:m>
                  <m:oMath xmlns:m="http://schemas.openxmlformats.org/officeDocument/2006/math">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𝑖</m:t>
                        </m:r>
                        <m:r>
                          <a:rPr lang="ro-RO" i="1">
                            <a:latin typeface="Cambria Math" panose="02040503050406030204" pitchFamily="18" charset="0"/>
                          </a:rPr>
                          <m:t>1</m:t>
                        </m:r>
                      </m:sub>
                    </m:sSub>
                  </m:oMath>
                </a14:m>
                <a:r>
                  <a:rPr lang="ro-RO" dirty="0"/>
                  <a:t> trebuie să se determine masa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1</m:t>
                        </m:r>
                      </m:sub>
                    </m:sSub>
                  </m:oMath>
                </a14:m>
                <a:r>
                  <a:rPr lang="ro-RO" dirty="0"/>
                  <a:t> și poziția unghiulară </a:t>
                </a:r>
                <a:r>
                  <a:rPr lang="ro-RO" i="1" dirty="0">
                    <a:latin typeface="Symbol" panose="05050102010706020507" pitchFamily="18" charset="2"/>
                  </a:rPr>
                  <a:t>j</a:t>
                </a:r>
                <a:r>
                  <a:rPr lang="ro-RO" dirty="0">
                    <a:latin typeface="Symbol" panose="05050102010706020507" pitchFamily="18" charset="2"/>
                  </a:rPr>
                  <a:t> </a:t>
                </a:r>
                <a:r>
                  <a:rPr lang="ro-RO" dirty="0"/>
                  <a:t>a acesteia.</a:t>
                </a:r>
                <a:endParaRPr lang="en-US" dirty="0"/>
              </a:p>
            </p:txBody>
          </p:sp>
        </mc:Choice>
        <mc:Fallback xmlns="">
          <p:sp>
            <p:nvSpPr>
              <p:cNvPr id="9" name="Rectangle 8">
                <a:extLst>
                  <a:ext uri="{FF2B5EF4-FFF2-40B4-BE49-F238E27FC236}">
                    <a16:creationId xmlns:a16="http://schemas.microsoft.com/office/drawing/2014/main" id="{FF634ED8-E4AF-461D-B277-7AD6F574E0AA}"/>
                  </a:ext>
                </a:extLst>
              </p:cNvPr>
              <p:cNvSpPr>
                <a:spLocks noRot="1" noChangeAspect="1" noMove="1" noResize="1" noEditPoints="1" noAdjustHandles="1" noChangeArrowheads="1" noChangeShapeType="1" noTextEdit="1"/>
              </p:cNvSpPr>
              <p:nvPr/>
            </p:nvSpPr>
            <p:spPr>
              <a:xfrm>
                <a:off x="649569" y="5401808"/>
                <a:ext cx="6805590" cy="679930"/>
              </a:xfrm>
              <a:prstGeom prst="rect">
                <a:avLst/>
              </a:prstGeom>
              <a:blipFill>
                <a:blip r:embed="rId5"/>
                <a:stretch>
                  <a:fillRect l="-806" t="-13393" r="-2151" b="-13393"/>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72683B84-2F70-406F-B5BC-589DF6AD776C}"/>
              </a:ext>
            </a:extLst>
          </p:cNvPr>
          <p:cNvSpPr/>
          <p:nvPr/>
        </p:nvSpPr>
        <p:spPr>
          <a:xfrm>
            <a:off x="561678" y="413325"/>
            <a:ext cx="5407634" cy="461665"/>
          </a:xfrm>
          <a:prstGeom prst="rect">
            <a:avLst/>
          </a:prstGeom>
        </p:spPr>
        <p:txBody>
          <a:bodyPr wrap="none">
            <a:spAutoFit/>
          </a:bodyPr>
          <a:lstStyle/>
          <a:p>
            <a:r>
              <a:rPr lang="ro-RO" sz="2400" dirty="0"/>
              <a:t>3.3.4 Echilibrarea dinamică </a:t>
            </a:r>
            <a:r>
              <a:rPr lang="en-US" sz="2400" dirty="0"/>
              <a:t>experimental</a:t>
            </a:r>
            <a:r>
              <a:rPr lang="ro-RO" sz="2400" dirty="0"/>
              <a:t>ă</a:t>
            </a:r>
            <a:endParaRPr lang="en-US" sz="2400" dirty="0"/>
          </a:p>
        </p:txBody>
      </p:sp>
      <p:sp>
        <p:nvSpPr>
          <p:cNvPr id="11" name="Action Button: Go Home 10">
            <a:hlinkClick r:id="rId6" action="ppaction://hlinksldjump" highlightClick="1"/>
            <a:extLst>
              <a:ext uri="{FF2B5EF4-FFF2-40B4-BE49-F238E27FC236}">
                <a16:creationId xmlns:a16="http://schemas.microsoft.com/office/drawing/2014/main" id="{A76A3D0F-9B4B-4984-BEC7-DD07D9D622EB}"/>
              </a:ext>
            </a:extLst>
          </p:cNvPr>
          <p:cNvSpPr/>
          <p:nvPr/>
        </p:nvSpPr>
        <p:spPr>
          <a:xfrm>
            <a:off x="11047701" y="388836"/>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423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BEDCDDE-725E-459D-8184-6A46E6FBB5D1}"/>
                  </a:ext>
                </a:extLst>
              </p:cNvPr>
              <p:cNvSpPr txBox="1"/>
              <p:nvPr/>
            </p:nvSpPr>
            <p:spPr>
              <a:xfrm>
                <a:off x="2801429" y="2545612"/>
                <a:ext cx="3067763"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𝐴</m:t>
                          </m:r>
                        </m:e>
                        <m:sub>
                          <m:r>
                            <a:rPr lang="ro-RO" b="0" i="1" smtClean="0">
                              <a:latin typeface="Cambria Math" panose="02040503050406030204" pitchFamily="18" charset="0"/>
                            </a:rPr>
                            <m:t>1</m:t>
                          </m:r>
                        </m:sub>
                      </m:sSub>
                      <m:r>
                        <a:rPr lang="ro-RO" b="0" i="1" smtClean="0">
                          <a:latin typeface="Cambria Math" panose="02040503050406030204" pitchFamily="18" charset="0"/>
                        </a:rPr>
                        <m:t>=</m:t>
                      </m:r>
                      <m:r>
                        <a:rPr lang="ro-RO" b="0" i="1" smtClean="0">
                          <a:latin typeface="Cambria Math" panose="02040503050406030204" pitchFamily="18" charset="0"/>
                        </a:rPr>
                        <m:t>𝑘</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𝑖</m:t>
                          </m:r>
                          <m:r>
                            <a:rPr lang="ro-RO" b="0" i="1" smtClean="0">
                              <a:latin typeface="Cambria Math" panose="02040503050406030204" pitchFamily="18" charset="0"/>
                            </a:rPr>
                            <m:t>1</m:t>
                          </m:r>
                        </m:sub>
                      </m:sSub>
                      <m:r>
                        <a:rPr lang="ro-RO" b="0" i="1" smtClean="0">
                          <a:latin typeface="Cambria Math" panose="02040503050406030204" pitchFamily="18" charset="0"/>
                        </a:rPr>
                        <m:t>𝑧</m:t>
                      </m:r>
                      <m:r>
                        <a:rPr lang="ro-RO" b="0" i="1" smtClean="0">
                          <a:latin typeface="Cambria Math" panose="02040503050406030204" pitchFamily="18" charset="0"/>
                        </a:rPr>
                        <m:t>=</m:t>
                      </m:r>
                      <m:r>
                        <a:rPr lang="ro-RO" b="0" i="1" smtClean="0">
                          <a:latin typeface="Cambria Math" panose="02040503050406030204" pitchFamily="18" charset="0"/>
                        </a:rPr>
                        <m:t>𝑘</m:t>
                      </m:r>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1</m:t>
                          </m:r>
                        </m:sub>
                      </m:sSub>
                      <m:sSup>
                        <m:sSupPr>
                          <m:ctrlPr>
                            <a:rPr lang="ro-RO" b="0" i="1" smtClean="0">
                              <a:latin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𝜔</m:t>
                          </m:r>
                        </m:e>
                        <m:sup>
                          <m:r>
                            <a:rPr lang="ro-RO" b="0" i="1" smtClean="0">
                              <a:latin typeface="Cambria Math" panose="02040503050406030204" pitchFamily="18" charset="0"/>
                            </a:rPr>
                            <m:t>2</m:t>
                          </m:r>
                        </m:sup>
                      </m:sSup>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rPr>
                        <m:t>𝑧</m:t>
                      </m:r>
                    </m:oMath>
                  </m:oMathPara>
                </a14:m>
                <a:endParaRPr lang="en-US" dirty="0"/>
              </a:p>
            </p:txBody>
          </p:sp>
        </mc:Choice>
        <mc:Fallback xmlns="">
          <p:sp>
            <p:nvSpPr>
              <p:cNvPr id="7" name="TextBox 6">
                <a:extLst>
                  <a:ext uri="{FF2B5EF4-FFF2-40B4-BE49-F238E27FC236}">
                    <a16:creationId xmlns:a16="http://schemas.microsoft.com/office/drawing/2014/main" id="{CBEDCDDE-725E-459D-8184-6A46E6FBB5D1}"/>
                  </a:ext>
                </a:extLst>
              </p:cNvPr>
              <p:cNvSpPr txBox="1">
                <a:spLocks noRot="1" noChangeAspect="1" noMove="1" noResize="1" noEditPoints="1" noAdjustHandles="1" noChangeArrowheads="1" noChangeShapeType="1" noTextEdit="1"/>
              </p:cNvSpPr>
              <p:nvPr/>
            </p:nvSpPr>
            <p:spPr>
              <a:xfrm>
                <a:off x="2801429" y="2545612"/>
                <a:ext cx="3067763" cy="276999"/>
              </a:xfrm>
              <a:prstGeom prst="rect">
                <a:avLst/>
              </a:prstGeom>
              <a:blipFill>
                <a:blip r:embed="rId2"/>
                <a:stretch>
                  <a:fillRect l="-1188" t="-2128" r="-396" b="-14894"/>
                </a:stretch>
              </a:blipFill>
              <a:ln>
                <a:solidFill>
                  <a:schemeClr val="accent1"/>
                </a:solidFill>
              </a:ln>
            </p:spPr>
            <p:txBody>
              <a:bodyPr/>
              <a:lstStyle/>
              <a:p>
                <a:r>
                  <a:rPr lang="en-US">
                    <a:noFill/>
                  </a:rPr>
                  <a:t> </a:t>
                </a:r>
              </a:p>
            </p:txBody>
          </p:sp>
        </mc:Fallback>
      </mc:AlternateContent>
      <p:sp>
        <p:nvSpPr>
          <p:cNvPr id="2" name="Rectangle 1">
            <a:extLst>
              <a:ext uri="{FF2B5EF4-FFF2-40B4-BE49-F238E27FC236}">
                <a16:creationId xmlns:a16="http://schemas.microsoft.com/office/drawing/2014/main" id="{4AAED83E-2C2A-4A18-84F6-C4DBFD9DCE50}"/>
              </a:ext>
            </a:extLst>
          </p:cNvPr>
          <p:cNvSpPr/>
          <p:nvPr/>
        </p:nvSpPr>
        <p:spPr>
          <a:xfrm>
            <a:off x="686180" y="946632"/>
            <a:ext cx="2973763" cy="369332"/>
          </a:xfrm>
          <a:prstGeom prst="rect">
            <a:avLst/>
          </a:prstGeom>
        </p:spPr>
        <p:txBody>
          <a:bodyPr wrap="none">
            <a:spAutoFit/>
          </a:bodyPr>
          <a:lstStyle/>
          <a:p>
            <a:r>
              <a:rPr lang="ro-RO" b="1" dirty="0"/>
              <a:t>Metoda turației la rezonanță </a:t>
            </a:r>
            <a:endParaRPr lang="en-US" b="1" dirty="0"/>
          </a:p>
        </p:txBody>
      </p:sp>
      <p:sp>
        <p:nvSpPr>
          <p:cNvPr id="4" name="Rectangle 3">
            <a:extLst>
              <a:ext uri="{FF2B5EF4-FFF2-40B4-BE49-F238E27FC236}">
                <a16:creationId xmlns:a16="http://schemas.microsoft.com/office/drawing/2014/main" id="{FCC4D25B-71A7-46AB-A1BE-C5D381336A77}"/>
              </a:ext>
            </a:extLst>
          </p:cNvPr>
          <p:cNvSpPr/>
          <p:nvPr/>
        </p:nvSpPr>
        <p:spPr>
          <a:xfrm>
            <a:off x="561678" y="1352911"/>
            <a:ext cx="9675854" cy="369332"/>
          </a:xfrm>
          <a:prstGeom prst="rect">
            <a:avLst/>
          </a:prstGeom>
        </p:spPr>
        <p:txBody>
          <a:bodyPr wrap="none">
            <a:spAutoFit/>
          </a:bodyPr>
          <a:lstStyle/>
          <a:p>
            <a:r>
              <a:rPr lang="ro-RO" dirty="0"/>
              <a:t>La rezonanță amplitudinea oscilațiilor este direct proporțională cu amplitudinea factorului perturbator</a:t>
            </a:r>
            <a:endParaRPr lang="en-US" dirty="0"/>
          </a:p>
        </p:txBody>
      </p:sp>
      <p:pic>
        <p:nvPicPr>
          <p:cNvPr id="11" name="Picture 10">
            <a:extLst>
              <a:ext uri="{FF2B5EF4-FFF2-40B4-BE49-F238E27FC236}">
                <a16:creationId xmlns:a16="http://schemas.microsoft.com/office/drawing/2014/main" id="{8F28621A-2BC8-4828-B18D-83D161E30A05}"/>
              </a:ext>
            </a:extLst>
          </p:cNvPr>
          <p:cNvPicPr>
            <a:picLocks noChangeAspect="1"/>
          </p:cNvPicPr>
          <p:nvPr/>
        </p:nvPicPr>
        <p:blipFill>
          <a:blip r:embed="rId3"/>
          <a:stretch>
            <a:fillRect/>
          </a:stretch>
        </p:blipFill>
        <p:spPr>
          <a:xfrm>
            <a:off x="8114892" y="2258547"/>
            <a:ext cx="3632814" cy="3799926"/>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967C310-2E17-4C8A-9F0C-9C7B7EF37A94}"/>
                  </a:ext>
                </a:extLst>
              </p:cNvPr>
              <p:cNvSpPr/>
              <p:nvPr/>
            </p:nvSpPr>
            <p:spPr>
              <a:xfrm>
                <a:off x="561678" y="1705740"/>
                <a:ext cx="9035294" cy="402931"/>
              </a:xfrm>
              <a:prstGeom prst="rect">
                <a:avLst/>
              </a:prstGeom>
            </p:spPr>
            <p:txBody>
              <a:bodyPr wrap="none">
                <a:spAutoFit/>
              </a:bodyPr>
              <a:lstStyle/>
              <a:p>
                <a:r>
                  <a:rPr lang="ro-RO" dirty="0"/>
                  <a:t>În sistemul analizat factorul perturbator este momentul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𝑖</m:t>
                        </m:r>
                        <m:r>
                          <a:rPr lang="ro-RO" i="1">
                            <a:latin typeface="Cambria Math" panose="02040503050406030204" pitchFamily="18" charset="0"/>
                          </a:rPr>
                          <m:t>0</m:t>
                        </m:r>
                      </m:sub>
                    </m:sSub>
                  </m:oMath>
                </a14:m>
                <a:r>
                  <a:rPr lang="ro-RO" dirty="0"/>
                  <a:t> produs de forța </a:t>
                </a:r>
                <a14:m>
                  <m:oMath xmlns:m="http://schemas.openxmlformats.org/officeDocument/2006/math">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𝑖</m:t>
                        </m:r>
                        <m:r>
                          <a:rPr lang="ro-RO" i="1">
                            <a:latin typeface="Cambria Math" panose="02040503050406030204" pitchFamily="18" charset="0"/>
                          </a:rPr>
                          <m:t>1</m:t>
                        </m:r>
                      </m:sub>
                    </m:sSub>
                  </m:oMath>
                </a14:m>
                <a:r>
                  <a:rPr lang="ro-RO" dirty="0"/>
                  <a:t> din planul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𝑃</m:t>
                        </m:r>
                      </m:e>
                      <m:sub>
                        <m:r>
                          <a:rPr lang="ro-RO" b="0" i="1" smtClean="0">
                            <a:latin typeface="Cambria Math" panose="02040503050406030204" pitchFamily="18" charset="0"/>
                          </a:rPr>
                          <m:t>1</m:t>
                        </m:r>
                      </m:sub>
                    </m:sSub>
                    <m:r>
                      <a:rPr lang="ro-RO" b="0" i="1" smtClean="0">
                        <a:latin typeface="Cambria Math" panose="02040503050406030204" pitchFamily="18" charset="0"/>
                      </a:rPr>
                      <m:t>.</m:t>
                    </m:r>
                  </m:oMath>
                </a14:m>
                <a:endParaRPr lang="en-US" dirty="0"/>
              </a:p>
            </p:txBody>
          </p:sp>
        </mc:Choice>
        <mc:Fallback xmlns="">
          <p:sp>
            <p:nvSpPr>
              <p:cNvPr id="12" name="Rectangle 11">
                <a:extLst>
                  <a:ext uri="{FF2B5EF4-FFF2-40B4-BE49-F238E27FC236}">
                    <a16:creationId xmlns:a16="http://schemas.microsoft.com/office/drawing/2014/main" id="{0967C310-2E17-4C8A-9F0C-9C7B7EF37A94}"/>
                  </a:ext>
                </a:extLst>
              </p:cNvPr>
              <p:cNvSpPr>
                <a:spLocks noRot="1" noChangeAspect="1" noMove="1" noResize="1" noEditPoints="1" noAdjustHandles="1" noChangeArrowheads="1" noChangeShapeType="1" noTextEdit="1"/>
              </p:cNvSpPr>
              <p:nvPr/>
            </p:nvSpPr>
            <p:spPr>
              <a:xfrm>
                <a:off x="561678" y="1705740"/>
                <a:ext cx="9035294" cy="402931"/>
              </a:xfrm>
              <a:prstGeom prst="rect">
                <a:avLst/>
              </a:prstGeom>
              <a:blipFill>
                <a:blip r:embed="rId4"/>
                <a:stretch>
                  <a:fillRect l="-540" t="-22727" b="-24242"/>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A045ADC8-A0BE-41A5-9E03-61A31251864E}"/>
              </a:ext>
            </a:extLst>
          </p:cNvPr>
          <p:cNvSpPr/>
          <p:nvPr/>
        </p:nvSpPr>
        <p:spPr>
          <a:xfrm>
            <a:off x="970218" y="3107651"/>
            <a:ext cx="728084" cy="369332"/>
          </a:xfrm>
          <a:prstGeom prst="rect">
            <a:avLst/>
          </a:prstGeom>
        </p:spPr>
        <p:txBody>
          <a:bodyPr wrap="none">
            <a:spAutoFit/>
          </a:bodyPr>
          <a:lstStyle/>
          <a:p>
            <a:r>
              <a:rPr lang="ro-RO" dirty="0"/>
              <a:t>unde:</a:t>
            </a:r>
            <a:endParaRPr lang="en-US" dirty="0"/>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4AC5D87-24A0-4C6E-9C7A-2F6E21DC01B6}"/>
                  </a:ext>
                </a:extLst>
              </p:cNvPr>
              <p:cNvSpPr/>
              <p:nvPr/>
            </p:nvSpPr>
            <p:spPr>
              <a:xfrm>
                <a:off x="1837490" y="3414197"/>
                <a:ext cx="4853765" cy="646331"/>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𝐴</m:t>
                        </m:r>
                      </m:e>
                      <m:sub>
                        <m:r>
                          <a:rPr lang="ro-RO" i="1">
                            <a:latin typeface="Cambria Math" panose="02040503050406030204" pitchFamily="18" charset="0"/>
                          </a:rPr>
                          <m:t>1</m:t>
                        </m:r>
                      </m:sub>
                    </m:sSub>
                  </m:oMath>
                </a14:m>
                <a:r>
                  <a:rPr lang="ro-RO" dirty="0"/>
                  <a:t> - amplitudinea oscilațiilor la rezonanță</a:t>
                </a:r>
              </a:p>
              <a:p>
                <a14:m>
                  <m:oMath xmlns:m="http://schemas.openxmlformats.org/officeDocument/2006/math">
                    <m:r>
                      <a:rPr lang="ro-RO" i="1">
                        <a:latin typeface="Cambria Math" panose="02040503050406030204" pitchFamily="18" charset="0"/>
                      </a:rPr>
                      <m:t>𝑘</m:t>
                    </m:r>
                  </m:oMath>
                </a14:m>
                <a:r>
                  <a:rPr lang="ro-RO" dirty="0"/>
                  <a:t> – constanta de proporționalitate a dispozitivului</a:t>
                </a:r>
                <a:endParaRPr lang="en-US" dirty="0"/>
              </a:p>
            </p:txBody>
          </p:sp>
        </mc:Choice>
        <mc:Fallback xmlns="">
          <p:sp>
            <p:nvSpPr>
              <p:cNvPr id="14" name="Rectangle 13">
                <a:extLst>
                  <a:ext uri="{FF2B5EF4-FFF2-40B4-BE49-F238E27FC236}">
                    <a16:creationId xmlns:a16="http://schemas.microsoft.com/office/drawing/2014/main" id="{94AC5D87-24A0-4C6E-9C7A-2F6E21DC01B6}"/>
                  </a:ext>
                </a:extLst>
              </p:cNvPr>
              <p:cNvSpPr>
                <a:spLocks noRot="1" noChangeAspect="1" noMove="1" noResize="1" noEditPoints="1" noAdjustHandles="1" noChangeArrowheads="1" noChangeShapeType="1" noTextEdit="1"/>
              </p:cNvSpPr>
              <p:nvPr/>
            </p:nvSpPr>
            <p:spPr>
              <a:xfrm>
                <a:off x="1837490" y="3414197"/>
                <a:ext cx="4853765" cy="646331"/>
              </a:xfrm>
              <a:prstGeom prst="rect">
                <a:avLst/>
              </a:prstGeom>
              <a:blipFill>
                <a:blip r:embed="rId5"/>
                <a:stretch>
                  <a:fillRect t="-4717" r="-502"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CE3A612-6573-400C-BCF2-E6E1F3734CE8}"/>
                  </a:ext>
                </a:extLst>
              </p:cNvPr>
              <p:cNvSpPr/>
              <p:nvPr/>
            </p:nvSpPr>
            <p:spPr>
              <a:xfrm>
                <a:off x="561678" y="4535135"/>
                <a:ext cx="7397334" cy="1234249"/>
              </a:xfrm>
              <a:prstGeom prst="rect">
                <a:avLst/>
              </a:prstGeom>
            </p:spPr>
            <p:txBody>
              <a:bodyPr wrap="square">
                <a:spAutoFit/>
              </a:bodyPr>
              <a:lstStyle/>
              <a:p>
                <a:pPr algn="just">
                  <a:tabLst>
                    <a:tab pos="354013" algn="l"/>
                  </a:tabLst>
                </a:pPr>
                <a:r>
                  <a:rPr lang="ro-RO" dirty="0"/>
                  <a:t>	Se imprimă rotorului o turație superioară cele de rezonanță și apoi se lasă liber. Datorită frecărilor, turația va scădea până când, la rezonanță, sistemul își va mări amplitudinea oscilațiilor, înregistrându-se amplitudinea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𝐴</m:t>
                        </m:r>
                      </m:e>
                      <m:sub>
                        <m:r>
                          <a:rPr lang="ro-RO" b="0" i="1" smtClean="0">
                            <a:latin typeface="Cambria Math" panose="02040503050406030204" pitchFamily="18" charset="0"/>
                          </a:rPr>
                          <m:t>1</m:t>
                        </m:r>
                      </m:sub>
                    </m:sSub>
                  </m:oMath>
                </a14:m>
                <a:r>
                  <a:rPr lang="ro-RO" dirty="0"/>
                  <a:t>. </a:t>
                </a:r>
              </a:p>
              <a:p>
                <a:pPr algn="just">
                  <a:tabLst>
                    <a:tab pos="354013" algn="l"/>
                  </a:tabLst>
                </a:pPr>
                <a:r>
                  <a:rPr lang="ro-RO" dirty="0"/>
                  <a:t>	Aceasta are faza decalată cu </a:t>
                </a:r>
                <a14:m>
                  <m:oMath xmlns:m="http://schemas.openxmlformats.org/officeDocument/2006/math">
                    <m:f>
                      <m:fPr>
                        <m:type m:val="skw"/>
                        <m:ctrlPr>
                          <a:rPr lang="ro-RO" i="1" smtClean="0">
                            <a:latin typeface="Cambria Math" panose="02040503050406030204" pitchFamily="18" charset="0"/>
                          </a:rPr>
                        </m:ctrlPr>
                      </m:fPr>
                      <m:num>
                        <m:r>
                          <a:rPr lang="ro-RO" i="1" smtClean="0">
                            <a:latin typeface="Cambria Math" panose="02040503050406030204" pitchFamily="18" charset="0"/>
                            <a:ea typeface="Cambria Math" panose="02040503050406030204" pitchFamily="18" charset="0"/>
                          </a:rPr>
                          <m:t>𝜋</m:t>
                        </m:r>
                      </m:num>
                      <m:den>
                        <m:r>
                          <a:rPr lang="ro-RO" b="0" i="1" smtClean="0">
                            <a:latin typeface="Cambria Math" panose="02040503050406030204" pitchFamily="18" charset="0"/>
                          </a:rPr>
                          <m:t>2</m:t>
                        </m:r>
                      </m:den>
                    </m:f>
                  </m:oMath>
                </a14:m>
                <a:r>
                  <a:rPr lang="ro-RO" dirty="0"/>
                  <a:t> în urma fazei forței </a:t>
                </a:r>
                <a14:m>
                  <m:oMath xmlns:m="http://schemas.openxmlformats.org/officeDocument/2006/math">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𝑖</m:t>
                        </m:r>
                        <m:r>
                          <a:rPr lang="ro-RO" i="1">
                            <a:latin typeface="Cambria Math" panose="02040503050406030204" pitchFamily="18" charset="0"/>
                          </a:rPr>
                          <m:t>1</m:t>
                        </m:r>
                      </m:sub>
                    </m:sSub>
                  </m:oMath>
                </a14:m>
                <a:r>
                  <a:rPr lang="ro-RO" dirty="0"/>
                  <a:t> care o produce. </a:t>
                </a:r>
                <a:endParaRPr lang="en-US" dirty="0"/>
              </a:p>
            </p:txBody>
          </p:sp>
        </mc:Choice>
        <mc:Fallback xmlns="">
          <p:sp>
            <p:nvSpPr>
              <p:cNvPr id="15" name="Rectangle 14">
                <a:extLst>
                  <a:ext uri="{FF2B5EF4-FFF2-40B4-BE49-F238E27FC236}">
                    <a16:creationId xmlns:a16="http://schemas.microsoft.com/office/drawing/2014/main" id="{DCE3A612-6573-400C-BCF2-E6E1F3734CE8}"/>
                  </a:ext>
                </a:extLst>
              </p:cNvPr>
              <p:cNvSpPr>
                <a:spLocks noRot="1" noChangeAspect="1" noMove="1" noResize="1" noEditPoints="1" noAdjustHandles="1" noChangeArrowheads="1" noChangeShapeType="1" noTextEdit="1"/>
              </p:cNvSpPr>
              <p:nvPr/>
            </p:nvSpPr>
            <p:spPr>
              <a:xfrm>
                <a:off x="561678" y="4535135"/>
                <a:ext cx="7397334" cy="1234249"/>
              </a:xfrm>
              <a:prstGeom prst="rect">
                <a:avLst/>
              </a:prstGeom>
              <a:blipFill>
                <a:blip r:embed="rId6"/>
                <a:stretch>
                  <a:fillRect l="-659" t="-2970" r="-659" b="-54455"/>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C05DD05B-508D-4CD5-B50A-AFE9F7B69915}"/>
              </a:ext>
            </a:extLst>
          </p:cNvPr>
          <p:cNvSpPr/>
          <p:nvPr/>
        </p:nvSpPr>
        <p:spPr>
          <a:xfrm>
            <a:off x="561678" y="413325"/>
            <a:ext cx="5407634" cy="461665"/>
          </a:xfrm>
          <a:prstGeom prst="rect">
            <a:avLst/>
          </a:prstGeom>
        </p:spPr>
        <p:txBody>
          <a:bodyPr wrap="none">
            <a:spAutoFit/>
          </a:bodyPr>
          <a:lstStyle/>
          <a:p>
            <a:r>
              <a:rPr lang="ro-RO" sz="2400" dirty="0"/>
              <a:t>3.3.4 Echilibrarea dinamică </a:t>
            </a:r>
            <a:r>
              <a:rPr lang="en-US" sz="2400" dirty="0"/>
              <a:t>experimental</a:t>
            </a:r>
            <a:r>
              <a:rPr lang="ro-RO" sz="2400" dirty="0"/>
              <a:t>ă</a:t>
            </a:r>
            <a:endParaRPr lang="en-US" sz="2400" dirty="0"/>
          </a:p>
        </p:txBody>
      </p:sp>
    </p:spTree>
    <p:extLst>
      <p:ext uri="{BB962C8B-B14F-4D97-AF65-F5344CB8AC3E}">
        <p14:creationId xmlns:p14="http://schemas.microsoft.com/office/powerpoint/2010/main" val="11420500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ED83E-2C2A-4A18-84F6-C4DBFD9DCE50}"/>
              </a:ext>
            </a:extLst>
          </p:cNvPr>
          <p:cNvSpPr/>
          <p:nvPr/>
        </p:nvSpPr>
        <p:spPr>
          <a:xfrm>
            <a:off x="686180" y="946632"/>
            <a:ext cx="2973763" cy="369332"/>
          </a:xfrm>
          <a:prstGeom prst="rect">
            <a:avLst/>
          </a:prstGeom>
        </p:spPr>
        <p:txBody>
          <a:bodyPr wrap="none">
            <a:spAutoFit/>
          </a:bodyPr>
          <a:lstStyle/>
          <a:p>
            <a:r>
              <a:rPr lang="ro-RO" b="1" dirty="0"/>
              <a:t>Metoda turației la rezonanță </a:t>
            </a:r>
            <a:endParaRPr lang="en-US" b="1"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CC4D25B-71A7-46AB-A1BE-C5D381336A77}"/>
                  </a:ext>
                </a:extLst>
              </p:cNvPr>
              <p:cNvSpPr/>
              <p:nvPr/>
            </p:nvSpPr>
            <p:spPr>
              <a:xfrm>
                <a:off x="561678" y="1352911"/>
                <a:ext cx="10702353" cy="375552"/>
              </a:xfrm>
              <a:prstGeom prst="rect">
                <a:avLst/>
              </a:prstGeom>
            </p:spPr>
            <p:txBody>
              <a:bodyPr wrap="none">
                <a:spAutoFit/>
              </a:bodyPr>
              <a:lstStyle/>
              <a:p>
                <a:r>
                  <a:rPr lang="ro-RO" dirty="0"/>
                  <a:t>În planul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𝑃</m:t>
                        </m:r>
                      </m:e>
                      <m:sub>
                        <m:r>
                          <a:rPr lang="ro-RO" i="1">
                            <a:latin typeface="Cambria Math" panose="02040503050406030204" pitchFamily="18" charset="0"/>
                          </a:rPr>
                          <m:t>1</m:t>
                        </m:r>
                      </m:sub>
                    </m:sSub>
                  </m:oMath>
                </a14:m>
                <a:r>
                  <a:rPr lang="ro-RO" dirty="0"/>
                  <a:t> se plasează la o distanță</a:t>
                </a:r>
                <a:r>
                  <a:rPr lang="ro-RO" i="1" dirty="0"/>
                  <a:t> r </a:t>
                </a:r>
                <a:r>
                  <a:rPr lang="ro-RO" dirty="0"/>
                  <a:t>masa cunoscută </a:t>
                </a:r>
                <a:r>
                  <a:rPr lang="ro-RO" i="1" dirty="0"/>
                  <a:t>m </a:t>
                </a:r>
                <a:r>
                  <a:rPr lang="ro-RO" dirty="0"/>
                  <a:t> într-o poziție unghiulară aleasă arbitrat și notată cu </a:t>
                </a:r>
                <a14:m>
                  <m:oMath xmlns:m="http://schemas.openxmlformats.org/officeDocument/2006/math">
                    <m:sSup>
                      <m:sSupPr>
                        <m:ctrlPr>
                          <a:rPr lang="ro-RO" i="1" smtClean="0">
                            <a:latin typeface="Cambria Math" panose="02040503050406030204" pitchFamily="18" charset="0"/>
                          </a:rPr>
                        </m:ctrlPr>
                      </m:sSupPr>
                      <m:e>
                        <m:r>
                          <a:rPr lang="ro-RO" b="0" i="1" smtClean="0">
                            <a:latin typeface="Cambria Math" panose="02040503050406030204" pitchFamily="18" charset="0"/>
                          </a:rPr>
                          <m:t>0</m:t>
                        </m:r>
                      </m:e>
                      <m:sup>
                        <m:r>
                          <a:rPr lang="ro-RO" i="1" smtClean="0">
                            <a:latin typeface="Cambria Math" panose="02040503050406030204" pitchFamily="18" charset="0"/>
                            <a:ea typeface="Cambria Math" panose="02040503050406030204" pitchFamily="18" charset="0"/>
                          </a:rPr>
                          <m:t>°</m:t>
                        </m:r>
                      </m:sup>
                    </m:sSup>
                  </m:oMath>
                </a14:m>
                <a:r>
                  <a:rPr lang="ro-RO" dirty="0"/>
                  <a:t> </a:t>
                </a:r>
                <a:endParaRPr lang="en-US" i="1" dirty="0"/>
              </a:p>
            </p:txBody>
          </p:sp>
        </mc:Choice>
        <mc:Fallback xmlns="">
          <p:sp>
            <p:nvSpPr>
              <p:cNvPr id="4" name="Rectangle 3">
                <a:extLst>
                  <a:ext uri="{FF2B5EF4-FFF2-40B4-BE49-F238E27FC236}">
                    <a16:creationId xmlns:a16="http://schemas.microsoft.com/office/drawing/2014/main" id="{FCC4D25B-71A7-46AB-A1BE-C5D381336A77}"/>
                  </a:ext>
                </a:extLst>
              </p:cNvPr>
              <p:cNvSpPr>
                <a:spLocks noRot="1" noChangeAspect="1" noMove="1" noResize="1" noEditPoints="1" noAdjustHandles="1" noChangeArrowheads="1" noChangeShapeType="1" noTextEdit="1"/>
              </p:cNvSpPr>
              <p:nvPr/>
            </p:nvSpPr>
            <p:spPr>
              <a:xfrm>
                <a:off x="561678" y="1352911"/>
                <a:ext cx="10702353" cy="375552"/>
              </a:xfrm>
              <a:prstGeom prst="rect">
                <a:avLst/>
              </a:prstGeom>
              <a:blipFill>
                <a:blip r:embed="rId2"/>
                <a:stretch>
                  <a:fillRect l="-456" t="-8065" b="-241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CE3A612-6573-400C-BCF2-E6E1F3734CE8}"/>
                  </a:ext>
                </a:extLst>
              </p:cNvPr>
              <p:cNvSpPr/>
              <p:nvPr/>
            </p:nvSpPr>
            <p:spPr>
              <a:xfrm>
                <a:off x="561676" y="5646042"/>
                <a:ext cx="8330863" cy="402931"/>
              </a:xfrm>
              <a:prstGeom prst="rect">
                <a:avLst/>
              </a:prstGeom>
            </p:spPr>
            <p:txBody>
              <a:bodyPr wrap="square">
                <a:spAutoFit/>
              </a:bodyPr>
              <a:lstStyle/>
              <a:p>
                <a:pPr algn="just">
                  <a:tabLst>
                    <a:tab pos="354013" algn="l"/>
                  </a:tabLst>
                </a:pPr>
                <a:r>
                  <a:rPr lang="ro-RO" dirty="0"/>
                  <a:t>	 Amplitudinea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𝐴</m:t>
                        </m:r>
                      </m:e>
                      <m:sub>
                        <m:r>
                          <a:rPr lang="ro-RO" i="1">
                            <a:latin typeface="Cambria Math" panose="02040503050406030204" pitchFamily="18" charset="0"/>
                          </a:rPr>
                          <m:t>2</m:t>
                        </m:r>
                      </m:sub>
                    </m:sSub>
                  </m:oMath>
                </a14:m>
                <a:r>
                  <a:rPr lang="ro-RO" dirty="0"/>
                  <a:t> are faza decalată cu </a:t>
                </a:r>
                <a14:m>
                  <m:oMath xmlns:m="http://schemas.openxmlformats.org/officeDocument/2006/math">
                    <m:f>
                      <m:fPr>
                        <m:type m:val="skw"/>
                        <m:ctrlPr>
                          <a:rPr lang="ro-RO" i="1" smtClean="0">
                            <a:latin typeface="Cambria Math" panose="02040503050406030204" pitchFamily="18" charset="0"/>
                          </a:rPr>
                        </m:ctrlPr>
                      </m:fPr>
                      <m:num>
                        <m:r>
                          <a:rPr lang="ro-RO" i="1" smtClean="0">
                            <a:latin typeface="Cambria Math" panose="02040503050406030204" pitchFamily="18" charset="0"/>
                            <a:ea typeface="Cambria Math" panose="02040503050406030204" pitchFamily="18" charset="0"/>
                          </a:rPr>
                          <m:t>𝜋</m:t>
                        </m:r>
                      </m:num>
                      <m:den>
                        <m:r>
                          <a:rPr lang="ro-RO" b="0" i="1" smtClean="0">
                            <a:latin typeface="Cambria Math" panose="02040503050406030204" pitchFamily="18" charset="0"/>
                          </a:rPr>
                          <m:t>2</m:t>
                        </m:r>
                      </m:den>
                    </m:f>
                  </m:oMath>
                </a14:m>
                <a:r>
                  <a:rPr lang="ro-RO" dirty="0"/>
                  <a:t> în urma fazei forței</a:t>
                </a:r>
                <a14:m>
                  <m:oMath xmlns:m="http://schemas.openxmlformats.org/officeDocument/2006/math">
                    <m:r>
                      <a:rPr lang="ro-RO" b="0" i="0" smtClean="0">
                        <a:latin typeface="Cambria Math" panose="02040503050406030204" pitchFamily="18" charset="0"/>
                      </a:rPr>
                      <m:t> </m:t>
                    </m:r>
                    <m:acc>
                      <m:accPr>
                        <m:chr m:val="⃗"/>
                        <m:ctrlPr>
                          <a:rPr lang="ro-RO" i="1">
                            <a:latin typeface="Cambria Math" panose="02040503050406030204" pitchFamily="18" charset="0"/>
                          </a:rPr>
                        </m:ctrlPr>
                      </m:accPr>
                      <m:e>
                        <m:r>
                          <a:rPr lang="ro-RO" i="1">
                            <a:latin typeface="Cambria Math" panose="02040503050406030204" pitchFamily="18" charset="0"/>
                          </a:rPr>
                          <m:t>𝑅</m:t>
                        </m:r>
                      </m:e>
                    </m:acc>
                  </m:oMath>
                </a14:m>
                <a:r>
                  <a:rPr lang="ro-RO" dirty="0"/>
                  <a:t> care o produce. </a:t>
                </a:r>
                <a:endParaRPr lang="en-US" dirty="0"/>
              </a:p>
            </p:txBody>
          </p:sp>
        </mc:Choice>
        <mc:Fallback xmlns="">
          <p:sp>
            <p:nvSpPr>
              <p:cNvPr id="15" name="Rectangle 14">
                <a:extLst>
                  <a:ext uri="{FF2B5EF4-FFF2-40B4-BE49-F238E27FC236}">
                    <a16:creationId xmlns:a16="http://schemas.microsoft.com/office/drawing/2014/main" id="{DCE3A612-6573-400C-BCF2-E6E1F3734CE8}"/>
                  </a:ext>
                </a:extLst>
              </p:cNvPr>
              <p:cNvSpPr>
                <a:spLocks noRot="1" noChangeAspect="1" noMove="1" noResize="1" noEditPoints="1" noAdjustHandles="1" noChangeArrowheads="1" noChangeShapeType="1" noTextEdit="1"/>
              </p:cNvSpPr>
              <p:nvPr/>
            </p:nvSpPr>
            <p:spPr>
              <a:xfrm>
                <a:off x="561676" y="5646042"/>
                <a:ext cx="8330863" cy="402931"/>
              </a:xfrm>
              <a:prstGeom prst="rect">
                <a:avLst/>
              </a:prstGeom>
              <a:blipFill>
                <a:blip r:embed="rId3"/>
                <a:stretch>
                  <a:fillRect t="-93939" b="-16818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2E142E45-0C93-4B7B-8504-0189080ABAD7}"/>
              </a:ext>
            </a:extLst>
          </p:cNvPr>
          <p:cNvPicPr>
            <a:picLocks noChangeAspect="1"/>
          </p:cNvPicPr>
          <p:nvPr/>
        </p:nvPicPr>
        <p:blipFill>
          <a:blip r:embed="rId4"/>
          <a:stretch>
            <a:fillRect/>
          </a:stretch>
        </p:blipFill>
        <p:spPr>
          <a:xfrm>
            <a:off x="7755535" y="1946727"/>
            <a:ext cx="4162176" cy="3558361"/>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336A825-9037-428A-8872-9DC1F7D43BB1}"/>
                  </a:ext>
                </a:extLst>
              </p:cNvPr>
              <p:cNvSpPr/>
              <p:nvPr/>
            </p:nvSpPr>
            <p:spPr>
              <a:xfrm>
                <a:off x="561676" y="2070883"/>
                <a:ext cx="7058323" cy="1200329"/>
              </a:xfrm>
              <a:prstGeom prst="rect">
                <a:avLst/>
              </a:prstGeom>
            </p:spPr>
            <p:txBody>
              <a:bodyPr wrap="square">
                <a:spAutoFit/>
              </a:bodyPr>
              <a:lstStyle/>
              <a:p>
                <a:pPr algn="just" defTabSz="447675"/>
                <a:r>
                  <a:rPr lang="ro-RO" dirty="0"/>
                  <a:t>	Se imprimă rotorului o turație superioară cele de rezonanță și apoi se lasă liber să oscileze. Când turația va trece prin starea de rezonanță, sistemul își va mări amplitudinea oscilațiilor, înregistrându-se amplitudinea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𝐴</m:t>
                        </m:r>
                      </m:e>
                      <m:sub>
                        <m:r>
                          <a:rPr lang="ro-RO" b="0" i="1" smtClean="0">
                            <a:latin typeface="Cambria Math" panose="02040503050406030204" pitchFamily="18" charset="0"/>
                          </a:rPr>
                          <m:t>2</m:t>
                        </m:r>
                      </m:sub>
                    </m:sSub>
                  </m:oMath>
                </a14:m>
                <a:r>
                  <a:rPr lang="ro-RO" dirty="0"/>
                  <a:t>, dată de relația:</a:t>
                </a:r>
                <a:endParaRPr lang="en-US" dirty="0"/>
              </a:p>
            </p:txBody>
          </p:sp>
        </mc:Choice>
        <mc:Fallback xmlns="">
          <p:sp>
            <p:nvSpPr>
              <p:cNvPr id="6" name="Rectangle 5">
                <a:extLst>
                  <a:ext uri="{FF2B5EF4-FFF2-40B4-BE49-F238E27FC236}">
                    <a16:creationId xmlns:a16="http://schemas.microsoft.com/office/drawing/2014/main" id="{F336A825-9037-428A-8872-9DC1F7D43BB1}"/>
                  </a:ext>
                </a:extLst>
              </p:cNvPr>
              <p:cNvSpPr>
                <a:spLocks noRot="1" noChangeAspect="1" noMove="1" noResize="1" noEditPoints="1" noAdjustHandles="1" noChangeArrowheads="1" noChangeShapeType="1" noTextEdit="1"/>
              </p:cNvSpPr>
              <p:nvPr/>
            </p:nvSpPr>
            <p:spPr>
              <a:xfrm>
                <a:off x="561676" y="2070883"/>
                <a:ext cx="7058323" cy="1200329"/>
              </a:xfrm>
              <a:prstGeom prst="rect">
                <a:avLst/>
              </a:prstGeom>
              <a:blipFill>
                <a:blip r:embed="rId5"/>
                <a:stretch>
                  <a:fillRect l="-691" t="-3046" r="-777"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054664D-903D-4828-83DB-9ABB8DA02392}"/>
                  </a:ext>
                </a:extLst>
              </p:cNvPr>
              <p:cNvSpPr txBox="1"/>
              <p:nvPr/>
            </p:nvSpPr>
            <p:spPr>
              <a:xfrm>
                <a:off x="3431066" y="3586788"/>
                <a:ext cx="997774"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𝐴</m:t>
                          </m:r>
                        </m:e>
                        <m:sub>
                          <m:r>
                            <a:rPr lang="ro-RO" b="0" i="1" smtClean="0">
                              <a:latin typeface="Cambria Math" panose="02040503050406030204" pitchFamily="18" charset="0"/>
                            </a:rPr>
                            <m:t>2</m:t>
                          </m:r>
                        </m:sub>
                      </m:sSub>
                      <m:r>
                        <a:rPr lang="ro-RO" b="0" i="1" smtClean="0">
                          <a:latin typeface="Cambria Math" panose="02040503050406030204" pitchFamily="18" charset="0"/>
                        </a:rPr>
                        <m:t>=</m:t>
                      </m:r>
                      <m:r>
                        <a:rPr lang="ro-RO" b="0" i="1" smtClean="0">
                          <a:latin typeface="Cambria Math" panose="02040503050406030204" pitchFamily="18" charset="0"/>
                        </a:rPr>
                        <m:t>𝑘𝑅𝑧</m:t>
                      </m:r>
                    </m:oMath>
                  </m:oMathPara>
                </a14:m>
                <a:endParaRPr lang="en-US" dirty="0"/>
              </a:p>
            </p:txBody>
          </p:sp>
        </mc:Choice>
        <mc:Fallback xmlns="">
          <p:sp>
            <p:nvSpPr>
              <p:cNvPr id="16" name="TextBox 15">
                <a:extLst>
                  <a:ext uri="{FF2B5EF4-FFF2-40B4-BE49-F238E27FC236}">
                    <a16:creationId xmlns:a16="http://schemas.microsoft.com/office/drawing/2014/main" id="{B054664D-903D-4828-83DB-9ABB8DA02392}"/>
                  </a:ext>
                </a:extLst>
              </p:cNvPr>
              <p:cNvSpPr txBox="1">
                <a:spLocks noRot="1" noChangeAspect="1" noMove="1" noResize="1" noEditPoints="1" noAdjustHandles="1" noChangeArrowheads="1" noChangeShapeType="1" noTextEdit="1"/>
              </p:cNvSpPr>
              <p:nvPr/>
            </p:nvSpPr>
            <p:spPr>
              <a:xfrm>
                <a:off x="3431066" y="3586788"/>
                <a:ext cx="997774" cy="276999"/>
              </a:xfrm>
              <a:prstGeom prst="rect">
                <a:avLst/>
              </a:prstGeom>
              <a:blipFill>
                <a:blip r:embed="rId6"/>
                <a:stretch>
                  <a:fillRect l="-4819" r="-4217" b="-12500"/>
                </a:stretch>
              </a:blipFill>
              <a:ln>
                <a:solidFill>
                  <a:schemeClr val="accent1"/>
                </a:solidFill>
              </a:ln>
            </p:spPr>
            <p:txBody>
              <a:bodyPr/>
              <a:lstStyle/>
              <a:p>
                <a:r>
                  <a:rPr lang="en-US">
                    <a:noFill/>
                  </a:rPr>
                  <a:t> </a:t>
                </a:r>
              </a:p>
            </p:txBody>
          </p:sp>
        </mc:Fallback>
      </mc:AlternateContent>
      <p:sp>
        <p:nvSpPr>
          <p:cNvPr id="17" name="Rectangle 16">
            <a:extLst>
              <a:ext uri="{FF2B5EF4-FFF2-40B4-BE49-F238E27FC236}">
                <a16:creationId xmlns:a16="http://schemas.microsoft.com/office/drawing/2014/main" id="{F6825C65-4BFA-40A1-B097-82BBE3A9D477}"/>
              </a:ext>
            </a:extLst>
          </p:cNvPr>
          <p:cNvSpPr/>
          <p:nvPr/>
        </p:nvSpPr>
        <p:spPr>
          <a:xfrm>
            <a:off x="658043" y="4050216"/>
            <a:ext cx="728084" cy="369332"/>
          </a:xfrm>
          <a:prstGeom prst="rect">
            <a:avLst/>
          </a:prstGeom>
        </p:spPr>
        <p:txBody>
          <a:bodyPr wrap="none">
            <a:spAutoFit/>
          </a:bodyPr>
          <a:lstStyle/>
          <a:p>
            <a:r>
              <a:rPr lang="ro-RO" dirty="0"/>
              <a:t>unde:</a:t>
            </a:r>
            <a:endParaRPr lang="en-US"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5979A2E-37A2-417E-A07C-EFDBD70DC8D0}"/>
                  </a:ext>
                </a:extLst>
              </p:cNvPr>
              <p:cNvSpPr/>
              <p:nvPr/>
            </p:nvSpPr>
            <p:spPr>
              <a:xfrm>
                <a:off x="3246400" y="4144286"/>
                <a:ext cx="1413527" cy="404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𝑅</m:t>
                          </m:r>
                        </m:e>
                      </m:acc>
                      <m:r>
                        <a:rPr lang="ro-RO" i="1">
                          <a:latin typeface="Cambria Math" panose="02040503050406030204" pitchFamily="18" charset="0"/>
                        </a:rPr>
                        <m:t>=</m:t>
                      </m:r>
                      <m:sSub>
                        <m:sSubPr>
                          <m:ctrlPr>
                            <a:rPr lang="ro-RO" i="1" smtClean="0">
                              <a:latin typeface="Cambria Math" panose="02040503050406030204" pitchFamily="18" charset="0"/>
                            </a:rPr>
                          </m:ctrlPr>
                        </m:sSub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𝐹</m:t>
                              </m:r>
                            </m:e>
                          </m:acc>
                        </m:e>
                        <m:sub>
                          <m:r>
                            <a:rPr lang="ro-RO" b="0" i="1" smtClean="0">
                              <a:latin typeface="Cambria Math" panose="02040503050406030204" pitchFamily="18" charset="0"/>
                            </a:rPr>
                            <m:t>𝑖</m:t>
                          </m:r>
                          <m:r>
                            <a:rPr lang="ro-RO" b="0" i="1" smtClean="0">
                              <a:latin typeface="Cambria Math" panose="02040503050406030204" pitchFamily="18" charset="0"/>
                            </a:rPr>
                            <m:t>1</m:t>
                          </m:r>
                        </m:sub>
                      </m:sSub>
                      <m:r>
                        <a:rPr lang="ro-RO" b="0" i="1" smtClean="0">
                          <a:latin typeface="Cambria Math" panose="02040503050406030204" pitchFamily="18" charset="0"/>
                        </a:rPr>
                        <m:t>+</m:t>
                      </m:r>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𝑄</m:t>
                          </m:r>
                        </m:e>
                      </m:acc>
                    </m:oMath>
                  </m:oMathPara>
                </a14:m>
                <a:endParaRPr lang="en-US" dirty="0"/>
              </a:p>
            </p:txBody>
          </p:sp>
        </mc:Choice>
        <mc:Fallback xmlns="">
          <p:sp>
            <p:nvSpPr>
              <p:cNvPr id="8" name="Rectangle 7">
                <a:extLst>
                  <a:ext uri="{FF2B5EF4-FFF2-40B4-BE49-F238E27FC236}">
                    <a16:creationId xmlns:a16="http://schemas.microsoft.com/office/drawing/2014/main" id="{35979A2E-37A2-417E-A07C-EFDBD70DC8D0}"/>
                  </a:ext>
                </a:extLst>
              </p:cNvPr>
              <p:cNvSpPr>
                <a:spLocks noRot="1" noChangeAspect="1" noMove="1" noResize="1" noEditPoints="1" noAdjustHandles="1" noChangeArrowheads="1" noChangeShapeType="1" noTextEdit="1"/>
              </p:cNvSpPr>
              <p:nvPr/>
            </p:nvSpPr>
            <p:spPr>
              <a:xfrm>
                <a:off x="3246400" y="4144286"/>
                <a:ext cx="1413527" cy="404791"/>
              </a:xfrm>
              <a:prstGeom prst="rect">
                <a:avLst/>
              </a:prstGeom>
              <a:blipFill>
                <a:blip r:embed="rId7"/>
                <a:stretch>
                  <a:fillRect t="-22727"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7DAD4CB-1996-4654-9E29-B1BFC4FA1CDC}"/>
                  </a:ext>
                </a:extLst>
              </p:cNvPr>
              <p:cNvSpPr txBox="1"/>
              <p:nvPr/>
            </p:nvSpPr>
            <p:spPr>
              <a:xfrm>
                <a:off x="3332832" y="4549077"/>
                <a:ext cx="11036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𝑄</m:t>
                      </m:r>
                      <m:r>
                        <a:rPr lang="ro-RO" b="0" i="1" smtClean="0">
                          <a:latin typeface="Cambria Math" panose="02040503050406030204" pitchFamily="18" charset="0"/>
                        </a:rPr>
                        <m:t>=</m:t>
                      </m:r>
                      <m:r>
                        <a:rPr lang="ro-RO" b="0" i="1" smtClean="0">
                          <a:latin typeface="Cambria Math" panose="02040503050406030204" pitchFamily="18" charset="0"/>
                        </a:rPr>
                        <m:t>𝑚𝑟</m:t>
                      </m:r>
                      <m:sSup>
                        <m:sSupPr>
                          <m:ctrlPr>
                            <a:rPr lang="ro-RO" i="1">
                              <a:latin typeface="Cambria Math" panose="02040503050406030204" pitchFamily="18" charset="0"/>
                            </a:rPr>
                          </m:ctrlPr>
                        </m:sSupPr>
                        <m:e>
                          <m:r>
                            <a:rPr lang="ro-RO" i="1">
                              <a:latin typeface="Cambria Math" panose="02040503050406030204" pitchFamily="18" charset="0"/>
                              <a:ea typeface="Cambria Math" panose="02040503050406030204" pitchFamily="18" charset="0"/>
                            </a:rPr>
                            <m:t>𝜔</m:t>
                          </m:r>
                        </m:e>
                        <m:sup>
                          <m:r>
                            <a:rPr lang="ro-RO" i="1">
                              <a:latin typeface="Cambria Math" panose="02040503050406030204" pitchFamily="18" charset="0"/>
                            </a:rPr>
                            <m:t>2</m:t>
                          </m:r>
                        </m:sup>
                      </m:sSup>
                    </m:oMath>
                  </m:oMathPara>
                </a14:m>
                <a:endParaRPr lang="en-US" dirty="0"/>
              </a:p>
            </p:txBody>
          </p:sp>
        </mc:Choice>
        <mc:Fallback xmlns="">
          <p:sp>
            <p:nvSpPr>
              <p:cNvPr id="9" name="TextBox 8">
                <a:extLst>
                  <a:ext uri="{FF2B5EF4-FFF2-40B4-BE49-F238E27FC236}">
                    <a16:creationId xmlns:a16="http://schemas.microsoft.com/office/drawing/2014/main" id="{47DAD4CB-1996-4654-9E29-B1BFC4FA1CDC}"/>
                  </a:ext>
                </a:extLst>
              </p:cNvPr>
              <p:cNvSpPr txBox="1">
                <a:spLocks noRot="1" noChangeAspect="1" noMove="1" noResize="1" noEditPoints="1" noAdjustHandles="1" noChangeArrowheads="1" noChangeShapeType="1" noTextEdit="1"/>
              </p:cNvSpPr>
              <p:nvPr/>
            </p:nvSpPr>
            <p:spPr>
              <a:xfrm>
                <a:off x="3332832" y="4549077"/>
                <a:ext cx="1103635" cy="276999"/>
              </a:xfrm>
              <a:prstGeom prst="rect">
                <a:avLst/>
              </a:prstGeom>
              <a:blipFill>
                <a:blip r:embed="rId8"/>
                <a:stretch>
                  <a:fillRect l="-6630" t="-4348" r="-1657" b="-28261"/>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67201EA2-4A19-4170-B714-F00A1A9037B2}"/>
              </a:ext>
            </a:extLst>
          </p:cNvPr>
          <p:cNvSpPr/>
          <p:nvPr/>
        </p:nvSpPr>
        <p:spPr>
          <a:xfrm>
            <a:off x="561678" y="413325"/>
            <a:ext cx="5407634" cy="461665"/>
          </a:xfrm>
          <a:prstGeom prst="rect">
            <a:avLst/>
          </a:prstGeom>
        </p:spPr>
        <p:txBody>
          <a:bodyPr wrap="none">
            <a:spAutoFit/>
          </a:bodyPr>
          <a:lstStyle/>
          <a:p>
            <a:r>
              <a:rPr lang="ro-RO" sz="2400" dirty="0"/>
              <a:t>3.3.4 Echilibrarea dinamică </a:t>
            </a:r>
            <a:r>
              <a:rPr lang="en-US" sz="2400" dirty="0"/>
              <a:t>experimental</a:t>
            </a:r>
            <a:r>
              <a:rPr lang="ro-RO" sz="2400" dirty="0"/>
              <a:t>ă</a:t>
            </a:r>
            <a:endParaRPr lang="en-US" sz="2400" dirty="0"/>
          </a:p>
        </p:txBody>
      </p:sp>
    </p:spTree>
    <p:extLst>
      <p:ext uri="{BB962C8B-B14F-4D97-AF65-F5344CB8AC3E}">
        <p14:creationId xmlns:p14="http://schemas.microsoft.com/office/powerpoint/2010/main" val="173933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FE9C92-07F3-4252-82AB-E7FEAA04E580}"/>
              </a:ext>
            </a:extLst>
          </p:cNvPr>
          <p:cNvSpPr/>
          <p:nvPr/>
        </p:nvSpPr>
        <p:spPr>
          <a:xfrm>
            <a:off x="534864" y="1124229"/>
            <a:ext cx="4829616" cy="1200329"/>
          </a:xfrm>
          <a:prstGeom prst="rect">
            <a:avLst/>
          </a:prstGeom>
        </p:spPr>
        <p:txBody>
          <a:bodyPr wrap="square">
            <a:spAutoFit/>
          </a:bodyPr>
          <a:lstStyle/>
          <a:p>
            <a:r>
              <a:rPr lang="ro-RO" dirty="0">
                <a:ea typeface="Calibri" panose="020F0502020204030204" pitchFamily="34" charset="0"/>
              </a:rPr>
              <a:t>Se cunosc:</a:t>
            </a:r>
          </a:p>
          <a:p>
            <a:pPr marL="342900" indent="-342900">
              <a:buFontTx/>
              <a:buChar char="-"/>
            </a:pPr>
            <a:r>
              <a:rPr lang="ro-RO" dirty="0"/>
              <a:t>Legea de mișcare pentru elementul conducător (poziție, viteză și accelerație)</a:t>
            </a:r>
          </a:p>
          <a:p>
            <a:pPr marL="342900" indent="-342900">
              <a:buFontTx/>
              <a:buChar char="-"/>
            </a:pPr>
            <a:r>
              <a:rPr lang="ro-RO" dirty="0"/>
              <a:t>Lungimile elementelor mecanismului</a:t>
            </a:r>
            <a:endParaRPr lang="en-US" dirty="0"/>
          </a:p>
        </p:txBody>
      </p:sp>
      <p:sp>
        <p:nvSpPr>
          <p:cNvPr id="7" name="Rectangle 6">
            <a:extLst>
              <a:ext uri="{FF2B5EF4-FFF2-40B4-BE49-F238E27FC236}">
                <a16:creationId xmlns:a16="http://schemas.microsoft.com/office/drawing/2014/main" id="{89702EC5-CFFF-45EF-A3B4-75B5CE0349FC}"/>
              </a:ext>
            </a:extLst>
          </p:cNvPr>
          <p:cNvSpPr/>
          <p:nvPr/>
        </p:nvSpPr>
        <p:spPr>
          <a:xfrm>
            <a:off x="6527420" y="1177113"/>
            <a:ext cx="4829616" cy="923330"/>
          </a:xfrm>
          <a:prstGeom prst="rect">
            <a:avLst/>
          </a:prstGeom>
        </p:spPr>
        <p:txBody>
          <a:bodyPr wrap="square">
            <a:spAutoFit/>
          </a:bodyPr>
          <a:lstStyle/>
          <a:p>
            <a:r>
              <a:rPr lang="ro-RO" dirty="0">
                <a:ea typeface="Calibri" panose="020F0502020204030204" pitchFamily="34" charset="0"/>
              </a:rPr>
              <a:t>Se determină:</a:t>
            </a:r>
          </a:p>
          <a:p>
            <a:pPr marL="342900" indent="-342900">
              <a:buFontTx/>
              <a:buChar char="-"/>
            </a:pPr>
            <a:r>
              <a:rPr lang="ro-RO" dirty="0"/>
              <a:t>Legea de mișcare pentru elementul condus (poziție, viteză și accelerație)</a:t>
            </a:r>
          </a:p>
        </p:txBody>
      </p:sp>
      <p:sp>
        <p:nvSpPr>
          <p:cNvPr id="10" name="Rectangle 9">
            <a:extLst>
              <a:ext uri="{FF2B5EF4-FFF2-40B4-BE49-F238E27FC236}">
                <a16:creationId xmlns:a16="http://schemas.microsoft.com/office/drawing/2014/main" id="{DAB27A91-1FAA-4655-977A-C90C01EC9AD8}"/>
              </a:ext>
            </a:extLst>
          </p:cNvPr>
          <p:cNvSpPr/>
          <p:nvPr/>
        </p:nvSpPr>
        <p:spPr>
          <a:xfrm>
            <a:off x="534864" y="3271963"/>
            <a:ext cx="3391892" cy="2031325"/>
          </a:xfrm>
          <a:prstGeom prst="rect">
            <a:avLst/>
          </a:prstGeom>
        </p:spPr>
        <p:txBody>
          <a:bodyPr wrap="square">
            <a:spAutoFit/>
          </a:bodyPr>
          <a:lstStyle/>
          <a:p>
            <a:r>
              <a:rPr lang="ro-RO" dirty="0"/>
              <a:t>Metoda grafică:</a:t>
            </a:r>
          </a:p>
          <a:p>
            <a:pPr marL="342900" indent="-342900">
              <a:buFontTx/>
              <a:buChar char="-"/>
            </a:pPr>
            <a:r>
              <a:rPr lang="ro-RO" dirty="0"/>
              <a:t>Utilizează construcții grafice realizate cu instrumente de desen.</a:t>
            </a:r>
          </a:p>
          <a:p>
            <a:pPr marL="342900" indent="-342900">
              <a:buFontTx/>
              <a:buChar char="-"/>
            </a:pPr>
            <a:r>
              <a:rPr lang="ro-RO" dirty="0"/>
              <a:t>Imprecisă</a:t>
            </a:r>
          </a:p>
          <a:p>
            <a:pPr marL="342900" indent="-342900">
              <a:buFontTx/>
              <a:buChar char="-"/>
            </a:pPr>
            <a:r>
              <a:rPr lang="ro-RO" dirty="0"/>
              <a:t>Volum mare de muncă</a:t>
            </a:r>
          </a:p>
          <a:p>
            <a:pPr marL="342900" indent="-342900">
              <a:buFontTx/>
              <a:buChar char="-"/>
            </a:pPr>
            <a:endParaRPr lang="en-US" dirty="0"/>
          </a:p>
        </p:txBody>
      </p:sp>
      <p:sp>
        <p:nvSpPr>
          <p:cNvPr id="11" name="Rectangle 10">
            <a:extLst>
              <a:ext uri="{FF2B5EF4-FFF2-40B4-BE49-F238E27FC236}">
                <a16:creationId xmlns:a16="http://schemas.microsoft.com/office/drawing/2014/main" id="{071A2B3F-2739-4878-BEE3-75BA6B0809F9}"/>
              </a:ext>
            </a:extLst>
          </p:cNvPr>
          <p:cNvSpPr/>
          <p:nvPr/>
        </p:nvSpPr>
        <p:spPr>
          <a:xfrm>
            <a:off x="3894808" y="3271963"/>
            <a:ext cx="3310859" cy="2031325"/>
          </a:xfrm>
          <a:prstGeom prst="rect">
            <a:avLst/>
          </a:prstGeom>
          <a:ln>
            <a:solidFill>
              <a:srgbClr val="0070C0"/>
            </a:solidFill>
          </a:ln>
        </p:spPr>
        <p:txBody>
          <a:bodyPr wrap="square">
            <a:spAutoFit/>
          </a:bodyPr>
          <a:lstStyle/>
          <a:p>
            <a:r>
              <a:rPr lang="ro-RO" dirty="0"/>
              <a:t>Metoda grafo-analitică:</a:t>
            </a:r>
          </a:p>
          <a:p>
            <a:pPr marL="342900" indent="-342900">
              <a:buFontTx/>
              <a:buChar char="-"/>
            </a:pPr>
            <a:r>
              <a:rPr lang="ro-RO" dirty="0"/>
              <a:t>Utilizează relațiile lui Euler.</a:t>
            </a:r>
          </a:p>
          <a:p>
            <a:pPr marL="342900" indent="-342900">
              <a:buFontTx/>
              <a:buChar char="-"/>
            </a:pPr>
            <a:r>
              <a:rPr lang="ro-RO" dirty="0"/>
              <a:t>Implică rezolvarea ecuațiilor vectoriale prin metode grafice (poligoane de vectori)</a:t>
            </a:r>
          </a:p>
          <a:p>
            <a:pPr marL="342900" indent="-342900">
              <a:buFontTx/>
              <a:buChar char="-"/>
            </a:pPr>
            <a:r>
              <a:rPr lang="ro-RO" dirty="0"/>
              <a:t>Imprecisă</a:t>
            </a:r>
          </a:p>
          <a:p>
            <a:pPr marL="342900" indent="-342900">
              <a:buFontTx/>
              <a:buChar char="-"/>
            </a:pPr>
            <a:endParaRPr lang="ro-RO" dirty="0"/>
          </a:p>
        </p:txBody>
      </p:sp>
      <p:sp>
        <p:nvSpPr>
          <p:cNvPr id="12" name="Rectangle 11">
            <a:extLst>
              <a:ext uri="{FF2B5EF4-FFF2-40B4-BE49-F238E27FC236}">
                <a16:creationId xmlns:a16="http://schemas.microsoft.com/office/drawing/2014/main" id="{5DAC6CEC-F1DA-4337-8BF9-C4AA9D41ABBC}"/>
              </a:ext>
            </a:extLst>
          </p:cNvPr>
          <p:cNvSpPr/>
          <p:nvPr/>
        </p:nvSpPr>
        <p:spPr>
          <a:xfrm>
            <a:off x="7807445" y="3276628"/>
            <a:ext cx="3310859" cy="2308324"/>
          </a:xfrm>
          <a:prstGeom prst="rect">
            <a:avLst/>
          </a:prstGeom>
          <a:ln>
            <a:solidFill>
              <a:srgbClr val="FF0000"/>
            </a:solidFill>
          </a:ln>
        </p:spPr>
        <p:txBody>
          <a:bodyPr wrap="square">
            <a:spAutoFit/>
          </a:bodyPr>
          <a:lstStyle/>
          <a:p>
            <a:r>
              <a:rPr lang="ro-RO" dirty="0"/>
              <a:t>Metode analitice:</a:t>
            </a:r>
          </a:p>
          <a:p>
            <a:pPr marL="342900" indent="-342900">
              <a:buFontTx/>
              <a:buChar char="-"/>
            </a:pPr>
            <a:r>
              <a:rPr lang="ro-RO" dirty="0"/>
              <a:t>Legea de mișcare a elementului condus este obținută sub forma unei funcții cu două variabile</a:t>
            </a:r>
          </a:p>
          <a:p>
            <a:pPr marL="342900" indent="-342900">
              <a:buFontTx/>
              <a:buChar char="-"/>
            </a:pPr>
            <a:r>
              <a:rPr lang="ro-RO" dirty="0"/>
              <a:t>Pot fi utilizate în programe de calcul, algoritmi de control, etc</a:t>
            </a:r>
          </a:p>
        </p:txBody>
      </p:sp>
      <p:cxnSp>
        <p:nvCxnSpPr>
          <p:cNvPr id="9" name="Straight Connector 8">
            <a:extLst>
              <a:ext uri="{FF2B5EF4-FFF2-40B4-BE49-F238E27FC236}">
                <a16:creationId xmlns:a16="http://schemas.microsoft.com/office/drawing/2014/main" id="{9FB49D41-8F4B-4903-BCCC-6519F30830D1}"/>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51EF01E-76C1-43A6-A6DA-E9B7B76BD602}"/>
              </a:ext>
            </a:extLst>
          </p:cNvPr>
          <p:cNvSpPr/>
          <p:nvPr/>
        </p:nvSpPr>
        <p:spPr>
          <a:xfrm>
            <a:off x="730897" y="311658"/>
            <a:ext cx="5796523"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CINEMATICĂ</a:t>
            </a:r>
            <a:endParaRPr lang="en-US" sz="2400" dirty="0"/>
          </a:p>
        </p:txBody>
      </p:sp>
    </p:spTree>
    <p:extLst>
      <p:ext uri="{BB962C8B-B14F-4D97-AF65-F5344CB8AC3E}">
        <p14:creationId xmlns:p14="http://schemas.microsoft.com/office/powerpoint/2010/main" val="112571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ED83E-2C2A-4A18-84F6-C4DBFD9DCE50}"/>
              </a:ext>
            </a:extLst>
          </p:cNvPr>
          <p:cNvSpPr/>
          <p:nvPr/>
        </p:nvSpPr>
        <p:spPr>
          <a:xfrm>
            <a:off x="686180" y="946632"/>
            <a:ext cx="2973763" cy="369332"/>
          </a:xfrm>
          <a:prstGeom prst="rect">
            <a:avLst/>
          </a:prstGeom>
        </p:spPr>
        <p:txBody>
          <a:bodyPr wrap="none">
            <a:spAutoFit/>
          </a:bodyPr>
          <a:lstStyle/>
          <a:p>
            <a:r>
              <a:rPr lang="ro-RO" b="1" dirty="0"/>
              <a:t>Metoda turației la rezonanță </a:t>
            </a:r>
            <a:endParaRPr lang="en-US" b="1"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CC4D25B-71A7-46AB-A1BE-C5D381336A77}"/>
                  </a:ext>
                </a:extLst>
              </p:cNvPr>
              <p:cNvSpPr/>
              <p:nvPr/>
            </p:nvSpPr>
            <p:spPr>
              <a:xfrm>
                <a:off x="561678" y="1352911"/>
                <a:ext cx="8018221" cy="375552"/>
              </a:xfrm>
              <a:prstGeom prst="rect">
                <a:avLst/>
              </a:prstGeom>
            </p:spPr>
            <p:txBody>
              <a:bodyPr wrap="none">
                <a:spAutoFit/>
              </a:bodyPr>
              <a:lstStyle/>
              <a:p>
                <a:r>
                  <a:rPr lang="ro-RO" dirty="0"/>
                  <a:t>În planul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𝑃</m:t>
                        </m:r>
                      </m:e>
                      <m:sub>
                        <m:r>
                          <a:rPr lang="ro-RO" i="1">
                            <a:latin typeface="Cambria Math" panose="02040503050406030204" pitchFamily="18" charset="0"/>
                          </a:rPr>
                          <m:t>1</m:t>
                        </m:r>
                      </m:sub>
                    </m:sSub>
                  </m:oMath>
                </a14:m>
                <a:r>
                  <a:rPr lang="ro-RO" dirty="0"/>
                  <a:t> se plasează aceeași masa </a:t>
                </a:r>
                <a:r>
                  <a:rPr lang="ro-RO" i="1" dirty="0"/>
                  <a:t>m </a:t>
                </a:r>
                <a:r>
                  <a:rPr lang="ro-RO" dirty="0"/>
                  <a:t> într-o poziție diametral opusă, deci la </a:t>
                </a:r>
                <a14:m>
                  <m:oMath xmlns:m="http://schemas.openxmlformats.org/officeDocument/2006/math">
                    <m:sSup>
                      <m:sSupPr>
                        <m:ctrlPr>
                          <a:rPr lang="ro-RO" i="1" smtClean="0">
                            <a:latin typeface="Cambria Math" panose="02040503050406030204" pitchFamily="18" charset="0"/>
                          </a:rPr>
                        </m:ctrlPr>
                      </m:sSupPr>
                      <m:e>
                        <m:r>
                          <a:rPr lang="ro-RO" b="0" i="1" smtClean="0">
                            <a:latin typeface="Cambria Math" panose="02040503050406030204" pitchFamily="18" charset="0"/>
                          </a:rPr>
                          <m:t>180</m:t>
                        </m:r>
                      </m:e>
                      <m:sup>
                        <m:r>
                          <a:rPr lang="ro-RO" i="1" smtClean="0">
                            <a:latin typeface="Cambria Math" panose="02040503050406030204" pitchFamily="18" charset="0"/>
                            <a:ea typeface="Cambria Math" panose="02040503050406030204" pitchFamily="18" charset="0"/>
                          </a:rPr>
                          <m:t>°</m:t>
                        </m:r>
                      </m:sup>
                    </m:sSup>
                  </m:oMath>
                </a14:m>
                <a:endParaRPr lang="en-US" i="1" dirty="0"/>
              </a:p>
            </p:txBody>
          </p:sp>
        </mc:Choice>
        <mc:Fallback xmlns="">
          <p:sp>
            <p:nvSpPr>
              <p:cNvPr id="4" name="Rectangle 3">
                <a:extLst>
                  <a:ext uri="{FF2B5EF4-FFF2-40B4-BE49-F238E27FC236}">
                    <a16:creationId xmlns:a16="http://schemas.microsoft.com/office/drawing/2014/main" id="{FCC4D25B-71A7-46AB-A1BE-C5D381336A77}"/>
                  </a:ext>
                </a:extLst>
              </p:cNvPr>
              <p:cNvSpPr>
                <a:spLocks noRot="1" noChangeAspect="1" noMove="1" noResize="1" noEditPoints="1" noAdjustHandles="1" noChangeArrowheads="1" noChangeShapeType="1" noTextEdit="1"/>
              </p:cNvSpPr>
              <p:nvPr/>
            </p:nvSpPr>
            <p:spPr>
              <a:xfrm>
                <a:off x="561678" y="1352911"/>
                <a:ext cx="8018221" cy="375552"/>
              </a:xfrm>
              <a:prstGeom prst="rect">
                <a:avLst/>
              </a:prstGeom>
              <a:blipFill>
                <a:blip r:embed="rId2"/>
                <a:stretch>
                  <a:fillRect l="-608" t="-8065" b="-241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CE3A612-6573-400C-BCF2-E6E1F3734CE8}"/>
                  </a:ext>
                </a:extLst>
              </p:cNvPr>
              <p:cNvSpPr/>
              <p:nvPr/>
            </p:nvSpPr>
            <p:spPr>
              <a:xfrm>
                <a:off x="561676" y="5475030"/>
                <a:ext cx="8330863" cy="402931"/>
              </a:xfrm>
              <a:prstGeom prst="rect">
                <a:avLst/>
              </a:prstGeom>
            </p:spPr>
            <p:txBody>
              <a:bodyPr wrap="square">
                <a:spAutoFit/>
              </a:bodyPr>
              <a:lstStyle/>
              <a:p>
                <a:pPr algn="just">
                  <a:tabLst>
                    <a:tab pos="354013" algn="l"/>
                  </a:tabLst>
                </a:pPr>
                <a:r>
                  <a:rPr lang="ro-RO" dirty="0"/>
                  <a:t>	 Amplitudinea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𝐴</m:t>
                        </m:r>
                      </m:e>
                      <m:sub>
                        <m:r>
                          <a:rPr lang="ro-RO" b="0" i="1" smtClean="0">
                            <a:latin typeface="Cambria Math" panose="02040503050406030204" pitchFamily="18" charset="0"/>
                          </a:rPr>
                          <m:t>3</m:t>
                        </m:r>
                      </m:sub>
                    </m:sSub>
                  </m:oMath>
                </a14:m>
                <a:r>
                  <a:rPr lang="ro-RO" dirty="0"/>
                  <a:t> are faza decalată cu </a:t>
                </a:r>
                <a14:m>
                  <m:oMath xmlns:m="http://schemas.openxmlformats.org/officeDocument/2006/math">
                    <m:f>
                      <m:fPr>
                        <m:type m:val="skw"/>
                        <m:ctrlPr>
                          <a:rPr lang="ro-RO" i="1" smtClean="0">
                            <a:latin typeface="Cambria Math" panose="02040503050406030204" pitchFamily="18" charset="0"/>
                          </a:rPr>
                        </m:ctrlPr>
                      </m:fPr>
                      <m:num>
                        <m:r>
                          <a:rPr lang="ro-RO" i="1" smtClean="0">
                            <a:latin typeface="Cambria Math" panose="02040503050406030204" pitchFamily="18" charset="0"/>
                            <a:ea typeface="Cambria Math" panose="02040503050406030204" pitchFamily="18" charset="0"/>
                          </a:rPr>
                          <m:t>𝜋</m:t>
                        </m:r>
                      </m:num>
                      <m:den>
                        <m:r>
                          <a:rPr lang="ro-RO" b="0" i="1" smtClean="0">
                            <a:latin typeface="Cambria Math" panose="02040503050406030204" pitchFamily="18" charset="0"/>
                          </a:rPr>
                          <m:t>2</m:t>
                        </m:r>
                      </m:den>
                    </m:f>
                  </m:oMath>
                </a14:m>
                <a:r>
                  <a:rPr lang="ro-RO" dirty="0"/>
                  <a:t> în urma fazei forței </a:t>
                </a:r>
                <a14:m>
                  <m:oMath xmlns:m="http://schemas.openxmlformats.org/officeDocument/2006/math">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𝑅</m:t>
                            </m:r>
                          </m:e>
                        </m:acc>
                      </m:e>
                      <m:sub>
                        <m:r>
                          <a:rPr lang="ro-RO" i="1">
                            <a:latin typeface="Cambria Math" panose="02040503050406030204" pitchFamily="18" charset="0"/>
                          </a:rPr>
                          <m:t>1</m:t>
                        </m:r>
                      </m:sub>
                    </m:sSub>
                  </m:oMath>
                </a14:m>
                <a:r>
                  <a:rPr lang="ro-RO" dirty="0"/>
                  <a:t>care o produce. </a:t>
                </a:r>
                <a:endParaRPr lang="en-US" dirty="0"/>
              </a:p>
            </p:txBody>
          </p:sp>
        </mc:Choice>
        <mc:Fallback xmlns="">
          <p:sp>
            <p:nvSpPr>
              <p:cNvPr id="15" name="Rectangle 14">
                <a:extLst>
                  <a:ext uri="{FF2B5EF4-FFF2-40B4-BE49-F238E27FC236}">
                    <a16:creationId xmlns:a16="http://schemas.microsoft.com/office/drawing/2014/main" id="{DCE3A612-6573-400C-BCF2-E6E1F3734CE8}"/>
                  </a:ext>
                </a:extLst>
              </p:cNvPr>
              <p:cNvSpPr>
                <a:spLocks noRot="1" noChangeAspect="1" noMove="1" noResize="1" noEditPoints="1" noAdjustHandles="1" noChangeArrowheads="1" noChangeShapeType="1" noTextEdit="1"/>
              </p:cNvSpPr>
              <p:nvPr/>
            </p:nvSpPr>
            <p:spPr>
              <a:xfrm>
                <a:off x="561676" y="5475030"/>
                <a:ext cx="8330863" cy="402931"/>
              </a:xfrm>
              <a:prstGeom prst="rect">
                <a:avLst/>
              </a:prstGeom>
              <a:blipFill>
                <a:blip r:embed="rId3"/>
                <a:stretch>
                  <a:fillRect t="-93939" b="-16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336A825-9037-428A-8872-9DC1F7D43BB1}"/>
                  </a:ext>
                </a:extLst>
              </p:cNvPr>
              <p:cNvSpPr/>
              <p:nvPr/>
            </p:nvSpPr>
            <p:spPr>
              <a:xfrm>
                <a:off x="561676" y="2070883"/>
                <a:ext cx="7058323" cy="1200329"/>
              </a:xfrm>
              <a:prstGeom prst="rect">
                <a:avLst/>
              </a:prstGeom>
            </p:spPr>
            <p:txBody>
              <a:bodyPr wrap="square">
                <a:spAutoFit/>
              </a:bodyPr>
              <a:lstStyle/>
              <a:p>
                <a:pPr algn="just" defTabSz="447675"/>
                <a:r>
                  <a:rPr lang="ro-RO" dirty="0"/>
                  <a:t>	Se imprimă rotorului o turație superioară cele de rezonanță și apoi se lasă liber să oscileze. Când turația va trece prin starea de rezonanță, sistemul își va mări amplitudinea oscilațiilor, înregistrându-se amplitudinea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𝐴</m:t>
                        </m:r>
                      </m:e>
                      <m:sub>
                        <m:r>
                          <a:rPr lang="ro-RO" b="0" i="1" smtClean="0">
                            <a:latin typeface="Cambria Math" panose="02040503050406030204" pitchFamily="18" charset="0"/>
                          </a:rPr>
                          <m:t>3</m:t>
                        </m:r>
                      </m:sub>
                    </m:sSub>
                  </m:oMath>
                </a14:m>
                <a:r>
                  <a:rPr lang="ro-RO" dirty="0"/>
                  <a:t>, dată de relația:</a:t>
                </a:r>
                <a:endParaRPr lang="en-US" dirty="0"/>
              </a:p>
            </p:txBody>
          </p:sp>
        </mc:Choice>
        <mc:Fallback xmlns="">
          <p:sp>
            <p:nvSpPr>
              <p:cNvPr id="6" name="Rectangle 5">
                <a:extLst>
                  <a:ext uri="{FF2B5EF4-FFF2-40B4-BE49-F238E27FC236}">
                    <a16:creationId xmlns:a16="http://schemas.microsoft.com/office/drawing/2014/main" id="{F336A825-9037-428A-8872-9DC1F7D43BB1}"/>
                  </a:ext>
                </a:extLst>
              </p:cNvPr>
              <p:cNvSpPr>
                <a:spLocks noRot="1" noChangeAspect="1" noMove="1" noResize="1" noEditPoints="1" noAdjustHandles="1" noChangeArrowheads="1" noChangeShapeType="1" noTextEdit="1"/>
              </p:cNvSpPr>
              <p:nvPr/>
            </p:nvSpPr>
            <p:spPr>
              <a:xfrm>
                <a:off x="561676" y="2070883"/>
                <a:ext cx="7058323" cy="1200329"/>
              </a:xfrm>
              <a:prstGeom prst="rect">
                <a:avLst/>
              </a:prstGeom>
              <a:blipFill>
                <a:blip r:embed="rId4"/>
                <a:stretch>
                  <a:fillRect l="-691" t="-3046" r="-777"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054664D-903D-4828-83DB-9ABB8DA02392}"/>
                  </a:ext>
                </a:extLst>
              </p:cNvPr>
              <p:cNvSpPr txBox="1"/>
              <p:nvPr/>
            </p:nvSpPr>
            <p:spPr>
              <a:xfrm>
                <a:off x="3431066" y="3586788"/>
                <a:ext cx="1102546"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𝐴</m:t>
                          </m:r>
                        </m:e>
                        <m:sub>
                          <m:r>
                            <a:rPr lang="ro-RO" b="0" i="1" smtClean="0">
                              <a:latin typeface="Cambria Math" panose="02040503050406030204" pitchFamily="18" charset="0"/>
                            </a:rPr>
                            <m:t>3</m:t>
                          </m:r>
                        </m:sub>
                      </m:sSub>
                      <m:r>
                        <a:rPr lang="ro-RO" b="0" i="1" smtClean="0">
                          <a:latin typeface="Cambria Math" panose="02040503050406030204" pitchFamily="18" charset="0"/>
                        </a:rPr>
                        <m:t>=</m:t>
                      </m:r>
                      <m:r>
                        <a:rPr lang="ro-RO" b="0" i="1" smtClean="0">
                          <a:latin typeface="Cambria Math" panose="02040503050406030204" pitchFamily="18" charset="0"/>
                        </a:rPr>
                        <m:t>𝑘</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𝑅</m:t>
                          </m:r>
                        </m:e>
                        <m:sub>
                          <m:r>
                            <a:rPr lang="ro-RO" b="0" i="1" smtClean="0">
                              <a:latin typeface="Cambria Math" panose="02040503050406030204" pitchFamily="18" charset="0"/>
                            </a:rPr>
                            <m:t>1</m:t>
                          </m:r>
                        </m:sub>
                      </m:sSub>
                      <m:r>
                        <a:rPr lang="ro-RO" b="0" i="1" smtClean="0">
                          <a:latin typeface="Cambria Math" panose="02040503050406030204" pitchFamily="18" charset="0"/>
                        </a:rPr>
                        <m:t>𝑧</m:t>
                      </m:r>
                    </m:oMath>
                  </m:oMathPara>
                </a14:m>
                <a:endParaRPr lang="en-US" dirty="0"/>
              </a:p>
            </p:txBody>
          </p:sp>
        </mc:Choice>
        <mc:Fallback xmlns="">
          <p:sp>
            <p:nvSpPr>
              <p:cNvPr id="16" name="TextBox 15">
                <a:extLst>
                  <a:ext uri="{FF2B5EF4-FFF2-40B4-BE49-F238E27FC236}">
                    <a16:creationId xmlns:a16="http://schemas.microsoft.com/office/drawing/2014/main" id="{B054664D-903D-4828-83DB-9ABB8DA02392}"/>
                  </a:ext>
                </a:extLst>
              </p:cNvPr>
              <p:cNvSpPr txBox="1">
                <a:spLocks noRot="1" noChangeAspect="1" noMove="1" noResize="1" noEditPoints="1" noAdjustHandles="1" noChangeArrowheads="1" noChangeShapeType="1" noTextEdit="1"/>
              </p:cNvSpPr>
              <p:nvPr/>
            </p:nvSpPr>
            <p:spPr>
              <a:xfrm>
                <a:off x="3431066" y="3586788"/>
                <a:ext cx="1102546" cy="276999"/>
              </a:xfrm>
              <a:prstGeom prst="rect">
                <a:avLst/>
              </a:prstGeom>
              <a:blipFill>
                <a:blip r:embed="rId5"/>
                <a:stretch>
                  <a:fillRect l="-4372" r="-1639" b="-12500"/>
                </a:stretch>
              </a:blipFill>
              <a:ln>
                <a:solidFill>
                  <a:schemeClr val="accent1"/>
                </a:solidFill>
              </a:ln>
            </p:spPr>
            <p:txBody>
              <a:bodyPr/>
              <a:lstStyle/>
              <a:p>
                <a:r>
                  <a:rPr lang="en-US">
                    <a:noFill/>
                  </a:rPr>
                  <a:t> </a:t>
                </a:r>
              </a:p>
            </p:txBody>
          </p:sp>
        </mc:Fallback>
      </mc:AlternateContent>
      <p:sp>
        <p:nvSpPr>
          <p:cNvPr id="17" name="Rectangle 16">
            <a:extLst>
              <a:ext uri="{FF2B5EF4-FFF2-40B4-BE49-F238E27FC236}">
                <a16:creationId xmlns:a16="http://schemas.microsoft.com/office/drawing/2014/main" id="{F6825C65-4BFA-40A1-B097-82BBE3A9D477}"/>
              </a:ext>
            </a:extLst>
          </p:cNvPr>
          <p:cNvSpPr/>
          <p:nvPr/>
        </p:nvSpPr>
        <p:spPr>
          <a:xfrm>
            <a:off x="658043" y="4050216"/>
            <a:ext cx="728084" cy="369332"/>
          </a:xfrm>
          <a:prstGeom prst="rect">
            <a:avLst/>
          </a:prstGeom>
        </p:spPr>
        <p:txBody>
          <a:bodyPr wrap="none">
            <a:spAutoFit/>
          </a:bodyPr>
          <a:lstStyle/>
          <a:p>
            <a:r>
              <a:rPr lang="ro-RO" dirty="0"/>
              <a:t>unde:</a:t>
            </a:r>
            <a:endParaRPr lang="en-US"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5979A2E-37A2-417E-A07C-EFDBD70DC8D0}"/>
                  </a:ext>
                </a:extLst>
              </p:cNvPr>
              <p:cNvSpPr/>
              <p:nvPr/>
            </p:nvSpPr>
            <p:spPr>
              <a:xfrm>
                <a:off x="3229921" y="4330425"/>
                <a:ext cx="1504836" cy="404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acc>
                            <m:accPr>
                              <m:chr m:val="⃗"/>
                              <m:ctrlPr>
                                <a:rPr lang="ro-RO" i="1" smtClean="0">
                                  <a:latin typeface="Cambria Math" panose="02040503050406030204" pitchFamily="18" charset="0"/>
                                </a:rPr>
                              </m:ctrlPr>
                            </m:accPr>
                            <m:e>
                              <m:r>
                                <a:rPr lang="ro-RO" b="0" i="1" smtClean="0">
                                  <a:latin typeface="Cambria Math" panose="02040503050406030204" pitchFamily="18" charset="0"/>
                                </a:rPr>
                                <m:t>𝑅</m:t>
                              </m:r>
                            </m:e>
                          </m:acc>
                        </m:e>
                        <m:sub>
                          <m:r>
                            <a:rPr lang="ro-RO" b="0" i="1" smtClean="0">
                              <a:latin typeface="Cambria Math" panose="02040503050406030204" pitchFamily="18" charset="0"/>
                            </a:rPr>
                            <m:t>1</m:t>
                          </m:r>
                        </m:sub>
                      </m:sSub>
                      <m:r>
                        <a:rPr lang="ro-RO" i="1">
                          <a:latin typeface="Cambria Math" panose="02040503050406030204" pitchFamily="18" charset="0"/>
                        </a:rPr>
                        <m:t>=</m:t>
                      </m:r>
                      <m:sSub>
                        <m:sSubPr>
                          <m:ctrlPr>
                            <a:rPr lang="ro-RO" i="1" smtClean="0">
                              <a:latin typeface="Cambria Math" panose="02040503050406030204" pitchFamily="18" charset="0"/>
                            </a:rPr>
                          </m:ctrlPr>
                        </m:sSub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𝐹</m:t>
                              </m:r>
                            </m:e>
                          </m:acc>
                        </m:e>
                        <m:sub>
                          <m:r>
                            <a:rPr lang="ro-RO" b="0" i="1" smtClean="0">
                              <a:latin typeface="Cambria Math" panose="02040503050406030204" pitchFamily="18" charset="0"/>
                            </a:rPr>
                            <m:t>𝑖</m:t>
                          </m:r>
                          <m:r>
                            <a:rPr lang="ro-RO" b="0" i="1" smtClean="0">
                              <a:latin typeface="Cambria Math" panose="02040503050406030204" pitchFamily="18" charset="0"/>
                            </a:rPr>
                            <m:t>1</m:t>
                          </m:r>
                        </m:sub>
                      </m:sSub>
                      <m:r>
                        <a:rPr lang="ro-RO" b="0" i="1" smtClean="0">
                          <a:latin typeface="Cambria Math" panose="02040503050406030204" pitchFamily="18" charset="0"/>
                        </a:rPr>
                        <m:t>−</m:t>
                      </m:r>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𝑄</m:t>
                          </m:r>
                        </m:e>
                      </m:acc>
                    </m:oMath>
                  </m:oMathPara>
                </a14:m>
                <a:endParaRPr lang="en-US" dirty="0"/>
              </a:p>
            </p:txBody>
          </p:sp>
        </mc:Choice>
        <mc:Fallback xmlns="">
          <p:sp>
            <p:nvSpPr>
              <p:cNvPr id="8" name="Rectangle 7">
                <a:extLst>
                  <a:ext uri="{FF2B5EF4-FFF2-40B4-BE49-F238E27FC236}">
                    <a16:creationId xmlns:a16="http://schemas.microsoft.com/office/drawing/2014/main" id="{35979A2E-37A2-417E-A07C-EFDBD70DC8D0}"/>
                  </a:ext>
                </a:extLst>
              </p:cNvPr>
              <p:cNvSpPr>
                <a:spLocks noRot="1" noChangeAspect="1" noMove="1" noResize="1" noEditPoints="1" noAdjustHandles="1" noChangeArrowheads="1" noChangeShapeType="1" noTextEdit="1"/>
              </p:cNvSpPr>
              <p:nvPr/>
            </p:nvSpPr>
            <p:spPr>
              <a:xfrm>
                <a:off x="3229921" y="4330425"/>
                <a:ext cx="1504836" cy="404791"/>
              </a:xfrm>
              <a:prstGeom prst="rect">
                <a:avLst/>
              </a:prstGeom>
              <a:blipFill>
                <a:blip r:embed="rId6"/>
                <a:stretch>
                  <a:fillRect t="-22388" b="-8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7DAD4CB-1996-4654-9E29-B1BFC4FA1CDC}"/>
                  </a:ext>
                </a:extLst>
              </p:cNvPr>
              <p:cNvSpPr txBox="1"/>
              <p:nvPr/>
            </p:nvSpPr>
            <p:spPr>
              <a:xfrm>
                <a:off x="3307878" y="4788810"/>
                <a:ext cx="11036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𝑄</m:t>
                      </m:r>
                      <m:r>
                        <a:rPr lang="ro-RO" b="0" i="1" smtClean="0">
                          <a:latin typeface="Cambria Math" panose="02040503050406030204" pitchFamily="18" charset="0"/>
                        </a:rPr>
                        <m:t>=</m:t>
                      </m:r>
                      <m:r>
                        <a:rPr lang="ro-RO" b="0" i="1" smtClean="0">
                          <a:latin typeface="Cambria Math" panose="02040503050406030204" pitchFamily="18" charset="0"/>
                        </a:rPr>
                        <m:t>𝑚𝑟</m:t>
                      </m:r>
                      <m:sSup>
                        <m:sSupPr>
                          <m:ctrlPr>
                            <a:rPr lang="ro-RO" i="1">
                              <a:latin typeface="Cambria Math" panose="02040503050406030204" pitchFamily="18" charset="0"/>
                            </a:rPr>
                          </m:ctrlPr>
                        </m:sSupPr>
                        <m:e>
                          <m:r>
                            <a:rPr lang="ro-RO" i="1">
                              <a:latin typeface="Cambria Math" panose="02040503050406030204" pitchFamily="18" charset="0"/>
                              <a:ea typeface="Cambria Math" panose="02040503050406030204" pitchFamily="18" charset="0"/>
                            </a:rPr>
                            <m:t>𝜔</m:t>
                          </m:r>
                        </m:e>
                        <m:sup>
                          <m:r>
                            <a:rPr lang="ro-RO" i="1">
                              <a:latin typeface="Cambria Math" panose="02040503050406030204" pitchFamily="18" charset="0"/>
                            </a:rPr>
                            <m:t>2</m:t>
                          </m:r>
                        </m:sup>
                      </m:sSup>
                    </m:oMath>
                  </m:oMathPara>
                </a14:m>
                <a:endParaRPr lang="en-US" dirty="0"/>
              </a:p>
            </p:txBody>
          </p:sp>
        </mc:Choice>
        <mc:Fallback xmlns="">
          <p:sp>
            <p:nvSpPr>
              <p:cNvPr id="9" name="TextBox 8">
                <a:extLst>
                  <a:ext uri="{FF2B5EF4-FFF2-40B4-BE49-F238E27FC236}">
                    <a16:creationId xmlns:a16="http://schemas.microsoft.com/office/drawing/2014/main" id="{47DAD4CB-1996-4654-9E29-B1BFC4FA1CDC}"/>
                  </a:ext>
                </a:extLst>
              </p:cNvPr>
              <p:cNvSpPr txBox="1">
                <a:spLocks noRot="1" noChangeAspect="1" noMove="1" noResize="1" noEditPoints="1" noAdjustHandles="1" noChangeArrowheads="1" noChangeShapeType="1" noTextEdit="1"/>
              </p:cNvSpPr>
              <p:nvPr/>
            </p:nvSpPr>
            <p:spPr>
              <a:xfrm>
                <a:off x="3307878" y="4788810"/>
                <a:ext cx="1103635" cy="276999"/>
              </a:xfrm>
              <a:prstGeom prst="rect">
                <a:avLst/>
              </a:prstGeom>
              <a:blipFill>
                <a:blip r:embed="rId7"/>
                <a:stretch>
                  <a:fillRect l="-6630" t="-4444" r="-1657" b="-3111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8F3EB37F-4AA6-4B83-A6A8-BC25292FF3C7}"/>
              </a:ext>
            </a:extLst>
          </p:cNvPr>
          <p:cNvPicPr>
            <a:picLocks noChangeAspect="1"/>
          </p:cNvPicPr>
          <p:nvPr/>
        </p:nvPicPr>
        <p:blipFill>
          <a:blip r:embed="rId8"/>
          <a:stretch>
            <a:fillRect/>
          </a:stretch>
        </p:blipFill>
        <p:spPr>
          <a:xfrm>
            <a:off x="8087055" y="1817199"/>
            <a:ext cx="3543269" cy="3706262"/>
          </a:xfrm>
          <a:prstGeom prst="rect">
            <a:avLst/>
          </a:prstGeom>
        </p:spPr>
      </p:pic>
      <p:sp>
        <p:nvSpPr>
          <p:cNvPr id="13" name="Rectangle 12">
            <a:extLst>
              <a:ext uri="{FF2B5EF4-FFF2-40B4-BE49-F238E27FC236}">
                <a16:creationId xmlns:a16="http://schemas.microsoft.com/office/drawing/2014/main" id="{1EF6F860-9449-471D-BEFB-420A54B0A554}"/>
              </a:ext>
            </a:extLst>
          </p:cNvPr>
          <p:cNvSpPr/>
          <p:nvPr/>
        </p:nvSpPr>
        <p:spPr>
          <a:xfrm>
            <a:off x="561678" y="413325"/>
            <a:ext cx="5407634" cy="461665"/>
          </a:xfrm>
          <a:prstGeom prst="rect">
            <a:avLst/>
          </a:prstGeom>
        </p:spPr>
        <p:txBody>
          <a:bodyPr wrap="none">
            <a:spAutoFit/>
          </a:bodyPr>
          <a:lstStyle/>
          <a:p>
            <a:r>
              <a:rPr lang="ro-RO" sz="2400" dirty="0"/>
              <a:t>3.3.4 Echilibrarea dinamică </a:t>
            </a:r>
            <a:r>
              <a:rPr lang="en-US" sz="2400" dirty="0"/>
              <a:t>experimental</a:t>
            </a:r>
            <a:r>
              <a:rPr lang="ro-RO" sz="2400" dirty="0"/>
              <a:t>ă</a:t>
            </a:r>
            <a:endParaRPr lang="en-US" sz="2400" dirty="0"/>
          </a:p>
        </p:txBody>
      </p:sp>
    </p:spTree>
    <p:extLst>
      <p:ext uri="{BB962C8B-B14F-4D97-AF65-F5344CB8AC3E}">
        <p14:creationId xmlns:p14="http://schemas.microsoft.com/office/powerpoint/2010/main" val="310907068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ED83E-2C2A-4A18-84F6-C4DBFD9DCE50}"/>
              </a:ext>
            </a:extLst>
          </p:cNvPr>
          <p:cNvSpPr/>
          <p:nvPr/>
        </p:nvSpPr>
        <p:spPr>
          <a:xfrm>
            <a:off x="686180" y="946632"/>
            <a:ext cx="2973763" cy="369332"/>
          </a:xfrm>
          <a:prstGeom prst="rect">
            <a:avLst/>
          </a:prstGeom>
        </p:spPr>
        <p:txBody>
          <a:bodyPr wrap="none">
            <a:spAutoFit/>
          </a:bodyPr>
          <a:lstStyle/>
          <a:p>
            <a:r>
              <a:rPr lang="ro-RO" b="1" dirty="0"/>
              <a:t>Metoda turației la rezonanță </a:t>
            </a:r>
            <a:endParaRPr lang="en-US" b="1" dirty="0"/>
          </a:p>
        </p:txBody>
      </p:sp>
      <p:sp>
        <p:nvSpPr>
          <p:cNvPr id="6" name="Rectangle 5">
            <a:extLst>
              <a:ext uri="{FF2B5EF4-FFF2-40B4-BE49-F238E27FC236}">
                <a16:creationId xmlns:a16="http://schemas.microsoft.com/office/drawing/2014/main" id="{F336A825-9037-428A-8872-9DC1F7D43BB1}"/>
              </a:ext>
            </a:extLst>
          </p:cNvPr>
          <p:cNvSpPr/>
          <p:nvPr/>
        </p:nvSpPr>
        <p:spPr>
          <a:xfrm>
            <a:off x="649568" y="1444603"/>
            <a:ext cx="8165635" cy="923330"/>
          </a:xfrm>
          <a:prstGeom prst="rect">
            <a:avLst/>
          </a:prstGeom>
        </p:spPr>
        <p:txBody>
          <a:bodyPr wrap="square">
            <a:spAutoFit/>
          </a:bodyPr>
          <a:lstStyle/>
          <a:p>
            <a:pPr algn="just" defTabSz="447675"/>
            <a:r>
              <a:rPr lang="ro-RO" dirty="0"/>
              <a:t>	Se suprapun cele trei amplitudini rezultând astfel paralelogramul amplitudinilor. Amplitudinea </a:t>
            </a:r>
            <a:r>
              <a:rPr lang="ro-RO" i="1" dirty="0"/>
              <a:t>A</a:t>
            </a:r>
            <a:r>
              <a:rPr lang="ro-RO" dirty="0"/>
              <a:t> corespunde oscilației la rezonanță a rotorului perfect echilibrat la care s-a adăugat la distanța </a:t>
            </a:r>
            <a:r>
              <a:rPr lang="ro-RO" i="1" dirty="0"/>
              <a:t>r</a:t>
            </a:r>
            <a:r>
              <a:rPr lang="ro-RO" dirty="0"/>
              <a:t> masa de dezechilibru </a:t>
            </a:r>
            <a:r>
              <a:rPr lang="ro-RO" i="1" dirty="0"/>
              <a:t>m</a:t>
            </a:r>
            <a:r>
              <a:rPr lang="ro-RO" dirty="0"/>
              <a:t>.</a:t>
            </a:r>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054664D-903D-4828-83DB-9ABB8DA02392}"/>
                  </a:ext>
                </a:extLst>
              </p:cNvPr>
              <p:cNvSpPr txBox="1"/>
              <p:nvPr/>
            </p:nvSpPr>
            <p:spPr>
              <a:xfrm>
                <a:off x="1951113" y="4213069"/>
                <a:ext cx="2716000"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𝐴</m:t>
                      </m:r>
                      <m:r>
                        <a:rPr lang="ro-RO" b="0" i="1" smtClean="0">
                          <a:latin typeface="Cambria Math" panose="02040503050406030204" pitchFamily="18" charset="0"/>
                        </a:rPr>
                        <m:t>=</m:t>
                      </m:r>
                      <m:r>
                        <a:rPr lang="ro-RO" b="0" i="1" smtClean="0">
                          <a:latin typeface="Cambria Math" panose="02040503050406030204" pitchFamily="18" charset="0"/>
                        </a:rPr>
                        <m:t>𝑘𝑄𝑧</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𝑟</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𝜔</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oMath>
                  </m:oMathPara>
                </a14:m>
                <a:endParaRPr lang="en-US" dirty="0"/>
              </a:p>
            </p:txBody>
          </p:sp>
        </mc:Choice>
        <mc:Fallback xmlns="">
          <p:sp>
            <p:nvSpPr>
              <p:cNvPr id="16" name="TextBox 15">
                <a:extLst>
                  <a:ext uri="{FF2B5EF4-FFF2-40B4-BE49-F238E27FC236}">
                    <a16:creationId xmlns:a16="http://schemas.microsoft.com/office/drawing/2014/main" id="{B054664D-903D-4828-83DB-9ABB8DA02392}"/>
                  </a:ext>
                </a:extLst>
              </p:cNvPr>
              <p:cNvSpPr txBox="1">
                <a:spLocks noRot="1" noChangeAspect="1" noMove="1" noResize="1" noEditPoints="1" noAdjustHandles="1" noChangeArrowheads="1" noChangeShapeType="1" noTextEdit="1"/>
              </p:cNvSpPr>
              <p:nvPr/>
            </p:nvSpPr>
            <p:spPr>
              <a:xfrm>
                <a:off x="1951113" y="4213069"/>
                <a:ext cx="2716000" cy="276999"/>
              </a:xfrm>
              <a:prstGeom prst="rect">
                <a:avLst/>
              </a:prstGeom>
              <a:blipFill>
                <a:blip r:embed="rId2"/>
                <a:stretch>
                  <a:fillRect l="-1570" t="-4348" r="-448" b="-28261"/>
                </a:stretch>
              </a:blipFill>
              <a:ln>
                <a:noFill/>
              </a:ln>
            </p:spPr>
            <p:txBody>
              <a:bodyPr/>
              <a:lstStyle/>
              <a:p>
                <a:r>
                  <a:rPr lang="en-US">
                    <a:noFill/>
                  </a:rPr>
                  <a:t> </a:t>
                </a:r>
              </a:p>
            </p:txBody>
          </p:sp>
        </mc:Fallback>
      </mc:AlternateContent>
      <p:pic>
        <p:nvPicPr>
          <p:cNvPr id="3" name="Picture 2">
            <a:extLst>
              <a:ext uri="{FF2B5EF4-FFF2-40B4-BE49-F238E27FC236}">
                <a16:creationId xmlns:a16="http://schemas.microsoft.com/office/drawing/2014/main" id="{C37405A9-3B83-47B9-BF2A-441C81444C7E}"/>
              </a:ext>
            </a:extLst>
          </p:cNvPr>
          <p:cNvPicPr>
            <a:picLocks noChangeAspect="1"/>
          </p:cNvPicPr>
          <p:nvPr/>
        </p:nvPicPr>
        <p:blipFill>
          <a:blip r:embed="rId3"/>
          <a:stretch>
            <a:fillRect/>
          </a:stretch>
        </p:blipFill>
        <p:spPr>
          <a:xfrm>
            <a:off x="8583560" y="1193927"/>
            <a:ext cx="2763324" cy="408982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7AF47A7-58A0-4BA9-AEDF-40AD98869E7F}"/>
                  </a:ext>
                </a:extLst>
              </p:cNvPr>
              <p:cNvSpPr txBox="1"/>
              <p:nvPr/>
            </p:nvSpPr>
            <p:spPr>
              <a:xfrm>
                <a:off x="1924716" y="4729749"/>
                <a:ext cx="306776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𝐴</m:t>
                          </m:r>
                        </m:e>
                        <m:sub>
                          <m:r>
                            <a:rPr lang="ro-RO" b="0" i="1" smtClean="0">
                              <a:latin typeface="Cambria Math" panose="02040503050406030204" pitchFamily="18" charset="0"/>
                            </a:rPr>
                            <m:t>1</m:t>
                          </m:r>
                        </m:sub>
                      </m:sSub>
                      <m:r>
                        <a:rPr lang="ro-RO" b="0" i="1" smtClean="0">
                          <a:latin typeface="Cambria Math" panose="02040503050406030204" pitchFamily="18" charset="0"/>
                        </a:rPr>
                        <m:t>=</m:t>
                      </m:r>
                      <m:r>
                        <a:rPr lang="ro-RO" b="0" i="1" smtClean="0">
                          <a:latin typeface="Cambria Math" panose="02040503050406030204" pitchFamily="18" charset="0"/>
                        </a:rPr>
                        <m:t>𝑘</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𝑖</m:t>
                          </m:r>
                          <m:r>
                            <a:rPr lang="ro-RO" b="0" i="1" smtClean="0">
                              <a:latin typeface="Cambria Math" panose="02040503050406030204" pitchFamily="18" charset="0"/>
                            </a:rPr>
                            <m:t>1</m:t>
                          </m:r>
                        </m:sub>
                      </m:sSub>
                      <m:r>
                        <a:rPr lang="ro-RO" b="0" i="1" smtClean="0">
                          <a:latin typeface="Cambria Math" panose="02040503050406030204" pitchFamily="18" charset="0"/>
                        </a:rPr>
                        <m:t>𝑧</m:t>
                      </m:r>
                      <m:r>
                        <a:rPr lang="ro-RO" b="0" i="1" smtClean="0">
                          <a:latin typeface="Cambria Math" panose="02040503050406030204" pitchFamily="18" charset="0"/>
                        </a:rPr>
                        <m:t>=</m:t>
                      </m:r>
                      <m:r>
                        <a:rPr lang="ro-RO" b="0" i="1" smtClean="0">
                          <a:latin typeface="Cambria Math" panose="02040503050406030204" pitchFamily="18" charset="0"/>
                        </a:rPr>
                        <m:t>𝑘</m:t>
                      </m:r>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1</m:t>
                          </m:r>
                        </m:sub>
                      </m:sSub>
                      <m:sSup>
                        <m:sSupPr>
                          <m:ctrlPr>
                            <a:rPr lang="ro-RO" b="0" i="1" smtClean="0">
                              <a:latin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𝜔</m:t>
                          </m:r>
                        </m:e>
                        <m:sup>
                          <m:r>
                            <a:rPr lang="ro-RO" b="0" i="1" smtClean="0">
                              <a:latin typeface="Cambria Math" panose="02040503050406030204" pitchFamily="18" charset="0"/>
                            </a:rPr>
                            <m:t>2</m:t>
                          </m:r>
                        </m:sup>
                      </m:sSup>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rPr>
                        <m:t>𝑧</m:t>
                      </m:r>
                    </m:oMath>
                  </m:oMathPara>
                </a14:m>
                <a:endParaRPr lang="en-US" dirty="0"/>
              </a:p>
            </p:txBody>
          </p:sp>
        </mc:Choice>
        <mc:Fallback xmlns="">
          <p:sp>
            <p:nvSpPr>
              <p:cNvPr id="13" name="TextBox 12">
                <a:extLst>
                  <a:ext uri="{FF2B5EF4-FFF2-40B4-BE49-F238E27FC236}">
                    <a16:creationId xmlns:a16="http://schemas.microsoft.com/office/drawing/2014/main" id="{17AF47A7-58A0-4BA9-AEDF-40AD98869E7F}"/>
                  </a:ext>
                </a:extLst>
              </p:cNvPr>
              <p:cNvSpPr txBox="1">
                <a:spLocks noRot="1" noChangeAspect="1" noMove="1" noResize="1" noEditPoints="1" noAdjustHandles="1" noChangeArrowheads="1" noChangeShapeType="1" noTextEdit="1"/>
              </p:cNvSpPr>
              <p:nvPr/>
            </p:nvSpPr>
            <p:spPr>
              <a:xfrm>
                <a:off x="1924716" y="4729749"/>
                <a:ext cx="3067763" cy="276999"/>
              </a:xfrm>
              <a:prstGeom prst="rect">
                <a:avLst/>
              </a:prstGeom>
              <a:blipFill>
                <a:blip r:embed="rId4"/>
                <a:stretch>
                  <a:fillRect l="-1392" t="-4444" r="-596" b="-17778"/>
                </a:stretch>
              </a:blipFill>
              <a:ln>
                <a:noFill/>
              </a:ln>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D19AA5A5-0131-42EF-9E33-E2693DB80C73}"/>
              </a:ext>
            </a:extLst>
          </p:cNvPr>
          <p:cNvCxnSpPr/>
          <p:nvPr/>
        </p:nvCxnSpPr>
        <p:spPr>
          <a:xfrm>
            <a:off x="5196169" y="4213069"/>
            <a:ext cx="0" cy="79367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4032312F-0494-4A6B-9C17-91ABABAB7863}"/>
              </a:ext>
            </a:extLst>
          </p:cNvPr>
          <p:cNvSpPr/>
          <p:nvPr/>
        </p:nvSpPr>
        <p:spPr>
          <a:xfrm>
            <a:off x="5341149" y="4482458"/>
            <a:ext cx="228600" cy="208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6473D72-CDE6-47F9-9742-43CEA7A1E6FB}"/>
                  </a:ext>
                </a:extLst>
              </p:cNvPr>
              <p:cNvSpPr txBox="1"/>
              <p:nvPr/>
            </p:nvSpPr>
            <p:spPr>
              <a:xfrm>
                <a:off x="5825355" y="4274063"/>
                <a:ext cx="1430263"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𝑚𝑟</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num>
                        <m:den>
                          <m:r>
                            <a:rPr lang="en-US" b="0" i="1" smtClean="0">
                              <a:latin typeface="Cambria Math" panose="02040503050406030204" pitchFamily="18" charset="0"/>
                            </a:rPr>
                            <m:t>𝐴</m:t>
                          </m:r>
                        </m:den>
                      </m:f>
                    </m:oMath>
                  </m:oMathPara>
                </a14:m>
                <a:endParaRPr lang="en-US" dirty="0"/>
              </a:p>
            </p:txBody>
          </p:sp>
        </mc:Choice>
        <mc:Fallback xmlns="">
          <p:sp>
            <p:nvSpPr>
              <p:cNvPr id="11" name="TextBox 10">
                <a:extLst>
                  <a:ext uri="{FF2B5EF4-FFF2-40B4-BE49-F238E27FC236}">
                    <a16:creationId xmlns:a16="http://schemas.microsoft.com/office/drawing/2014/main" id="{E6473D72-CDE6-47F9-9742-43CEA7A1E6FB}"/>
                  </a:ext>
                </a:extLst>
              </p:cNvPr>
              <p:cNvSpPr txBox="1">
                <a:spLocks noRot="1" noChangeAspect="1" noMove="1" noResize="1" noEditPoints="1" noAdjustHandles="1" noChangeArrowheads="1" noChangeShapeType="1" noTextEdit="1"/>
              </p:cNvSpPr>
              <p:nvPr/>
            </p:nvSpPr>
            <p:spPr>
              <a:xfrm>
                <a:off x="5825355" y="4274063"/>
                <a:ext cx="1430263" cy="51860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768D4B3-CDB0-408E-B47F-D36F1F1D91D2}"/>
                  </a:ext>
                </a:extLst>
              </p:cNvPr>
              <p:cNvSpPr txBox="1"/>
              <p:nvPr/>
            </p:nvSpPr>
            <p:spPr>
              <a:xfrm>
                <a:off x="3728084" y="2761478"/>
                <a:ext cx="2115964" cy="818366"/>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𝐴</m:t>
                                  </m:r>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𝐴</m:t>
                                  </m:r>
                                </m:e>
                                <m:sub>
                                  <m:r>
                                    <a:rPr lang="en-US" b="0" i="1" smtClean="0">
                                      <a:latin typeface="Cambria Math" panose="02040503050406030204" pitchFamily="18" charset="0"/>
                                    </a:rPr>
                                    <m:t>3</m:t>
                                  </m:r>
                                </m:sub>
                                <m:sup>
                                  <m:r>
                                    <a:rPr lang="en-US" b="0" i="1" smtClean="0">
                                      <a:latin typeface="Cambria Math" panose="02040503050406030204" pitchFamily="18" charset="0"/>
                                    </a:rPr>
                                    <m:t>2</m:t>
                                  </m:r>
                                </m:sup>
                              </m:sSubSup>
                              <m:r>
                                <a:rPr lang="en-US" b="0" i="1" smtClean="0">
                                  <a:latin typeface="Cambria Math" panose="02040503050406030204" pitchFamily="18" charset="0"/>
                                </a:rPr>
                                <m:t>−2</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𝐴</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num>
                            <m:den>
                              <m:r>
                                <a:rPr lang="en-US" b="0" i="1" smtClean="0">
                                  <a:latin typeface="Cambria Math" panose="02040503050406030204" pitchFamily="18" charset="0"/>
                                </a:rPr>
                                <m:t>2</m:t>
                              </m:r>
                            </m:den>
                          </m:f>
                        </m:e>
                      </m:rad>
                    </m:oMath>
                  </m:oMathPara>
                </a14:m>
                <a:endParaRPr lang="en-US" dirty="0"/>
              </a:p>
            </p:txBody>
          </p:sp>
        </mc:Choice>
        <mc:Fallback xmlns="">
          <p:sp>
            <p:nvSpPr>
              <p:cNvPr id="14" name="TextBox 13">
                <a:extLst>
                  <a:ext uri="{FF2B5EF4-FFF2-40B4-BE49-F238E27FC236}">
                    <a16:creationId xmlns:a16="http://schemas.microsoft.com/office/drawing/2014/main" id="{1768D4B3-CDB0-408E-B47F-D36F1F1D91D2}"/>
                  </a:ext>
                </a:extLst>
              </p:cNvPr>
              <p:cNvSpPr txBox="1">
                <a:spLocks noRot="1" noChangeAspect="1" noMove="1" noResize="1" noEditPoints="1" noAdjustHandles="1" noChangeArrowheads="1" noChangeShapeType="1" noTextEdit="1"/>
              </p:cNvSpPr>
              <p:nvPr/>
            </p:nvSpPr>
            <p:spPr>
              <a:xfrm>
                <a:off x="3728084" y="2761478"/>
                <a:ext cx="2115964" cy="818366"/>
              </a:xfrm>
              <a:prstGeom prst="rect">
                <a:avLst/>
              </a:prstGeom>
              <a:blipFill>
                <a:blip r:embed="rId6"/>
                <a:stretch>
                  <a:fillRect/>
                </a:stretch>
              </a:blipFill>
              <a:ln>
                <a:solidFill>
                  <a:schemeClr val="accent1"/>
                </a:solidFill>
              </a:ln>
            </p:spPr>
            <p:txBody>
              <a:bodyPr/>
              <a:lstStyle/>
              <a:p>
                <a:r>
                  <a:rPr lang="en-US">
                    <a:noFill/>
                  </a:rPr>
                  <a:t> </a:t>
                </a:r>
              </a:p>
            </p:txBody>
          </p:sp>
        </mc:Fallback>
      </mc:AlternateContent>
      <p:sp>
        <p:nvSpPr>
          <p:cNvPr id="15" name="Rectangle 14">
            <a:extLst>
              <a:ext uri="{FF2B5EF4-FFF2-40B4-BE49-F238E27FC236}">
                <a16:creationId xmlns:a16="http://schemas.microsoft.com/office/drawing/2014/main" id="{8840F958-7A93-4AAB-9D9A-3A3B632AFCDC}"/>
              </a:ext>
            </a:extLst>
          </p:cNvPr>
          <p:cNvSpPr/>
          <p:nvPr/>
        </p:nvSpPr>
        <p:spPr>
          <a:xfrm>
            <a:off x="561678" y="413325"/>
            <a:ext cx="5407634" cy="461665"/>
          </a:xfrm>
          <a:prstGeom prst="rect">
            <a:avLst/>
          </a:prstGeom>
        </p:spPr>
        <p:txBody>
          <a:bodyPr wrap="none">
            <a:spAutoFit/>
          </a:bodyPr>
          <a:lstStyle/>
          <a:p>
            <a:r>
              <a:rPr lang="ro-RO" sz="2400" dirty="0"/>
              <a:t>3.3.4 Echilibrarea dinamică </a:t>
            </a:r>
            <a:r>
              <a:rPr lang="en-US" sz="2400" dirty="0"/>
              <a:t>experimental</a:t>
            </a:r>
            <a:r>
              <a:rPr lang="ro-RO" sz="2400" dirty="0"/>
              <a:t>ă</a:t>
            </a:r>
            <a:endParaRPr lang="en-US" sz="2400" dirty="0"/>
          </a:p>
        </p:txBody>
      </p:sp>
    </p:spTree>
    <p:extLst>
      <p:ext uri="{BB962C8B-B14F-4D97-AF65-F5344CB8AC3E}">
        <p14:creationId xmlns:p14="http://schemas.microsoft.com/office/powerpoint/2010/main" val="31448638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ED83E-2C2A-4A18-84F6-C4DBFD9DCE50}"/>
              </a:ext>
            </a:extLst>
          </p:cNvPr>
          <p:cNvSpPr/>
          <p:nvPr/>
        </p:nvSpPr>
        <p:spPr>
          <a:xfrm>
            <a:off x="686180" y="946632"/>
            <a:ext cx="2973763" cy="369332"/>
          </a:xfrm>
          <a:prstGeom prst="rect">
            <a:avLst/>
          </a:prstGeom>
        </p:spPr>
        <p:txBody>
          <a:bodyPr wrap="none">
            <a:spAutoFit/>
          </a:bodyPr>
          <a:lstStyle/>
          <a:p>
            <a:r>
              <a:rPr lang="ro-RO" b="1" dirty="0"/>
              <a:t>Metoda turației la rezonanță </a:t>
            </a:r>
            <a:endParaRPr lang="en-US" b="1"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336A825-9037-428A-8872-9DC1F7D43BB1}"/>
                  </a:ext>
                </a:extLst>
              </p:cNvPr>
              <p:cNvSpPr/>
              <p:nvPr/>
            </p:nvSpPr>
            <p:spPr>
              <a:xfrm>
                <a:off x="561678" y="1545303"/>
                <a:ext cx="6750179" cy="646331"/>
              </a:xfrm>
              <a:prstGeom prst="rect">
                <a:avLst/>
              </a:prstGeom>
            </p:spPr>
            <p:txBody>
              <a:bodyPr wrap="square">
                <a:spAutoFit/>
              </a:bodyPr>
              <a:lstStyle/>
              <a:p>
                <a:pPr algn="just" defTabSz="447675"/>
                <a:r>
                  <a:rPr lang="ro-RO" dirty="0"/>
                  <a:t>	</a:t>
                </a:r>
                <a:r>
                  <a:rPr lang="en-US" dirty="0" err="1"/>
                  <a:t>Valoarea</a:t>
                </a:r>
                <a:r>
                  <a:rPr lang="en-US" dirty="0"/>
                  <a:t> </a:t>
                </a:r>
                <a:r>
                  <a:rPr lang="en-US" dirty="0" err="1"/>
                  <a:t>masei</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i="1">
                            <a:latin typeface="Cambria Math" panose="02040503050406030204" pitchFamily="18" charset="0"/>
                          </a:rPr>
                          <m:t>𝑒</m:t>
                        </m:r>
                        <m:r>
                          <a:rPr lang="en-US" i="1">
                            <a:latin typeface="Cambria Math" panose="02040503050406030204" pitchFamily="18" charset="0"/>
                          </a:rPr>
                          <m:t>1</m:t>
                        </m:r>
                      </m:sub>
                    </m:sSub>
                    <m:r>
                      <a:rPr lang="en-US" i="1">
                        <a:latin typeface="Cambria Math" panose="02040503050406030204" pitchFamily="18" charset="0"/>
                      </a:rPr>
                      <m:t> </m:t>
                    </m:r>
                  </m:oMath>
                </a14:m>
                <a:r>
                  <a:rPr lang="ro-RO" dirty="0"/>
                  <a:t>care va echilibra masa</a:t>
                </a:r>
                <a:r>
                  <a:rPr lang="en-US" dirty="0"/>
                  <a:t> </a:t>
                </a:r>
                <a:r>
                  <a:rPr lang="ro-RO" dirty="0"/>
                  <a:t>de dezechilibru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1" smtClean="0">
                            <a:latin typeface="Cambria Math" panose="02040503050406030204" pitchFamily="18" charset="0"/>
                          </a:rPr>
                          <m:t>1</m:t>
                        </m:r>
                      </m:sub>
                    </m:sSub>
                    <m:r>
                      <a:rPr lang="en-US" i="1">
                        <a:latin typeface="Cambria Math" panose="02040503050406030204" pitchFamily="18" charset="0"/>
                      </a:rPr>
                      <m:t> </m:t>
                    </m:r>
                  </m:oMath>
                </a14:m>
                <a:r>
                  <a:rPr lang="ro-RO" dirty="0"/>
                  <a:t>din planul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𝑃</m:t>
                        </m:r>
                      </m:e>
                      <m:sub>
                        <m:r>
                          <a:rPr lang="ro-RO" b="0" i="1" smtClean="0">
                            <a:latin typeface="Cambria Math" panose="02040503050406030204" pitchFamily="18" charset="0"/>
                          </a:rPr>
                          <m:t>1</m:t>
                        </m:r>
                      </m:sub>
                    </m:sSub>
                    <m:r>
                      <a:rPr lang="ro-RO" b="0" i="1" smtClean="0">
                        <a:latin typeface="Cambria Math" panose="02040503050406030204" pitchFamily="18" charset="0"/>
                      </a:rPr>
                      <m:t> </m:t>
                    </m:r>
                  </m:oMath>
                </a14:m>
                <a:r>
                  <a:rPr lang="en-US" dirty="0" err="1"/>
                  <a:t>este</a:t>
                </a:r>
                <a:r>
                  <a:rPr lang="en-US" dirty="0"/>
                  <a:t> data de </a:t>
                </a:r>
                <a:r>
                  <a:rPr lang="en-US" dirty="0" err="1"/>
                  <a:t>rela</a:t>
                </a:r>
                <a:r>
                  <a:rPr lang="ro-RO" dirty="0" err="1"/>
                  <a:t>ția</a:t>
                </a:r>
                <a:r>
                  <a:rPr lang="ro-RO" dirty="0"/>
                  <a:t>: </a:t>
                </a:r>
                <a:endParaRPr lang="en-US" dirty="0"/>
              </a:p>
            </p:txBody>
          </p:sp>
        </mc:Choice>
        <mc:Fallback xmlns="">
          <p:sp>
            <p:nvSpPr>
              <p:cNvPr id="6" name="Rectangle 5">
                <a:extLst>
                  <a:ext uri="{FF2B5EF4-FFF2-40B4-BE49-F238E27FC236}">
                    <a16:creationId xmlns:a16="http://schemas.microsoft.com/office/drawing/2014/main" id="{F336A825-9037-428A-8872-9DC1F7D43BB1}"/>
                  </a:ext>
                </a:extLst>
              </p:cNvPr>
              <p:cNvSpPr>
                <a:spLocks noRot="1" noChangeAspect="1" noMove="1" noResize="1" noEditPoints="1" noAdjustHandles="1" noChangeArrowheads="1" noChangeShapeType="1" noTextEdit="1"/>
              </p:cNvSpPr>
              <p:nvPr/>
            </p:nvSpPr>
            <p:spPr>
              <a:xfrm>
                <a:off x="561678" y="1545303"/>
                <a:ext cx="6750179" cy="646331"/>
              </a:xfrm>
              <a:prstGeom prst="rect">
                <a:avLst/>
              </a:prstGeom>
              <a:blipFill>
                <a:blip r:embed="rId2"/>
                <a:stretch>
                  <a:fillRect l="-723" t="-4673" r="-813" b="-13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6473D72-CDE6-47F9-9742-43CEA7A1E6FB}"/>
                  </a:ext>
                </a:extLst>
              </p:cNvPr>
              <p:cNvSpPr txBox="1"/>
              <p:nvPr/>
            </p:nvSpPr>
            <p:spPr>
              <a:xfrm>
                <a:off x="3052508" y="2520763"/>
                <a:ext cx="1623650"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ro-RO" b="0" i="1" smtClean="0">
                              <a:latin typeface="Cambria Math" panose="02040503050406030204" pitchFamily="18" charset="0"/>
                            </a:rPr>
                            <m:t>𝑒</m:t>
                          </m:r>
                          <m:r>
                            <a:rPr lang="en-US" b="0" i="1" smtClean="0">
                              <a:latin typeface="Cambria Math" panose="02040503050406030204" pitchFamily="18" charset="0"/>
                            </a:rPr>
                            <m:t>1</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ro-RO" b="0" i="1" smtClean="0">
                              <a:latin typeface="Cambria Math" panose="02040503050406030204" pitchFamily="18" charset="0"/>
                            </a:rPr>
                            <m:t>𝑒</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𝑚𝑟</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num>
                        <m:den>
                          <m:r>
                            <a:rPr lang="en-US" b="0" i="1" smtClean="0">
                              <a:latin typeface="Cambria Math" panose="02040503050406030204" pitchFamily="18" charset="0"/>
                            </a:rPr>
                            <m:t>𝐴</m:t>
                          </m:r>
                        </m:den>
                      </m:f>
                    </m:oMath>
                  </m:oMathPara>
                </a14:m>
                <a:endParaRPr lang="en-US" dirty="0"/>
              </a:p>
            </p:txBody>
          </p:sp>
        </mc:Choice>
        <mc:Fallback xmlns="">
          <p:sp>
            <p:nvSpPr>
              <p:cNvPr id="11" name="TextBox 10">
                <a:extLst>
                  <a:ext uri="{FF2B5EF4-FFF2-40B4-BE49-F238E27FC236}">
                    <a16:creationId xmlns:a16="http://schemas.microsoft.com/office/drawing/2014/main" id="{E6473D72-CDE6-47F9-9742-43CEA7A1E6FB}"/>
                  </a:ext>
                </a:extLst>
              </p:cNvPr>
              <p:cNvSpPr txBox="1">
                <a:spLocks noRot="1" noChangeAspect="1" noMove="1" noResize="1" noEditPoints="1" noAdjustHandles="1" noChangeArrowheads="1" noChangeShapeType="1" noTextEdit="1"/>
              </p:cNvSpPr>
              <p:nvPr/>
            </p:nvSpPr>
            <p:spPr>
              <a:xfrm>
                <a:off x="3052508" y="2520763"/>
                <a:ext cx="1623650" cy="518604"/>
              </a:xfrm>
              <a:prstGeom prst="rect">
                <a:avLst/>
              </a:prstGeom>
              <a:blipFill>
                <a:blip r:embed="rId3"/>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C295A76-8ABA-45E5-B359-394B114A8391}"/>
              </a:ext>
            </a:extLst>
          </p:cNvPr>
          <p:cNvPicPr>
            <a:picLocks noChangeAspect="1"/>
          </p:cNvPicPr>
          <p:nvPr/>
        </p:nvPicPr>
        <p:blipFill>
          <a:blip r:embed="rId4"/>
          <a:stretch>
            <a:fillRect/>
          </a:stretch>
        </p:blipFill>
        <p:spPr>
          <a:xfrm>
            <a:off x="7688563" y="1344050"/>
            <a:ext cx="3772299" cy="3158819"/>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D72FC1E-856F-4E7E-84B0-52DEFD933839}"/>
                  </a:ext>
                </a:extLst>
              </p:cNvPr>
              <p:cNvSpPr/>
              <p:nvPr/>
            </p:nvSpPr>
            <p:spPr>
              <a:xfrm>
                <a:off x="649568" y="3359690"/>
                <a:ext cx="6662289" cy="652551"/>
              </a:xfrm>
              <a:prstGeom prst="rect">
                <a:avLst/>
              </a:prstGeom>
            </p:spPr>
            <p:txBody>
              <a:bodyPr wrap="square">
                <a:spAutoFit/>
              </a:bodyPr>
              <a:lstStyle/>
              <a:p>
                <a:pPr algn="just" defTabSz="449263"/>
                <a:r>
                  <a:rPr lang="ro-RO" dirty="0"/>
                  <a:t>	Poziția acesteia este dată de unghiul </a:t>
                </a:r>
                <a:r>
                  <a:rPr lang="ro-RO" i="1" dirty="0">
                    <a:latin typeface="Symbol" panose="05050102010706020507" pitchFamily="18" charset="2"/>
                  </a:rPr>
                  <a:t>j</a:t>
                </a:r>
                <a:r>
                  <a:rPr lang="ro-RO" dirty="0"/>
                  <a:t> , măsurat față de gradația de </a:t>
                </a:r>
                <a14:m>
                  <m:oMath xmlns:m="http://schemas.openxmlformats.org/officeDocument/2006/math">
                    <m:sSup>
                      <m:sSupPr>
                        <m:ctrlPr>
                          <a:rPr lang="ro-RO" b="0" i="1" smtClean="0">
                            <a:latin typeface="Cambria Math" panose="02040503050406030204" pitchFamily="18" charset="0"/>
                          </a:rPr>
                        </m:ctrlPr>
                      </m:sSupPr>
                      <m:e>
                        <m:r>
                          <a:rPr lang="ro-RO" b="0" i="1" smtClean="0">
                            <a:latin typeface="Cambria Math" panose="02040503050406030204" pitchFamily="18" charset="0"/>
                          </a:rPr>
                          <m:t>180</m:t>
                        </m:r>
                      </m:e>
                      <m:sup>
                        <m:r>
                          <a:rPr lang="ro-RO" b="0" i="1" smtClean="0">
                            <a:latin typeface="Cambria Math" panose="02040503050406030204" pitchFamily="18" charset="0"/>
                            <a:ea typeface="Cambria Math" panose="02040503050406030204" pitchFamily="18" charset="0"/>
                          </a:rPr>
                          <m:t>°</m:t>
                        </m:r>
                      </m:sup>
                    </m:sSup>
                  </m:oMath>
                </a14:m>
                <a:r>
                  <a:rPr lang="ro-RO" dirty="0"/>
                  <a:t>:</a:t>
                </a:r>
                <a:endParaRPr lang="en-US" dirty="0"/>
              </a:p>
            </p:txBody>
          </p:sp>
        </mc:Choice>
        <mc:Fallback xmlns="">
          <p:sp>
            <p:nvSpPr>
              <p:cNvPr id="8" name="Rectangle 7">
                <a:extLst>
                  <a:ext uri="{FF2B5EF4-FFF2-40B4-BE49-F238E27FC236}">
                    <a16:creationId xmlns:a16="http://schemas.microsoft.com/office/drawing/2014/main" id="{8D72FC1E-856F-4E7E-84B0-52DEFD933839}"/>
                  </a:ext>
                </a:extLst>
              </p:cNvPr>
              <p:cNvSpPr>
                <a:spLocks noRot="1" noChangeAspect="1" noMove="1" noResize="1" noEditPoints="1" noAdjustHandles="1" noChangeArrowheads="1" noChangeShapeType="1" noTextEdit="1"/>
              </p:cNvSpPr>
              <p:nvPr/>
            </p:nvSpPr>
            <p:spPr>
              <a:xfrm>
                <a:off x="649568" y="3359690"/>
                <a:ext cx="6662289" cy="652551"/>
              </a:xfrm>
              <a:prstGeom prst="rect">
                <a:avLst/>
              </a:prstGeom>
              <a:blipFill>
                <a:blip r:embed="rId5"/>
                <a:stretch>
                  <a:fillRect l="-824" t="-6542" r="-824" b="-14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B4FB7CC-E5BF-4E45-BF60-154401D7C4FA}"/>
                  </a:ext>
                </a:extLst>
              </p:cNvPr>
              <p:cNvSpPr txBox="1"/>
              <p:nvPr/>
            </p:nvSpPr>
            <p:spPr>
              <a:xfrm>
                <a:off x="2734248" y="4134283"/>
                <a:ext cx="2492927" cy="6054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𝜑</m:t>
                      </m:r>
                      <m:r>
                        <a:rPr lang="ro-RO" b="0" i="1" smtClean="0">
                          <a:latin typeface="Cambria Math" panose="02040503050406030204" pitchFamily="18" charset="0"/>
                          <a:ea typeface="Cambria Math" panose="02040503050406030204" pitchFamily="18" charset="0"/>
                        </a:rPr>
                        <m:t>=</m:t>
                      </m:r>
                      <m:func>
                        <m:funcPr>
                          <m:ctrlPr>
                            <a:rPr lang="ro-RO" b="0" i="1" smtClean="0">
                              <a:latin typeface="Cambria Math" panose="02040503050406030204" pitchFamily="18" charset="0"/>
                              <a:ea typeface="Cambria Math" panose="02040503050406030204" pitchFamily="18" charset="0"/>
                            </a:rPr>
                          </m:ctrlPr>
                        </m:funcPr>
                        <m:fName>
                          <m:r>
                            <m:rPr>
                              <m:sty m:val="p"/>
                            </m:rPr>
                            <a:rPr lang="ro-RO" b="0" i="0" smtClean="0">
                              <a:latin typeface="Cambria Math" panose="02040503050406030204" pitchFamily="18" charset="0"/>
                              <a:ea typeface="Cambria Math" panose="02040503050406030204" pitchFamily="18" charset="0"/>
                            </a:rPr>
                            <m:t>arccos</m:t>
                          </m:r>
                        </m:fName>
                        <m:e>
                          <m:f>
                            <m:fPr>
                              <m:ctrlPr>
                                <a:rPr lang="ro-RO" b="0" i="1" smtClean="0">
                                  <a:latin typeface="Cambria Math" panose="02040503050406030204" pitchFamily="18" charset="0"/>
                                  <a:ea typeface="Cambria Math" panose="02040503050406030204" pitchFamily="18" charset="0"/>
                                </a:rPr>
                              </m:ctrlPr>
                            </m:fPr>
                            <m:num>
                              <m:sSubSup>
                                <m:sSubSupPr>
                                  <m:ctrlPr>
                                    <a:rPr lang="ro-RO" b="0" i="1" smtClean="0">
                                      <a:latin typeface="Cambria Math" panose="02040503050406030204" pitchFamily="18" charset="0"/>
                                      <a:ea typeface="Cambria Math" panose="02040503050406030204" pitchFamily="18" charset="0"/>
                                    </a:rPr>
                                  </m:ctrlPr>
                                </m:sSubSupPr>
                                <m:e>
                                  <m:r>
                                    <a:rPr lang="ro-RO" b="0" i="1" smtClean="0">
                                      <a:latin typeface="Cambria Math" panose="02040503050406030204" pitchFamily="18" charset="0"/>
                                      <a:ea typeface="Cambria Math" panose="02040503050406030204" pitchFamily="18" charset="0"/>
                                    </a:rPr>
                                    <m:t>𝐴</m:t>
                                  </m:r>
                                </m:e>
                                <m:sub>
                                  <m:r>
                                    <a:rPr lang="ro-RO" b="0" i="1" smtClean="0">
                                      <a:latin typeface="Cambria Math" panose="02040503050406030204" pitchFamily="18" charset="0"/>
                                      <a:ea typeface="Cambria Math" panose="02040503050406030204" pitchFamily="18" charset="0"/>
                                    </a:rPr>
                                    <m:t>1</m:t>
                                  </m:r>
                                </m:sub>
                                <m:sup>
                                  <m:r>
                                    <a:rPr lang="ro-RO" b="0" i="1" smtClean="0">
                                      <a:latin typeface="Cambria Math" panose="02040503050406030204" pitchFamily="18" charset="0"/>
                                      <a:ea typeface="Cambria Math" panose="02040503050406030204" pitchFamily="18" charset="0"/>
                                    </a:rPr>
                                    <m:t>2</m:t>
                                  </m:r>
                                </m:sup>
                              </m:sSubSup>
                              <m:r>
                                <a:rPr lang="ro-RO" b="0" i="1" smtClean="0">
                                  <a:latin typeface="Cambria Math" panose="02040503050406030204" pitchFamily="18" charset="0"/>
                                  <a:ea typeface="Cambria Math" panose="02040503050406030204" pitchFamily="18" charset="0"/>
                                </a:rPr>
                                <m:t>+</m:t>
                              </m:r>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𝐴</m:t>
                                  </m:r>
                                </m:e>
                                <m:sup>
                                  <m:r>
                                    <a:rPr lang="ro-RO" b="0" i="1" smtClean="0">
                                      <a:latin typeface="Cambria Math" panose="02040503050406030204" pitchFamily="18" charset="0"/>
                                      <a:ea typeface="Cambria Math" panose="02040503050406030204" pitchFamily="18" charset="0"/>
                                    </a:rPr>
                                    <m:t>2</m:t>
                                  </m:r>
                                </m:sup>
                              </m:sSup>
                              <m:r>
                                <a:rPr lang="ro-RO" b="0" i="1" smtClean="0">
                                  <a:latin typeface="Cambria Math" panose="02040503050406030204" pitchFamily="18" charset="0"/>
                                  <a:ea typeface="Cambria Math" panose="02040503050406030204" pitchFamily="18" charset="0"/>
                                </a:rPr>
                                <m:t>−</m:t>
                              </m:r>
                              <m:sSubSup>
                                <m:sSubSupPr>
                                  <m:ctrlPr>
                                    <a:rPr lang="ro-RO" b="0" i="1" smtClean="0">
                                      <a:latin typeface="Cambria Math" panose="02040503050406030204" pitchFamily="18" charset="0"/>
                                      <a:ea typeface="Cambria Math" panose="02040503050406030204" pitchFamily="18" charset="0"/>
                                    </a:rPr>
                                  </m:ctrlPr>
                                </m:sSubSupPr>
                                <m:e>
                                  <m:r>
                                    <a:rPr lang="ro-RO" b="0" i="1" smtClean="0">
                                      <a:latin typeface="Cambria Math" panose="02040503050406030204" pitchFamily="18" charset="0"/>
                                      <a:ea typeface="Cambria Math" panose="02040503050406030204" pitchFamily="18" charset="0"/>
                                    </a:rPr>
                                    <m:t>𝐴</m:t>
                                  </m:r>
                                </m:e>
                                <m:sub>
                                  <m:r>
                                    <a:rPr lang="ro-RO" b="0" i="1" smtClean="0">
                                      <a:latin typeface="Cambria Math" panose="02040503050406030204" pitchFamily="18" charset="0"/>
                                      <a:ea typeface="Cambria Math" panose="02040503050406030204" pitchFamily="18" charset="0"/>
                                    </a:rPr>
                                    <m:t>3</m:t>
                                  </m:r>
                                </m:sub>
                                <m:sup>
                                  <m:r>
                                    <a:rPr lang="ro-RO" b="0" i="1" smtClean="0">
                                      <a:latin typeface="Cambria Math" panose="02040503050406030204" pitchFamily="18" charset="0"/>
                                      <a:ea typeface="Cambria Math" panose="02040503050406030204" pitchFamily="18" charset="0"/>
                                    </a:rPr>
                                    <m:t>2</m:t>
                                  </m:r>
                                </m:sup>
                              </m:sSubSup>
                            </m:num>
                            <m:den>
                              <m:r>
                                <a:rPr lang="ro-RO" b="0" i="1" smtClean="0">
                                  <a:latin typeface="Cambria Math" panose="02040503050406030204" pitchFamily="18" charset="0"/>
                                  <a:ea typeface="Cambria Math" panose="02040503050406030204" pitchFamily="18" charset="0"/>
                                </a:rPr>
                                <m:t>2</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𝐴</m:t>
                                  </m:r>
                                </m:e>
                                <m:sub>
                                  <m:r>
                                    <a:rPr lang="ro-RO" b="0" i="1" smtClean="0">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𝐴</m:t>
                              </m:r>
                            </m:den>
                          </m:f>
                        </m:e>
                      </m:func>
                    </m:oMath>
                  </m:oMathPara>
                </a14:m>
                <a:endParaRPr lang="en-US" dirty="0"/>
              </a:p>
            </p:txBody>
          </p:sp>
        </mc:Choice>
        <mc:Fallback xmlns="">
          <p:sp>
            <p:nvSpPr>
              <p:cNvPr id="9" name="TextBox 8">
                <a:extLst>
                  <a:ext uri="{FF2B5EF4-FFF2-40B4-BE49-F238E27FC236}">
                    <a16:creationId xmlns:a16="http://schemas.microsoft.com/office/drawing/2014/main" id="{3B4FB7CC-E5BF-4E45-BF60-154401D7C4FA}"/>
                  </a:ext>
                </a:extLst>
              </p:cNvPr>
              <p:cNvSpPr txBox="1">
                <a:spLocks noRot="1" noChangeAspect="1" noMove="1" noResize="1" noEditPoints="1" noAdjustHandles="1" noChangeArrowheads="1" noChangeShapeType="1" noTextEdit="1"/>
              </p:cNvSpPr>
              <p:nvPr/>
            </p:nvSpPr>
            <p:spPr>
              <a:xfrm>
                <a:off x="2734248" y="4134283"/>
                <a:ext cx="2492927" cy="60548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17B7266-C61F-40AA-8099-0F20FC7B2FF4}"/>
                  </a:ext>
                </a:extLst>
              </p:cNvPr>
              <p:cNvSpPr/>
              <p:nvPr/>
            </p:nvSpPr>
            <p:spPr>
              <a:xfrm>
                <a:off x="686180" y="5312697"/>
                <a:ext cx="9571916" cy="652551"/>
              </a:xfrm>
              <a:prstGeom prst="rect">
                <a:avLst/>
              </a:prstGeom>
            </p:spPr>
            <p:txBody>
              <a:bodyPr wrap="none">
                <a:spAutoFit/>
              </a:bodyPr>
              <a:lstStyle/>
              <a:p>
                <a:pPr defTabSz="355600"/>
                <a:r>
                  <a:rPr lang="ro-RO" dirty="0"/>
                  <a:t>	Se rotește rotorul cu </a:t>
                </a:r>
                <a14:m>
                  <m:oMath xmlns:m="http://schemas.openxmlformats.org/officeDocument/2006/math">
                    <m:sSup>
                      <m:sSupPr>
                        <m:ctrlPr>
                          <a:rPr lang="ro-RO" i="1">
                            <a:latin typeface="Cambria Math" panose="02040503050406030204" pitchFamily="18" charset="0"/>
                          </a:rPr>
                        </m:ctrlPr>
                      </m:sSupPr>
                      <m:e>
                        <m:r>
                          <a:rPr lang="ro-RO" i="1">
                            <a:latin typeface="Cambria Math" panose="02040503050406030204" pitchFamily="18" charset="0"/>
                          </a:rPr>
                          <m:t>180</m:t>
                        </m:r>
                      </m:e>
                      <m:sup>
                        <m:r>
                          <a:rPr lang="ro-RO" i="1">
                            <a:latin typeface="Cambria Math" panose="02040503050406030204" pitchFamily="18" charset="0"/>
                            <a:ea typeface="Cambria Math" panose="02040503050406030204" pitchFamily="18" charset="0"/>
                          </a:rPr>
                          <m:t>°</m:t>
                        </m:r>
                      </m:sup>
                    </m:sSup>
                    <m:r>
                      <a:rPr lang="ro-RO" i="1">
                        <a:latin typeface="Cambria Math" panose="02040503050406030204" pitchFamily="18" charset="0"/>
                        <a:ea typeface="Cambria Math" panose="02040503050406030204" pitchFamily="18" charset="0"/>
                      </a:rPr>
                      <m:t> </m:t>
                    </m:r>
                  </m:oMath>
                </a14:m>
                <a:r>
                  <a:rPr lang="ro-RO" dirty="0"/>
                  <a:t>în cadrul oscilant și se repetă pașii anteriori .</a:t>
                </a:r>
              </a:p>
              <a:p>
                <a:r>
                  <a:rPr lang="ro-RO" dirty="0"/>
                  <a:t>Metoda se poate aplica dacă dezechilibrul este relativ mic și  produce oscilații cu amplitudine redusă</a:t>
                </a:r>
                <a:endParaRPr lang="en-US" dirty="0"/>
              </a:p>
            </p:txBody>
          </p:sp>
        </mc:Choice>
        <mc:Fallback xmlns="">
          <p:sp>
            <p:nvSpPr>
              <p:cNvPr id="12" name="Rectangle 11">
                <a:extLst>
                  <a:ext uri="{FF2B5EF4-FFF2-40B4-BE49-F238E27FC236}">
                    <a16:creationId xmlns:a16="http://schemas.microsoft.com/office/drawing/2014/main" id="{B17B7266-C61F-40AA-8099-0F20FC7B2FF4}"/>
                  </a:ext>
                </a:extLst>
              </p:cNvPr>
              <p:cNvSpPr>
                <a:spLocks noRot="1" noChangeAspect="1" noMove="1" noResize="1" noEditPoints="1" noAdjustHandles="1" noChangeArrowheads="1" noChangeShapeType="1" noTextEdit="1"/>
              </p:cNvSpPr>
              <p:nvPr/>
            </p:nvSpPr>
            <p:spPr>
              <a:xfrm>
                <a:off x="686180" y="5312697"/>
                <a:ext cx="9571916" cy="652551"/>
              </a:xfrm>
              <a:prstGeom prst="rect">
                <a:avLst/>
              </a:prstGeom>
              <a:blipFill>
                <a:blip r:embed="rId7"/>
                <a:stretch>
                  <a:fillRect l="-573" t="-4673" b="-14019"/>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4BFD2A67-3260-45AF-BD27-BC0AD822104D}"/>
              </a:ext>
            </a:extLst>
          </p:cNvPr>
          <p:cNvSpPr/>
          <p:nvPr/>
        </p:nvSpPr>
        <p:spPr>
          <a:xfrm>
            <a:off x="561678" y="413325"/>
            <a:ext cx="5407634" cy="461665"/>
          </a:xfrm>
          <a:prstGeom prst="rect">
            <a:avLst/>
          </a:prstGeom>
        </p:spPr>
        <p:txBody>
          <a:bodyPr wrap="none">
            <a:spAutoFit/>
          </a:bodyPr>
          <a:lstStyle/>
          <a:p>
            <a:r>
              <a:rPr lang="ro-RO" sz="2400" dirty="0"/>
              <a:t>3.3.4 Echilibrarea dinamică </a:t>
            </a:r>
            <a:r>
              <a:rPr lang="en-US" sz="2400" dirty="0"/>
              <a:t>experimental</a:t>
            </a:r>
            <a:r>
              <a:rPr lang="ro-RO" sz="2400" dirty="0"/>
              <a:t>ă</a:t>
            </a:r>
            <a:endParaRPr lang="en-US" sz="2400" dirty="0"/>
          </a:p>
        </p:txBody>
      </p:sp>
    </p:spTree>
    <p:extLst>
      <p:ext uri="{BB962C8B-B14F-4D97-AF65-F5344CB8AC3E}">
        <p14:creationId xmlns:p14="http://schemas.microsoft.com/office/powerpoint/2010/main" val="34625872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A86B279-A8E8-4B83-B4CA-9FFFAEFDF9B7}"/>
              </a:ext>
            </a:extLst>
          </p:cNvPr>
          <p:cNvPicPr>
            <a:picLocks noChangeAspect="1"/>
          </p:cNvPicPr>
          <p:nvPr/>
        </p:nvPicPr>
        <p:blipFill>
          <a:blip r:embed="rId2"/>
          <a:stretch>
            <a:fillRect/>
          </a:stretch>
        </p:blipFill>
        <p:spPr>
          <a:xfrm>
            <a:off x="561678" y="1491120"/>
            <a:ext cx="6233476" cy="3884536"/>
          </a:xfrm>
          <a:prstGeom prst="rect">
            <a:avLst/>
          </a:prstGeom>
        </p:spPr>
      </p:pic>
      <p:sp>
        <p:nvSpPr>
          <p:cNvPr id="10" name="Rectangle 9">
            <a:extLst>
              <a:ext uri="{FF2B5EF4-FFF2-40B4-BE49-F238E27FC236}">
                <a16:creationId xmlns:a16="http://schemas.microsoft.com/office/drawing/2014/main" id="{F366C107-A533-4D28-9F50-F08184B3F63D}"/>
              </a:ext>
            </a:extLst>
          </p:cNvPr>
          <p:cNvSpPr/>
          <p:nvPr/>
        </p:nvSpPr>
        <p:spPr>
          <a:xfrm>
            <a:off x="561678" y="5114046"/>
            <a:ext cx="3679212" cy="261610"/>
          </a:xfrm>
          <a:prstGeom prst="rect">
            <a:avLst/>
          </a:prstGeom>
        </p:spPr>
        <p:txBody>
          <a:bodyPr wrap="none">
            <a:spAutoFit/>
          </a:bodyPr>
          <a:lstStyle/>
          <a:p>
            <a:r>
              <a:rPr lang="en-US" sz="1100" dirty="0"/>
              <a:t>https://shop.irdproducts.com/blog/balancing-machines-101/</a:t>
            </a:r>
          </a:p>
        </p:txBody>
      </p:sp>
      <p:pic>
        <p:nvPicPr>
          <p:cNvPr id="13" name="Picture 12">
            <a:extLst>
              <a:ext uri="{FF2B5EF4-FFF2-40B4-BE49-F238E27FC236}">
                <a16:creationId xmlns:a16="http://schemas.microsoft.com/office/drawing/2014/main" id="{2E4F1B38-645A-494D-B33C-BDC82C4FD173}"/>
              </a:ext>
            </a:extLst>
          </p:cNvPr>
          <p:cNvPicPr>
            <a:picLocks noChangeAspect="1"/>
          </p:cNvPicPr>
          <p:nvPr/>
        </p:nvPicPr>
        <p:blipFill rotWithShape="1">
          <a:blip r:embed="rId3"/>
          <a:srcRect l="8239" t="2334" r="5576"/>
          <a:stretch/>
        </p:blipFill>
        <p:spPr>
          <a:xfrm>
            <a:off x="7518400" y="1091478"/>
            <a:ext cx="3779520" cy="5028652"/>
          </a:xfrm>
          <a:prstGeom prst="rect">
            <a:avLst/>
          </a:prstGeom>
        </p:spPr>
      </p:pic>
      <p:sp>
        <p:nvSpPr>
          <p:cNvPr id="14" name="Rectangle 13">
            <a:extLst>
              <a:ext uri="{FF2B5EF4-FFF2-40B4-BE49-F238E27FC236}">
                <a16:creationId xmlns:a16="http://schemas.microsoft.com/office/drawing/2014/main" id="{44D5FF2D-402B-4192-AC40-790C92CC85D4}"/>
              </a:ext>
            </a:extLst>
          </p:cNvPr>
          <p:cNvSpPr/>
          <p:nvPr/>
        </p:nvSpPr>
        <p:spPr>
          <a:xfrm>
            <a:off x="7707879" y="6120130"/>
            <a:ext cx="4069576" cy="276999"/>
          </a:xfrm>
          <a:prstGeom prst="rect">
            <a:avLst/>
          </a:prstGeom>
        </p:spPr>
        <p:txBody>
          <a:bodyPr wrap="none">
            <a:spAutoFit/>
          </a:bodyPr>
          <a:lstStyle/>
          <a:p>
            <a:r>
              <a:rPr lang="en-US" sz="1200" dirty="0"/>
              <a:t>https://www.shimadzu.com/industry/products/bm/0104.html</a:t>
            </a:r>
          </a:p>
        </p:txBody>
      </p:sp>
      <p:sp>
        <p:nvSpPr>
          <p:cNvPr id="8" name="Rectangle 7">
            <a:extLst>
              <a:ext uri="{FF2B5EF4-FFF2-40B4-BE49-F238E27FC236}">
                <a16:creationId xmlns:a16="http://schemas.microsoft.com/office/drawing/2014/main" id="{597A0E21-242D-4C1D-B876-5941A3066857}"/>
              </a:ext>
            </a:extLst>
          </p:cNvPr>
          <p:cNvSpPr/>
          <p:nvPr/>
        </p:nvSpPr>
        <p:spPr>
          <a:xfrm>
            <a:off x="561678" y="413325"/>
            <a:ext cx="5407634" cy="461665"/>
          </a:xfrm>
          <a:prstGeom prst="rect">
            <a:avLst/>
          </a:prstGeom>
        </p:spPr>
        <p:txBody>
          <a:bodyPr wrap="none">
            <a:spAutoFit/>
          </a:bodyPr>
          <a:lstStyle/>
          <a:p>
            <a:r>
              <a:rPr lang="ro-RO" sz="2400" dirty="0"/>
              <a:t>3.3.4 Echilibrarea dinamică </a:t>
            </a:r>
            <a:r>
              <a:rPr lang="en-US" sz="2400" dirty="0"/>
              <a:t>experimental</a:t>
            </a:r>
            <a:r>
              <a:rPr lang="ro-RO" sz="2400" dirty="0"/>
              <a:t>ă</a:t>
            </a:r>
            <a:endParaRPr lang="en-US" sz="2400" dirty="0"/>
          </a:p>
        </p:txBody>
      </p:sp>
      <p:sp>
        <p:nvSpPr>
          <p:cNvPr id="2" name="Rectangle 1">
            <a:extLst>
              <a:ext uri="{FF2B5EF4-FFF2-40B4-BE49-F238E27FC236}">
                <a16:creationId xmlns:a16="http://schemas.microsoft.com/office/drawing/2014/main" id="{0A9932EE-E20B-46FA-A04E-5857649D9492}"/>
              </a:ext>
            </a:extLst>
          </p:cNvPr>
          <p:cNvSpPr/>
          <p:nvPr/>
        </p:nvSpPr>
        <p:spPr>
          <a:xfrm>
            <a:off x="649568" y="998389"/>
            <a:ext cx="2864439" cy="369332"/>
          </a:xfrm>
          <a:prstGeom prst="rect">
            <a:avLst/>
          </a:prstGeom>
        </p:spPr>
        <p:txBody>
          <a:bodyPr wrap="none">
            <a:spAutoFit/>
          </a:bodyPr>
          <a:lstStyle/>
          <a:p>
            <a:r>
              <a:rPr lang="ro-RO" i="1" dirty="0">
                <a:ea typeface="Calibri" panose="020F0502020204030204" pitchFamily="34" charset="0"/>
              </a:rPr>
              <a:t>Mașini de echilibrat dinamic </a:t>
            </a:r>
            <a:endParaRPr lang="en-US" i="1" dirty="0"/>
          </a:p>
        </p:txBody>
      </p:sp>
    </p:spTree>
    <p:extLst>
      <p:ext uri="{BB962C8B-B14F-4D97-AF65-F5344CB8AC3E}">
        <p14:creationId xmlns:p14="http://schemas.microsoft.com/office/powerpoint/2010/main" val="415898173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5EAE7A5-D70F-401E-B82D-CEA0F84FC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977" y="1383793"/>
            <a:ext cx="4725036" cy="4725036"/>
          </a:xfrm>
          <a:prstGeom prst="rect">
            <a:avLst/>
          </a:prstGeom>
        </p:spPr>
      </p:pic>
      <p:sp>
        <p:nvSpPr>
          <p:cNvPr id="4" name="Rectangle 3">
            <a:extLst>
              <a:ext uri="{FF2B5EF4-FFF2-40B4-BE49-F238E27FC236}">
                <a16:creationId xmlns:a16="http://schemas.microsoft.com/office/drawing/2014/main" id="{7F18A5E3-2793-4AEB-989E-E6F63F91E46B}"/>
              </a:ext>
            </a:extLst>
          </p:cNvPr>
          <p:cNvSpPr/>
          <p:nvPr/>
        </p:nvSpPr>
        <p:spPr>
          <a:xfrm>
            <a:off x="902977" y="5882458"/>
            <a:ext cx="4572636" cy="276999"/>
          </a:xfrm>
          <a:prstGeom prst="rect">
            <a:avLst/>
          </a:prstGeom>
        </p:spPr>
        <p:txBody>
          <a:bodyPr wrap="square">
            <a:spAutoFit/>
          </a:bodyPr>
          <a:lstStyle/>
          <a:p>
            <a:r>
              <a:rPr lang="en-US" sz="1200" dirty="0"/>
              <a:t>https://www.erbessd-instruments.com/soft-bearing-suspension/</a:t>
            </a:r>
          </a:p>
        </p:txBody>
      </p:sp>
      <p:pic>
        <p:nvPicPr>
          <p:cNvPr id="6" name="Picture 5">
            <a:extLst>
              <a:ext uri="{FF2B5EF4-FFF2-40B4-BE49-F238E27FC236}">
                <a16:creationId xmlns:a16="http://schemas.microsoft.com/office/drawing/2014/main" id="{A143B403-5464-4143-9FCC-65F7E8D8724E}"/>
              </a:ext>
            </a:extLst>
          </p:cNvPr>
          <p:cNvPicPr>
            <a:picLocks noChangeAspect="1"/>
          </p:cNvPicPr>
          <p:nvPr/>
        </p:nvPicPr>
        <p:blipFill>
          <a:blip r:embed="rId3"/>
          <a:stretch>
            <a:fillRect/>
          </a:stretch>
        </p:blipFill>
        <p:spPr>
          <a:xfrm>
            <a:off x="7132776" y="1719695"/>
            <a:ext cx="3760350" cy="3679867"/>
          </a:xfrm>
          <a:prstGeom prst="rect">
            <a:avLst/>
          </a:prstGeom>
        </p:spPr>
      </p:pic>
      <p:sp>
        <p:nvSpPr>
          <p:cNvPr id="7" name="Rectangle 6">
            <a:extLst>
              <a:ext uri="{FF2B5EF4-FFF2-40B4-BE49-F238E27FC236}">
                <a16:creationId xmlns:a16="http://schemas.microsoft.com/office/drawing/2014/main" id="{94829775-6CE7-4318-B5E7-BB0100D3F053}"/>
              </a:ext>
            </a:extLst>
          </p:cNvPr>
          <p:cNvSpPr/>
          <p:nvPr/>
        </p:nvSpPr>
        <p:spPr>
          <a:xfrm>
            <a:off x="561678" y="413325"/>
            <a:ext cx="5407634" cy="461665"/>
          </a:xfrm>
          <a:prstGeom prst="rect">
            <a:avLst/>
          </a:prstGeom>
        </p:spPr>
        <p:txBody>
          <a:bodyPr wrap="none">
            <a:spAutoFit/>
          </a:bodyPr>
          <a:lstStyle/>
          <a:p>
            <a:r>
              <a:rPr lang="ro-RO" sz="2400" dirty="0"/>
              <a:t>3.3.4 Echilibrarea dinamică </a:t>
            </a:r>
            <a:r>
              <a:rPr lang="en-US" sz="2400" dirty="0"/>
              <a:t>experimental</a:t>
            </a:r>
            <a:r>
              <a:rPr lang="ro-RO" sz="2400" dirty="0"/>
              <a:t>ă</a:t>
            </a:r>
            <a:endParaRPr lang="en-US" sz="2400" dirty="0"/>
          </a:p>
        </p:txBody>
      </p:sp>
    </p:spTree>
    <p:extLst>
      <p:ext uri="{BB962C8B-B14F-4D97-AF65-F5344CB8AC3E}">
        <p14:creationId xmlns:p14="http://schemas.microsoft.com/office/powerpoint/2010/main" val="290012023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ED83E-2C2A-4A18-84F6-C4DBFD9DCE50}"/>
              </a:ext>
            </a:extLst>
          </p:cNvPr>
          <p:cNvSpPr/>
          <p:nvPr/>
        </p:nvSpPr>
        <p:spPr>
          <a:xfrm>
            <a:off x="686180" y="946632"/>
            <a:ext cx="2179251" cy="369332"/>
          </a:xfrm>
          <a:prstGeom prst="rect">
            <a:avLst/>
          </a:prstGeom>
        </p:spPr>
        <p:txBody>
          <a:bodyPr wrap="none">
            <a:spAutoFit/>
          </a:bodyPr>
          <a:lstStyle/>
          <a:p>
            <a:r>
              <a:rPr lang="ro-RO" b="1" dirty="0"/>
              <a:t>Metoda comparativă</a:t>
            </a:r>
            <a:endParaRPr lang="en-US" b="1"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336A825-9037-428A-8872-9DC1F7D43BB1}"/>
                  </a:ext>
                </a:extLst>
              </p:cNvPr>
              <p:cNvSpPr/>
              <p:nvPr/>
            </p:nvSpPr>
            <p:spPr>
              <a:xfrm>
                <a:off x="561678" y="1371350"/>
                <a:ext cx="10980754" cy="646331"/>
              </a:xfrm>
              <a:prstGeom prst="rect">
                <a:avLst/>
              </a:prstGeom>
            </p:spPr>
            <p:txBody>
              <a:bodyPr wrap="square">
                <a:spAutoFit/>
              </a:bodyPr>
              <a:lstStyle/>
              <a:p>
                <a:pPr algn="just" defTabSz="447675"/>
                <a:r>
                  <a:rPr lang="ro-RO" dirty="0"/>
                  <a:t>	Se introduce în sistemul dezechilibrat care oscilează în jurul punctului </a:t>
                </a:r>
                <a:r>
                  <a:rPr lang="ro-RO" i="1" dirty="0"/>
                  <a:t>O</a:t>
                </a:r>
                <a:r>
                  <a:rPr lang="ro-RO" dirty="0"/>
                  <a:t>, un moment de comparație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𝑐</m:t>
                        </m:r>
                      </m:sub>
                    </m:sSub>
                  </m:oMath>
                </a14:m>
                <a:r>
                  <a:rPr lang="ro-RO" dirty="0"/>
                  <a:t>. Dacă valoarea acestui moment este egală și de sens contrar cu valoarea momentului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𝑖</m:t>
                        </m:r>
                        <m:r>
                          <a:rPr lang="ro-RO" i="1">
                            <a:latin typeface="Cambria Math" panose="02040503050406030204" pitchFamily="18" charset="0"/>
                          </a:rPr>
                          <m:t>0</m:t>
                        </m:r>
                      </m:sub>
                    </m:sSub>
                  </m:oMath>
                </a14:m>
                <a:r>
                  <a:rPr lang="ro-RO" dirty="0"/>
                  <a:t>, sistemul va fi în echilibru. </a:t>
                </a:r>
                <a:endParaRPr lang="en-US" dirty="0"/>
              </a:p>
            </p:txBody>
          </p:sp>
        </mc:Choice>
        <mc:Fallback xmlns="">
          <p:sp>
            <p:nvSpPr>
              <p:cNvPr id="6" name="Rectangle 5">
                <a:extLst>
                  <a:ext uri="{FF2B5EF4-FFF2-40B4-BE49-F238E27FC236}">
                    <a16:creationId xmlns:a16="http://schemas.microsoft.com/office/drawing/2014/main" id="{F336A825-9037-428A-8872-9DC1F7D43BB1}"/>
                  </a:ext>
                </a:extLst>
              </p:cNvPr>
              <p:cNvSpPr>
                <a:spLocks noRot="1" noChangeAspect="1" noMove="1" noResize="1" noEditPoints="1" noAdjustHandles="1" noChangeArrowheads="1" noChangeShapeType="1" noTextEdit="1"/>
              </p:cNvSpPr>
              <p:nvPr/>
            </p:nvSpPr>
            <p:spPr>
              <a:xfrm>
                <a:off x="561678" y="1371350"/>
                <a:ext cx="10980754" cy="646331"/>
              </a:xfrm>
              <a:prstGeom prst="rect">
                <a:avLst/>
              </a:prstGeom>
              <a:blipFill>
                <a:blip r:embed="rId3"/>
                <a:stretch>
                  <a:fillRect l="-444" t="-5660" r="-50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3FD2E61-36BE-4C8D-9FCD-942074CECAF6}"/>
                  </a:ext>
                </a:extLst>
              </p:cNvPr>
              <p:cNvSpPr/>
              <p:nvPr/>
            </p:nvSpPr>
            <p:spPr>
              <a:xfrm>
                <a:off x="686180" y="2764195"/>
                <a:ext cx="4228720" cy="1477328"/>
              </a:xfrm>
              <a:prstGeom prst="rect">
                <a:avLst/>
              </a:prstGeom>
            </p:spPr>
            <p:txBody>
              <a:bodyPr wrap="square">
                <a:spAutoFit/>
              </a:bodyPr>
              <a:lstStyle/>
              <a:p>
                <a:pPr algn="just" defTabSz="358775"/>
                <a:r>
                  <a:rPr lang="ro-RO" dirty="0"/>
                  <a:t>	Rotorul </a:t>
                </a:r>
                <a:r>
                  <a:rPr lang="ro-RO" i="1" dirty="0"/>
                  <a:t>1</a:t>
                </a:r>
                <a:r>
                  <a:rPr lang="ro-RO" dirty="0"/>
                  <a:t> supus echilibrării se cuplează prin intermediul diferențialului </a:t>
                </a:r>
                <a:r>
                  <a:rPr lang="ro-RO" i="1" dirty="0"/>
                  <a:t>4</a:t>
                </a:r>
                <a:r>
                  <a:rPr lang="ro-RO" dirty="0"/>
                  <a:t>, la axul </a:t>
                </a:r>
                <a:r>
                  <a:rPr lang="ro-RO" i="1" dirty="0"/>
                  <a:t>5</a:t>
                </a:r>
                <a:r>
                  <a:rPr lang="ro-RO" dirty="0"/>
                  <a:t> pe care sunt montate masele de comparație egale,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1" smtClean="0">
                            <a:latin typeface="Cambria Math" panose="02040503050406030204" pitchFamily="18" charset="0"/>
                          </a:rPr>
                          <m:t>𝑐</m:t>
                        </m:r>
                        <m:r>
                          <a:rPr lang="ro-RO" b="0" i="1" smtClean="0">
                            <a:latin typeface="Cambria Math" panose="02040503050406030204" pitchFamily="18" charset="0"/>
                          </a:rPr>
                          <m:t>1</m:t>
                        </m:r>
                      </m:sub>
                    </m:sSub>
                  </m:oMath>
                </a14:m>
                <a:r>
                  <a:rPr lang="ro-RO" dirty="0"/>
                  <a:t>și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i="1">
                            <a:latin typeface="Cambria Math" panose="02040503050406030204" pitchFamily="18" charset="0"/>
                          </a:rPr>
                          <m:t>𝑐</m:t>
                        </m:r>
                        <m:r>
                          <a:rPr lang="ro-RO" b="0" i="1" smtClean="0">
                            <a:latin typeface="Cambria Math" panose="02040503050406030204" pitchFamily="18" charset="0"/>
                          </a:rPr>
                          <m:t>2</m:t>
                        </m:r>
                      </m:sub>
                    </m:sSub>
                  </m:oMath>
                </a14:m>
                <a:r>
                  <a:rPr lang="ro-RO" dirty="0"/>
                  <a:t>  la distanțele radiale </a:t>
                </a:r>
                <a14:m>
                  <m:oMath xmlns:m="http://schemas.openxmlformats.org/officeDocument/2006/math">
                    <m:sSub>
                      <m:sSubPr>
                        <m:ctrlPr>
                          <a:rPr lang="en-US" i="1">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𝑐</m:t>
                        </m:r>
                      </m:sub>
                    </m:sSub>
                    <m:r>
                      <a:rPr lang="en-US" i="1">
                        <a:latin typeface="Cambria Math" panose="02040503050406030204" pitchFamily="18" charset="0"/>
                      </a:rPr>
                      <m:t> </m:t>
                    </m:r>
                  </m:oMath>
                </a14:m>
                <a:endParaRPr lang="en-US" dirty="0"/>
              </a:p>
            </p:txBody>
          </p:sp>
        </mc:Choice>
        <mc:Fallback xmlns="">
          <p:sp>
            <p:nvSpPr>
              <p:cNvPr id="7" name="Rectangle 6">
                <a:extLst>
                  <a:ext uri="{FF2B5EF4-FFF2-40B4-BE49-F238E27FC236}">
                    <a16:creationId xmlns:a16="http://schemas.microsoft.com/office/drawing/2014/main" id="{63FD2E61-36BE-4C8D-9FCD-942074CECAF6}"/>
                  </a:ext>
                </a:extLst>
              </p:cNvPr>
              <p:cNvSpPr>
                <a:spLocks noRot="1" noChangeAspect="1" noMove="1" noResize="1" noEditPoints="1" noAdjustHandles="1" noChangeArrowheads="1" noChangeShapeType="1" noTextEdit="1"/>
              </p:cNvSpPr>
              <p:nvPr/>
            </p:nvSpPr>
            <p:spPr>
              <a:xfrm>
                <a:off x="686180" y="2764195"/>
                <a:ext cx="4228720" cy="1477328"/>
              </a:xfrm>
              <a:prstGeom prst="rect">
                <a:avLst/>
              </a:prstGeom>
              <a:blipFill>
                <a:blip r:embed="rId4"/>
                <a:stretch>
                  <a:fillRect l="-1299" t="-2058" r="-1299" b="-53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64F0213-60EF-4039-984C-6EF7909F8A15}"/>
                  </a:ext>
                </a:extLst>
              </p:cNvPr>
              <p:cNvSpPr/>
              <p:nvPr/>
            </p:nvSpPr>
            <p:spPr>
              <a:xfrm>
                <a:off x="716781" y="4700786"/>
                <a:ext cx="4297300" cy="1200329"/>
              </a:xfrm>
              <a:prstGeom prst="rect">
                <a:avLst/>
              </a:prstGeom>
            </p:spPr>
            <p:txBody>
              <a:bodyPr wrap="square">
                <a:spAutoFit/>
              </a:bodyPr>
              <a:lstStyle/>
              <a:p>
                <a:pPr algn="just" defTabSz="358775"/>
                <a:r>
                  <a:rPr lang="ro-RO" dirty="0"/>
                  <a:t>	Masa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i="1">
                            <a:latin typeface="Cambria Math" panose="02040503050406030204" pitchFamily="18" charset="0"/>
                          </a:rPr>
                          <m:t>𝑐</m:t>
                        </m:r>
                        <m:r>
                          <a:rPr lang="ro-RO" b="0" i="1" smtClean="0">
                            <a:latin typeface="Cambria Math" panose="02040503050406030204" pitchFamily="18" charset="0"/>
                          </a:rPr>
                          <m:t>1</m:t>
                        </m:r>
                      </m:sub>
                    </m:sSub>
                  </m:oMath>
                </a14:m>
                <a:r>
                  <a:rPr lang="ro-RO" dirty="0"/>
                  <a:t> din stânga poate fi deplasată pe direcția x-x de-a lungul axului </a:t>
                </a:r>
                <a:r>
                  <a:rPr lang="ro-RO" i="1" dirty="0"/>
                  <a:t>5</a:t>
                </a:r>
                <a:r>
                  <a:rPr lang="ro-RO" dirty="0"/>
                  <a:t>, iar cu ajutorul diferențialului </a:t>
                </a:r>
                <a:r>
                  <a:rPr lang="ro-RO" i="1" dirty="0"/>
                  <a:t>4,</a:t>
                </a:r>
                <a:r>
                  <a:rPr lang="ro-RO" dirty="0"/>
                  <a:t> se poate roti axul </a:t>
                </a:r>
                <a:r>
                  <a:rPr lang="ro-RO" i="1" dirty="0"/>
                  <a:t>5</a:t>
                </a:r>
                <a:r>
                  <a:rPr lang="ro-RO" dirty="0"/>
                  <a:t> cu unghiul </a:t>
                </a:r>
                <a:r>
                  <a:rPr lang="ro-RO" i="1" dirty="0">
                    <a:latin typeface="Symbol" panose="05050102010706020507" pitchFamily="18" charset="2"/>
                  </a:rPr>
                  <a:t>j</a:t>
                </a:r>
                <a:r>
                  <a:rPr lang="ro-RO" dirty="0"/>
                  <a:t> față de axul rotorului </a:t>
                </a:r>
                <a:r>
                  <a:rPr lang="ro-RO" i="1" dirty="0"/>
                  <a:t>1</a:t>
                </a:r>
                <a:r>
                  <a:rPr lang="ro-RO" dirty="0"/>
                  <a:t>.</a:t>
                </a:r>
                <a:endParaRPr lang="en-US" i="1" dirty="0"/>
              </a:p>
            </p:txBody>
          </p:sp>
        </mc:Choice>
        <mc:Fallback xmlns="">
          <p:sp>
            <p:nvSpPr>
              <p:cNvPr id="13" name="Rectangle 12">
                <a:extLst>
                  <a:ext uri="{FF2B5EF4-FFF2-40B4-BE49-F238E27FC236}">
                    <a16:creationId xmlns:a16="http://schemas.microsoft.com/office/drawing/2014/main" id="{764F0213-60EF-4039-984C-6EF7909F8A15}"/>
                  </a:ext>
                </a:extLst>
              </p:cNvPr>
              <p:cNvSpPr>
                <a:spLocks noRot="1" noChangeAspect="1" noMove="1" noResize="1" noEditPoints="1" noAdjustHandles="1" noChangeArrowheads="1" noChangeShapeType="1" noTextEdit="1"/>
              </p:cNvSpPr>
              <p:nvPr/>
            </p:nvSpPr>
            <p:spPr>
              <a:xfrm>
                <a:off x="716781" y="4700786"/>
                <a:ext cx="4297300" cy="1200329"/>
              </a:xfrm>
              <a:prstGeom prst="rect">
                <a:avLst/>
              </a:prstGeom>
              <a:blipFill>
                <a:blip r:embed="rId5"/>
                <a:stretch>
                  <a:fillRect l="-1277" t="-2538" r="-1135" b="-710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5C9F326-84E2-4521-941D-15679679F0D7}"/>
              </a:ext>
            </a:extLst>
          </p:cNvPr>
          <p:cNvPicPr>
            <a:picLocks noChangeAspect="1"/>
          </p:cNvPicPr>
          <p:nvPr/>
        </p:nvPicPr>
        <p:blipFill>
          <a:blip r:embed="rId6"/>
          <a:stretch>
            <a:fillRect/>
          </a:stretch>
        </p:blipFill>
        <p:spPr>
          <a:xfrm>
            <a:off x="5133563" y="2073067"/>
            <a:ext cx="6728913" cy="4171182"/>
          </a:xfrm>
          <a:prstGeom prst="rect">
            <a:avLst/>
          </a:prstGeom>
        </p:spPr>
      </p:pic>
      <p:sp>
        <p:nvSpPr>
          <p:cNvPr id="9" name="Rectangle 8">
            <a:extLst>
              <a:ext uri="{FF2B5EF4-FFF2-40B4-BE49-F238E27FC236}">
                <a16:creationId xmlns:a16="http://schemas.microsoft.com/office/drawing/2014/main" id="{9A063F63-E87C-4468-BC9D-2C3BB5CE9453}"/>
              </a:ext>
            </a:extLst>
          </p:cNvPr>
          <p:cNvSpPr/>
          <p:nvPr/>
        </p:nvSpPr>
        <p:spPr>
          <a:xfrm>
            <a:off x="561678" y="413325"/>
            <a:ext cx="5407634" cy="461665"/>
          </a:xfrm>
          <a:prstGeom prst="rect">
            <a:avLst/>
          </a:prstGeom>
        </p:spPr>
        <p:txBody>
          <a:bodyPr wrap="none">
            <a:spAutoFit/>
          </a:bodyPr>
          <a:lstStyle/>
          <a:p>
            <a:r>
              <a:rPr lang="ro-RO" sz="2400" dirty="0"/>
              <a:t>3.3.4 Echilibrarea dinamică </a:t>
            </a:r>
            <a:r>
              <a:rPr lang="en-US" sz="2400" dirty="0"/>
              <a:t>experimental</a:t>
            </a:r>
            <a:r>
              <a:rPr lang="ro-RO" sz="2400" dirty="0"/>
              <a:t>ă</a:t>
            </a:r>
            <a:endParaRPr lang="en-US" sz="2400" dirty="0"/>
          </a:p>
        </p:txBody>
      </p:sp>
    </p:spTree>
    <p:extLst>
      <p:ext uri="{BB962C8B-B14F-4D97-AF65-F5344CB8AC3E}">
        <p14:creationId xmlns:p14="http://schemas.microsoft.com/office/powerpoint/2010/main" val="39978863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C58CBA-8718-43CF-AE15-E368D04A1212}"/>
              </a:ext>
            </a:extLst>
          </p:cNvPr>
          <p:cNvPicPr>
            <a:picLocks noChangeAspect="1"/>
          </p:cNvPicPr>
          <p:nvPr/>
        </p:nvPicPr>
        <p:blipFill>
          <a:blip r:embed="rId2"/>
          <a:stretch>
            <a:fillRect/>
          </a:stretch>
        </p:blipFill>
        <p:spPr>
          <a:xfrm>
            <a:off x="5273522" y="2132906"/>
            <a:ext cx="6728913" cy="4171182"/>
          </a:xfrm>
          <a:prstGeom prst="rect">
            <a:avLst/>
          </a:prstGeom>
        </p:spPr>
      </p:pic>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ED83E-2C2A-4A18-84F6-C4DBFD9DCE50}"/>
              </a:ext>
            </a:extLst>
          </p:cNvPr>
          <p:cNvSpPr/>
          <p:nvPr/>
        </p:nvSpPr>
        <p:spPr>
          <a:xfrm>
            <a:off x="686180" y="946632"/>
            <a:ext cx="2179251" cy="369332"/>
          </a:xfrm>
          <a:prstGeom prst="rect">
            <a:avLst/>
          </a:prstGeom>
        </p:spPr>
        <p:txBody>
          <a:bodyPr wrap="none">
            <a:spAutoFit/>
          </a:bodyPr>
          <a:lstStyle/>
          <a:p>
            <a:r>
              <a:rPr lang="ro-RO" b="1" dirty="0"/>
              <a:t>Metoda comparativă</a:t>
            </a:r>
            <a:endParaRPr lang="en-US" b="1" dirty="0"/>
          </a:p>
        </p:txBody>
      </p:sp>
      <p:sp>
        <p:nvSpPr>
          <p:cNvPr id="6" name="Rectangle 5">
            <a:extLst>
              <a:ext uri="{FF2B5EF4-FFF2-40B4-BE49-F238E27FC236}">
                <a16:creationId xmlns:a16="http://schemas.microsoft.com/office/drawing/2014/main" id="{F336A825-9037-428A-8872-9DC1F7D43BB1}"/>
              </a:ext>
            </a:extLst>
          </p:cNvPr>
          <p:cNvSpPr/>
          <p:nvPr/>
        </p:nvSpPr>
        <p:spPr>
          <a:xfrm>
            <a:off x="561678" y="1371350"/>
            <a:ext cx="10980754" cy="646331"/>
          </a:xfrm>
          <a:prstGeom prst="rect">
            <a:avLst/>
          </a:prstGeom>
        </p:spPr>
        <p:txBody>
          <a:bodyPr wrap="square">
            <a:spAutoFit/>
          </a:bodyPr>
          <a:lstStyle/>
          <a:p>
            <a:pPr algn="just" defTabSz="447675"/>
            <a:r>
              <a:rPr lang="ro-RO" dirty="0"/>
              <a:t>	Se imprimă rotorului o mișcare de rotație și apoi se lasă liber. Din cauza dezechilibrului, întregul sistem va oscila în jurul punctului </a:t>
            </a:r>
            <a:r>
              <a:rPr lang="ro-RO" i="1" dirty="0"/>
              <a:t>O.</a:t>
            </a:r>
            <a:r>
              <a:rPr lang="ro-RO" dirty="0"/>
              <a:t>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5B47690-B6FA-445C-8327-F7015485C7DA}"/>
                  </a:ext>
                </a:extLst>
              </p:cNvPr>
              <p:cNvSpPr/>
              <p:nvPr/>
            </p:nvSpPr>
            <p:spPr>
              <a:xfrm>
                <a:off x="561678" y="2052376"/>
                <a:ext cx="6096000" cy="923330"/>
              </a:xfrm>
              <a:prstGeom prst="rect">
                <a:avLst/>
              </a:prstGeom>
            </p:spPr>
            <p:txBody>
              <a:bodyPr>
                <a:spAutoFit/>
              </a:bodyPr>
              <a:lstStyle/>
              <a:p>
                <a:pPr algn="just" defTabSz="449263"/>
                <a:r>
                  <a:rPr lang="ro-RO" dirty="0"/>
                  <a:t>	Se modifică distanța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𝑧</m:t>
                        </m:r>
                      </m:e>
                      <m:sub>
                        <m:r>
                          <a:rPr lang="ro-RO" i="1">
                            <a:latin typeface="Cambria Math" panose="02040503050406030204" pitchFamily="18" charset="0"/>
                          </a:rPr>
                          <m:t>𝑐</m:t>
                        </m:r>
                      </m:sub>
                    </m:sSub>
                  </m:oMath>
                </a14:m>
                <a:r>
                  <a:rPr lang="ro-RO" dirty="0"/>
                  <a:t> dintre cele două mase de comparație și cu ajutorul diferențialului </a:t>
                </a:r>
                <a:r>
                  <a:rPr lang="ro-RO" i="1" dirty="0"/>
                  <a:t>4</a:t>
                </a:r>
                <a:r>
                  <a:rPr lang="ro-RO" dirty="0"/>
                  <a:t>, defazajul acestora față de axul rotorului, până când sistemul nu mai oscilează.</a:t>
                </a:r>
                <a:endParaRPr lang="en-US" dirty="0"/>
              </a:p>
            </p:txBody>
          </p:sp>
        </mc:Choice>
        <mc:Fallback xmlns="">
          <p:sp>
            <p:nvSpPr>
              <p:cNvPr id="3" name="Rectangle 2">
                <a:extLst>
                  <a:ext uri="{FF2B5EF4-FFF2-40B4-BE49-F238E27FC236}">
                    <a16:creationId xmlns:a16="http://schemas.microsoft.com/office/drawing/2014/main" id="{75B47690-B6FA-445C-8327-F7015485C7DA}"/>
                  </a:ext>
                </a:extLst>
              </p:cNvPr>
              <p:cNvSpPr>
                <a:spLocks noRot="1" noChangeAspect="1" noMove="1" noResize="1" noEditPoints="1" noAdjustHandles="1" noChangeArrowheads="1" noChangeShapeType="1" noTextEdit="1"/>
              </p:cNvSpPr>
              <p:nvPr/>
            </p:nvSpPr>
            <p:spPr>
              <a:xfrm>
                <a:off x="561678" y="2052376"/>
                <a:ext cx="6096000" cy="923330"/>
              </a:xfrm>
              <a:prstGeom prst="rect">
                <a:avLst/>
              </a:prstGeom>
              <a:blipFill>
                <a:blip r:embed="rId3"/>
                <a:stretch>
                  <a:fillRect l="-800" t="-3974" r="-900"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D0CCC1D-A556-4FA9-A458-6A7620975562}"/>
                  </a:ext>
                </a:extLst>
              </p:cNvPr>
              <p:cNvSpPr txBox="1"/>
              <p:nvPr/>
            </p:nvSpPr>
            <p:spPr>
              <a:xfrm>
                <a:off x="1464648" y="4076888"/>
                <a:ext cx="3536866" cy="28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𝑐</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𝑐</m:t>
                          </m:r>
                        </m:sub>
                      </m:sSub>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𝑐</m:t>
                          </m:r>
                        </m:sub>
                      </m:sSub>
                      <m:sSup>
                        <m:sSupPr>
                          <m:ctrlPr>
                            <a:rPr lang="ro-RO" b="0" i="1" smtClean="0">
                              <a:latin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𝜔</m:t>
                          </m:r>
                        </m:e>
                        <m:sup>
                          <m:r>
                            <a:rPr lang="ro-RO" b="0" i="1" smtClean="0">
                              <a:latin typeface="Cambria Math" panose="02040503050406030204" pitchFamily="18" charset="0"/>
                            </a:rPr>
                            <m:t>2</m:t>
                          </m:r>
                        </m:sup>
                      </m:sSup>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rPr>
                            <m:t>𝑧</m:t>
                          </m:r>
                        </m:e>
                        <m:sub>
                          <m:r>
                            <a:rPr lang="ro-RO" b="0" i="1" smtClean="0">
                              <a:latin typeface="Cambria Math" panose="02040503050406030204" pitchFamily="18" charset="0"/>
                            </a:rPr>
                            <m:t>𝑐</m:t>
                          </m:r>
                        </m:sub>
                      </m:sSub>
                      <m:r>
                        <a:rPr lang="ro-RO" b="0" i="1" smtClean="0">
                          <a:latin typeface="Cambria Math" panose="02040503050406030204" pitchFamily="18" charset="0"/>
                          <a:ea typeface="Cambria Math" panose="02040503050406030204" pitchFamily="18" charset="0"/>
                        </a:rPr>
                        <m:t>∙</m:t>
                      </m:r>
                      <m:func>
                        <m:funcPr>
                          <m:ctrlPr>
                            <a:rPr lang="ro-RO" b="0" i="1" smtClean="0">
                              <a:latin typeface="Cambria Math" panose="02040503050406030204" pitchFamily="18" charset="0"/>
                              <a:ea typeface="Cambria Math" panose="02040503050406030204" pitchFamily="18" charset="0"/>
                            </a:rPr>
                          </m:ctrlPr>
                        </m:funcPr>
                        <m:fName>
                          <m:r>
                            <m:rPr>
                              <m:sty m:val="p"/>
                            </m:rPr>
                            <a:rPr lang="ro-RO" b="0" i="0" smtClean="0">
                              <a:latin typeface="Cambria Math" panose="02040503050406030204" pitchFamily="18" charset="0"/>
                              <a:ea typeface="Cambria Math" panose="02040503050406030204" pitchFamily="18" charset="0"/>
                            </a:rPr>
                            <m:t>sin</m:t>
                          </m:r>
                        </m:fName>
                        <m:e>
                          <m:r>
                            <a:rPr lang="ro-RO" b="0" i="1" smtClean="0">
                              <a:latin typeface="Cambria Math" panose="02040503050406030204" pitchFamily="18" charset="0"/>
                              <a:ea typeface="Cambria Math" panose="02040503050406030204" pitchFamily="18" charset="0"/>
                            </a:rPr>
                            <m:t>(</m:t>
                          </m:r>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180</m:t>
                              </m:r>
                            </m:e>
                            <m:sup>
                              <m:r>
                                <a:rPr lang="ro-RO" b="0" i="1" smtClean="0">
                                  <a:latin typeface="Cambria Math" panose="02040503050406030204" pitchFamily="18" charset="0"/>
                                  <a:ea typeface="Cambria Math" panose="02040503050406030204" pitchFamily="18" charset="0"/>
                                </a:rPr>
                                <m:t>°</m:t>
                              </m:r>
                            </m:sup>
                          </m:sSup>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𝜑</m:t>
                          </m:r>
                          <m:r>
                            <a:rPr lang="ro-RO" b="0" i="1" smtClean="0">
                              <a:latin typeface="Cambria Math" panose="02040503050406030204" pitchFamily="18" charset="0"/>
                              <a:ea typeface="Cambria Math" panose="02040503050406030204" pitchFamily="18" charset="0"/>
                            </a:rPr>
                            <m:t>)</m:t>
                          </m:r>
                        </m:e>
                      </m:func>
                    </m:oMath>
                  </m:oMathPara>
                </a14:m>
                <a:endParaRPr lang="en-US" dirty="0"/>
              </a:p>
            </p:txBody>
          </p:sp>
        </mc:Choice>
        <mc:Fallback xmlns="">
          <p:sp>
            <p:nvSpPr>
              <p:cNvPr id="11" name="TextBox 10">
                <a:extLst>
                  <a:ext uri="{FF2B5EF4-FFF2-40B4-BE49-F238E27FC236}">
                    <a16:creationId xmlns:a16="http://schemas.microsoft.com/office/drawing/2014/main" id="{AD0CCC1D-A556-4FA9-A458-6A7620975562}"/>
                  </a:ext>
                </a:extLst>
              </p:cNvPr>
              <p:cNvSpPr txBox="1">
                <a:spLocks noRot="1" noChangeAspect="1" noMove="1" noResize="1" noEditPoints="1" noAdjustHandles="1" noChangeArrowheads="1" noChangeShapeType="1" noTextEdit="1"/>
              </p:cNvSpPr>
              <p:nvPr/>
            </p:nvSpPr>
            <p:spPr>
              <a:xfrm>
                <a:off x="1464648" y="4076888"/>
                <a:ext cx="3536866" cy="283219"/>
              </a:xfrm>
              <a:prstGeom prst="rect">
                <a:avLst/>
              </a:prstGeom>
              <a:blipFill>
                <a:blip r:embed="rId4"/>
                <a:stretch>
                  <a:fillRect l="-1034" t="-4348" r="-1897"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90CE3FA-2D89-49E6-B84C-9D78D236AE26}"/>
                  </a:ext>
                </a:extLst>
              </p:cNvPr>
              <p:cNvSpPr txBox="1"/>
              <p:nvPr/>
            </p:nvSpPr>
            <p:spPr>
              <a:xfrm>
                <a:off x="1464648" y="4652643"/>
                <a:ext cx="26956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𝑖</m:t>
                          </m:r>
                          <m:r>
                            <a:rPr lang="ro-RO" b="0" i="1" smtClean="0">
                              <a:latin typeface="Cambria Math" panose="02040503050406030204" pitchFamily="18" charset="0"/>
                            </a:rPr>
                            <m:t>0</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1</m:t>
                          </m:r>
                        </m:sub>
                      </m:sSub>
                      <m:sSup>
                        <m:sSupPr>
                          <m:ctrlPr>
                            <a:rPr lang="ro-RO" b="0" i="1" smtClean="0">
                              <a:latin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𝜔</m:t>
                          </m:r>
                        </m:e>
                        <m:sup>
                          <m:r>
                            <a:rPr lang="ro-RO" b="0" i="1" smtClean="0">
                              <a:latin typeface="Cambria Math" panose="02040503050406030204" pitchFamily="18" charset="0"/>
                            </a:rPr>
                            <m:t>2</m:t>
                          </m:r>
                        </m:sup>
                      </m:sSup>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rPr>
                        <m:t>𝑧</m:t>
                      </m:r>
                      <m:r>
                        <a:rPr lang="ro-RO" b="0" i="1" smtClean="0">
                          <a:latin typeface="Cambria Math" panose="02040503050406030204" pitchFamily="18" charset="0"/>
                          <a:ea typeface="Cambria Math" panose="02040503050406030204" pitchFamily="18" charset="0"/>
                        </a:rPr>
                        <m:t>∙</m:t>
                      </m:r>
                      <m:func>
                        <m:funcPr>
                          <m:ctrlPr>
                            <a:rPr lang="ro-RO" b="0" i="1" smtClean="0">
                              <a:latin typeface="Cambria Math" panose="02040503050406030204" pitchFamily="18" charset="0"/>
                              <a:ea typeface="Cambria Math" panose="02040503050406030204" pitchFamily="18" charset="0"/>
                            </a:rPr>
                          </m:ctrlPr>
                        </m:funcPr>
                        <m:fName>
                          <m:r>
                            <m:rPr>
                              <m:sty m:val="p"/>
                            </m:rPr>
                            <a:rPr lang="ro-RO" b="0" i="0" smtClean="0">
                              <a:latin typeface="Cambria Math" panose="02040503050406030204" pitchFamily="18" charset="0"/>
                              <a:ea typeface="Cambria Math" panose="02040503050406030204" pitchFamily="18" charset="0"/>
                            </a:rPr>
                            <m:t>sin</m:t>
                          </m:r>
                        </m:fName>
                        <m:e>
                          <m:r>
                            <a:rPr lang="ro-RO" b="0" i="1" smtClean="0">
                              <a:latin typeface="Cambria Math" panose="02040503050406030204" pitchFamily="18" charset="0"/>
                              <a:ea typeface="Cambria Math" panose="02040503050406030204" pitchFamily="18" charset="0"/>
                            </a:rPr>
                            <m:t>𝜑</m:t>
                          </m:r>
                        </m:e>
                      </m:func>
                    </m:oMath>
                  </m:oMathPara>
                </a14:m>
                <a:endParaRPr lang="en-US" dirty="0"/>
              </a:p>
            </p:txBody>
          </p:sp>
        </mc:Choice>
        <mc:Fallback xmlns="">
          <p:sp>
            <p:nvSpPr>
              <p:cNvPr id="12" name="TextBox 11">
                <a:extLst>
                  <a:ext uri="{FF2B5EF4-FFF2-40B4-BE49-F238E27FC236}">
                    <a16:creationId xmlns:a16="http://schemas.microsoft.com/office/drawing/2014/main" id="{F90CE3FA-2D89-49E6-B84C-9D78D236AE26}"/>
                  </a:ext>
                </a:extLst>
              </p:cNvPr>
              <p:cNvSpPr txBox="1">
                <a:spLocks noRot="1" noChangeAspect="1" noMove="1" noResize="1" noEditPoints="1" noAdjustHandles="1" noChangeArrowheads="1" noChangeShapeType="1" noTextEdit="1"/>
              </p:cNvSpPr>
              <p:nvPr/>
            </p:nvSpPr>
            <p:spPr>
              <a:xfrm>
                <a:off x="1464648" y="4652643"/>
                <a:ext cx="2695674" cy="276999"/>
              </a:xfrm>
              <a:prstGeom prst="rect">
                <a:avLst/>
              </a:prstGeom>
              <a:blipFill>
                <a:blip r:embed="rId5"/>
                <a:stretch>
                  <a:fillRect l="-1584" t="-4348" r="-1584" b="-2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0C16F2C-3D5C-4A17-9A7B-4C17CB74891C}"/>
                  </a:ext>
                </a:extLst>
              </p:cNvPr>
              <p:cNvSpPr/>
              <p:nvPr/>
            </p:nvSpPr>
            <p:spPr>
              <a:xfrm>
                <a:off x="2544085" y="3317519"/>
                <a:ext cx="1525354"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𝑐</m:t>
                        </m:r>
                      </m:sub>
                    </m:sSub>
                    <m:r>
                      <a:rPr lang="ro-RO"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𝑖</m:t>
                        </m:r>
                        <m:r>
                          <a:rPr lang="ro-RO" i="1">
                            <a:latin typeface="Cambria Math" panose="02040503050406030204" pitchFamily="18" charset="0"/>
                          </a:rPr>
                          <m:t>0</m:t>
                        </m:r>
                      </m:sub>
                    </m:sSub>
                    <m:r>
                      <a:rPr lang="ro-RO" b="0" i="0" smtClean="0">
                        <a:latin typeface="Cambria Math" panose="02040503050406030204" pitchFamily="18" charset="0"/>
                      </a:rPr>
                      <m:t>=0</m:t>
                    </m:r>
                  </m:oMath>
                </a14:m>
                <a:endParaRPr lang="en-US" dirty="0"/>
              </a:p>
            </p:txBody>
          </p:sp>
        </mc:Choice>
        <mc:Fallback xmlns="">
          <p:sp>
            <p:nvSpPr>
              <p:cNvPr id="4" name="Rectangle 3">
                <a:extLst>
                  <a:ext uri="{FF2B5EF4-FFF2-40B4-BE49-F238E27FC236}">
                    <a16:creationId xmlns:a16="http://schemas.microsoft.com/office/drawing/2014/main" id="{30C16F2C-3D5C-4A17-9A7B-4C17CB74891C}"/>
                  </a:ext>
                </a:extLst>
              </p:cNvPr>
              <p:cNvSpPr>
                <a:spLocks noRot="1" noChangeAspect="1" noMove="1" noResize="1" noEditPoints="1" noAdjustHandles="1" noChangeArrowheads="1" noChangeShapeType="1" noTextEdit="1"/>
              </p:cNvSpPr>
              <p:nvPr/>
            </p:nvSpPr>
            <p:spPr>
              <a:xfrm>
                <a:off x="2544085" y="3317519"/>
                <a:ext cx="1525354"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602A0FE-0AD1-455E-B60D-B0D26CD2BA5C}"/>
                  </a:ext>
                </a:extLst>
              </p:cNvPr>
              <p:cNvSpPr txBox="1"/>
              <p:nvPr/>
            </p:nvSpPr>
            <p:spPr>
              <a:xfrm>
                <a:off x="1642100" y="5600808"/>
                <a:ext cx="1545038" cy="470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𝑐</m:t>
                          </m:r>
                        </m:sub>
                      </m:sSub>
                      <m:sSub>
                        <m:sSubPr>
                          <m:ctrlPr>
                            <a:rPr lang="en-US" b="0" i="1" smtClean="0">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𝑐</m:t>
                          </m:r>
                        </m:sub>
                      </m:sSub>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ro-RO" b="0" i="1" smtClean="0">
                                  <a:latin typeface="Cambria Math" panose="02040503050406030204" pitchFamily="18" charset="0"/>
                                </a:rPr>
                                <m:t>𝑧</m:t>
                              </m:r>
                            </m:e>
                            <m:sub>
                              <m:r>
                                <a:rPr lang="ro-RO" b="0" i="1" smtClean="0">
                                  <a:latin typeface="Cambria Math" panose="02040503050406030204" pitchFamily="18" charset="0"/>
                                </a:rPr>
                                <m:t>𝑐</m:t>
                              </m:r>
                            </m:sub>
                          </m:sSub>
                        </m:num>
                        <m:den>
                          <m:r>
                            <a:rPr lang="ro-RO" b="0" i="1" smtClean="0">
                              <a:latin typeface="Cambria Math" panose="02040503050406030204" pitchFamily="18" charset="0"/>
                            </a:rPr>
                            <m:t>𝑧</m:t>
                          </m:r>
                        </m:den>
                      </m:f>
                    </m:oMath>
                  </m:oMathPara>
                </a14:m>
                <a:endParaRPr lang="en-US" dirty="0"/>
              </a:p>
            </p:txBody>
          </p:sp>
        </mc:Choice>
        <mc:Fallback xmlns="">
          <p:sp>
            <p:nvSpPr>
              <p:cNvPr id="14" name="TextBox 13">
                <a:extLst>
                  <a:ext uri="{FF2B5EF4-FFF2-40B4-BE49-F238E27FC236}">
                    <a16:creationId xmlns:a16="http://schemas.microsoft.com/office/drawing/2014/main" id="{A602A0FE-0AD1-455E-B60D-B0D26CD2BA5C}"/>
                  </a:ext>
                </a:extLst>
              </p:cNvPr>
              <p:cNvSpPr txBox="1">
                <a:spLocks noRot="1" noChangeAspect="1" noMove="1" noResize="1" noEditPoints="1" noAdjustHandles="1" noChangeArrowheads="1" noChangeShapeType="1" noTextEdit="1"/>
              </p:cNvSpPr>
              <p:nvPr/>
            </p:nvSpPr>
            <p:spPr>
              <a:xfrm>
                <a:off x="1642100" y="5600808"/>
                <a:ext cx="1545038" cy="470642"/>
              </a:xfrm>
              <a:prstGeom prst="rect">
                <a:avLst/>
              </a:prstGeom>
              <a:blipFill>
                <a:blip r:embed="rId7"/>
                <a:stretch>
                  <a:fillRect/>
                </a:stretch>
              </a:blipFill>
            </p:spPr>
            <p:txBody>
              <a:bodyPr/>
              <a:lstStyle/>
              <a:p>
                <a:r>
                  <a:rPr lang="en-US">
                    <a:noFill/>
                  </a:rPr>
                  <a:t> </a:t>
                </a:r>
              </a:p>
            </p:txBody>
          </p:sp>
        </mc:Fallback>
      </mc:AlternateContent>
      <p:sp>
        <p:nvSpPr>
          <p:cNvPr id="15" name="Arrow: Right 14">
            <a:extLst>
              <a:ext uri="{FF2B5EF4-FFF2-40B4-BE49-F238E27FC236}">
                <a16:creationId xmlns:a16="http://schemas.microsoft.com/office/drawing/2014/main" id="{5BDFBFD4-F547-4A6B-BFA0-E3AADDF0C71F}"/>
              </a:ext>
            </a:extLst>
          </p:cNvPr>
          <p:cNvSpPr/>
          <p:nvPr/>
        </p:nvSpPr>
        <p:spPr>
          <a:xfrm rot="5400000">
            <a:off x="3075659" y="5171306"/>
            <a:ext cx="228600" cy="208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9EE58E3-9C17-46C4-BB1F-D035E0E5133B}"/>
                  </a:ext>
                </a:extLst>
              </p:cNvPr>
              <p:cNvSpPr txBox="1"/>
              <p:nvPr/>
            </p:nvSpPr>
            <p:spPr>
              <a:xfrm>
                <a:off x="4056156" y="5600808"/>
                <a:ext cx="1738425" cy="470642"/>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ro-RO" b="0" i="1" smtClean="0">
                              <a:latin typeface="Cambria Math" panose="02040503050406030204" pitchFamily="18" charset="0"/>
                            </a:rPr>
                            <m:t>𝑒</m:t>
                          </m:r>
                          <m:r>
                            <a:rPr lang="en-US" b="0" i="1" smtClean="0">
                              <a:latin typeface="Cambria Math" panose="02040503050406030204" pitchFamily="18" charset="0"/>
                            </a:rPr>
                            <m:t>1</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ro-RO" b="0" i="1" smtClean="0">
                              <a:latin typeface="Cambria Math" panose="02040503050406030204" pitchFamily="18" charset="0"/>
                            </a:rPr>
                            <m:t>𝑒</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𝑐</m:t>
                          </m:r>
                        </m:sub>
                      </m:sSub>
                      <m:sSub>
                        <m:sSubPr>
                          <m:ctrlPr>
                            <a:rPr lang="en-US" b="0" i="1" smtClean="0">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𝑐</m:t>
                          </m:r>
                        </m:sub>
                      </m:sSub>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ro-RO" b="0" i="1" smtClean="0">
                                  <a:latin typeface="Cambria Math" panose="02040503050406030204" pitchFamily="18" charset="0"/>
                                </a:rPr>
                                <m:t>𝑧</m:t>
                              </m:r>
                            </m:e>
                            <m:sub>
                              <m:r>
                                <a:rPr lang="ro-RO" b="0" i="1" smtClean="0">
                                  <a:latin typeface="Cambria Math" panose="02040503050406030204" pitchFamily="18" charset="0"/>
                                </a:rPr>
                                <m:t>𝑐</m:t>
                              </m:r>
                            </m:sub>
                          </m:sSub>
                        </m:num>
                        <m:den>
                          <m:r>
                            <a:rPr lang="ro-RO" b="0" i="1" smtClean="0">
                              <a:latin typeface="Cambria Math" panose="02040503050406030204" pitchFamily="18" charset="0"/>
                            </a:rPr>
                            <m:t>𝑧</m:t>
                          </m:r>
                        </m:den>
                      </m:f>
                    </m:oMath>
                  </m:oMathPara>
                </a14:m>
                <a:endParaRPr lang="en-US" dirty="0"/>
              </a:p>
            </p:txBody>
          </p:sp>
        </mc:Choice>
        <mc:Fallback xmlns="">
          <p:sp>
            <p:nvSpPr>
              <p:cNvPr id="16" name="TextBox 15">
                <a:extLst>
                  <a:ext uri="{FF2B5EF4-FFF2-40B4-BE49-F238E27FC236}">
                    <a16:creationId xmlns:a16="http://schemas.microsoft.com/office/drawing/2014/main" id="{A9EE58E3-9C17-46C4-BB1F-D035E0E5133B}"/>
                  </a:ext>
                </a:extLst>
              </p:cNvPr>
              <p:cNvSpPr txBox="1">
                <a:spLocks noRot="1" noChangeAspect="1" noMove="1" noResize="1" noEditPoints="1" noAdjustHandles="1" noChangeArrowheads="1" noChangeShapeType="1" noTextEdit="1"/>
              </p:cNvSpPr>
              <p:nvPr/>
            </p:nvSpPr>
            <p:spPr>
              <a:xfrm>
                <a:off x="4056156" y="5600808"/>
                <a:ext cx="1738425" cy="470642"/>
              </a:xfrm>
              <a:prstGeom prst="rect">
                <a:avLst/>
              </a:prstGeom>
              <a:blipFill>
                <a:blip r:embed="rId8"/>
                <a:stretch>
                  <a:fillRect/>
                </a:stretch>
              </a:blipFill>
              <a:ln>
                <a:solidFill>
                  <a:schemeClr val="accent1"/>
                </a:solidFill>
              </a:ln>
            </p:spPr>
            <p:txBody>
              <a:bodyPr/>
              <a:lstStyle/>
              <a:p>
                <a:r>
                  <a:rPr lang="en-US">
                    <a:noFill/>
                  </a:rPr>
                  <a:t> </a:t>
                </a:r>
              </a:p>
            </p:txBody>
          </p:sp>
        </mc:Fallback>
      </mc:AlternateContent>
      <p:sp>
        <p:nvSpPr>
          <p:cNvPr id="8" name="Rectangle 7">
            <a:extLst>
              <a:ext uri="{FF2B5EF4-FFF2-40B4-BE49-F238E27FC236}">
                <a16:creationId xmlns:a16="http://schemas.microsoft.com/office/drawing/2014/main" id="{F365C98C-9D88-4310-A09B-BB2EA102ED75}"/>
              </a:ext>
            </a:extLst>
          </p:cNvPr>
          <p:cNvSpPr/>
          <p:nvPr/>
        </p:nvSpPr>
        <p:spPr>
          <a:xfrm>
            <a:off x="3388259" y="5669948"/>
            <a:ext cx="506870" cy="369332"/>
          </a:xfrm>
          <a:prstGeom prst="rect">
            <a:avLst/>
          </a:prstGeom>
        </p:spPr>
        <p:txBody>
          <a:bodyPr wrap="none">
            <a:spAutoFit/>
          </a:bodyPr>
          <a:lstStyle/>
          <a:p>
            <a:r>
              <a:rPr lang="ro-RO" dirty="0"/>
              <a:t>sau</a:t>
            </a:r>
            <a:endParaRPr lang="en-US" dirty="0"/>
          </a:p>
        </p:txBody>
      </p:sp>
      <p:sp>
        <p:nvSpPr>
          <p:cNvPr id="18" name="Rectangle 17">
            <a:extLst>
              <a:ext uri="{FF2B5EF4-FFF2-40B4-BE49-F238E27FC236}">
                <a16:creationId xmlns:a16="http://schemas.microsoft.com/office/drawing/2014/main" id="{534CD615-6229-455D-8200-F8A80E45E5F9}"/>
              </a:ext>
            </a:extLst>
          </p:cNvPr>
          <p:cNvSpPr/>
          <p:nvPr/>
        </p:nvSpPr>
        <p:spPr>
          <a:xfrm>
            <a:off x="561678" y="413325"/>
            <a:ext cx="5407634" cy="461665"/>
          </a:xfrm>
          <a:prstGeom prst="rect">
            <a:avLst/>
          </a:prstGeom>
        </p:spPr>
        <p:txBody>
          <a:bodyPr wrap="none">
            <a:spAutoFit/>
          </a:bodyPr>
          <a:lstStyle/>
          <a:p>
            <a:r>
              <a:rPr lang="ro-RO" sz="2400" dirty="0"/>
              <a:t>3.3.4 Echilibrarea dinamică </a:t>
            </a:r>
            <a:r>
              <a:rPr lang="en-US" sz="2400" dirty="0"/>
              <a:t>experimental</a:t>
            </a:r>
            <a:r>
              <a:rPr lang="ro-RO" sz="2400" dirty="0"/>
              <a:t>ă</a:t>
            </a:r>
            <a:endParaRPr lang="en-US" sz="2400" dirty="0"/>
          </a:p>
        </p:txBody>
      </p:sp>
    </p:spTree>
    <p:extLst>
      <p:ext uri="{BB962C8B-B14F-4D97-AF65-F5344CB8AC3E}">
        <p14:creationId xmlns:p14="http://schemas.microsoft.com/office/powerpoint/2010/main" val="94637035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432417-CF25-4821-9422-E025FE529149}"/>
              </a:ext>
            </a:extLst>
          </p:cNvPr>
          <p:cNvPicPr>
            <a:picLocks noChangeAspect="1"/>
          </p:cNvPicPr>
          <p:nvPr/>
        </p:nvPicPr>
        <p:blipFill>
          <a:blip r:embed="rId2"/>
          <a:stretch>
            <a:fillRect/>
          </a:stretch>
        </p:blipFill>
        <p:spPr>
          <a:xfrm>
            <a:off x="5305008" y="2220550"/>
            <a:ext cx="6728913" cy="4171182"/>
          </a:xfrm>
          <a:prstGeom prst="rect">
            <a:avLst/>
          </a:prstGeom>
        </p:spPr>
      </p:pic>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ED83E-2C2A-4A18-84F6-C4DBFD9DCE50}"/>
              </a:ext>
            </a:extLst>
          </p:cNvPr>
          <p:cNvSpPr/>
          <p:nvPr/>
        </p:nvSpPr>
        <p:spPr>
          <a:xfrm>
            <a:off x="686180" y="946632"/>
            <a:ext cx="2179251" cy="369332"/>
          </a:xfrm>
          <a:prstGeom prst="rect">
            <a:avLst/>
          </a:prstGeom>
        </p:spPr>
        <p:txBody>
          <a:bodyPr wrap="none">
            <a:spAutoFit/>
          </a:bodyPr>
          <a:lstStyle/>
          <a:p>
            <a:r>
              <a:rPr lang="ro-RO" b="1" dirty="0"/>
              <a:t>Metoda comparativă</a:t>
            </a:r>
            <a:endParaRPr lang="en-US" b="1"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336A825-9037-428A-8872-9DC1F7D43BB1}"/>
                  </a:ext>
                </a:extLst>
              </p:cNvPr>
              <p:cNvSpPr/>
              <p:nvPr/>
            </p:nvSpPr>
            <p:spPr>
              <a:xfrm>
                <a:off x="561678" y="1371350"/>
                <a:ext cx="10980754" cy="646331"/>
              </a:xfrm>
              <a:prstGeom prst="rect">
                <a:avLst/>
              </a:prstGeom>
            </p:spPr>
            <p:txBody>
              <a:bodyPr wrap="square">
                <a:spAutoFit/>
              </a:bodyPr>
              <a:lstStyle/>
              <a:p>
                <a:pPr algn="just" defTabSz="447675"/>
                <a:r>
                  <a:rPr lang="ro-RO" dirty="0"/>
                  <a:t>	Planul axial determinat de poziția celor două mase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i="1">
                            <a:latin typeface="Cambria Math" panose="02040503050406030204" pitchFamily="18" charset="0"/>
                          </a:rPr>
                          <m:t>𝑐</m:t>
                        </m:r>
                        <m:r>
                          <a:rPr lang="ro-RO" i="1">
                            <a:latin typeface="Cambria Math" panose="02040503050406030204" pitchFamily="18" charset="0"/>
                          </a:rPr>
                          <m:t>1</m:t>
                        </m:r>
                      </m:sub>
                    </m:sSub>
                  </m:oMath>
                </a14:m>
                <a:r>
                  <a:rPr lang="ro-RO" dirty="0"/>
                  <a:t>și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i="1">
                            <a:latin typeface="Cambria Math" panose="02040503050406030204" pitchFamily="18" charset="0"/>
                          </a:rPr>
                          <m:t>𝑐</m:t>
                        </m:r>
                        <m:r>
                          <a:rPr lang="ro-RO" i="1">
                            <a:latin typeface="Cambria Math" panose="02040503050406030204" pitchFamily="18" charset="0"/>
                          </a:rPr>
                          <m:t>2</m:t>
                        </m:r>
                      </m:sub>
                    </m:sSub>
                  </m:oMath>
                </a14:m>
                <a:r>
                  <a:rPr lang="ro-RO" dirty="0"/>
                  <a:t> intersectat cu planul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𝑃</m:t>
                        </m:r>
                      </m:e>
                      <m:sub>
                        <m:r>
                          <a:rPr lang="ro-RO" b="0" i="1" smtClean="0">
                            <a:latin typeface="Cambria Math" panose="02040503050406030204" pitchFamily="18" charset="0"/>
                          </a:rPr>
                          <m:t>1</m:t>
                        </m:r>
                      </m:sub>
                    </m:sSub>
                  </m:oMath>
                </a14:m>
                <a:r>
                  <a:rPr lang="ro-RO" dirty="0"/>
                  <a:t> determină direcția pe care trebuie amplasată masa de echilibrare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i="1">
                            <a:latin typeface="Cambria Math" panose="02040503050406030204" pitchFamily="18" charset="0"/>
                          </a:rPr>
                          <m:t>𝑒</m:t>
                        </m:r>
                        <m:r>
                          <a:rPr lang="en-US" i="1">
                            <a:latin typeface="Cambria Math" panose="02040503050406030204" pitchFamily="18" charset="0"/>
                          </a:rPr>
                          <m:t>1</m:t>
                        </m:r>
                      </m:sub>
                    </m:sSub>
                  </m:oMath>
                </a14:m>
                <a:r>
                  <a:rPr lang="ro-RO" dirty="0"/>
                  <a:t>la distanța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ro-RO" i="1">
                            <a:latin typeface="Cambria Math" panose="02040503050406030204" pitchFamily="18" charset="0"/>
                          </a:rPr>
                          <m:t>𝑒</m:t>
                        </m:r>
                        <m:r>
                          <a:rPr lang="en-US" i="1">
                            <a:latin typeface="Cambria Math" panose="02040503050406030204" pitchFamily="18" charset="0"/>
                          </a:rPr>
                          <m:t>1</m:t>
                        </m:r>
                      </m:sub>
                    </m:sSub>
                  </m:oMath>
                </a14:m>
                <a:r>
                  <a:rPr lang="ro-RO" dirty="0"/>
                  <a:t> față de axul rotorului.</a:t>
                </a:r>
              </a:p>
            </p:txBody>
          </p:sp>
        </mc:Choice>
        <mc:Fallback xmlns="">
          <p:sp>
            <p:nvSpPr>
              <p:cNvPr id="6" name="Rectangle 5">
                <a:extLst>
                  <a:ext uri="{FF2B5EF4-FFF2-40B4-BE49-F238E27FC236}">
                    <a16:creationId xmlns:a16="http://schemas.microsoft.com/office/drawing/2014/main" id="{F336A825-9037-428A-8872-9DC1F7D43BB1}"/>
                  </a:ext>
                </a:extLst>
              </p:cNvPr>
              <p:cNvSpPr>
                <a:spLocks noRot="1" noChangeAspect="1" noMove="1" noResize="1" noEditPoints="1" noAdjustHandles="1" noChangeArrowheads="1" noChangeShapeType="1" noTextEdit="1"/>
              </p:cNvSpPr>
              <p:nvPr/>
            </p:nvSpPr>
            <p:spPr>
              <a:xfrm>
                <a:off x="561678" y="1371350"/>
                <a:ext cx="10980754" cy="646331"/>
              </a:xfrm>
              <a:prstGeom prst="rect">
                <a:avLst/>
              </a:prstGeom>
              <a:blipFill>
                <a:blip r:embed="rId3"/>
                <a:stretch>
                  <a:fillRect l="-444" t="-5660" r="-50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B2D4975-C4FE-472E-B79D-A4E7FDE4C896}"/>
                  </a:ext>
                </a:extLst>
              </p:cNvPr>
              <p:cNvSpPr/>
              <p:nvPr/>
            </p:nvSpPr>
            <p:spPr>
              <a:xfrm>
                <a:off x="667874" y="2894594"/>
                <a:ext cx="4655440" cy="1200329"/>
              </a:xfrm>
              <a:prstGeom prst="rect">
                <a:avLst/>
              </a:prstGeom>
            </p:spPr>
            <p:txBody>
              <a:bodyPr wrap="square">
                <a:spAutoFit/>
              </a:bodyPr>
              <a:lstStyle/>
              <a:p>
                <a:pPr algn="just"/>
                <a:r>
                  <a:rPr lang="ro-RO" dirty="0"/>
                  <a:t> Masa de echilibrare se plasează astfel încât momentul de inerție produs să aibă același sens cu momentul de comparație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𝑐</m:t>
                        </m:r>
                      </m:sub>
                    </m:sSub>
                  </m:oMath>
                </a14:m>
                <a:r>
                  <a:rPr lang="ro-RO" dirty="0"/>
                  <a:t> a cărui valoare este cunoscută</a:t>
                </a:r>
                <a:endParaRPr lang="en-US" dirty="0"/>
              </a:p>
            </p:txBody>
          </p:sp>
        </mc:Choice>
        <mc:Fallback xmlns="">
          <p:sp>
            <p:nvSpPr>
              <p:cNvPr id="7" name="Rectangle 6">
                <a:extLst>
                  <a:ext uri="{FF2B5EF4-FFF2-40B4-BE49-F238E27FC236}">
                    <a16:creationId xmlns:a16="http://schemas.microsoft.com/office/drawing/2014/main" id="{AB2D4975-C4FE-472E-B79D-A4E7FDE4C896}"/>
                  </a:ext>
                </a:extLst>
              </p:cNvPr>
              <p:cNvSpPr>
                <a:spLocks noRot="1" noChangeAspect="1" noMove="1" noResize="1" noEditPoints="1" noAdjustHandles="1" noChangeArrowheads="1" noChangeShapeType="1" noTextEdit="1"/>
              </p:cNvSpPr>
              <p:nvPr/>
            </p:nvSpPr>
            <p:spPr>
              <a:xfrm>
                <a:off x="667874" y="2894594"/>
                <a:ext cx="4655440" cy="1200329"/>
              </a:xfrm>
              <a:prstGeom prst="rect">
                <a:avLst/>
              </a:prstGeom>
              <a:blipFill>
                <a:blip r:embed="rId4"/>
                <a:stretch>
                  <a:fillRect l="-1180" t="-3046" r="-1180"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53574ED7-EF0B-421F-A87B-51DED2666686}"/>
                  </a:ext>
                </a:extLst>
              </p:cNvPr>
              <p:cNvSpPr/>
              <p:nvPr/>
            </p:nvSpPr>
            <p:spPr>
              <a:xfrm>
                <a:off x="667874" y="4917052"/>
                <a:ext cx="4618828" cy="652551"/>
              </a:xfrm>
              <a:prstGeom prst="rect">
                <a:avLst/>
              </a:prstGeom>
            </p:spPr>
            <p:txBody>
              <a:bodyPr wrap="square">
                <a:spAutoFit/>
              </a:bodyPr>
              <a:lstStyle/>
              <a:p>
                <a:r>
                  <a:rPr lang="ro-RO" dirty="0"/>
                  <a:t>Se rotește rotorul cu </a:t>
                </a:r>
                <a14:m>
                  <m:oMath xmlns:m="http://schemas.openxmlformats.org/officeDocument/2006/math">
                    <m:sSup>
                      <m:sSupPr>
                        <m:ctrlPr>
                          <a:rPr lang="ro-RO" i="1">
                            <a:latin typeface="Cambria Math" panose="02040503050406030204" pitchFamily="18" charset="0"/>
                          </a:rPr>
                        </m:ctrlPr>
                      </m:sSupPr>
                      <m:e>
                        <m:r>
                          <a:rPr lang="ro-RO" i="1">
                            <a:latin typeface="Cambria Math" panose="02040503050406030204" pitchFamily="18" charset="0"/>
                          </a:rPr>
                          <m:t>180</m:t>
                        </m:r>
                      </m:e>
                      <m:sup>
                        <m:r>
                          <a:rPr lang="ro-RO" i="1">
                            <a:latin typeface="Cambria Math" panose="02040503050406030204" pitchFamily="18" charset="0"/>
                            <a:ea typeface="Cambria Math" panose="02040503050406030204" pitchFamily="18" charset="0"/>
                          </a:rPr>
                          <m:t>°</m:t>
                        </m:r>
                      </m:sup>
                    </m:sSup>
                    <m:r>
                      <a:rPr lang="ro-RO" i="1">
                        <a:latin typeface="Cambria Math" panose="02040503050406030204" pitchFamily="18" charset="0"/>
                        <a:ea typeface="Cambria Math" panose="02040503050406030204" pitchFamily="18" charset="0"/>
                      </a:rPr>
                      <m:t> </m:t>
                    </m:r>
                  </m:oMath>
                </a14:m>
                <a:r>
                  <a:rPr lang="ro-RO" dirty="0"/>
                  <a:t>în cadrul oscilant și se repetă echilibrarea și in celălalt plan.</a:t>
                </a:r>
                <a:endParaRPr lang="en-US" dirty="0"/>
              </a:p>
            </p:txBody>
          </p:sp>
        </mc:Choice>
        <mc:Fallback xmlns="">
          <p:sp>
            <p:nvSpPr>
              <p:cNvPr id="9" name="Rectangle 8">
                <a:extLst>
                  <a:ext uri="{FF2B5EF4-FFF2-40B4-BE49-F238E27FC236}">
                    <a16:creationId xmlns:a16="http://schemas.microsoft.com/office/drawing/2014/main" id="{53574ED7-EF0B-421F-A87B-51DED2666686}"/>
                  </a:ext>
                </a:extLst>
              </p:cNvPr>
              <p:cNvSpPr>
                <a:spLocks noRot="1" noChangeAspect="1" noMove="1" noResize="1" noEditPoints="1" noAdjustHandles="1" noChangeArrowheads="1" noChangeShapeType="1" noTextEdit="1"/>
              </p:cNvSpPr>
              <p:nvPr/>
            </p:nvSpPr>
            <p:spPr>
              <a:xfrm>
                <a:off x="667874" y="4917052"/>
                <a:ext cx="4618828" cy="652551"/>
              </a:xfrm>
              <a:prstGeom prst="rect">
                <a:avLst/>
              </a:prstGeom>
              <a:blipFill>
                <a:blip r:embed="rId5"/>
                <a:stretch>
                  <a:fillRect l="-1189" t="-4673" b="-14019"/>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364E835B-B6D4-46A2-89D4-D4799E0E67DE}"/>
              </a:ext>
            </a:extLst>
          </p:cNvPr>
          <p:cNvSpPr/>
          <p:nvPr/>
        </p:nvSpPr>
        <p:spPr>
          <a:xfrm>
            <a:off x="561678" y="413325"/>
            <a:ext cx="5407634" cy="461665"/>
          </a:xfrm>
          <a:prstGeom prst="rect">
            <a:avLst/>
          </a:prstGeom>
        </p:spPr>
        <p:txBody>
          <a:bodyPr wrap="none">
            <a:spAutoFit/>
          </a:bodyPr>
          <a:lstStyle/>
          <a:p>
            <a:r>
              <a:rPr lang="ro-RO" sz="2400" dirty="0"/>
              <a:t>3.3.4 Echilibrarea dinamică </a:t>
            </a:r>
            <a:r>
              <a:rPr lang="en-US" sz="2400" dirty="0"/>
              <a:t>experimental</a:t>
            </a:r>
            <a:r>
              <a:rPr lang="ro-RO" sz="2400" dirty="0"/>
              <a:t>ă</a:t>
            </a:r>
            <a:endParaRPr lang="en-US" sz="2400" dirty="0"/>
          </a:p>
        </p:txBody>
      </p:sp>
    </p:spTree>
    <p:extLst>
      <p:ext uri="{BB962C8B-B14F-4D97-AF65-F5344CB8AC3E}">
        <p14:creationId xmlns:p14="http://schemas.microsoft.com/office/powerpoint/2010/main" val="23402915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561678" y="1150209"/>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7FB33ED-2336-4403-97F6-06113A9C45ED}"/>
              </a:ext>
            </a:extLst>
          </p:cNvPr>
          <p:cNvSpPr/>
          <p:nvPr/>
        </p:nvSpPr>
        <p:spPr>
          <a:xfrm>
            <a:off x="561678" y="284147"/>
            <a:ext cx="8187882" cy="492443"/>
          </a:xfrm>
          <a:prstGeom prst="rect">
            <a:avLst/>
          </a:prstGeom>
        </p:spPr>
        <p:txBody>
          <a:bodyPr wrap="none">
            <a:spAutoFit/>
          </a:bodyPr>
          <a:lstStyle/>
          <a:p>
            <a:r>
              <a:rPr lang="ro-RO" sz="2600" dirty="0"/>
              <a:t>3.4 </a:t>
            </a:r>
            <a:r>
              <a:rPr lang="ro-RO" sz="2400" dirty="0"/>
              <a:t>Mișcarea</a:t>
            </a:r>
            <a:r>
              <a:rPr lang="ro-RO" sz="2600" dirty="0"/>
              <a:t> mecanismelor sub acțiunea forțelor exterioare</a:t>
            </a:r>
            <a:endParaRPr lang="en-US" sz="2600" dirty="0"/>
          </a:p>
        </p:txBody>
      </p:sp>
      <p:sp>
        <p:nvSpPr>
          <p:cNvPr id="13" name="Rectangle 12">
            <a:extLst>
              <a:ext uri="{FF2B5EF4-FFF2-40B4-BE49-F238E27FC236}">
                <a16:creationId xmlns:a16="http://schemas.microsoft.com/office/drawing/2014/main" id="{87E6CDF4-C905-4BBB-B3DF-FC5BF7882270}"/>
              </a:ext>
            </a:extLst>
          </p:cNvPr>
          <p:cNvSpPr/>
          <p:nvPr/>
        </p:nvSpPr>
        <p:spPr>
          <a:xfrm>
            <a:off x="1074035" y="678312"/>
            <a:ext cx="4510081" cy="461665"/>
          </a:xfrm>
          <a:prstGeom prst="rect">
            <a:avLst/>
          </a:prstGeom>
        </p:spPr>
        <p:txBody>
          <a:bodyPr wrap="none">
            <a:spAutoFit/>
          </a:bodyPr>
          <a:lstStyle/>
          <a:p>
            <a:r>
              <a:rPr lang="ro-RO" sz="2400" dirty="0"/>
              <a:t>3.4.1 Fazele mișcării mecanismelor</a:t>
            </a:r>
            <a:endParaRPr lang="en-US" sz="2400"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C174D34B-AF3B-4FF1-94BD-73E4B47C2E3A}"/>
                  </a:ext>
                </a:extLst>
              </p:cNvPr>
              <p:cNvSpPr/>
              <p:nvPr/>
            </p:nvSpPr>
            <p:spPr>
              <a:xfrm>
                <a:off x="753243" y="1889290"/>
                <a:ext cx="2697662" cy="369332"/>
              </a:xfrm>
              <a:prstGeom prst="rect">
                <a:avLst/>
              </a:prstGeom>
            </p:spPr>
            <p:txBody>
              <a:bodyPr wrap="none">
                <a:spAutoFit/>
              </a:bodyPr>
              <a:lstStyle/>
              <a:p>
                <a:r>
                  <a:rPr lang="ro-RO" b="1" i="1" dirty="0"/>
                  <a:t>Faza de pornire </a:t>
                </a:r>
                <a:r>
                  <a:rPr lang="ro-RO" i="1" dirty="0"/>
                  <a:t>(</a:t>
                </a:r>
                <a14:m>
                  <m:oMath xmlns:m="http://schemas.openxmlformats.org/officeDocument/2006/math">
                    <m:sSub>
                      <m:sSubPr>
                        <m:ctrlPr>
                          <a:rPr lang="ro-RO" i="1">
                            <a:latin typeface="Cambria Math" panose="02040503050406030204" pitchFamily="18" charset="0"/>
                          </a:rPr>
                        </m:ctrlPr>
                      </m:sSubPr>
                      <m:e>
                        <m:r>
                          <a:rPr lang="ro-RO" b="0" i="1">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2</m:t>
                        </m:r>
                      </m:sub>
                    </m:sSub>
                    <m:r>
                      <a:rPr lang="ro-RO" i="1" smtClean="0">
                        <a:latin typeface="Cambria Math" panose="02040503050406030204" pitchFamily="18" charset="0"/>
                        <a:ea typeface="Cambria Math" panose="02040503050406030204" pitchFamily="18" charset="0"/>
                      </a:rPr>
                      <m:t>&gt;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1</m:t>
                        </m:r>
                      </m:sub>
                    </m:sSub>
                  </m:oMath>
                </a14:m>
                <a:r>
                  <a:rPr lang="ro-RO" i="1" dirty="0"/>
                  <a:t>)</a:t>
                </a:r>
                <a:endParaRPr lang="en-US" i="1" dirty="0"/>
              </a:p>
            </p:txBody>
          </p:sp>
        </mc:Choice>
        <mc:Fallback xmlns="">
          <p:sp>
            <p:nvSpPr>
              <p:cNvPr id="12" name="Rectangle 11">
                <a:extLst>
                  <a:ext uri="{FF2B5EF4-FFF2-40B4-BE49-F238E27FC236}">
                    <a16:creationId xmlns:a16="http://schemas.microsoft.com/office/drawing/2014/main" id="{C174D34B-AF3B-4FF1-94BD-73E4B47C2E3A}"/>
                  </a:ext>
                </a:extLst>
              </p:cNvPr>
              <p:cNvSpPr>
                <a:spLocks noRot="1" noChangeAspect="1" noMove="1" noResize="1" noEditPoints="1" noAdjustHandles="1" noChangeArrowheads="1" noChangeShapeType="1" noTextEdit="1"/>
              </p:cNvSpPr>
              <p:nvPr/>
            </p:nvSpPr>
            <p:spPr>
              <a:xfrm>
                <a:off x="753243" y="1889290"/>
                <a:ext cx="2697662" cy="369332"/>
              </a:xfrm>
              <a:prstGeom prst="rect">
                <a:avLst/>
              </a:prstGeom>
              <a:blipFill>
                <a:blip r:embed="rId2"/>
                <a:stretch>
                  <a:fillRect l="-2036" t="-9836" r="-1131" b="-2459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B02DF549-E5E4-488D-9DB0-CC42F3F98393}"/>
              </a:ext>
            </a:extLst>
          </p:cNvPr>
          <p:cNvPicPr>
            <a:picLocks noChangeAspect="1"/>
          </p:cNvPicPr>
          <p:nvPr/>
        </p:nvPicPr>
        <p:blipFill>
          <a:blip r:embed="rId3"/>
          <a:stretch>
            <a:fillRect/>
          </a:stretch>
        </p:blipFill>
        <p:spPr>
          <a:xfrm>
            <a:off x="5715255" y="1484016"/>
            <a:ext cx="6330605" cy="403818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9A395F2-622B-40B8-977B-CF1F40A787B9}"/>
                  </a:ext>
                </a:extLst>
              </p:cNvPr>
              <p:cNvSpPr txBox="1"/>
              <p:nvPr/>
            </p:nvSpPr>
            <p:spPr>
              <a:xfrm>
                <a:off x="1558619" y="2537093"/>
                <a:ext cx="2172839" cy="893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i="1" smtClean="0">
                              <a:latin typeface="Cambria Math" panose="02040503050406030204" pitchFamily="18" charset="0"/>
                            </a:rPr>
                          </m:ctrlPr>
                        </m:naryPr>
                        <m:sub>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𝜙</m:t>
                              </m:r>
                            </m:e>
                            <m:sub>
                              <m:r>
                                <a:rPr lang="ro-RO" b="0" i="1" smtClean="0">
                                  <a:latin typeface="Cambria Math" panose="02040503050406030204" pitchFamily="18" charset="0"/>
                                </a:rPr>
                                <m:t>𝑐</m:t>
                              </m:r>
                            </m:sub>
                          </m:sSub>
                        </m:sub>
                        <m:sup/>
                        <m:e>
                          <m:d>
                            <m:dPr>
                              <m:ctrlPr>
                                <a:rPr lang="ro-RO" b="0" i="1" smtClean="0">
                                  <a:latin typeface="Cambria Math" panose="02040503050406030204" pitchFamily="18" charset="0"/>
                                </a:rPr>
                              </m:ctrlPr>
                            </m:dPr>
                            <m:e>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𝑀</m:t>
                                  </m:r>
                                </m:e>
                                <m:sub>
                                  <m:r>
                                    <a:rPr lang="ro-RO" b="0" i="1" smtClean="0">
                                      <a:latin typeface="Cambria Math" panose="02040503050406030204" pitchFamily="18" charset="0"/>
                                    </a:rPr>
                                    <m:t>𝑚</m:t>
                                  </m:r>
                                </m:sub>
                                <m:sup>
                                  <m:r>
                                    <a:rPr lang="ro-RO" b="0" i="1" smtClean="0">
                                      <a:latin typeface="Cambria Math" panose="02040503050406030204" pitchFamily="18" charset="0"/>
                                    </a:rPr>
                                    <m:t>𝑟</m:t>
                                  </m:r>
                                </m:sup>
                              </m:sSubSup>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𝑀</m:t>
                                  </m:r>
                                </m:e>
                                <m:sub>
                                  <m:r>
                                    <a:rPr lang="ro-RO" b="0" i="1" smtClean="0">
                                      <a:latin typeface="Cambria Math" panose="02040503050406030204" pitchFamily="18" charset="0"/>
                                    </a:rPr>
                                    <m:t>𝑟</m:t>
                                  </m:r>
                                </m:sub>
                                <m:sup>
                                  <m:r>
                                    <a:rPr lang="ro-RO" b="0" i="1" smtClean="0">
                                      <a:latin typeface="Cambria Math" panose="02040503050406030204" pitchFamily="18" charset="0"/>
                                    </a:rPr>
                                    <m:t>𝑟</m:t>
                                  </m:r>
                                </m:sup>
                              </m:sSubSup>
                            </m:e>
                          </m:d>
                          <m:r>
                            <a:rPr lang="ro-RO" b="0" i="1" smtClean="0">
                              <a:latin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𝜑</m:t>
                          </m:r>
                          <m:r>
                            <a:rPr lang="ro-RO" b="0" i="1" smtClean="0">
                              <a:latin typeface="Cambria Math" panose="02040503050406030204" pitchFamily="18" charset="0"/>
                              <a:ea typeface="Cambria Math" panose="02040503050406030204" pitchFamily="18" charset="0"/>
                            </a:rPr>
                            <m:t>&gt;0</m:t>
                          </m:r>
                        </m:e>
                      </m:nary>
                    </m:oMath>
                  </m:oMathPara>
                </a14:m>
                <a:endParaRPr lang="en-US" dirty="0"/>
              </a:p>
            </p:txBody>
          </p:sp>
        </mc:Choice>
        <mc:Fallback xmlns="">
          <p:sp>
            <p:nvSpPr>
              <p:cNvPr id="2" name="TextBox 1">
                <a:extLst>
                  <a:ext uri="{FF2B5EF4-FFF2-40B4-BE49-F238E27FC236}">
                    <a16:creationId xmlns:a16="http://schemas.microsoft.com/office/drawing/2014/main" id="{49A395F2-622B-40B8-977B-CF1F40A787B9}"/>
                  </a:ext>
                </a:extLst>
              </p:cNvPr>
              <p:cNvSpPr txBox="1">
                <a:spLocks noRot="1" noChangeAspect="1" noMove="1" noResize="1" noEditPoints="1" noAdjustHandles="1" noChangeArrowheads="1" noChangeShapeType="1" noTextEdit="1"/>
              </p:cNvSpPr>
              <p:nvPr/>
            </p:nvSpPr>
            <p:spPr>
              <a:xfrm>
                <a:off x="1558619" y="2537093"/>
                <a:ext cx="2172839" cy="89325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07D5743-932E-46F4-AD7B-BD2030511ED8}"/>
                  </a:ext>
                </a:extLst>
              </p:cNvPr>
              <p:cNvSpPr txBox="1"/>
              <p:nvPr/>
            </p:nvSpPr>
            <p:spPr>
              <a:xfrm>
                <a:off x="4241879" y="2845222"/>
                <a:ext cx="8753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𝐿</m:t>
                          </m:r>
                        </m:e>
                        <m:sub>
                          <m:r>
                            <a:rPr lang="ro-RO" b="0" i="1" smtClean="0">
                              <a:latin typeface="Cambria Math" panose="02040503050406030204" pitchFamily="18" charset="0"/>
                            </a:rPr>
                            <m:t>𝑚</m:t>
                          </m:r>
                        </m:sub>
                      </m:sSub>
                      <m:r>
                        <a:rPr lang="en-US" i="1" smtClean="0">
                          <a:latin typeface="Cambria Math" panose="02040503050406030204" pitchFamily="18" charset="0"/>
                          <a:ea typeface="Cambria Math" panose="02040503050406030204" pitchFamily="18" charset="0"/>
                        </a:rPr>
                        <m:t>&gt;</m:t>
                      </m:r>
                      <m:sSub>
                        <m:sSubPr>
                          <m:ctrlPr>
                            <a:rPr lang="en-US"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m:t>
                          </m:r>
                        </m:sub>
                      </m:sSub>
                    </m:oMath>
                  </m:oMathPara>
                </a14:m>
                <a:endParaRPr lang="en-US" dirty="0"/>
              </a:p>
            </p:txBody>
          </p:sp>
        </mc:Choice>
        <mc:Fallback xmlns="">
          <p:sp>
            <p:nvSpPr>
              <p:cNvPr id="4" name="TextBox 3">
                <a:extLst>
                  <a:ext uri="{FF2B5EF4-FFF2-40B4-BE49-F238E27FC236}">
                    <a16:creationId xmlns:a16="http://schemas.microsoft.com/office/drawing/2014/main" id="{D07D5743-932E-46F4-AD7B-BD2030511ED8}"/>
                  </a:ext>
                </a:extLst>
              </p:cNvPr>
              <p:cNvSpPr txBox="1">
                <a:spLocks noRot="1" noChangeAspect="1" noMove="1" noResize="1" noEditPoints="1" noAdjustHandles="1" noChangeArrowheads="1" noChangeShapeType="1" noTextEdit="1"/>
              </p:cNvSpPr>
              <p:nvPr/>
            </p:nvSpPr>
            <p:spPr>
              <a:xfrm>
                <a:off x="4241879" y="2845222"/>
                <a:ext cx="875303" cy="276999"/>
              </a:xfrm>
              <a:prstGeom prst="rect">
                <a:avLst/>
              </a:prstGeom>
              <a:blipFill>
                <a:blip r:embed="rId5"/>
                <a:stretch>
                  <a:fillRect l="-629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018B2F0D-DFE9-4E61-8FA9-3D534ACD78D5}"/>
                  </a:ext>
                </a:extLst>
              </p:cNvPr>
              <p:cNvSpPr/>
              <p:nvPr/>
            </p:nvSpPr>
            <p:spPr>
              <a:xfrm>
                <a:off x="753243" y="4310304"/>
                <a:ext cx="2575833" cy="369332"/>
              </a:xfrm>
              <a:prstGeom prst="rect">
                <a:avLst/>
              </a:prstGeom>
            </p:spPr>
            <p:txBody>
              <a:bodyPr wrap="none">
                <a:spAutoFit/>
              </a:bodyPr>
              <a:lstStyle/>
              <a:p>
                <a:r>
                  <a:rPr lang="ro-RO" b="1" i="1" dirty="0"/>
                  <a:t>Faza de oprire </a:t>
                </a:r>
                <a:r>
                  <a:rPr lang="ro-RO" i="1" dirty="0"/>
                  <a:t>(</a:t>
                </a:r>
                <a14:m>
                  <m:oMath xmlns:m="http://schemas.openxmlformats.org/officeDocument/2006/math">
                    <m:sSubSup>
                      <m:sSubSupPr>
                        <m:ctrlPr>
                          <a:rPr lang="ro-RO" i="1" smtClean="0">
                            <a:latin typeface="Cambria Math" panose="02040503050406030204" pitchFamily="18" charset="0"/>
                          </a:rPr>
                        </m:ctrlPr>
                      </m:sSubSupPr>
                      <m:e>
                        <m:r>
                          <a:rPr lang="ro-RO" i="1">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2</m:t>
                        </m:r>
                      </m:sub>
                      <m:sup>
                        <m:r>
                          <a:rPr lang="en-US" b="0" i="1" smtClean="0">
                            <a:latin typeface="Cambria Math" panose="02040503050406030204" pitchFamily="18" charset="0"/>
                          </a:rPr>
                          <m:t>′</m:t>
                        </m:r>
                      </m:sup>
                    </m:sSubSup>
                    <m:r>
                      <a:rPr lang="ro-RO" i="1">
                        <a:latin typeface="Cambria Math" panose="02040503050406030204" pitchFamily="18" charset="0"/>
                        <a:ea typeface="Cambria Math" panose="02040503050406030204" pitchFamily="18" charset="0"/>
                      </a:rPr>
                      <m:t>&lt;</m:t>
                    </m:r>
                    <m:sSubSup>
                      <m:sSubSupPr>
                        <m:ctrlPr>
                          <a:rPr lang="ro-RO" i="1">
                            <a:latin typeface="Cambria Math" panose="02040503050406030204" pitchFamily="18" charset="0"/>
                          </a:rPr>
                        </m:ctrlPr>
                      </m:sSubSupPr>
                      <m:e>
                        <m:r>
                          <a:rPr lang="ro-RO"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1</m:t>
                        </m:r>
                      </m:sub>
                      <m:sup>
                        <m:r>
                          <a:rPr lang="en-US" i="1">
                            <a:latin typeface="Cambria Math" panose="02040503050406030204" pitchFamily="18" charset="0"/>
                          </a:rPr>
                          <m:t>′</m:t>
                        </m:r>
                      </m:sup>
                    </m:sSubSup>
                  </m:oMath>
                </a14:m>
                <a:r>
                  <a:rPr lang="ro-RO" i="1" dirty="0"/>
                  <a:t>)</a:t>
                </a:r>
                <a:endParaRPr lang="en-US" i="1" dirty="0"/>
              </a:p>
            </p:txBody>
          </p:sp>
        </mc:Choice>
        <mc:Fallback xmlns="">
          <p:sp>
            <p:nvSpPr>
              <p:cNvPr id="10" name="Rectangle 9">
                <a:extLst>
                  <a:ext uri="{FF2B5EF4-FFF2-40B4-BE49-F238E27FC236}">
                    <a16:creationId xmlns:a16="http://schemas.microsoft.com/office/drawing/2014/main" id="{018B2F0D-DFE9-4E61-8FA9-3D534ACD78D5}"/>
                  </a:ext>
                </a:extLst>
              </p:cNvPr>
              <p:cNvSpPr>
                <a:spLocks noRot="1" noChangeAspect="1" noMove="1" noResize="1" noEditPoints="1" noAdjustHandles="1" noChangeArrowheads="1" noChangeShapeType="1" noTextEdit="1"/>
              </p:cNvSpPr>
              <p:nvPr/>
            </p:nvSpPr>
            <p:spPr>
              <a:xfrm>
                <a:off x="753243" y="4310304"/>
                <a:ext cx="2575833" cy="369332"/>
              </a:xfrm>
              <a:prstGeom prst="rect">
                <a:avLst/>
              </a:prstGeom>
              <a:blipFill>
                <a:blip r:embed="rId6"/>
                <a:stretch>
                  <a:fillRect l="-2133" t="-8197" r="-1185"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213C828-71E3-43C5-B7EE-9AD617A9E47A}"/>
                  </a:ext>
                </a:extLst>
              </p:cNvPr>
              <p:cNvSpPr txBox="1"/>
              <p:nvPr/>
            </p:nvSpPr>
            <p:spPr>
              <a:xfrm>
                <a:off x="1627988" y="5075570"/>
                <a:ext cx="2172839" cy="893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i="1" smtClean="0">
                              <a:latin typeface="Cambria Math" panose="02040503050406030204" pitchFamily="18" charset="0"/>
                            </a:rPr>
                          </m:ctrlPr>
                        </m:naryPr>
                        <m:sub>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𝜙</m:t>
                              </m:r>
                            </m:e>
                            <m:sub>
                              <m:r>
                                <a:rPr lang="ro-RO" b="0" i="1" smtClean="0">
                                  <a:latin typeface="Cambria Math" panose="02040503050406030204" pitchFamily="18" charset="0"/>
                                </a:rPr>
                                <m:t>𝑐</m:t>
                              </m:r>
                            </m:sub>
                          </m:sSub>
                        </m:sub>
                        <m:sup/>
                        <m:e>
                          <m:d>
                            <m:dPr>
                              <m:ctrlPr>
                                <a:rPr lang="ro-RO" b="0" i="1" smtClean="0">
                                  <a:latin typeface="Cambria Math" panose="02040503050406030204" pitchFamily="18" charset="0"/>
                                </a:rPr>
                              </m:ctrlPr>
                            </m:dPr>
                            <m:e>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𝑀</m:t>
                                  </m:r>
                                </m:e>
                                <m:sub>
                                  <m:r>
                                    <a:rPr lang="ro-RO" b="0" i="1" smtClean="0">
                                      <a:latin typeface="Cambria Math" panose="02040503050406030204" pitchFamily="18" charset="0"/>
                                    </a:rPr>
                                    <m:t>𝑚</m:t>
                                  </m:r>
                                </m:sub>
                                <m:sup>
                                  <m:r>
                                    <a:rPr lang="ro-RO" b="0" i="1" smtClean="0">
                                      <a:latin typeface="Cambria Math" panose="02040503050406030204" pitchFamily="18" charset="0"/>
                                    </a:rPr>
                                    <m:t>𝑟</m:t>
                                  </m:r>
                                </m:sup>
                              </m:sSubSup>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𝑀</m:t>
                                  </m:r>
                                </m:e>
                                <m:sub>
                                  <m:r>
                                    <a:rPr lang="ro-RO" b="0" i="1" smtClean="0">
                                      <a:latin typeface="Cambria Math" panose="02040503050406030204" pitchFamily="18" charset="0"/>
                                    </a:rPr>
                                    <m:t>𝑟</m:t>
                                  </m:r>
                                </m:sub>
                                <m:sup>
                                  <m:r>
                                    <a:rPr lang="ro-RO" b="0" i="1" smtClean="0">
                                      <a:latin typeface="Cambria Math" panose="02040503050406030204" pitchFamily="18" charset="0"/>
                                    </a:rPr>
                                    <m:t>𝑟</m:t>
                                  </m:r>
                                </m:sup>
                              </m:sSubSup>
                            </m:e>
                          </m:d>
                          <m:r>
                            <a:rPr lang="ro-RO" b="0" i="1" smtClean="0">
                              <a:latin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𝜑</m:t>
                          </m:r>
                          <m:r>
                            <a:rPr lang="ro-RO" b="0" i="1" smtClean="0">
                              <a:latin typeface="Cambria Math" panose="02040503050406030204" pitchFamily="18" charset="0"/>
                              <a:ea typeface="Cambria Math" panose="02040503050406030204" pitchFamily="18" charset="0"/>
                            </a:rPr>
                            <m:t>&lt;0</m:t>
                          </m:r>
                        </m:e>
                      </m:nary>
                    </m:oMath>
                  </m:oMathPara>
                </a14:m>
                <a:endParaRPr lang="en-US" dirty="0"/>
              </a:p>
            </p:txBody>
          </p:sp>
        </mc:Choice>
        <mc:Fallback xmlns="">
          <p:sp>
            <p:nvSpPr>
              <p:cNvPr id="11" name="TextBox 10">
                <a:extLst>
                  <a:ext uri="{FF2B5EF4-FFF2-40B4-BE49-F238E27FC236}">
                    <a16:creationId xmlns:a16="http://schemas.microsoft.com/office/drawing/2014/main" id="{A213C828-71E3-43C5-B7EE-9AD617A9E47A}"/>
                  </a:ext>
                </a:extLst>
              </p:cNvPr>
              <p:cNvSpPr txBox="1">
                <a:spLocks noRot="1" noChangeAspect="1" noMove="1" noResize="1" noEditPoints="1" noAdjustHandles="1" noChangeArrowheads="1" noChangeShapeType="1" noTextEdit="1"/>
              </p:cNvSpPr>
              <p:nvPr/>
            </p:nvSpPr>
            <p:spPr>
              <a:xfrm>
                <a:off x="1627988" y="5075570"/>
                <a:ext cx="2172839" cy="89325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9B976B7-C483-44DB-AEFB-0CC24BC8CDF0}"/>
                  </a:ext>
                </a:extLst>
              </p:cNvPr>
              <p:cNvSpPr txBox="1"/>
              <p:nvPr/>
            </p:nvSpPr>
            <p:spPr>
              <a:xfrm>
                <a:off x="4311248" y="5383699"/>
                <a:ext cx="8753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𝐿</m:t>
                          </m:r>
                        </m:e>
                        <m:sub>
                          <m:r>
                            <a:rPr lang="ro-RO" b="0" i="1" smtClean="0">
                              <a:latin typeface="Cambria Math" panose="02040503050406030204" pitchFamily="18" charset="0"/>
                            </a:rPr>
                            <m:t>𝑚</m:t>
                          </m:r>
                        </m:sub>
                      </m:sSub>
                      <m:r>
                        <a:rPr lang="en-US" i="1">
                          <a:latin typeface="Cambria Math" panose="02040503050406030204" pitchFamily="18" charset="0"/>
                          <a:ea typeface="Cambria Math" panose="02040503050406030204" pitchFamily="18" charset="0"/>
                        </a:rPr>
                        <m:t>&lt;</m:t>
                      </m:r>
                      <m:sSub>
                        <m:sSubPr>
                          <m:ctrlPr>
                            <a:rPr lang="en-US"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m:t>
                          </m:r>
                        </m:sub>
                      </m:sSub>
                    </m:oMath>
                  </m:oMathPara>
                </a14:m>
                <a:endParaRPr lang="en-US" dirty="0"/>
              </a:p>
            </p:txBody>
          </p:sp>
        </mc:Choice>
        <mc:Fallback xmlns="">
          <p:sp>
            <p:nvSpPr>
              <p:cNvPr id="15" name="TextBox 14">
                <a:extLst>
                  <a:ext uri="{FF2B5EF4-FFF2-40B4-BE49-F238E27FC236}">
                    <a16:creationId xmlns:a16="http://schemas.microsoft.com/office/drawing/2014/main" id="{69B976B7-C483-44DB-AEFB-0CC24BC8CDF0}"/>
                  </a:ext>
                </a:extLst>
              </p:cNvPr>
              <p:cNvSpPr txBox="1">
                <a:spLocks noRot="1" noChangeAspect="1" noMove="1" noResize="1" noEditPoints="1" noAdjustHandles="1" noChangeArrowheads="1" noChangeShapeType="1" noTextEdit="1"/>
              </p:cNvSpPr>
              <p:nvPr/>
            </p:nvSpPr>
            <p:spPr>
              <a:xfrm>
                <a:off x="4311248" y="5383699"/>
                <a:ext cx="875304" cy="276999"/>
              </a:xfrm>
              <a:prstGeom prst="rect">
                <a:avLst/>
              </a:prstGeom>
              <a:blipFill>
                <a:blip r:embed="rId8"/>
                <a:stretch>
                  <a:fillRect l="-5556" b="-10870"/>
                </a:stretch>
              </a:blipFill>
            </p:spPr>
            <p:txBody>
              <a:bodyPr/>
              <a:lstStyle/>
              <a:p>
                <a:r>
                  <a:rPr lang="en-US">
                    <a:noFill/>
                  </a:rPr>
                  <a:t> </a:t>
                </a:r>
              </a:p>
            </p:txBody>
          </p:sp>
        </mc:Fallback>
      </mc:AlternateContent>
      <p:sp>
        <p:nvSpPr>
          <p:cNvPr id="14" name="Action Button: Go Home 13">
            <a:hlinkClick r:id="rId9" action="ppaction://hlinksldjump" highlightClick="1"/>
            <a:extLst>
              <a:ext uri="{FF2B5EF4-FFF2-40B4-BE49-F238E27FC236}">
                <a16:creationId xmlns:a16="http://schemas.microsoft.com/office/drawing/2014/main" id="{931221BE-4080-4E75-81A8-05EB792DC3D7}"/>
              </a:ext>
            </a:extLst>
          </p:cNvPr>
          <p:cNvSpPr/>
          <p:nvPr/>
        </p:nvSpPr>
        <p:spPr>
          <a:xfrm>
            <a:off x="10977463" y="712594"/>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53900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C174D34B-AF3B-4FF1-94BD-73E4B47C2E3A}"/>
                  </a:ext>
                </a:extLst>
              </p:cNvPr>
              <p:cNvSpPr/>
              <p:nvPr/>
            </p:nvSpPr>
            <p:spPr>
              <a:xfrm>
                <a:off x="729333" y="1139514"/>
                <a:ext cx="2558201" cy="369332"/>
              </a:xfrm>
              <a:prstGeom prst="rect">
                <a:avLst/>
              </a:prstGeom>
            </p:spPr>
            <p:txBody>
              <a:bodyPr wrap="none">
                <a:spAutoFit/>
              </a:bodyPr>
              <a:lstStyle/>
              <a:p>
                <a:r>
                  <a:rPr lang="ro-RO" b="1" i="1" dirty="0"/>
                  <a:t>Faza de re</a:t>
                </a:r>
                <a:r>
                  <a:rPr lang="en-US" b="1" i="1" dirty="0" err="1"/>
                  <a:t>gim</a:t>
                </a:r>
                <a:r>
                  <a:rPr lang="ro-RO" b="1" i="1" dirty="0"/>
                  <a:t> </a:t>
                </a:r>
                <a:r>
                  <a:rPr lang="ro-RO" i="1" dirty="0"/>
                  <a:t>(</a:t>
                </a:r>
                <a14:m>
                  <m:oMath xmlns:m="http://schemas.openxmlformats.org/officeDocument/2006/math">
                    <m:sSub>
                      <m:sSubPr>
                        <m:ctrlPr>
                          <a:rPr lang="ro-RO" i="1" smtClean="0">
                            <a:latin typeface="Cambria Math" panose="02040503050406030204" pitchFamily="18" charset="0"/>
                          </a:rPr>
                        </m:ctrlPr>
                      </m:sSubPr>
                      <m:e>
                        <m:r>
                          <a:rPr lang="ro-RO" b="0" i="1">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1</m:t>
                        </m:r>
                      </m:sub>
                    </m:sSub>
                  </m:oMath>
                </a14:m>
                <a:r>
                  <a:rPr lang="ro-RO" i="1" dirty="0"/>
                  <a:t>)</a:t>
                </a:r>
                <a:endParaRPr lang="en-US" i="1" dirty="0"/>
              </a:p>
            </p:txBody>
          </p:sp>
        </mc:Choice>
        <mc:Fallback xmlns="">
          <p:sp>
            <p:nvSpPr>
              <p:cNvPr id="12" name="Rectangle 11">
                <a:extLst>
                  <a:ext uri="{FF2B5EF4-FFF2-40B4-BE49-F238E27FC236}">
                    <a16:creationId xmlns:a16="http://schemas.microsoft.com/office/drawing/2014/main" id="{C174D34B-AF3B-4FF1-94BD-73E4B47C2E3A}"/>
                  </a:ext>
                </a:extLst>
              </p:cNvPr>
              <p:cNvSpPr>
                <a:spLocks noRot="1" noChangeAspect="1" noMove="1" noResize="1" noEditPoints="1" noAdjustHandles="1" noChangeArrowheads="1" noChangeShapeType="1" noTextEdit="1"/>
              </p:cNvSpPr>
              <p:nvPr/>
            </p:nvSpPr>
            <p:spPr>
              <a:xfrm>
                <a:off x="729333" y="1139514"/>
                <a:ext cx="2558201" cy="369332"/>
              </a:xfrm>
              <a:prstGeom prst="rect">
                <a:avLst/>
              </a:prstGeom>
              <a:blipFill>
                <a:blip r:embed="rId2"/>
                <a:stretch>
                  <a:fillRect l="-2148" t="-9836" r="-1432" b="-2459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B02DF549-E5E4-488D-9DB0-CC42F3F98393}"/>
              </a:ext>
            </a:extLst>
          </p:cNvPr>
          <p:cNvPicPr>
            <a:picLocks noChangeAspect="1"/>
          </p:cNvPicPr>
          <p:nvPr/>
        </p:nvPicPr>
        <p:blipFill>
          <a:blip r:embed="rId3"/>
          <a:stretch>
            <a:fillRect/>
          </a:stretch>
        </p:blipFill>
        <p:spPr>
          <a:xfrm>
            <a:off x="5598596" y="1026893"/>
            <a:ext cx="6330605" cy="403818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9A395F2-622B-40B8-977B-CF1F40A787B9}"/>
                  </a:ext>
                </a:extLst>
              </p:cNvPr>
              <p:cNvSpPr txBox="1"/>
              <p:nvPr/>
            </p:nvSpPr>
            <p:spPr>
              <a:xfrm>
                <a:off x="1170679" y="1760377"/>
                <a:ext cx="2172839" cy="893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i="1" smtClean="0">
                              <a:latin typeface="Cambria Math" panose="02040503050406030204" pitchFamily="18" charset="0"/>
                            </a:rPr>
                          </m:ctrlPr>
                        </m:naryPr>
                        <m:sub>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𝜙</m:t>
                              </m:r>
                            </m:e>
                            <m:sub>
                              <m:r>
                                <a:rPr lang="ro-RO" b="0" i="1" smtClean="0">
                                  <a:latin typeface="Cambria Math" panose="02040503050406030204" pitchFamily="18" charset="0"/>
                                </a:rPr>
                                <m:t>𝑐</m:t>
                              </m:r>
                            </m:sub>
                          </m:sSub>
                        </m:sub>
                        <m:sup/>
                        <m:e>
                          <m:d>
                            <m:dPr>
                              <m:ctrlPr>
                                <a:rPr lang="ro-RO" b="0" i="1" smtClean="0">
                                  <a:latin typeface="Cambria Math" panose="02040503050406030204" pitchFamily="18" charset="0"/>
                                </a:rPr>
                              </m:ctrlPr>
                            </m:dPr>
                            <m:e>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𝑀</m:t>
                                  </m:r>
                                </m:e>
                                <m:sub>
                                  <m:r>
                                    <a:rPr lang="ro-RO" b="0" i="1" smtClean="0">
                                      <a:latin typeface="Cambria Math" panose="02040503050406030204" pitchFamily="18" charset="0"/>
                                    </a:rPr>
                                    <m:t>𝑚</m:t>
                                  </m:r>
                                </m:sub>
                                <m:sup>
                                  <m:r>
                                    <a:rPr lang="ro-RO" b="0" i="1" smtClean="0">
                                      <a:latin typeface="Cambria Math" panose="02040503050406030204" pitchFamily="18" charset="0"/>
                                    </a:rPr>
                                    <m:t>𝑟</m:t>
                                  </m:r>
                                </m:sup>
                              </m:sSubSup>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𝑀</m:t>
                                  </m:r>
                                </m:e>
                                <m:sub>
                                  <m:r>
                                    <a:rPr lang="ro-RO" b="0" i="1" smtClean="0">
                                      <a:latin typeface="Cambria Math" panose="02040503050406030204" pitchFamily="18" charset="0"/>
                                    </a:rPr>
                                    <m:t>𝑟</m:t>
                                  </m:r>
                                </m:sub>
                                <m:sup>
                                  <m:r>
                                    <a:rPr lang="ro-RO" b="0" i="1" smtClean="0">
                                      <a:latin typeface="Cambria Math" panose="02040503050406030204" pitchFamily="18" charset="0"/>
                                    </a:rPr>
                                    <m:t>𝑟</m:t>
                                  </m:r>
                                </m:sup>
                              </m:sSubSup>
                            </m:e>
                          </m:d>
                          <m:r>
                            <a:rPr lang="ro-RO" b="0" i="1" smtClean="0">
                              <a:latin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0</m:t>
                          </m:r>
                        </m:e>
                      </m:nary>
                    </m:oMath>
                  </m:oMathPara>
                </a14:m>
                <a:endParaRPr lang="en-US" dirty="0"/>
              </a:p>
            </p:txBody>
          </p:sp>
        </mc:Choice>
        <mc:Fallback xmlns="">
          <p:sp>
            <p:nvSpPr>
              <p:cNvPr id="2" name="TextBox 1">
                <a:extLst>
                  <a:ext uri="{FF2B5EF4-FFF2-40B4-BE49-F238E27FC236}">
                    <a16:creationId xmlns:a16="http://schemas.microsoft.com/office/drawing/2014/main" id="{49A395F2-622B-40B8-977B-CF1F40A787B9}"/>
                  </a:ext>
                </a:extLst>
              </p:cNvPr>
              <p:cNvSpPr txBox="1">
                <a:spLocks noRot="1" noChangeAspect="1" noMove="1" noResize="1" noEditPoints="1" noAdjustHandles="1" noChangeArrowheads="1" noChangeShapeType="1" noTextEdit="1"/>
              </p:cNvSpPr>
              <p:nvPr/>
            </p:nvSpPr>
            <p:spPr>
              <a:xfrm>
                <a:off x="1170679" y="1760377"/>
                <a:ext cx="2172839" cy="893258"/>
              </a:xfrm>
              <a:prstGeom prst="rect">
                <a:avLst/>
              </a:prstGeom>
              <a:blipFill>
                <a:blip r:embed="rId4"/>
                <a:stretch>
                  <a:fillRect b="-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07D5743-932E-46F4-AD7B-BD2030511ED8}"/>
                  </a:ext>
                </a:extLst>
              </p:cNvPr>
              <p:cNvSpPr txBox="1"/>
              <p:nvPr/>
            </p:nvSpPr>
            <p:spPr>
              <a:xfrm>
                <a:off x="3985086" y="2068506"/>
                <a:ext cx="8753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𝐿</m:t>
                          </m:r>
                        </m:e>
                        <m:sub>
                          <m:r>
                            <a:rPr lang="ro-RO" b="0" i="1" smtClean="0">
                              <a:latin typeface="Cambria Math" panose="02040503050406030204" pitchFamily="18" charset="0"/>
                            </a:rPr>
                            <m:t>𝑚</m:t>
                          </m:r>
                        </m:sub>
                      </m:sSub>
                      <m:r>
                        <a:rPr lang="en-US" b="0" i="1" smtClean="0">
                          <a:latin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m:t>
                          </m:r>
                        </m:sub>
                      </m:sSub>
                    </m:oMath>
                  </m:oMathPara>
                </a14:m>
                <a:endParaRPr lang="en-US" dirty="0"/>
              </a:p>
            </p:txBody>
          </p:sp>
        </mc:Choice>
        <mc:Fallback xmlns="">
          <p:sp>
            <p:nvSpPr>
              <p:cNvPr id="4" name="TextBox 3">
                <a:extLst>
                  <a:ext uri="{FF2B5EF4-FFF2-40B4-BE49-F238E27FC236}">
                    <a16:creationId xmlns:a16="http://schemas.microsoft.com/office/drawing/2014/main" id="{D07D5743-932E-46F4-AD7B-BD2030511ED8}"/>
                  </a:ext>
                </a:extLst>
              </p:cNvPr>
              <p:cNvSpPr txBox="1">
                <a:spLocks noRot="1" noChangeAspect="1" noMove="1" noResize="1" noEditPoints="1" noAdjustHandles="1" noChangeArrowheads="1" noChangeShapeType="1" noTextEdit="1"/>
              </p:cNvSpPr>
              <p:nvPr/>
            </p:nvSpPr>
            <p:spPr>
              <a:xfrm>
                <a:off x="3985086" y="2068506"/>
                <a:ext cx="875304" cy="276999"/>
              </a:xfrm>
              <a:prstGeom prst="rect">
                <a:avLst/>
              </a:prstGeom>
              <a:blipFill>
                <a:blip r:embed="rId5"/>
                <a:stretch>
                  <a:fillRect l="-6294" b="-10870"/>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4E9C84F6-4DEF-47B0-A72D-7F1DD2B41B6D}"/>
              </a:ext>
            </a:extLst>
          </p:cNvPr>
          <p:cNvSpPr/>
          <p:nvPr/>
        </p:nvSpPr>
        <p:spPr>
          <a:xfrm>
            <a:off x="729332" y="4339768"/>
            <a:ext cx="4227696" cy="369332"/>
          </a:xfrm>
          <a:prstGeom prst="rect">
            <a:avLst/>
          </a:prstGeom>
        </p:spPr>
        <p:txBody>
          <a:bodyPr wrap="none">
            <a:spAutoFit/>
          </a:bodyPr>
          <a:lstStyle/>
          <a:p>
            <a:r>
              <a:rPr lang="ro-RO" dirty="0"/>
              <a:t>V</a:t>
            </a:r>
            <a:r>
              <a:rPr lang="en-US" dirty="0"/>
              <a:t>iteza </a:t>
            </a:r>
            <a:r>
              <a:rPr lang="ro-RO" dirty="0"/>
              <a:t>unghiulară </a:t>
            </a:r>
            <a:r>
              <a:rPr lang="el-GR" i="1" dirty="0"/>
              <a:t>ω</a:t>
            </a:r>
            <a:r>
              <a:rPr lang="ro-RO" dirty="0"/>
              <a:t> are o variație periodică</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0CC4AA0-26F0-44C3-BC2C-8AEB15148452}"/>
                  </a:ext>
                </a:extLst>
              </p:cNvPr>
              <p:cNvSpPr/>
              <p:nvPr/>
            </p:nvSpPr>
            <p:spPr>
              <a:xfrm>
                <a:off x="649568" y="2905166"/>
                <a:ext cx="4742096" cy="923330"/>
              </a:xfrm>
              <a:prstGeom prst="rect">
                <a:avLst/>
              </a:prstGeom>
            </p:spPr>
            <p:txBody>
              <a:bodyPr wrap="square">
                <a:spAutoFit/>
              </a:bodyPr>
              <a:lstStyle/>
              <a:p>
                <a:pPr algn="just"/>
                <a:r>
                  <a:rPr lang="ro-RO" dirty="0"/>
                  <a:t>Pe perioada unui ciclu cinematic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ro-RO" b="0" i="1" smtClean="0">
                            <a:latin typeface="Cambria Math" panose="02040503050406030204" pitchFamily="18" charset="0"/>
                          </a:rPr>
                          <m:t>𝑐</m:t>
                        </m:r>
                      </m:sub>
                    </m:sSub>
                    <m:r>
                      <a:rPr lang="ro-RO" b="0" i="1" smtClean="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𝑟</m:t>
                        </m:r>
                      </m:sup>
                    </m:sSup>
                  </m:oMath>
                </a14:m>
                <a:r>
                  <a:rPr lang="ro-RO" dirty="0"/>
                  <a:t>,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𝑀</m:t>
                        </m:r>
                      </m:e>
                      <m:sub>
                        <m:r>
                          <a:rPr lang="ro-RO" i="1">
                            <a:latin typeface="Cambria Math" panose="02040503050406030204" pitchFamily="18" charset="0"/>
                          </a:rPr>
                          <m:t>𝑚</m:t>
                        </m:r>
                      </m:sub>
                      <m:sup>
                        <m:r>
                          <a:rPr lang="ro-RO" i="1">
                            <a:latin typeface="Cambria Math" panose="02040503050406030204" pitchFamily="18" charset="0"/>
                          </a:rPr>
                          <m:t>𝑟</m:t>
                        </m:r>
                      </m:sup>
                    </m:sSubSup>
                  </m:oMath>
                </a14:m>
                <a:r>
                  <a:rPr lang="ro-RO" dirty="0"/>
                  <a:t> și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𝑀</m:t>
                        </m:r>
                      </m:e>
                      <m:sub>
                        <m:r>
                          <a:rPr lang="ro-RO" i="1">
                            <a:latin typeface="Cambria Math" panose="02040503050406030204" pitchFamily="18" charset="0"/>
                          </a:rPr>
                          <m:t>𝑟</m:t>
                        </m:r>
                      </m:sub>
                      <m:sup>
                        <m:r>
                          <a:rPr lang="ro-RO" i="1">
                            <a:latin typeface="Cambria Math" panose="02040503050406030204" pitchFamily="18" charset="0"/>
                          </a:rPr>
                          <m:t>𝑟</m:t>
                        </m:r>
                      </m:sup>
                    </m:sSubSup>
                  </m:oMath>
                </a14:m>
                <a:r>
                  <a:rPr lang="ro-RO" dirty="0"/>
                  <a:t> se modifică în funcție de poziția relativă a elementelor mecanismului</a:t>
                </a:r>
                <a:endParaRPr lang="en-US" dirty="0"/>
              </a:p>
            </p:txBody>
          </p:sp>
        </mc:Choice>
        <mc:Fallback xmlns="">
          <p:sp>
            <p:nvSpPr>
              <p:cNvPr id="9" name="Rectangle 8">
                <a:extLst>
                  <a:ext uri="{FF2B5EF4-FFF2-40B4-BE49-F238E27FC236}">
                    <a16:creationId xmlns:a16="http://schemas.microsoft.com/office/drawing/2014/main" id="{30CC4AA0-26F0-44C3-BC2C-8AEB15148452}"/>
                  </a:ext>
                </a:extLst>
              </p:cNvPr>
              <p:cNvSpPr>
                <a:spLocks noRot="1" noChangeAspect="1" noMove="1" noResize="1" noEditPoints="1" noAdjustHandles="1" noChangeArrowheads="1" noChangeShapeType="1" noTextEdit="1"/>
              </p:cNvSpPr>
              <p:nvPr/>
            </p:nvSpPr>
            <p:spPr>
              <a:xfrm>
                <a:off x="649568" y="2905166"/>
                <a:ext cx="4742096" cy="923330"/>
              </a:xfrm>
              <a:prstGeom prst="rect">
                <a:avLst/>
              </a:prstGeom>
              <a:blipFill>
                <a:blip r:embed="rId6"/>
                <a:stretch>
                  <a:fillRect l="-1158" t="-3974" r="-1158" b="-9934"/>
                </a:stretch>
              </a:blipFill>
            </p:spPr>
            <p:txBody>
              <a:bodyPr/>
              <a:lstStyle/>
              <a:p>
                <a:r>
                  <a:rPr lang="en-US">
                    <a:noFill/>
                  </a:rPr>
                  <a:t> </a:t>
                </a:r>
              </a:p>
            </p:txBody>
          </p:sp>
        </mc:Fallback>
      </mc:AlternateContent>
      <p:sp>
        <p:nvSpPr>
          <p:cNvPr id="16" name="Arrow: Right 15">
            <a:extLst>
              <a:ext uri="{FF2B5EF4-FFF2-40B4-BE49-F238E27FC236}">
                <a16:creationId xmlns:a16="http://schemas.microsoft.com/office/drawing/2014/main" id="{2F6DFA2A-E1D8-4408-821D-8A67BB1346F4}"/>
              </a:ext>
            </a:extLst>
          </p:cNvPr>
          <p:cNvSpPr/>
          <p:nvPr/>
        </p:nvSpPr>
        <p:spPr>
          <a:xfrm rot="5400000">
            <a:off x="2640649" y="3935001"/>
            <a:ext cx="369333" cy="333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82346141-FBFB-4D9E-820F-372CE6B24CAD}"/>
              </a:ext>
            </a:extLst>
          </p:cNvPr>
          <p:cNvSpPr/>
          <p:nvPr/>
        </p:nvSpPr>
        <p:spPr>
          <a:xfrm rot="5400000">
            <a:off x="2640648" y="4776265"/>
            <a:ext cx="369333" cy="333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2CA9340-E0D2-489F-867C-8670430FC7A6}"/>
                  </a:ext>
                </a:extLst>
              </p:cNvPr>
              <p:cNvSpPr txBox="1"/>
              <p:nvPr/>
            </p:nvSpPr>
            <p:spPr>
              <a:xfrm>
                <a:off x="1900197" y="5464264"/>
                <a:ext cx="1801006" cy="5196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𝛿</m:t>
                      </m:r>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𝑚𝑎𝑥</m:t>
                              </m:r>
                            </m:sub>
                          </m:sSub>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𝑚𝑖𝑛</m:t>
                              </m:r>
                            </m:sub>
                          </m:sSub>
                        </m:num>
                        <m:den>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𝑚</m:t>
                              </m:r>
                            </m:sub>
                          </m:sSub>
                        </m:den>
                      </m:f>
                    </m:oMath>
                  </m:oMathPara>
                </a14:m>
                <a:endParaRPr lang="en-US" dirty="0"/>
              </a:p>
            </p:txBody>
          </p:sp>
        </mc:Choice>
        <mc:Fallback xmlns="">
          <p:sp>
            <p:nvSpPr>
              <p:cNvPr id="17" name="TextBox 16">
                <a:extLst>
                  <a:ext uri="{FF2B5EF4-FFF2-40B4-BE49-F238E27FC236}">
                    <a16:creationId xmlns:a16="http://schemas.microsoft.com/office/drawing/2014/main" id="{E2CA9340-E0D2-489F-867C-8670430FC7A6}"/>
                  </a:ext>
                </a:extLst>
              </p:cNvPr>
              <p:cNvSpPr txBox="1">
                <a:spLocks noRot="1" noChangeAspect="1" noMove="1" noResize="1" noEditPoints="1" noAdjustHandles="1" noChangeArrowheads="1" noChangeShapeType="1" noTextEdit="1"/>
              </p:cNvSpPr>
              <p:nvPr/>
            </p:nvSpPr>
            <p:spPr>
              <a:xfrm>
                <a:off x="1900197" y="5464264"/>
                <a:ext cx="1801006" cy="519694"/>
              </a:xfrm>
              <a:prstGeom prst="rect">
                <a:avLst/>
              </a:prstGeom>
              <a:blipFill>
                <a:blip r:embed="rId7"/>
                <a:stretch>
                  <a:fillRect/>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4440EA6A-289D-4998-9AF1-7DE1BE2FDF08}"/>
              </a:ext>
            </a:extLst>
          </p:cNvPr>
          <p:cNvSpPr/>
          <p:nvPr/>
        </p:nvSpPr>
        <p:spPr>
          <a:xfrm>
            <a:off x="3862707" y="5539445"/>
            <a:ext cx="2311082" cy="369332"/>
          </a:xfrm>
          <a:prstGeom prst="rect">
            <a:avLst/>
          </a:prstGeom>
        </p:spPr>
        <p:txBody>
          <a:bodyPr wrap="none">
            <a:spAutoFit/>
          </a:bodyPr>
          <a:lstStyle/>
          <a:p>
            <a:r>
              <a:rPr lang="ro-RO" i="1" dirty="0"/>
              <a:t>Grad de neregularitate</a:t>
            </a:r>
            <a:endParaRPr lang="en-US" i="1" dirty="0"/>
          </a:p>
        </p:txBody>
      </p:sp>
      <p:sp>
        <p:nvSpPr>
          <p:cNvPr id="20" name="Rectangle 19">
            <a:extLst>
              <a:ext uri="{FF2B5EF4-FFF2-40B4-BE49-F238E27FC236}">
                <a16:creationId xmlns:a16="http://schemas.microsoft.com/office/drawing/2014/main" id="{1D629653-78F3-4490-ABA7-F66A1C9860B8}"/>
              </a:ext>
            </a:extLst>
          </p:cNvPr>
          <p:cNvSpPr/>
          <p:nvPr/>
        </p:nvSpPr>
        <p:spPr>
          <a:xfrm>
            <a:off x="1849120" y="5289472"/>
            <a:ext cx="1920239" cy="9104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7A77E5E-AA24-467A-AF5C-FF1559B0AF3A}"/>
                  </a:ext>
                </a:extLst>
              </p:cNvPr>
              <p:cNvSpPr txBox="1"/>
              <p:nvPr/>
            </p:nvSpPr>
            <p:spPr>
              <a:xfrm>
                <a:off x="6574781" y="5410596"/>
                <a:ext cx="2436051" cy="6010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ea typeface="Cambria Math" panose="02040503050406030204" pitchFamily="18" charset="0"/>
                        </a:rPr>
                        <m:t>𝜒</m:t>
                      </m:r>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𝜀</m:t>
                              </m:r>
                            </m:e>
                            <m:sub>
                              <m:r>
                                <a:rPr lang="ro-RO" b="0" i="1" smtClean="0">
                                  <a:latin typeface="Cambria Math" panose="02040503050406030204" pitchFamily="18" charset="0"/>
                                  <a:ea typeface="Cambria Math" panose="02040503050406030204" pitchFamily="18" charset="0"/>
                                </a:rPr>
                                <m:t>𝑚𝑎𝑥</m:t>
                              </m:r>
                            </m:sub>
                          </m:sSub>
                        </m:num>
                        <m:den>
                          <m:sSubSup>
                            <m:sSubSupPr>
                              <m:ctrlPr>
                                <a:rPr lang="ro-RO" b="0" i="1" smtClean="0">
                                  <a:latin typeface="Cambria Math" panose="02040503050406030204" pitchFamily="18" charset="0"/>
                                  <a:ea typeface="Cambria Math" panose="02040503050406030204" pitchFamily="18" charset="0"/>
                                </a:rPr>
                              </m:ctrlPr>
                            </m:sSubSup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𝑚</m:t>
                              </m:r>
                            </m:sub>
                            <m:sup>
                              <m:r>
                                <a:rPr lang="ro-RO" b="0" i="1" smtClean="0">
                                  <a:latin typeface="Cambria Math" panose="02040503050406030204" pitchFamily="18" charset="0"/>
                                  <a:ea typeface="Cambria Math" panose="02040503050406030204" pitchFamily="18" charset="0"/>
                                </a:rPr>
                                <m:t>2</m:t>
                              </m:r>
                            </m:sup>
                          </m:sSubSup>
                        </m:den>
                      </m:f>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𝛿</m:t>
                          </m:r>
                        </m:num>
                        <m:den>
                          <m:r>
                            <a:rPr lang="ro-RO" b="0" i="1" smtClean="0">
                              <a:latin typeface="Cambria Math" panose="02040503050406030204" pitchFamily="18" charset="0"/>
                              <a:ea typeface="Cambria Math" panose="02040503050406030204" pitchFamily="18" charset="0"/>
                            </a:rPr>
                            <m:t>𝑘</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ro-RO" i="1">
                                  <a:latin typeface="Cambria Math" panose="02040503050406030204" pitchFamily="18" charset="0"/>
                                </a:rPr>
                                <m:t>𝑐</m:t>
                              </m:r>
                            </m:sub>
                          </m:sSub>
                        </m:den>
                      </m:f>
                      <m:r>
                        <a:rPr lang="ro-RO" b="0" i="1" smtClean="0">
                          <a:latin typeface="Cambria Math" panose="02040503050406030204" pitchFamily="18" charset="0"/>
                        </a:rPr>
                        <m:t>;</m:t>
                      </m:r>
                      <m:r>
                        <a:rPr lang="ro-RO" b="0" i="1" smtClean="0">
                          <a:latin typeface="Cambria Math" panose="02040503050406030204" pitchFamily="18" charset="0"/>
                        </a:rPr>
                        <m:t>𝑘</m:t>
                      </m:r>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1</m:t>
                          </m:r>
                        </m:num>
                        <m:den>
                          <m:r>
                            <a:rPr lang="ro-RO" b="0" i="1" smtClean="0">
                              <a:latin typeface="Cambria Math" panose="02040503050406030204" pitchFamily="18" charset="0"/>
                              <a:ea typeface="Cambria Math" panose="02040503050406030204" pitchFamily="18" charset="0"/>
                            </a:rPr>
                            <m:t>2</m:t>
                          </m:r>
                        </m:den>
                      </m:f>
                    </m:oMath>
                  </m:oMathPara>
                </a14:m>
                <a:endParaRPr lang="en-US" dirty="0"/>
              </a:p>
            </p:txBody>
          </p:sp>
        </mc:Choice>
        <mc:Fallback xmlns="">
          <p:sp>
            <p:nvSpPr>
              <p:cNvPr id="22" name="TextBox 21">
                <a:extLst>
                  <a:ext uri="{FF2B5EF4-FFF2-40B4-BE49-F238E27FC236}">
                    <a16:creationId xmlns:a16="http://schemas.microsoft.com/office/drawing/2014/main" id="{47A77E5E-AA24-467A-AF5C-FF1559B0AF3A}"/>
                  </a:ext>
                </a:extLst>
              </p:cNvPr>
              <p:cNvSpPr txBox="1">
                <a:spLocks noRot="1" noChangeAspect="1" noMove="1" noResize="1" noEditPoints="1" noAdjustHandles="1" noChangeArrowheads="1" noChangeShapeType="1" noTextEdit="1"/>
              </p:cNvSpPr>
              <p:nvPr/>
            </p:nvSpPr>
            <p:spPr>
              <a:xfrm>
                <a:off x="6574781" y="5410596"/>
                <a:ext cx="2436051" cy="601062"/>
              </a:xfrm>
              <a:prstGeom prst="rect">
                <a:avLst/>
              </a:prstGeom>
              <a:blipFill>
                <a:blip r:embed="rId8"/>
                <a:stretch>
                  <a:fillRect/>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B584A79B-6EAB-4F70-8286-389D863E1067}"/>
              </a:ext>
            </a:extLst>
          </p:cNvPr>
          <p:cNvSpPr/>
          <p:nvPr/>
        </p:nvSpPr>
        <p:spPr>
          <a:xfrm>
            <a:off x="6446770" y="5289471"/>
            <a:ext cx="2616294" cy="9104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2917B06-A6DD-4E9D-99B2-99B8AB80EFDC}"/>
              </a:ext>
            </a:extLst>
          </p:cNvPr>
          <p:cNvSpPr/>
          <p:nvPr/>
        </p:nvSpPr>
        <p:spPr>
          <a:xfrm>
            <a:off x="9183304" y="5539445"/>
            <a:ext cx="2616294" cy="369332"/>
          </a:xfrm>
          <a:prstGeom prst="rect">
            <a:avLst/>
          </a:prstGeom>
        </p:spPr>
        <p:txBody>
          <a:bodyPr wrap="none">
            <a:spAutoFit/>
          </a:bodyPr>
          <a:lstStyle/>
          <a:p>
            <a:r>
              <a:rPr lang="ro-RO" i="1" dirty="0"/>
              <a:t>Coeficient de dinamicitate</a:t>
            </a:r>
            <a:endParaRPr lang="en-US" i="1" dirty="0"/>
          </a:p>
        </p:txBody>
      </p:sp>
      <p:sp>
        <p:nvSpPr>
          <p:cNvPr id="25" name="Rectangle 24">
            <a:extLst>
              <a:ext uri="{FF2B5EF4-FFF2-40B4-BE49-F238E27FC236}">
                <a16:creationId xmlns:a16="http://schemas.microsoft.com/office/drawing/2014/main" id="{938FB1E4-DBA0-4BC9-9401-054CF276D6E9}"/>
              </a:ext>
            </a:extLst>
          </p:cNvPr>
          <p:cNvSpPr/>
          <p:nvPr/>
        </p:nvSpPr>
        <p:spPr>
          <a:xfrm>
            <a:off x="729332" y="457416"/>
            <a:ext cx="4510081" cy="461665"/>
          </a:xfrm>
          <a:prstGeom prst="rect">
            <a:avLst/>
          </a:prstGeom>
        </p:spPr>
        <p:txBody>
          <a:bodyPr wrap="none">
            <a:spAutoFit/>
          </a:bodyPr>
          <a:lstStyle/>
          <a:p>
            <a:r>
              <a:rPr lang="ro-RO" sz="2400" dirty="0"/>
              <a:t>3.4.1 Fazele mișcării mecanismelor</a:t>
            </a:r>
            <a:endParaRPr lang="en-US" sz="2400" dirty="0"/>
          </a:p>
        </p:txBody>
      </p:sp>
    </p:spTree>
    <p:extLst>
      <p:ext uri="{BB962C8B-B14F-4D97-AF65-F5344CB8AC3E}">
        <p14:creationId xmlns:p14="http://schemas.microsoft.com/office/powerpoint/2010/main" val="371322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18" grpId="0" animBg="1"/>
      <p:bldP spid="17" grpId="0"/>
      <p:bldP spid="19" grpId="0"/>
      <p:bldP spid="20" grpId="0" animBg="1"/>
      <p:bldP spid="22" grpId="0"/>
      <p:bldP spid="23"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4D312-F95D-4986-A75B-94F206F52101}"/>
              </a:ext>
            </a:extLst>
          </p:cNvPr>
          <p:cNvSpPr/>
          <p:nvPr/>
        </p:nvSpPr>
        <p:spPr>
          <a:xfrm>
            <a:off x="730897" y="1231984"/>
            <a:ext cx="8943317" cy="646331"/>
          </a:xfrm>
          <a:prstGeom prst="rect">
            <a:avLst/>
          </a:prstGeom>
        </p:spPr>
        <p:txBody>
          <a:bodyPr wrap="square">
            <a:spAutoFit/>
          </a:bodyPr>
          <a:lstStyle/>
          <a:p>
            <a:pPr marL="342900" indent="-342900">
              <a:buFontTx/>
              <a:buChar char="-"/>
            </a:pPr>
            <a:r>
              <a:rPr lang="ro-RO" dirty="0"/>
              <a:t>Utilizează relațiile lui Euler.</a:t>
            </a:r>
          </a:p>
          <a:p>
            <a:pPr marL="342900" indent="-342900">
              <a:buFontTx/>
              <a:buChar char="-"/>
            </a:pPr>
            <a:r>
              <a:rPr lang="ro-RO" dirty="0"/>
              <a:t>Implică rezolvarea ecuațiilor vectoriale prin metode grafice (poligoane de vectori)</a:t>
            </a:r>
            <a:endParaRPr lang="en-US" dirty="0"/>
          </a:p>
        </p:txBody>
      </p:sp>
      <p:pic>
        <p:nvPicPr>
          <p:cNvPr id="9" name="Picture 8">
            <a:extLst>
              <a:ext uri="{FF2B5EF4-FFF2-40B4-BE49-F238E27FC236}">
                <a16:creationId xmlns:a16="http://schemas.microsoft.com/office/drawing/2014/main" id="{2D9A5BD5-A39D-4433-BB00-2F0ED9AD126B}"/>
              </a:ext>
            </a:extLst>
          </p:cNvPr>
          <p:cNvPicPr>
            <a:picLocks noChangeAspect="1"/>
          </p:cNvPicPr>
          <p:nvPr/>
        </p:nvPicPr>
        <p:blipFill>
          <a:blip r:embed="rId2"/>
          <a:stretch>
            <a:fillRect/>
          </a:stretch>
        </p:blipFill>
        <p:spPr>
          <a:xfrm>
            <a:off x="1895249" y="1994908"/>
            <a:ext cx="2068687" cy="215677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63D2BE-4C2E-4266-8194-AC162CAE9CF3}"/>
                  </a:ext>
                </a:extLst>
              </p:cNvPr>
              <p:cNvSpPr txBox="1"/>
              <p:nvPr/>
            </p:nvSpPr>
            <p:spPr>
              <a:xfrm>
                <a:off x="1841341" y="4627625"/>
                <a:ext cx="14290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𝑣</m:t>
                              </m:r>
                            </m:e>
                          </m:acc>
                        </m:e>
                        <m:sub>
                          <m:r>
                            <a:rPr lang="ro-RO" b="0" i="1" smtClean="0">
                              <a:latin typeface="Cambria Math" panose="02040503050406030204" pitchFamily="18" charset="0"/>
                            </a:rPr>
                            <m:t>𝐴</m:t>
                          </m:r>
                        </m:sub>
                      </m:sSub>
                      <m:r>
                        <a:rPr lang="ro-RO" b="0" i="1" smtClean="0">
                          <a:latin typeface="Cambria Math" panose="02040503050406030204" pitchFamily="18" charset="0"/>
                        </a:rPr>
                        <m:t>=</m:t>
                      </m:r>
                      <m:r>
                        <a:rPr lang="ro-RO" b="0" i="1" smtClean="0">
                          <a:latin typeface="Cambria Math" panose="02040503050406030204" pitchFamily="18" charset="0"/>
                        </a:rPr>
                        <m:t>𝑂𝐴</m:t>
                      </m:r>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10" name="TextBox 9">
                <a:extLst>
                  <a:ext uri="{FF2B5EF4-FFF2-40B4-BE49-F238E27FC236}">
                    <a16:creationId xmlns:a16="http://schemas.microsoft.com/office/drawing/2014/main" id="{0B63D2BE-4C2E-4266-8194-AC162CAE9CF3}"/>
                  </a:ext>
                </a:extLst>
              </p:cNvPr>
              <p:cNvSpPr txBox="1">
                <a:spLocks noRot="1" noChangeAspect="1" noMove="1" noResize="1" noEditPoints="1" noAdjustHandles="1" noChangeArrowheads="1" noChangeShapeType="1" noTextEdit="1"/>
              </p:cNvSpPr>
              <p:nvPr/>
            </p:nvSpPr>
            <p:spPr>
              <a:xfrm>
                <a:off x="1841341" y="4627625"/>
                <a:ext cx="1429045" cy="276999"/>
              </a:xfrm>
              <a:prstGeom prst="rect">
                <a:avLst/>
              </a:prstGeom>
              <a:blipFill>
                <a:blip r:embed="rId3"/>
                <a:stretch>
                  <a:fillRect l="-3419" t="-45652" r="-170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9B45159-F636-4EA3-A408-CE64DF93C543}"/>
                  </a:ext>
                </a:extLst>
              </p:cNvPr>
              <p:cNvSpPr/>
              <p:nvPr/>
            </p:nvSpPr>
            <p:spPr>
              <a:xfrm>
                <a:off x="1063717" y="5064959"/>
                <a:ext cx="10564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𝑣</m:t>
                              </m:r>
                            </m:e>
                          </m:acc>
                        </m:e>
                        <m:sub>
                          <m:r>
                            <a:rPr lang="ro-RO" i="1">
                              <a:latin typeface="Cambria Math" panose="02040503050406030204" pitchFamily="18" charset="0"/>
                            </a:rPr>
                            <m:t>𝐴</m:t>
                          </m:r>
                        </m:sub>
                      </m:sSub>
                      <m:r>
                        <a:rPr lang="ro-RO"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𝑂𝐴</m:t>
                      </m:r>
                    </m:oMath>
                  </m:oMathPara>
                </a14:m>
                <a:endParaRPr lang="en-US" dirty="0"/>
              </a:p>
            </p:txBody>
          </p:sp>
        </mc:Choice>
        <mc:Fallback xmlns="">
          <p:sp>
            <p:nvSpPr>
              <p:cNvPr id="11" name="Rectangle 10">
                <a:extLst>
                  <a:ext uri="{FF2B5EF4-FFF2-40B4-BE49-F238E27FC236}">
                    <a16:creationId xmlns:a16="http://schemas.microsoft.com/office/drawing/2014/main" id="{39B45159-F636-4EA3-A408-CE64DF93C543}"/>
                  </a:ext>
                </a:extLst>
              </p:cNvPr>
              <p:cNvSpPr>
                <a:spLocks noRot="1" noChangeAspect="1" noMove="1" noResize="1" noEditPoints="1" noAdjustHandles="1" noChangeArrowheads="1" noChangeShapeType="1" noTextEdit="1"/>
              </p:cNvSpPr>
              <p:nvPr/>
            </p:nvSpPr>
            <p:spPr>
              <a:xfrm>
                <a:off x="1063717" y="5064959"/>
                <a:ext cx="1056443" cy="369332"/>
              </a:xfrm>
              <a:prstGeom prst="rect">
                <a:avLst/>
              </a:prstGeom>
              <a:blipFill>
                <a:blip r:embed="rId4"/>
                <a:stretch>
                  <a:fillRect t="-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BE2029D-D6DA-4772-BD24-69E192263527}"/>
                  </a:ext>
                </a:extLst>
              </p:cNvPr>
              <p:cNvSpPr txBox="1"/>
              <p:nvPr/>
            </p:nvSpPr>
            <p:spPr>
              <a:xfrm>
                <a:off x="2215069" y="5064959"/>
                <a:ext cx="2860976" cy="369332"/>
              </a:xfrm>
              <a:prstGeom prst="rect">
                <a:avLst/>
              </a:prstGeom>
              <a:noFill/>
            </p:spPr>
            <p:txBody>
              <a:bodyPr wrap="none" rtlCol="0">
                <a:spAutoFit/>
              </a:bodyPr>
              <a:lstStyle/>
              <a:p>
                <a:r>
                  <a:rPr lang="ro-RO" dirty="0"/>
                  <a:t>sensul vitezei unghiulare </a:t>
                </a:r>
                <a14:m>
                  <m:oMath xmlns:m="http://schemas.openxmlformats.org/officeDocument/2006/math">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i="1">
                            <a:latin typeface="Cambria Math" panose="02040503050406030204" pitchFamily="18" charset="0"/>
                            <a:ea typeface="Cambria Math" panose="02040503050406030204" pitchFamily="18" charset="0"/>
                          </a:rPr>
                          <m:t>1</m:t>
                        </m:r>
                      </m:sub>
                    </m:sSub>
                  </m:oMath>
                </a14:m>
                <a:r>
                  <a:rPr lang="ro-RO" dirty="0"/>
                  <a:t> </a:t>
                </a:r>
                <a:endParaRPr lang="en-US" dirty="0"/>
              </a:p>
            </p:txBody>
          </p:sp>
        </mc:Choice>
        <mc:Fallback xmlns="">
          <p:sp>
            <p:nvSpPr>
              <p:cNvPr id="12" name="TextBox 11">
                <a:extLst>
                  <a:ext uri="{FF2B5EF4-FFF2-40B4-BE49-F238E27FC236}">
                    <a16:creationId xmlns:a16="http://schemas.microsoft.com/office/drawing/2014/main" id="{ABE2029D-D6DA-4772-BD24-69E192263527}"/>
                  </a:ext>
                </a:extLst>
              </p:cNvPr>
              <p:cNvSpPr txBox="1">
                <a:spLocks noRot="1" noChangeAspect="1" noMove="1" noResize="1" noEditPoints="1" noAdjustHandles="1" noChangeArrowheads="1" noChangeShapeType="1" noTextEdit="1"/>
              </p:cNvSpPr>
              <p:nvPr/>
            </p:nvSpPr>
            <p:spPr>
              <a:xfrm>
                <a:off x="2215069" y="5064959"/>
                <a:ext cx="2860976" cy="369332"/>
              </a:xfrm>
              <a:prstGeom prst="rect">
                <a:avLst/>
              </a:prstGeom>
              <a:blipFill>
                <a:blip r:embed="rId5"/>
                <a:stretch>
                  <a:fillRect l="-1702" t="-10000" b="-26667"/>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43155D4D-DF14-4373-B8CC-383752E40E5D}"/>
              </a:ext>
            </a:extLst>
          </p:cNvPr>
          <p:cNvPicPr>
            <a:picLocks noChangeAspect="1"/>
          </p:cNvPicPr>
          <p:nvPr/>
        </p:nvPicPr>
        <p:blipFill>
          <a:blip r:embed="rId6"/>
          <a:stretch>
            <a:fillRect/>
          </a:stretch>
        </p:blipFill>
        <p:spPr>
          <a:xfrm>
            <a:off x="7233928" y="2082897"/>
            <a:ext cx="2068686" cy="2140619"/>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CBC7FCC-820D-499F-8EDD-109EF0E44486}"/>
                  </a:ext>
                </a:extLst>
              </p:cNvPr>
              <p:cNvSpPr txBox="1"/>
              <p:nvPr/>
            </p:nvSpPr>
            <p:spPr>
              <a:xfrm>
                <a:off x="6096000" y="5034011"/>
                <a:ext cx="1365694" cy="2803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𝑎</m:t>
                              </m:r>
                            </m:e>
                          </m:acc>
                        </m:e>
                        <m:sub>
                          <m:r>
                            <a:rPr lang="ro-RO" b="0" i="1" smtClean="0">
                              <a:latin typeface="Cambria Math" panose="02040503050406030204" pitchFamily="18" charset="0"/>
                            </a:rPr>
                            <m:t>𝐴</m:t>
                          </m:r>
                        </m:sub>
                      </m:sSub>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𝑎</m:t>
                              </m:r>
                            </m:e>
                          </m:acc>
                        </m:e>
                        <m:sub>
                          <m:r>
                            <a:rPr lang="ro-RO" b="0" i="1" smtClean="0">
                              <a:latin typeface="Cambria Math" panose="02040503050406030204" pitchFamily="18" charset="0"/>
                            </a:rPr>
                            <m:t>𝐴</m:t>
                          </m:r>
                        </m:sub>
                        <m:sup>
                          <m:r>
                            <a:rPr lang="ro-RO" b="0" i="1" smtClean="0">
                              <a:latin typeface="Cambria Math" panose="02040503050406030204" pitchFamily="18" charset="0"/>
                            </a:rPr>
                            <m:t>𝑛</m:t>
                          </m:r>
                        </m:sup>
                      </m:sSubSup>
                      <m:r>
                        <a:rPr lang="ro-RO" b="0" i="1" smtClean="0">
                          <a:latin typeface="Cambria Math" panose="02040503050406030204" pitchFamily="18" charset="0"/>
                        </a:rPr>
                        <m:t>+</m:t>
                      </m:r>
                      <m:sSubSup>
                        <m:sSubSupPr>
                          <m:ctrlPr>
                            <a:rPr lang="ro-RO" i="1">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i="1">
                              <a:latin typeface="Cambria Math" panose="02040503050406030204" pitchFamily="18" charset="0"/>
                            </a:rPr>
                            <m:t>𝐴</m:t>
                          </m:r>
                        </m:sub>
                        <m:sup>
                          <m:r>
                            <a:rPr lang="ro-RO" b="0" i="1" smtClean="0">
                              <a:latin typeface="Cambria Math" panose="02040503050406030204" pitchFamily="18" charset="0"/>
                            </a:rPr>
                            <m:t>𝑡</m:t>
                          </m:r>
                        </m:sup>
                      </m:sSubSup>
                    </m:oMath>
                  </m:oMathPara>
                </a14:m>
                <a:endParaRPr lang="en-US" dirty="0"/>
              </a:p>
            </p:txBody>
          </p:sp>
        </mc:Choice>
        <mc:Fallback xmlns="">
          <p:sp>
            <p:nvSpPr>
              <p:cNvPr id="14" name="TextBox 13">
                <a:extLst>
                  <a:ext uri="{FF2B5EF4-FFF2-40B4-BE49-F238E27FC236}">
                    <a16:creationId xmlns:a16="http://schemas.microsoft.com/office/drawing/2014/main" id="{9CBC7FCC-820D-499F-8EDD-109EF0E44486}"/>
                  </a:ext>
                </a:extLst>
              </p:cNvPr>
              <p:cNvSpPr txBox="1">
                <a:spLocks noRot="1" noChangeAspect="1" noMove="1" noResize="1" noEditPoints="1" noAdjustHandles="1" noChangeArrowheads="1" noChangeShapeType="1" noTextEdit="1"/>
              </p:cNvSpPr>
              <p:nvPr/>
            </p:nvSpPr>
            <p:spPr>
              <a:xfrm>
                <a:off x="6096000" y="5034011"/>
                <a:ext cx="1365694" cy="280333"/>
              </a:xfrm>
              <a:prstGeom prst="rect">
                <a:avLst/>
              </a:prstGeom>
              <a:blipFill>
                <a:blip r:embed="rId7"/>
                <a:stretch>
                  <a:fillRect l="-4018" t="-45652" r="-16964"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232745A-191C-4D8D-88CB-5143702CEF1D}"/>
                  </a:ext>
                </a:extLst>
              </p:cNvPr>
              <p:cNvSpPr/>
              <p:nvPr/>
            </p:nvSpPr>
            <p:spPr>
              <a:xfrm>
                <a:off x="7986731" y="4382743"/>
                <a:ext cx="1644681" cy="3742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ro-RO" i="1" smtClean="0">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i="1">
                              <a:latin typeface="Cambria Math" panose="02040503050406030204" pitchFamily="18" charset="0"/>
                            </a:rPr>
                            <m:t>𝐴</m:t>
                          </m:r>
                        </m:sub>
                        <m:sup>
                          <m:r>
                            <a:rPr lang="ro-RO" i="1">
                              <a:latin typeface="Cambria Math" panose="02040503050406030204" pitchFamily="18" charset="0"/>
                            </a:rPr>
                            <m:t>𝑛</m:t>
                          </m:r>
                        </m:sup>
                      </m:sSubSup>
                      <m:r>
                        <a:rPr lang="ro-RO" b="0" i="1" smtClean="0">
                          <a:latin typeface="Cambria Math" panose="02040503050406030204" pitchFamily="18" charset="0"/>
                        </a:rPr>
                        <m:t>=</m:t>
                      </m:r>
                      <m:r>
                        <a:rPr lang="ro-RO" b="0" i="1" smtClean="0">
                          <a:latin typeface="Cambria Math" panose="02040503050406030204" pitchFamily="18" charset="0"/>
                        </a:rPr>
                        <m:t>𝑂𝐴</m:t>
                      </m:r>
                      <m:r>
                        <a:rPr lang="ro-RO" b="0" i="1" smtClean="0">
                          <a:latin typeface="Cambria Math" panose="02040503050406030204" pitchFamily="18" charset="0"/>
                          <a:ea typeface="Cambria Math" panose="02040503050406030204" pitchFamily="18" charset="0"/>
                        </a:rPr>
                        <m:t>×</m:t>
                      </m:r>
                      <m:sSubSup>
                        <m:sSubSupPr>
                          <m:ctrlPr>
                            <a:rPr lang="ro-RO" b="0" i="1" smtClean="0">
                              <a:latin typeface="Cambria Math" panose="02040503050406030204" pitchFamily="18" charset="0"/>
                              <a:ea typeface="Cambria Math" panose="02040503050406030204" pitchFamily="18" charset="0"/>
                            </a:rPr>
                          </m:ctrlPr>
                        </m:sSubSup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1</m:t>
                          </m:r>
                        </m:sub>
                        <m:sup>
                          <m:r>
                            <a:rPr lang="ro-RO" b="0" i="1" smtClean="0">
                              <a:latin typeface="Cambria Math" panose="02040503050406030204" pitchFamily="18" charset="0"/>
                              <a:ea typeface="Cambria Math" panose="02040503050406030204" pitchFamily="18" charset="0"/>
                            </a:rPr>
                            <m:t>2</m:t>
                          </m:r>
                        </m:sup>
                      </m:sSubSup>
                    </m:oMath>
                  </m:oMathPara>
                </a14:m>
                <a:endParaRPr lang="en-US" dirty="0"/>
              </a:p>
            </p:txBody>
          </p:sp>
        </mc:Choice>
        <mc:Fallback xmlns="">
          <p:sp>
            <p:nvSpPr>
              <p:cNvPr id="15" name="Rectangle 14">
                <a:extLst>
                  <a:ext uri="{FF2B5EF4-FFF2-40B4-BE49-F238E27FC236}">
                    <a16:creationId xmlns:a16="http://schemas.microsoft.com/office/drawing/2014/main" id="{B232745A-191C-4D8D-88CB-5143702CEF1D}"/>
                  </a:ext>
                </a:extLst>
              </p:cNvPr>
              <p:cNvSpPr>
                <a:spLocks noRot="1" noChangeAspect="1" noMove="1" noResize="1" noEditPoints="1" noAdjustHandles="1" noChangeArrowheads="1" noChangeShapeType="1" noTextEdit="1"/>
              </p:cNvSpPr>
              <p:nvPr/>
            </p:nvSpPr>
            <p:spPr>
              <a:xfrm>
                <a:off x="7986731" y="4382743"/>
                <a:ext cx="1644681" cy="374270"/>
              </a:xfrm>
              <a:prstGeom prst="rect">
                <a:avLst/>
              </a:prstGeom>
              <a:blipFill>
                <a:blip r:embed="rId8"/>
                <a:stretch>
                  <a:fillRect t="-21311"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A0E759A-80A8-4AD9-B22F-6B7B110913F6}"/>
                  </a:ext>
                </a:extLst>
              </p:cNvPr>
              <p:cNvSpPr/>
              <p:nvPr/>
            </p:nvSpPr>
            <p:spPr>
              <a:xfrm>
                <a:off x="7986731" y="4757013"/>
                <a:ext cx="1097865" cy="6533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ro-RO" i="1" smtClean="0">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i="1">
                              <a:latin typeface="Cambria Math" panose="02040503050406030204" pitchFamily="18" charset="0"/>
                            </a:rPr>
                            <m:t>𝐴</m:t>
                          </m:r>
                        </m:sub>
                        <m:sup>
                          <m:r>
                            <a:rPr lang="ro-RO" i="1">
                              <a:latin typeface="Cambria Math" panose="02040503050406030204" pitchFamily="18" charset="0"/>
                            </a:rPr>
                            <m:t>𝑛</m:t>
                          </m:r>
                        </m:sup>
                      </m:sSubSup>
                      <m:r>
                        <a:rPr lang="ro-RO" i="1">
                          <a:latin typeface="Cambria Math" panose="02040503050406030204" pitchFamily="18" charset="0"/>
                        </a:rPr>
                        <m:t>=</m:t>
                      </m:r>
                      <m:f>
                        <m:fPr>
                          <m:ctrlPr>
                            <a:rPr lang="ro-RO" i="1" smtClean="0">
                              <a:latin typeface="Cambria Math" panose="02040503050406030204" pitchFamily="18" charset="0"/>
                            </a:rPr>
                          </m:ctrlPr>
                        </m:fPr>
                        <m:num>
                          <m:sSubSup>
                            <m:sSubSupPr>
                              <m:ctrlPr>
                                <a:rPr lang="ro-RO" i="1" smtClean="0">
                                  <a:latin typeface="Cambria Math" panose="02040503050406030204" pitchFamily="18" charset="0"/>
                                </a:rPr>
                              </m:ctrlPr>
                            </m:sSubSupPr>
                            <m:e>
                              <m:acc>
                                <m:accPr>
                                  <m:chr m:val="⃗"/>
                                  <m:ctrlPr>
                                    <a:rPr lang="ro-RO" i="1" smtClean="0">
                                      <a:latin typeface="Cambria Math" panose="02040503050406030204" pitchFamily="18" charset="0"/>
                                    </a:rPr>
                                  </m:ctrlPr>
                                </m:accPr>
                                <m:e>
                                  <m:r>
                                    <a:rPr lang="ro-RO" b="0" i="1" smtClean="0">
                                      <a:latin typeface="Cambria Math" panose="02040503050406030204" pitchFamily="18" charset="0"/>
                                    </a:rPr>
                                    <m:t>𝑣</m:t>
                                  </m:r>
                                </m:e>
                              </m:acc>
                            </m:e>
                            <m:sub>
                              <m:r>
                                <a:rPr lang="ro-RO" b="0" i="1" smtClean="0">
                                  <a:latin typeface="Cambria Math" panose="02040503050406030204" pitchFamily="18" charset="0"/>
                                </a:rPr>
                                <m:t>𝐴</m:t>
                              </m:r>
                            </m:sub>
                            <m:sup>
                              <m:r>
                                <a:rPr lang="ro-RO" b="0" i="1" smtClean="0">
                                  <a:latin typeface="Cambria Math" panose="02040503050406030204" pitchFamily="18" charset="0"/>
                                </a:rPr>
                                <m:t>2</m:t>
                              </m:r>
                            </m:sup>
                          </m:sSubSup>
                        </m:num>
                        <m:den>
                          <m:r>
                            <a:rPr lang="ro-RO" i="1">
                              <a:latin typeface="Cambria Math" panose="02040503050406030204" pitchFamily="18" charset="0"/>
                            </a:rPr>
                            <m:t>𝑂𝐴</m:t>
                          </m:r>
                        </m:den>
                      </m:f>
                    </m:oMath>
                  </m:oMathPara>
                </a14:m>
                <a:endParaRPr lang="en-US" dirty="0"/>
              </a:p>
            </p:txBody>
          </p:sp>
        </mc:Choice>
        <mc:Fallback xmlns="">
          <p:sp>
            <p:nvSpPr>
              <p:cNvPr id="16" name="Rectangle 15">
                <a:extLst>
                  <a:ext uri="{FF2B5EF4-FFF2-40B4-BE49-F238E27FC236}">
                    <a16:creationId xmlns:a16="http://schemas.microsoft.com/office/drawing/2014/main" id="{0A0E759A-80A8-4AD9-B22F-6B7B110913F6}"/>
                  </a:ext>
                </a:extLst>
              </p:cNvPr>
              <p:cNvSpPr>
                <a:spLocks noRot="1" noChangeAspect="1" noMove="1" noResize="1" noEditPoints="1" noAdjustHandles="1" noChangeArrowheads="1" noChangeShapeType="1" noTextEdit="1"/>
              </p:cNvSpPr>
              <p:nvPr/>
            </p:nvSpPr>
            <p:spPr>
              <a:xfrm>
                <a:off x="7986731" y="4757013"/>
                <a:ext cx="1097865" cy="6533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F1122DE-2BB2-4F19-B275-FD3A01E32A25}"/>
                  </a:ext>
                </a:extLst>
              </p:cNvPr>
              <p:cNvSpPr txBox="1"/>
              <p:nvPr/>
            </p:nvSpPr>
            <p:spPr>
              <a:xfrm>
                <a:off x="9953513" y="4620180"/>
                <a:ext cx="1238743" cy="553998"/>
              </a:xfrm>
              <a:prstGeom prst="rect">
                <a:avLst/>
              </a:prstGeom>
              <a:noFill/>
              <a:ln>
                <a:solidFill>
                  <a:schemeClr val="accent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ro-RO" i="1">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i="1">
                              <a:latin typeface="Cambria Math" panose="02040503050406030204" pitchFamily="18" charset="0"/>
                            </a:rPr>
                            <m:t>𝐴</m:t>
                          </m:r>
                        </m:sub>
                        <m:sup>
                          <m:r>
                            <a:rPr lang="ro-RO" i="1">
                              <a:latin typeface="Cambria Math" panose="02040503050406030204" pitchFamily="18" charset="0"/>
                            </a:rPr>
                            <m:t>𝑛</m:t>
                          </m:r>
                        </m:sup>
                      </m:sSubSup>
                      <m:r>
                        <a:rPr lang="en-US"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𝑂𝐴</m:t>
                      </m:r>
                    </m:oMath>
                  </m:oMathPara>
                </a14:m>
                <a:endParaRPr lang="ro-RO"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ea typeface="Cambria Math" panose="02040503050406030204" pitchFamily="18" charset="0"/>
                        </a:rPr>
                        <m:t>𝐴</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𝑂</m:t>
                      </m:r>
                    </m:oMath>
                  </m:oMathPara>
                </a14:m>
                <a:endParaRPr lang="en-US" dirty="0"/>
              </a:p>
            </p:txBody>
          </p:sp>
        </mc:Choice>
        <mc:Fallback xmlns="">
          <p:sp>
            <p:nvSpPr>
              <p:cNvPr id="17" name="TextBox 16">
                <a:extLst>
                  <a:ext uri="{FF2B5EF4-FFF2-40B4-BE49-F238E27FC236}">
                    <a16:creationId xmlns:a16="http://schemas.microsoft.com/office/drawing/2014/main" id="{1F1122DE-2BB2-4F19-B275-FD3A01E32A25}"/>
                  </a:ext>
                </a:extLst>
              </p:cNvPr>
              <p:cNvSpPr txBox="1">
                <a:spLocks noRot="1" noChangeAspect="1" noMove="1" noResize="1" noEditPoints="1" noAdjustHandles="1" noChangeArrowheads="1" noChangeShapeType="1" noTextEdit="1"/>
              </p:cNvSpPr>
              <p:nvPr/>
            </p:nvSpPr>
            <p:spPr>
              <a:xfrm>
                <a:off x="9953513" y="4620180"/>
                <a:ext cx="1238743" cy="553998"/>
              </a:xfrm>
              <a:prstGeom prst="rect">
                <a:avLst/>
              </a:prstGeom>
              <a:blipFill>
                <a:blip r:embed="rId10"/>
                <a:stretch>
                  <a:fillRect t="-21505" b="-1075"/>
                </a:stretch>
              </a:blipFill>
              <a:ln>
                <a:solidFill>
                  <a:schemeClr val="accent1"/>
                </a:solidFill>
              </a:ln>
            </p:spPr>
            <p:txBody>
              <a:bodyPr/>
              <a:lstStyle/>
              <a:p>
                <a:r>
                  <a:rPr lang="en-US">
                    <a:noFill/>
                  </a:rPr>
                  <a:t> </a:t>
                </a:r>
              </a:p>
            </p:txBody>
          </p:sp>
        </mc:Fallback>
      </mc:AlternateContent>
      <p:sp>
        <p:nvSpPr>
          <p:cNvPr id="18" name="Left Brace 17">
            <a:extLst>
              <a:ext uri="{FF2B5EF4-FFF2-40B4-BE49-F238E27FC236}">
                <a16:creationId xmlns:a16="http://schemas.microsoft.com/office/drawing/2014/main" id="{656B1FEA-BE92-445F-81DB-C0DCBEA93BD8}"/>
              </a:ext>
            </a:extLst>
          </p:cNvPr>
          <p:cNvSpPr/>
          <p:nvPr/>
        </p:nvSpPr>
        <p:spPr>
          <a:xfrm>
            <a:off x="7929073" y="4418269"/>
            <a:ext cx="115316" cy="1561669"/>
          </a:xfrm>
          <a:prstGeom prst="leftBrace">
            <a:avLst>
              <a:gd name="adj1" fmla="val 48299"/>
              <a:gd name="adj2" fmla="val 50859"/>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B6767F0C-56B3-403F-B73A-AB7CC5A944DD}"/>
                  </a:ext>
                </a:extLst>
              </p:cNvPr>
              <p:cNvSpPr/>
              <p:nvPr/>
            </p:nvSpPr>
            <p:spPr>
              <a:xfrm>
                <a:off x="8044389" y="5607273"/>
                <a:ext cx="1554208" cy="37266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ro-RO" i="1" smtClean="0">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i="1">
                              <a:latin typeface="Cambria Math" panose="02040503050406030204" pitchFamily="18" charset="0"/>
                            </a:rPr>
                            <m:t>𝐴</m:t>
                          </m:r>
                        </m:sub>
                        <m:sup>
                          <m:r>
                            <a:rPr lang="ro-RO" b="0" i="1" smtClean="0">
                              <a:latin typeface="Cambria Math" panose="02040503050406030204" pitchFamily="18" charset="0"/>
                            </a:rPr>
                            <m:t>𝑡</m:t>
                          </m:r>
                        </m:sup>
                      </m:sSubSup>
                      <m:r>
                        <a:rPr lang="ro-RO" b="0" i="1" smtClean="0">
                          <a:latin typeface="Cambria Math" panose="02040503050406030204" pitchFamily="18" charset="0"/>
                        </a:rPr>
                        <m:t>=</m:t>
                      </m:r>
                      <m:r>
                        <a:rPr lang="ro-RO" b="0" i="1" smtClean="0">
                          <a:latin typeface="Cambria Math" panose="02040503050406030204" pitchFamily="18" charset="0"/>
                        </a:rPr>
                        <m:t>𝑂𝐴</m:t>
                      </m:r>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𝜀</m:t>
                          </m:r>
                        </m:e>
                        <m:sub>
                          <m:r>
                            <a:rPr lang="ro-RO" b="0" i="1" smtClean="0">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19" name="Rectangle 18">
                <a:extLst>
                  <a:ext uri="{FF2B5EF4-FFF2-40B4-BE49-F238E27FC236}">
                    <a16:creationId xmlns:a16="http://schemas.microsoft.com/office/drawing/2014/main" id="{B6767F0C-56B3-403F-B73A-AB7CC5A944DD}"/>
                  </a:ext>
                </a:extLst>
              </p:cNvPr>
              <p:cNvSpPr>
                <a:spLocks noRot="1" noChangeAspect="1" noMove="1" noResize="1" noEditPoints="1" noAdjustHandles="1" noChangeArrowheads="1" noChangeShapeType="1" noTextEdit="1"/>
              </p:cNvSpPr>
              <p:nvPr/>
            </p:nvSpPr>
            <p:spPr>
              <a:xfrm>
                <a:off x="8044389" y="5607273"/>
                <a:ext cx="1554208" cy="372666"/>
              </a:xfrm>
              <a:prstGeom prst="rect">
                <a:avLst/>
              </a:prstGeom>
              <a:blipFill>
                <a:blip r:embed="rId11"/>
                <a:stretch>
                  <a:fillRect t="-21311"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6C3143E-83F6-4B62-9094-A76F392C6D84}"/>
                  </a:ext>
                </a:extLst>
              </p:cNvPr>
              <p:cNvSpPr/>
              <p:nvPr/>
            </p:nvSpPr>
            <p:spPr>
              <a:xfrm>
                <a:off x="9953513" y="5607272"/>
                <a:ext cx="1061894" cy="372666"/>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ro-RO" i="1">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i="1">
                              <a:latin typeface="Cambria Math" panose="02040503050406030204" pitchFamily="18" charset="0"/>
                            </a:rPr>
                            <m:t>𝐴</m:t>
                          </m:r>
                        </m:sub>
                        <m:sup>
                          <m:r>
                            <a:rPr lang="ro-RO" i="1">
                              <a:latin typeface="Cambria Math" panose="02040503050406030204" pitchFamily="18" charset="0"/>
                            </a:rPr>
                            <m:t>𝑡</m:t>
                          </m:r>
                        </m:sup>
                      </m:sSubSup>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𝑂𝐴</m:t>
                      </m:r>
                    </m:oMath>
                  </m:oMathPara>
                </a14:m>
                <a:endParaRPr lang="en-US" dirty="0"/>
              </a:p>
            </p:txBody>
          </p:sp>
        </mc:Choice>
        <mc:Fallback xmlns="">
          <p:sp>
            <p:nvSpPr>
              <p:cNvPr id="21" name="Rectangle 20">
                <a:extLst>
                  <a:ext uri="{FF2B5EF4-FFF2-40B4-BE49-F238E27FC236}">
                    <a16:creationId xmlns:a16="http://schemas.microsoft.com/office/drawing/2014/main" id="{D6C3143E-83F6-4B62-9094-A76F392C6D84}"/>
                  </a:ext>
                </a:extLst>
              </p:cNvPr>
              <p:cNvSpPr>
                <a:spLocks noRot="1" noChangeAspect="1" noMove="1" noResize="1" noEditPoints="1" noAdjustHandles="1" noChangeArrowheads="1" noChangeShapeType="1" noTextEdit="1"/>
              </p:cNvSpPr>
              <p:nvPr/>
            </p:nvSpPr>
            <p:spPr>
              <a:xfrm>
                <a:off x="9953513" y="5607272"/>
                <a:ext cx="1061894" cy="372666"/>
              </a:xfrm>
              <a:prstGeom prst="rect">
                <a:avLst/>
              </a:prstGeom>
              <a:blipFill>
                <a:blip r:embed="rId12"/>
                <a:stretch>
                  <a:fillRect t="-19048"/>
                </a:stretch>
              </a:blipFill>
              <a:ln>
                <a:solidFill>
                  <a:schemeClr val="accent1"/>
                </a:solidFill>
              </a:ln>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26D01966-7F2B-455B-AE5E-F514AE12785C}"/>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D259C94-4CA8-47E2-902D-65C57954778A}"/>
              </a:ext>
            </a:extLst>
          </p:cNvPr>
          <p:cNvSpPr/>
          <p:nvPr/>
        </p:nvSpPr>
        <p:spPr>
          <a:xfrm>
            <a:off x="730897" y="311658"/>
            <a:ext cx="5796523"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CINEMATICĂ</a:t>
            </a:r>
            <a:endParaRPr lang="en-US" sz="2400" dirty="0"/>
          </a:p>
        </p:txBody>
      </p:sp>
      <p:sp>
        <p:nvSpPr>
          <p:cNvPr id="2" name="Rectangle 1">
            <a:extLst>
              <a:ext uri="{FF2B5EF4-FFF2-40B4-BE49-F238E27FC236}">
                <a16:creationId xmlns:a16="http://schemas.microsoft.com/office/drawing/2014/main" id="{E5B30E84-FB61-4E1F-8303-FBA1CA326F69}"/>
              </a:ext>
            </a:extLst>
          </p:cNvPr>
          <p:cNvSpPr/>
          <p:nvPr/>
        </p:nvSpPr>
        <p:spPr>
          <a:xfrm>
            <a:off x="955650" y="835687"/>
            <a:ext cx="2362634" cy="369332"/>
          </a:xfrm>
          <a:prstGeom prst="rect">
            <a:avLst/>
          </a:prstGeom>
        </p:spPr>
        <p:txBody>
          <a:bodyPr wrap="none">
            <a:spAutoFit/>
          </a:bodyPr>
          <a:lstStyle/>
          <a:p>
            <a:r>
              <a:rPr lang="ro-RO" b="1" dirty="0"/>
              <a:t>Metoda grafo-analitică</a:t>
            </a:r>
            <a:endParaRPr lang="en-US" b="1" dirty="0"/>
          </a:p>
        </p:txBody>
      </p:sp>
    </p:spTree>
    <p:extLst>
      <p:ext uri="{BB962C8B-B14F-4D97-AF65-F5344CB8AC3E}">
        <p14:creationId xmlns:p14="http://schemas.microsoft.com/office/powerpoint/2010/main" val="135245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7" grpId="0" animBg="1"/>
      <p:bldP spid="18" grpId="0" animBg="1"/>
      <p:bldP spid="19" grpId="0"/>
      <p:bldP spid="21"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7FB33ED-2336-4403-97F6-06113A9C45ED}"/>
              </a:ext>
            </a:extLst>
          </p:cNvPr>
          <p:cNvSpPr/>
          <p:nvPr/>
        </p:nvSpPr>
        <p:spPr>
          <a:xfrm>
            <a:off x="561678" y="413325"/>
            <a:ext cx="3122073" cy="461665"/>
          </a:xfrm>
          <a:prstGeom prst="rect">
            <a:avLst/>
          </a:prstGeom>
        </p:spPr>
        <p:txBody>
          <a:bodyPr wrap="none">
            <a:spAutoFit/>
          </a:bodyPr>
          <a:lstStyle/>
          <a:p>
            <a:r>
              <a:rPr lang="ro-RO" sz="2400" dirty="0"/>
              <a:t>3.4.2 Ecuații de mișcare</a:t>
            </a:r>
            <a:endParaRPr lang="en-US" sz="2400" dirty="0"/>
          </a:p>
        </p:txBody>
      </p:sp>
      <p:sp>
        <p:nvSpPr>
          <p:cNvPr id="6" name="Rectangle 5">
            <a:extLst>
              <a:ext uri="{FF2B5EF4-FFF2-40B4-BE49-F238E27FC236}">
                <a16:creationId xmlns:a16="http://schemas.microsoft.com/office/drawing/2014/main" id="{46499CF1-7531-452B-BB42-B284B9FA12CF}"/>
              </a:ext>
            </a:extLst>
          </p:cNvPr>
          <p:cNvSpPr/>
          <p:nvPr/>
        </p:nvSpPr>
        <p:spPr>
          <a:xfrm>
            <a:off x="561678" y="1058449"/>
            <a:ext cx="10980754" cy="1200329"/>
          </a:xfrm>
          <a:prstGeom prst="rect">
            <a:avLst/>
          </a:prstGeom>
        </p:spPr>
        <p:txBody>
          <a:bodyPr wrap="square">
            <a:spAutoFit/>
          </a:bodyPr>
          <a:lstStyle/>
          <a:p>
            <a:pPr algn="just" defTabSz="354013"/>
            <a:r>
              <a:rPr lang="ro-RO" dirty="0"/>
              <a:t>	</a:t>
            </a:r>
            <a:r>
              <a:rPr lang="en-US" i="1" dirty="0" err="1"/>
              <a:t>Ecuația</a:t>
            </a:r>
            <a:r>
              <a:rPr lang="en-US" i="1" dirty="0"/>
              <a:t> de </a:t>
            </a:r>
            <a:r>
              <a:rPr lang="en-US" i="1" dirty="0" err="1"/>
              <a:t>mișcare</a:t>
            </a:r>
            <a:r>
              <a:rPr lang="en-US" i="1" dirty="0"/>
              <a:t> </a:t>
            </a:r>
            <a:r>
              <a:rPr lang="en-US" dirty="0"/>
              <a:t>a </a:t>
            </a:r>
            <a:r>
              <a:rPr lang="en-US" dirty="0" err="1"/>
              <a:t>unui</a:t>
            </a:r>
            <a:r>
              <a:rPr lang="en-US" dirty="0"/>
              <a:t> </a:t>
            </a:r>
            <a:r>
              <a:rPr lang="en-US" dirty="0" err="1"/>
              <a:t>mecanism</a:t>
            </a:r>
            <a:r>
              <a:rPr lang="en-US" dirty="0"/>
              <a:t> </a:t>
            </a:r>
            <a:r>
              <a:rPr lang="en-US" dirty="0" err="1"/>
              <a:t>este</a:t>
            </a:r>
            <a:r>
              <a:rPr lang="en-US" dirty="0"/>
              <a:t> </a:t>
            </a:r>
            <a:r>
              <a:rPr lang="en-US" dirty="0" err="1"/>
              <a:t>relația</a:t>
            </a:r>
            <a:r>
              <a:rPr lang="en-US" dirty="0"/>
              <a:t> cu care se </a:t>
            </a:r>
            <a:r>
              <a:rPr lang="en-US" dirty="0" err="1"/>
              <a:t>poate</a:t>
            </a:r>
            <a:r>
              <a:rPr lang="en-US" dirty="0"/>
              <a:t> </a:t>
            </a:r>
            <a:r>
              <a:rPr lang="en-US" dirty="0" err="1"/>
              <a:t>determina</a:t>
            </a:r>
            <a:r>
              <a:rPr lang="en-US" dirty="0"/>
              <a:t> </a:t>
            </a:r>
            <a:r>
              <a:rPr lang="en-US" dirty="0" err="1"/>
              <a:t>legea</a:t>
            </a:r>
            <a:r>
              <a:rPr lang="en-US" dirty="0"/>
              <a:t> de </a:t>
            </a:r>
            <a:r>
              <a:rPr lang="en-US" dirty="0" err="1"/>
              <a:t>mișcare</a:t>
            </a:r>
            <a:r>
              <a:rPr lang="en-US" dirty="0"/>
              <a:t> </a:t>
            </a:r>
            <a:r>
              <a:rPr lang="en-US" dirty="0" err="1"/>
              <a:t>reală</a:t>
            </a:r>
            <a:r>
              <a:rPr lang="en-US" dirty="0"/>
              <a:t> a </a:t>
            </a:r>
            <a:r>
              <a:rPr lang="en-US" dirty="0" err="1"/>
              <a:t>elementului</a:t>
            </a:r>
            <a:r>
              <a:rPr lang="en-US" dirty="0"/>
              <a:t> </a:t>
            </a:r>
            <a:r>
              <a:rPr lang="en-US" dirty="0" err="1"/>
              <a:t>conducător</a:t>
            </a:r>
            <a:r>
              <a:rPr lang="en-US" dirty="0"/>
              <a:t>, </a:t>
            </a:r>
            <a:r>
              <a:rPr lang="en-US" dirty="0" err="1"/>
              <a:t>cunoscând</a:t>
            </a:r>
            <a:r>
              <a:rPr lang="en-US" dirty="0"/>
              <a:t> </a:t>
            </a:r>
            <a:r>
              <a:rPr lang="en-US" dirty="0" err="1"/>
              <a:t>sistemul</a:t>
            </a:r>
            <a:r>
              <a:rPr lang="en-US" dirty="0"/>
              <a:t> de </a:t>
            </a:r>
            <a:r>
              <a:rPr lang="en-US" dirty="0" err="1"/>
              <a:t>forțe</a:t>
            </a:r>
            <a:r>
              <a:rPr lang="en-US" dirty="0"/>
              <a:t> </a:t>
            </a:r>
            <a:r>
              <a:rPr lang="en-US" dirty="0" err="1"/>
              <a:t>ce</a:t>
            </a:r>
            <a:r>
              <a:rPr lang="en-US" dirty="0"/>
              <a:t> </a:t>
            </a:r>
            <a:r>
              <a:rPr lang="en-US" dirty="0" err="1"/>
              <a:t>acționează</a:t>
            </a:r>
            <a:r>
              <a:rPr lang="en-US" dirty="0"/>
              <a:t> </a:t>
            </a:r>
            <a:r>
              <a:rPr lang="en-US" dirty="0" err="1"/>
              <a:t>asupra</a:t>
            </a:r>
            <a:r>
              <a:rPr lang="en-US" dirty="0"/>
              <a:t> </a:t>
            </a:r>
            <a:r>
              <a:rPr lang="en-US" dirty="0" err="1"/>
              <a:t>elementelor</a:t>
            </a:r>
            <a:r>
              <a:rPr lang="en-US" dirty="0"/>
              <a:t> </a:t>
            </a:r>
            <a:r>
              <a:rPr lang="en-US" dirty="0" err="1"/>
              <a:t>cinematice</a:t>
            </a:r>
            <a:r>
              <a:rPr lang="ro-RO" dirty="0"/>
              <a:t>.</a:t>
            </a:r>
          </a:p>
          <a:p>
            <a:pPr algn="just" defTabSz="354013"/>
            <a:r>
              <a:rPr lang="ro-RO" dirty="0"/>
              <a:t>	Pentru determinarea ecuațiilor de mișcare, mecanismul se înlocuiește cu un model dinamic echivalent la baza căruia stă</a:t>
            </a:r>
            <a:r>
              <a:rPr lang="ro-RO" i="1" dirty="0"/>
              <a:t> elementul de reducere.</a:t>
            </a:r>
            <a:endParaRPr lang="en-US"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2F5EC5E-2453-4727-929C-284195F5324E}"/>
                  </a:ext>
                </a:extLst>
              </p:cNvPr>
              <p:cNvSpPr/>
              <p:nvPr/>
            </p:nvSpPr>
            <p:spPr>
              <a:xfrm>
                <a:off x="3311682" y="2434734"/>
                <a:ext cx="11919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𝐶</m:t>
                          </m:r>
                        </m:sub>
                      </m:sSub>
                      <m:r>
                        <a:rPr lang="en-US" i="0">
                          <a:latin typeface="Cambria Math" panose="02040503050406030204" pitchFamily="18" charset="0"/>
                        </a:rPr>
                        <m:t>=</m:t>
                      </m:r>
                      <m:r>
                        <a:rPr lang="en-US" i="1">
                          <a:latin typeface="Cambria Math" panose="02040503050406030204" pitchFamily="18" charset="0"/>
                        </a:rPr>
                        <m:t>𝑑𝐿</m:t>
                      </m:r>
                    </m:oMath>
                  </m:oMathPara>
                </a14:m>
                <a:endParaRPr lang="en-US" dirty="0"/>
              </a:p>
            </p:txBody>
          </p:sp>
        </mc:Choice>
        <mc:Fallback xmlns="">
          <p:sp>
            <p:nvSpPr>
              <p:cNvPr id="10" name="Rectangle 9">
                <a:extLst>
                  <a:ext uri="{FF2B5EF4-FFF2-40B4-BE49-F238E27FC236}">
                    <a16:creationId xmlns:a16="http://schemas.microsoft.com/office/drawing/2014/main" id="{32F5EC5E-2453-4727-929C-284195F5324E}"/>
                  </a:ext>
                </a:extLst>
              </p:cNvPr>
              <p:cNvSpPr>
                <a:spLocks noRot="1" noChangeAspect="1" noMove="1" noResize="1" noEditPoints="1" noAdjustHandles="1" noChangeArrowheads="1" noChangeShapeType="1" noTextEdit="1"/>
              </p:cNvSpPr>
              <p:nvPr/>
            </p:nvSpPr>
            <p:spPr>
              <a:xfrm>
                <a:off x="3311682" y="2434734"/>
                <a:ext cx="1191929"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2F75BB2-19CF-48D6-80C0-ABEF16FC7408}"/>
                  </a:ext>
                </a:extLst>
              </p:cNvPr>
              <p:cNvSpPr/>
              <p:nvPr/>
            </p:nvSpPr>
            <p:spPr>
              <a:xfrm>
                <a:off x="4801112" y="2333691"/>
                <a:ext cx="5962466" cy="646331"/>
              </a:xfrm>
              <a:prstGeom prst="rect">
                <a:avLst/>
              </a:prstGeom>
            </p:spPr>
            <p:txBody>
              <a:bodyPr wrap="none">
                <a:spAutoFit/>
              </a:bodyPr>
              <a:lstStyle/>
              <a:p>
                <a14:m>
                  <m:oMath xmlns:m="http://schemas.openxmlformats.org/officeDocument/2006/math">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𝐶</m:t>
                        </m:r>
                      </m:sub>
                    </m:sSub>
                  </m:oMath>
                </a14:m>
                <a:r>
                  <a:rPr lang="ro-RO" dirty="0"/>
                  <a:t> – diferențiala energiei cinetice.</a:t>
                </a:r>
              </a:p>
              <a:p>
                <a14:m>
                  <m:oMath xmlns:m="http://schemas.openxmlformats.org/officeDocument/2006/math">
                    <m:r>
                      <a:rPr lang="en-US" i="1">
                        <a:latin typeface="Cambria Math" panose="02040503050406030204" pitchFamily="18" charset="0"/>
                      </a:rPr>
                      <m:t>𝑑𝐿</m:t>
                    </m:r>
                  </m:oMath>
                </a14:m>
                <a:r>
                  <a:rPr lang="ro-RO" dirty="0"/>
                  <a:t> – lucrul mecanic elementar produs forța/momentul redus.</a:t>
                </a:r>
                <a:endParaRPr lang="en-US" dirty="0"/>
              </a:p>
            </p:txBody>
          </p:sp>
        </mc:Choice>
        <mc:Fallback xmlns="">
          <p:sp>
            <p:nvSpPr>
              <p:cNvPr id="11" name="Rectangle 10">
                <a:extLst>
                  <a:ext uri="{FF2B5EF4-FFF2-40B4-BE49-F238E27FC236}">
                    <a16:creationId xmlns:a16="http://schemas.microsoft.com/office/drawing/2014/main" id="{52F75BB2-19CF-48D6-80C0-ABEF16FC7408}"/>
                  </a:ext>
                </a:extLst>
              </p:cNvPr>
              <p:cNvSpPr>
                <a:spLocks noRot="1" noChangeAspect="1" noMove="1" noResize="1" noEditPoints="1" noAdjustHandles="1" noChangeArrowheads="1" noChangeShapeType="1" noTextEdit="1"/>
              </p:cNvSpPr>
              <p:nvPr/>
            </p:nvSpPr>
            <p:spPr>
              <a:xfrm>
                <a:off x="4801112" y="2333691"/>
                <a:ext cx="5962466" cy="646331"/>
              </a:xfrm>
              <a:prstGeom prst="rect">
                <a:avLst/>
              </a:prstGeom>
              <a:blipFill>
                <a:blip r:embed="rId3"/>
                <a:stretch>
                  <a:fillRect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5829E455-BFF4-435C-ABB2-BFB022050B93}"/>
                  </a:ext>
                </a:extLst>
              </p:cNvPr>
              <p:cNvSpPr/>
              <p:nvPr/>
            </p:nvSpPr>
            <p:spPr>
              <a:xfrm>
                <a:off x="2566155" y="4002138"/>
                <a:ext cx="2102820" cy="7243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d>
                        <m:dPr>
                          <m:ctrlPr>
                            <a:rPr lang="en-US" i="1" smtClean="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𝑟</m:t>
                              </m:r>
                            </m:sup>
                          </m:sSup>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ro-RO" i="1">
                                      <a:latin typeface="Cambria Math" panose="02040503050406030204" pitchFamily="18" charset="0"/>
                                    </a:rPr>
                                    <m:t>2</m:t>
                                  </m:r>
                                </m:sup>
                              </m:sSup>
                            </m:num>
                            <m:den>
                              <m:r>
                                <a:rPr lang="en-US">
                                  <a:latin typeface="Cambria Math" panose="02040503050406030204" pitchFamily="18" charset="0"/>
                                </a:rPr>
                                <m:t>2</m:t>
                              </m:r>
                            </m:den>
                          </m:f>
                        </m:e>
                      </m:d>
                      <m:r>
                        <a:rPr lang="en-US">
                          <a:latin typeface="Cambria Math" panose="02040503050406030204" pitchFamily="18" charset="0"/>
                        </a:rPr>
                        <m:t>=</m:t>
                      </m:r>
                      <m:sSup>
                        <m:sSupPr>
                          <m:ctrlPr>
                            <a:rPr lang="ro-RO" i="1">
                              <a:latin typeface="Cambria Math" panose="02040503050406030204" pitchFamily="18" charset="0"/>
                            </a:rPr>
                          </m:ctrlPr>
                        </m:sSupPr>
                        <m:e>
                          <m:r>
                            <a:rPr lang="ro-RO" i="1">
                              <a:latin typeface="Cambria Math" panose="02040503050406030204" pitchFamily="18" charset="0"/>
                            </a:rPr>
                            <m:t>𝑀</m:t>
                          </m:r>
                        </m:e>
                        <m:sup>
                          <m:r>
                            <a:rPr lang="ro-RO" i="1">
                              <a:latin typeface="Cambria Math" panose="02040503050406030204" pitchFamily="18" charset="0"/>
                            </a:rPr>
                            <m:t>𝑟</m:t>
                          </m:r>
                        </m:sup>
                      </m:sSup>
                      <m:r>
                        <a:rPr lang="ro-RO" i="1">
                          <a:latin typeface="Cambria Math" panose="02040503050406030204" pitchFamily="18" charset="0"/>
                        </a:rPr>
                        <m:t>𝑑</m:t>
                      </m:r>
                      <m:r>
                        <a:rPr lang="ro-RO"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26" name="Rectangle 25">
                <a:extLst>
                  <a:ext uri="{FF2B5EF4-FFF2-40B4-BE49-F238E27FC236}">
                    <a16:creationId xmlns:a16="http://schemas.microsoft.com/office/drawing/2014/main" id="{5829E455-BFF4-435C-ABB2-BFB022050B93}"/>
                  </a:ext>
                </a:extLst>
              </p:cNvPr>
              <p:cNvSpPr>
                <a:spLocks noRot="1" noChangeAspect="1" noMove="1" noResize="1" noEditPoints="1" noAdjustHandles="1" noChangeArrowheads="1" noChangeShapeType="1" noTextEdit="1"/>
              </p:cNvSpPr>
              <p:nvPr/>
            </p:nvSpPr>
            <p:spPr>
              <a:xfrm>
                <a:off x="2566155" y="4002138"/>
                <a:ext cx="2102820" cy="7243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793EF133-7E0C-4497-9361-1061120BABD2}"/>
                  </a:ext>
                </a:extLst>
              </p:cNvPr>
              <p:cNvSpPr/>
              <p:nvPr/>
            </p:nvSpPr>
            <p:spPr>
              <a:xfrm>
                <a:off x="2591612" y="5266101"/>
                <a:ext cx="2069413" cy="7243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d>
                        <m:dPr>
                          <m:ctrlPr>
                            <a:rPr lang="en-US" i="1" smtClean="0">
                              <a:latin typeface="Cambria Math" panose="02040503050406030204" pitchFamily="18" charset="0"/>
                            </a:rPr>
                          </m:ctrlPr>
                        </m:dPr>
                        <m:e>
                          <m:sSup>
                            <m:sSupPr>
                              <m:ctrlPr>
                                <a:rPr lang="en-US" i="1">
                                  <a:latin typeface="Cambria Math" panose="02040503050406030204" pitchFamily="18" charset="0"/>
                                </a:rPr>
                              </m:ctrlPr>
                            </m:sSupPr>
                            <m:e>
                              <m:r>
                                <a:rPr lang="ro-RO" i="1">
                                  <a:latin typeface="Cambria Math" panose="02040503050406030204" pitchFamily="18" charset="0"/>
                                </a:rPr>
                                <m:t>𝑚</m:t>
                              </m:r>
                            </m:e>
                            <m:sup>
                              <m:r>
                                <a:rPr lang="en-US" i="1">
                                  <a:latin typeface="Cambria Math" panose="02040503050406030204" pitchFamily="18" charset="0"/>
                                </a:rPr>
                                <m:t>𝑟</m:t>
                              </m:r>
                            </m:sup>
                          </m:sSup>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ro-RO" i="1">
                                      <a:latin typeface="Cambria Math" panose="02040503050406030204" pitchFamily="18" charset="0"/>
                                    </a:rPr>
                                    <m:t>𝑣</m:t>
                                  </m:r>
                                </m:e>
                                <m:sup>
                                  <m:r>
                                    <a:rPr lang="ro-RO" i="1">
                                      <a:latin typeface="Cambria Math" panose="02040503050406030204" pitchFamily="18" charset="0"/>
                                    </a:rPr>
                                    <m:t>2</m:t>
                                  </m:r>
                                </m:sup>
                              </m:sSup>
                            </m:num>
                            <m:den>
                              <m:r>
                                <a:rPr lang="en-US">
                                  <a:latin typeface="Cambria Math" panose="02040503050406030204" pitchFamily="18" charset="0"/>
                                </a:rPr>
                                <m:t>2</m:t>
                              </m:r>
                            </m:den>
                          </m:f>
                        </m:e>
                      </m:d>
                      <m:r>
                        <a:rPr lang="en-US">
                          <a:latin typeface="Cambria Math" panose="02040503050406030204" pitchFamily="18" charset="0"/>
                        </a:rPr>
                        <m:t>=</m:t>
                      </m:r>
                      <m:sSup>
                        <m:sSupPr>
                          <m:ctrlPr>
                            <a:rPr lang="ro-RO" i="1">
                              <a:latin typeface="Cambria Math" panose="02040503050406030204" pitchFamily="18" charset="0"/>
                            </a:rPr>
                          </m:ctrlPr>
                        </m:sSupPr>
                        <m:e>
                          <m:r>
                            <a:rPr lang="ro-RO" i="1">
                              <a:latin typeface="Cambria Math" panose="02040503050406030204" pitchFamily="18" charset="0"/>
                            </a:rPr>
                            <m:t>𝐹</m:t>
                          </m:r>
                        </m:e>
                        <m:sup>
                          <m:r>
                            <a:rPr lang="ro-RO" i="1">
                              <a:latin typeface="Cambria Math" panose="02040503050406030204" pitchFamily="18" charset="0"/>
                            </a:rPr>
                            <m:t>𝑟</m:t>
                          </m:r>
                        </m:sup>
                      </m:sSup>
                      <m:r>
                        <a:rPr lang="ro-RO" i="1">
                          <a:latin typeface="Cambria Math" panose="02040503050406030204" pitchFamily="18" charset="0"/>
                        </a:rPr>
                        <m:t>𝑑𝑠</m:t>
                      </m:r>
                    </m:oMath>
                  </m:oMathPara>
                </a14:m>
                <a:endParaRPr lang="en-US" dirty="0"/>
              </a:p>
            </p:txBody>
          </p:sp>
        </mc:Choice>
        <mc:Fallback xmlns="">
          <p:sp>
            <p:nvSpPr>
              <p:cNvPr id="27" name="Rectangle 26">
                <a:extLst>
                  <a:ext uri="{FF2B5EF4-FFF2-40B4-BE49-F238E27FC236}">
                    <a16:creationId xmlns:a16="http://schemas.microsoft.com/office/drawing/2014/main" id="{793EF133-7E0C-4497-9361-1061120BABD2}"/>
                  </a:ext>
                </a:extLst>
              </p:cNvPr>
              <p:cNvSpPr>
                <a:spLocks noRot="1" noChangeAspect="1" noMove="1" noResize="1" noEditPoints="1" noAdjustHandles="1" noChangeArrowheads="1" noChangeShapeType="1" noTextEdit="1"/>
              </p:cNvSpPr>
              <p:nvPr/>
            </p:nvSpPr>
            <p:spPr>
              <a:xfrm>
                <a:off x="2591612" y="5266101"/>
                <a:ext cx="2069413" cy="7243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77D348F8-2DD4-4352-9C3D-0936FF7F62E7}"/>
                  </a:ext>
                </a:extLst>
              </p:cNvPr>
              <p:cNvSpPr/>
              <p:nvPr/>
            </p:nvSpPr>
            <p:spPr>
              <a:xfrm>
                <a:off x="4924694" y="4192036"/>
                <a:ext cx="17827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ro-RO" i="1" smtClean="0">
                              <a:latin typeface="Cambria Math" panose="02040503050406030204" pitchFamily="18" charset="0"/>
                            </a:rPr>
                          </m:ctrlPr>
                        </m:sSupPr>
                        <m:e>
                          <m:r>
                            <a:rPr lang="ro-RO" i="1">
                              <a:latin typeface="Cambria Math" panose="02040503050406030204" pitchFamily="18" charset="0"/>
                            </a:rPr>
                            <m:t>𝑀</m:t>
                          </m:r>
                        </m:e>
                        <m:sup>
                          <m:r>
                            <a:rPr lang="ro-RO" i="1">
                              <a:latin typeface="Cambria Math" panose="02040503050406030204" pitchFamily="18" charset="0"/>
                            </a:rPr>
                            <m:t>𝑟</m:t>
                          </m:r>
                        </m:sup>
                      </m:sSup>
                      <m:r>
                        <a:rPr lang="ro-RO" b="0" i="0" smtClean="0">
                          <a:latin typeface="Cambria Math" panose="02040503050406030204" pitchFamily="18" charset="0"/>
                        </a:rPr>
                        <m:t>=</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𝑀</m:t>
                          </m:r>
                        </m:e>
                        <m:sub>
                          <m:r>
                            <a:rPr lang="ro-RO" b="0" i="1" smtClean="0">
                              <a:latin typeface="Cambria Math" panose="02040503050406030204" pitchFamily="18" charset="0"/>
                            </a:rPr>
                            <m:t>𝑚</m:t>
                          </m:r>
                        </m:sub>
                        <m:sup>
                          <m:r>
                            <a:rPr lang="ro-RO" b="0" i="1" smtClean="0">
                              <a:latin typeface="Cambria Math" panose="02040503050406030204" pitchFamily="18" charset="0"/>
                            </a:rPr>
                            <m:t>𝑟</m:t>
                          </m:r>
                        </m:sup>
                      </m:sSubSup>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𝑀</m:t>
                          </m:r>
                        </m:e>
                        <m:sub>
                          <m:r>
                            <a:rPr lang="ro-RO" b="0" i="1" smtClean="0">
                              <a:latin typeface="Cambria Math" panose="02040503050406030204" pitchFamily="18" charset="0"/>
                            </a:rPr>
                            <m:t>𝑟</m:t>
                          </m:r>
                        </m:sub>
                        <m:sup>
                          <m:r>
                            <a:rPr lang="ro-RO" b="0" i="1" smtClean="0">
                              <a:latin typeface="Cambria Math" panose="02040503050406030204" pitchFamily="18" charset="0"/>
                            </a:rPr>
                            <m:t>𝑟</m:t>
                          </m:r>
                        </m:sup>
                      </m:sSubSup>
                    </m:oMath>
                  </m:oMathPara>
                </a14:m>
                <a:endParaRPr lang="en-US" dirty="0"/>
              </a:p>
            </p:txBody>
          </p:sp>
        </mc:Choice>
        <mc:Fallback xmlns="">
          <p:sp>
            <p:nvSpPr>
              <p:cNvPr id="28" name="Rectangle 27">
                <a:extLst>
                  <a:ext uri="{FF2B5EF4-FFF2-40B4-BE49-F238E27FC236}">
                    <a16:creationId xmlns:a16="http://schemas.microsoft.com/office/drawing/2014/main" id="{77D348F8-2DD4-4352-9C3D-0936FF7F62E7}"/>
                  </a:ext>
                </a:extLst>
              </p:cNvPr>
              <p:cNvSpPr>
                <a:spLocks noRot="1" noChangeAspect="1" noMove="1" noResize="1" noEditPoints="1" noAdjustHandles="1" noChangeArrowheads="1" noChangeShapeType="1" noTextEdit="1"/>
              </p:cNvSpPr>
              <p:nvPr/>
            </p:nvSpPr>
            <p:spPr>
              <a:xfrm>
                <a:off x="4924694" y="4192036"/>
                <a:ext cx="178273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A336988-4412-4C61-9C5F-7D72BAF71C61}"/>
                  </a:ext>
                </a:extLst>
              </p:cNvPr>
              <p:cNvSpPr/>
              <p:nvPr/>
            </p:nvSpPr>
            <p:spPr>
              <a:xfrm>
                <a:off x="5029980" y="5458177"/>
                <a:ext cx="15896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ro-RO" i="1" smtClean="0">
                              <a:latin typeface="Cambria Math" panose="02040503050406030204" pitchFamily="18" charset="0"/>
                            </a:rPr>
                          </m:ctrlPr>
                        </m:sSupPr>
                        <m:e>
                          <m:r>
                            <a:rPr lang="ro-RO" b="0" i="1" smtClean="0">
                              <a:latin typeface="Cambria Math" panose="02040503050406030204" pitchFamily="18" charset="0"/>
                            </a:rPr>
                            <m:t>𝐹</m:t>
                          </m:r>
                        </m:e>
                        <m:sup>
                          <m:r>
                            <a:rPr lang="ro-RO" i="1">
                              <a:latin typeface="Cambria Math" panose="02040503050406030204" pitchFamily="18" charset="0"/>
                            </a:rPr>
                            <m:t>𝑟</m:t>
                          </m:r>
                        </m:sup>
                      </m:sSup>
                      <m:r>
                        <a:rPr lang="ro-RO" b="0" i="0" smtClean="0">
                          <a:latin typeface="Cambria Math" panose="02040503050406030204" pitchFamily="18" charset="0"/>
                        </a:rPr>
                        <m:t>=</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𝐹</m:t>
                          </m:r>
                        </m:e>
                        <m:sub>
                          <m:r>
                            <a:rPr lang="ro-RO" b="0" i="1" smtClean="0">
                              <a:latin typeface="Cambria Math" panose="02040503050406030204" pitchFamily="18" charset="0"/>
                            </a:rPr>
                            <m:t>𝑚</m:t>
                          </m:r>
                        </m:sub>
                        <m:sup>
                          <m:r>
                            <a:rPr lang="ro-RO" b="0" i="1" smtClean="0">
                              <a:latin typeface="Cambria Math" panose="02040503050406030204" pitchFamily="18" charset="0"/>
                            </a:rPr>
                            <m:t>𝑟</m:t>
                          </m:r>
                        </m:sup>
                      </m:sSubSup>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𝐹</m:t>
                          </m:r>
                        </m:e>
                        <m:sub>
                          <m:r>
                            <a:rPr lang="ro-RO" b="0" i="1" smtClean="0">
                              <a:latin typeface="Cambria Math" panose="02040503050406030204" pitchFamily="18" charset="0"/>
                            </a:rPr>
                            <m:t>𝑟</m:t>
                          </m:r>
                        </m:sub>
                        <m:sup>
                          <m:r>
                            <a:rPr lang="ro-RO" b="0" i="1" smtClean="0">
                              <a:latin typeface="Cambria Math" panose="02040503050406030204" pitchFamily="18" charset="0"/>
                            </a:rPr>
                            <m:t>𝑟</m:t>
                          </m:r>
                        </m:sup>
                      </m:sSubSup>
                    </m:oMath>
                  </m:oMathPara>
                </a14:m>
                <a:endParaRPr lang="en-US" dirty="0"/>
              </a:p>
            </p:txBody>
          </p:sp>
        </mc:Choice>
        <mc:Fallback xmlns="">
          <p:sp>
            <p:nvSpPr>
              <p:cNvPr id="29" name="Rectangle 28">
                <a:extLst>
                  <a:ext uri="{FF2B5EF4-FFF2-40B4-BE49-F238E27FC236}">
                    <a16:creationId xmlns:a16="http://schemas.microsoft.com/office/drawing/2014/main" id="{1A336988-4412-4C61-9C5F-7D72BAF71C61}"/>
                  </a:ext>
                </a:extLst>
              </p:cNvPr>
              <p:cNvSpPr>
                <a:spLocks noRot="1" noChangeAspect="1" noMove="1" noResize="1" noEditPoints="1" noAdjustHandles="1" noChangeArrowheads="1" noChangeShapeType="1" noTextEdit="1"/>
              </p:cNvSpPr>
              <p:nvPr/>
            </p:nvSpPr>
            <p:spPr>
              <a:xfrm>
                <a:off x="5029980" y="5458177"/>
                <a:ext cx="1589666" cy="369332"/>
              </a:xfrm>
              <a:prstGeom prst="rect">
                <a:avLst/>
              </a:prstGeom>
              <a:blipFill>
                <a:blip r:embed="rId7"/>
                <a:stretch>
                  <a:fillRect/>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34EC1989-4563-4595-BA15-6E68A62E28AD}"/>
              </a:ext>
            </a:extLst>
          </p:cNvPr>
          <p:cNvGrpSpPr/>
          <p:nvPr/>
        </p:nvGrpSpPr>
        <p:grpSpPr>
          <a:xfrm>
            <a:off x="649568" y="3713950"/>
            <a:ext cx="1459851" cy="1161038"/>
            <a:chOff x="649568" y="3354409"/>
            <a:chExt cx="1459851" cy="1161038"/>
          </a:xfrm>
        </p:grpSpPr>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92D6692-7C32-4A19-A29B-C851893A871B}"/>
                    </a:ext>
                  </a:extLst>
                </p:cNvPr>
                <p:cNvSpPr/>
                <p:nvPr/>
              </p:nvSpPr>
              <p:spPr>
                <a:xfrm>
                  <a:off x="706727" y="3354409"/>
                  <a:ext cx="1308050"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𝐶</m:t>
                            </m:r>
                          </m:sub>
                        </m:sSub>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𝑟</m:t>
                            </m:r>
                          </m:sup>
                        </m:sSup>
                        <m:f>
                          <m:fPr>
                            <m:ctrlPr>
                              <a:rPr lang="en-US" i="1">
                                <a:latin typeface="Cambria Math" panose="02040503050406030204" pitchFamily="18" charset="0"/>
                              </a:rPr>
                            </m:ctrlPr>
                          </m:fPr>
                          <m:num>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𝜔</m:t>
                                </m:r>
                              </m:e>
                              <m:sup>
                                <m:r>
                                  <a:rPr lang="ro-RO" b="0" i="1" smtClean="0">
                                    <a:latin typeface="Cambria Math" panose="02040503050406030204" pitchFamily="18" charset="0"/>
                                  </a:rPr>
                                  <m:t>2</m:t>
                                </m:r>
                              </m:sup>
                            </m:sSup>
                          </m:num>
                          <m:den>
                            <m:r>
                              <a:rPr lang="en-US" i="0">
                                <a:latin typeface="Cambria Math" panose="02040503050406030204" pitchFamily="18" charset="0"/>
                              </a:rPr>
                              <m:t>2</m:t>
                            </m:r>
                          </m:den>
                        </m:f>
                      </m:oMath>
                    </m:oMathPara>
                  </a14:m>
                  <a:endParaRPr lang="en-US" dirty="0"/>
                </a:p>
              </p:txBody>
            </p:sp>
          </mc:Choice>
          <mc:Fallback xmlns="">
            <p:sp>
              <p:nvSpPr>
                <p:cNvPr id="13" name="Rectangle 12">
                  <a:extLst>
                    <a:ext uri="{FF2B5EF4-FFF2-40B4-BE49-F238E27FC236}">
                      <a16:creationId xmlns:a16="http://schemas.microsoft.com/office/drawing/2014/main" id="{492D6692-7C32-4A19-A29B-C851893A871B}"/>
                    </a:ext>
                  </a:extLst>
                </p:cNvPr>
                <p:cNvSpPr>
                  <a:spLocks noRot="1" noChangeAspect="1" noMove="1" noResize="1" noEditPoints="1" noAdjustHandles="1" noChangeArrowheads="1" noChangeShapeType="1" noTextEdit="1"/>
                </p:cNvSpPr>
                <p:nvPr/>
              </p:nvSpPr>
              <p:spPr>
                <a:xfrm>
                  <a:off x="706727" y="3354409"/>
                  <a:ext cx="1308050" cy="64633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87DA07FC-67ED-4987-905D-DF6975D0DF3F}"/>
                    </a:ext>
                  </a:extLst>
                </p:cNvPr>
                <p:cNvSpPr/>
                <p:nvPr/>
              </p:nvSpPr>
              <p:spPr>
                <a:xfrm>
                  <a:off x="706727" y="4146115"/>
                  <a:ext cx="14026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𝑑𝐿</m:t>
                        </m:r>
                        <m:r>
                          <a:rPr lang="ro-RO" b="0" i="1" smtClean="0">
                            <a:latin typeface="Cambria Math" panose="02040503050406030204" pitchFamily="18" charset="0"/>
                          </a:rPr>
                          <m:t>=</m:t>
                        </m:r>
                        <m:sSup>
                          <m:sSupPr>
                            <m:ctrlPr>
                              <a:rPr lang="ro-RO" b="0" i="1" smtClean="0">
                                <a:latin typeface="Cambria Math" panose="02040503050406030204" pitchFamily="18" charset="0"/>
                              </a:rPr>
                            </m:ctrlPr>
                          </m:sSupPr>
                          <m:e>
                            <m:r>
                              <a:rPr lang="ro-RO" b="0" i="1" smtClean="0">
                                <a:latin typeface="Cambria Math" panose="02040503050406030204" pitchFamily="18" charset="0"/>
                              </a:rPr>
                              <m:t>𝑀</m:t>
                            </m:r>
                          </m:e>
                          <m:sup>
                            <m:r>
                              <a:rPr lang="ro-RO" b="0" i="1" smtClean="0">
                                <a:latin typeface="Cambria Math" panose="02040503050406030204" pitchFamily="18" charset="0"/>
                              </a:rPr>
                              <m:t>𝑟</m:t>
                            </m:r>
                          </m:sup>
                        </m:sSup>
                        <m:r>
                          <a:rPr lang="ro-RO" b="0" i="1" smtClean="0">
                            <a:latin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15" name="Rectangle 14">
                  <a:extLst>
                    <a:ext uri="{FF2B5EF4-FFF2-40B4-BE49-F238E27FC236}">
                      <a16:creationId xmlns:a16="http://schemas.microsoft.com/office/drawing/2014/main" id="{87DA07FC-67ED-4987-905D-DF6975D0DF3F}"/>
                    </a:ext>
                  </a:extLst>
                </p:cNvPr>
                <p:cNvSpPr>
                  <a:spLocks noRot="1" noChangeAspect="1" noMove="1" noResize="1" noEditPoints="1" noAdjustHandles="1" noChangeArrowheads="1" noChangeShapeType="1" noTextEdit="1"/>
                </p:cNvSpPr>
                <p:nvPr/>
              </p:nvSpPr>
              <p:spPr>
                <a:xfrm>
                  <a:off x="706727" y="4146115"/>
                  <a:ext cx="1402692" cy="369332"/>
                </a:xfrm>
                <a:prstGeom prst="rect">
                  <a:avLst/>
                </a:prstGeom>
                <a:blipFill>
                  <a:blip r:embed="rId9"/>
                  <a:stretch>
                    <a:fillRect b="-6557"/>
                  </a:stretch>
                </a:blipFill>
              </p:spPr>
              <p:txBody>
                <a:bodyPr/>
                <a:lstStyle/>
                <a:p>
                  <a:r>
                    <a:rPr lang="en-US">
                      <a:noFill/>
                    </a:rPr>
                    <a:t> </a:t>
                  </a:r>
                </a:p>
              </p:txBody>
            </p:sp>
          </mc:Fallback>
        </mc:AlternateContent>
        <p:sp>
          <p:nvSpPr>
            <p:cNvPr id="30" name="Left Brace 29">
              <a:extLst>
                <a:ext uri="{FF2B5EF4-FFF2-40B4-BE49-F238E27FC236}">
                  <a16:creationId xmlns:a16="http://schemas.microsoft.com/office/drawing/2014/main" id="{7A57C40C-736F-47F3-ABE6-261C29B9E713}"/>
                </a:ext>
              </a:extLst>
            </p:cNvPr>
            <p:cNvSpPr/>
            <p:nvPr/>
          </p:nvSpPr>
          <p:spPr>
            <a:xfrm>
              <a:off x="649568" y="3498934"/>
              <a:ext cx="121412" cy="1011692"/>
            </a:xfrm>
            <a:prstGeom prst="leftBrace">
              <a:avLst>
                <a:gd name="adj1" fmla="val 59868"/>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C8E461F-6F95-429D-96C5-D7EB78A48E3F}"/>
              </a:ext>
            </a:extLst>
          </p:cNvPr>
          <p:cNvGrpSpPr/>
          <p:nvPr/>
        </p:nvGrpSpPr>
        <p:grpSpPr>
          <a:xfrm>
            <a:off x="675025" y="4977913"/>
            <a:ext cx="1434394" cy="1181179"/>
            <a:chOff x="675025" y="4618372"/>
            <a:chExt cx="1434394" cy="1181179"/>
          </a:xfrm>
        </p:grpSpPr>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2DDC19CC-DB68-4D49-A315-A4D8AB3C005C}"/>
                    </a:ext>
                  </a:extLst>
                </p:cNvPr>
                <p:cNvSpPr/>
                <p:nvPr/>
              </p:nvSpPr>
              <p:spPr>
                <a:xfrm>
                  <a:off x="732184" y="4618372"/>
                  <a:ext cx="137723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𝐶</m:t>
                            </m:r>
                          </m:sub>
                        </m:sSub>
                        <m:r>
                          <a:rPr lang="en-US" i="0">
                            <a:latin typeface="Cambria Math" panose="02040503050406030204" pitchFamily="18" charset="0"/>
                          </a:rPr>
                          <m:t>=</m:t>
                        </m:r>
                        <m:sSup>
                          <m:sSupPr>
                            <m:ctrlPr>
                              <a:rPr lang="en-US" i="1">
                                <a:latin typeface="Cambria Math" panose="02040503050406030204" pitchFamily="18" charset="0"/>
                              </a:rPr>
                            </m:ctrlPr>
                          </m:sSupPr>
                          <m:e>
                            <m:r>
                              <a:rPr lang="ro-RO" b="0" i="1" smtClean="0">
                                <a:latin typeface="Cambria Math" panose="02040503050406030204" pitchFamily="18" charset="0"/>
                              </a:rPr>
                              <m:t>𝑚</m:t>
                            </m:r>
                          </m:e>
                          <m:sup>
                            <m:r>
                              <a:rPr lang="en-US" i="1">
                                <a:latin typeface="Cambria Math" panose="02040503050406030204" pitchFamily="18" charset="0"/>
                              </a:rPr>
                              <m:t>𝑟</m:t>
                            </m:r>
                          </m:sup>
                        </m:sSup>
                        <m:f>
                          <m:fPr>
                            <m:ctrlPr>
                              <a:rPr lang="en-US" i="1">
                                <a:latin typeface="Cambria Math" panose="02040503050406030204" pitchFamily="18" charset="0"/>
                              </a:rPr>
                            </m:ctrlPr>
                          </m:fPr>
                          <m:num>
                            <m:sSup>
                              <m:sSupPr>
                                <m:ctrlPr>
                                  <a:rPr lang="en-US" i="1" smtClean="0">
                                    <a:latin typeface="Cambria Math" panose="02040503050406030204" pitchFamily="18" charset="0"/>
                                  </a:rPr>
                                </m:ctrlPr>
                              </m:sSupPr>
                              <m:e>
                                <m:r>
                                  <a:rPr lang="ro-RO" b="0" i="1" smtClean="0">
                                    <a:latin typeface="Cambria Math" panose="02040503050406030204" pitchFamily="18" charset="0"/>
                                  </a:rPr>
                                  <m:t>𝑣</m:t>
                                </m:r>
                              </m:e>
                              <m:sup>
                                <m:r>
                                  <a:rPr lang="ro-RO" b="0" i="1" smtClean="0">
                                    <a:latin typeface="Cambria Math" panose="02040503050406030204" pitchFamily="18" charset="0"/>
                                  </a:rPr>
                                  <m:t>2</m:t>
                                </m:r>
                              </m:sup>
                            </m:sSup>
                          </m:num>
                          <m:den>
                            <m:r>
                              <a:rPr lang="en-US" i="0">
                                <a:latin typeface="Cambria Math" panose="02040503050406030204" pitchFamily="18" charset="0"/>
                              </a:rPr>
                              <m:t>2</m:t>
                            </m:r>
                          </m:den>
                        </m:f>
                      </m:oMath>
                    </m:oMathPara>
                  </a14:m>
                  <a:endParaRPr lang="en-US" dirty="0"/>
                </a:p>
              </p:txBody>
            </p:sp>
          </mc:Choice>
          <mc:Fallback xmlns="">
            <p:sp>
              <p:nvSpPr>
                <p:cNvPr id="14" name="Rectangle 13">
                  <a:extLst>
                    <a:ext uri="{FF2B5EF4-FFF2-40B4-BE49-F238E27FC236}">
                      <a16:creationId xmlns:a16="http://schemas.microsoft.com/office/drawing/2014/main" id="{2DDC19CC-DB68-4D49-A315-A4D8AB3C005C}"/>
                    </a:ext>
                  </a:extLst>
                </p:cNvPr>
                <p:cNvSpPr>
                  <a:spLocks noRot="1" noChangeAspect="1" noMove="1" noResize="1" noEditPoints="1" noAdjustHandles="1" noChangeArrowheads="1" noChangeShapeType="1" noTextEdit="1"/>
                </p:cNvSpPr>
                <p:nvPr/>
              </p:nvSpPr>
              <p:spPr>
                <a:xfrm>
                  <a:off x="732184" y="4618372"/>
                  <a:ext cx="1377235" cy="6463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E041760F-C702-4058-A40A-8E79C98BF16B}"/>
                    </a:ext>
                  </a:extLst>
                </p:cNvPr>
                <p:cNvSpPr/>
                <p:nvPr/>
              </p:nvSpPr>
              <p:spPr>
                <a:xfrm>
                  <a:off x="732184" y="5430219"/>
                  <a:ext cx="13000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𝑑𝐿</m:t>
                        </m:r>
                        <m:r>
                          <a:rPr lang="ro-RO" b="0" i="1" smtClean="0">
                            <a:latin typeface="Cambria Math" panose="02040503050406030204" pitchFamily="18" charset="0"/>
                          </a:rPr>
                          <m:t>=</m:t>
                        </m:r>
                        <m:sSup>
                          <m:sSupPr>
                            <m:ctrlPr>
                              <a:rPr lang="ro-RO" b="0" i="1" smtClean="0">
                                <a:latin typeface="Cambria Math" panose="02040503050406030204" pitchFamily="18" charset="0"/>
                              </a:rPr>
                            </m:ctrlPr>
                          </m:sSupPr>
                          <m:e>
                            <m:r>
                              <a:rPr lang="ro-RO" b="0" i="1" smtClean="0">
                                <a:latin typeface="Cambria Math" panose="02040503050406030204" pitchFamily="18" charset="0"/>
                              </a:rPr>
                              <m:t>𝐹</m:t>
                            </m:r>
                          </m:e>
                          <m:sup>
                            <m:r>
                              <a:rPr lang="ro-RO" b="0" i="1" smtClean="0">
                                <a:latin typeface="Cambria Math" panose="02040503050406030204" pitchFamily="18" charset="0"/>
                              </a:rPr>
                              <m:t>𝑟</m:t>
                            </m:r>
                          </m:sup>
                        </m:sSup>
                        <m:r>
                          <a:rPr lang="ro-RO" b="0" i="1" smtClean="0">
                            <a:latin typeface="Cambria Math" panose="02040503050406030204" pitchFamily="18" charset="0"/>
                          </a:rPr>
                          <m:t>𝑑𝑠</m:t>
                        </m:r>
                      </m:oMath>
                    </m:oMathPara>
                  </a14:m>
                  <a:endParaRPr lang="en-US" dirty="0"/>
                </a:p>
              </p:txBody>
            </p:sp>
          </mc:Choice>
          <mc:Fallback xmlns="">
            <p:sp>
              <p:nvSpPr>
                <p:cNvPr id="25" name="Rectangle 24">
                  <a:extLst>
                    <a:ext uri="{FF2B5EF4-FFF2-40B4-BE49-F238E27FC236}">
                      <a16:creationId xmlns:a16="http://schemas.microsoft.com/office/drawing/2014/main" id="{E041760F-C702-4058-A40A-8E79C98BF16B}"/>
                    </a:ext>
                  </a:extLst>
                </p:cNvPr>
                <p:cNvSpPr>
                  <a:spLocks noRot="1" noChangeAspect="1" noMove="1" noResize="1" noEditPoints="1" noAdjustHandles="1" noChangeArrowheads="1" noChangeShapeType="1" noTextEdit="1"/>
                </p:cNvSpPr>
                <p:nvPr/>
              </p:nvSpPr>
              <p:spPr>
                <a:xfrm>
                  <a:off x="732184" y="5430219"/>
                  <a:ext cx="1300099" cy="369332"/>
                </a:xfrm>
                <a:prstGeom prst="rect">
                  <a:avLst/>
                </a:prstGeom>
                <a:blipFill>
                  <a:blip r:embed="rId11"/>
                  <a:stretch>
                    <a:fillRect/>
                  </a:stretch>
                </a:blipFill>
              </p:spPr>
              <p:txBody>
                <a:bodyPr/>
                <a:lstStyle/>
                <a:p>
                  <a:r>
                    <a:rPr lang="en-US">
                      <a:noFill/>
                    </a:rPr>
                    <a:t> </a:t>
                  </a:r>
                </a:p>
              </p:txBody>
            </p:sp>
          </mc:Fallback>
        </mc:AlternateContent>
        <p:sp>
          <p:nvSpPr>
            <p:cNvPr id="31" name="Left Brace 30">
              <a:extLst>
                <a:ext uri="{FF2B5EF4-FFF2-40B4-BE49-F238E27FC236}">
                  <a16:creationId xmlns:a16="http://schemas.microsoft.com/office/drawing/2014/main" id="{DF98278C-0826-41D9-92EA-3FEDA58197DE}"/>
                </a:ext>
              </a:extLst>
            </p:cNvPr>
            <p:cNvSpPr/>
            <p:nvPr/>
          </p:nvSpPr>
          <p:spPr>
            <a:xfrm>
              <a:off x="675025" y="4764928"/>
              <a:ext cx="121412" cy="1011692"/>
            </a:xfrm>
            <a:prstGeom prst="leftBrace">
              <a:avLst>
                <a:gd name="adj1" fmla="val 59868"/>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2" name="Arrow: Right 31">
            <a:extLst>
              <a:ext uri="{FF2B5EF4-FFF2-40B4-BE49-F238E27FC236}">
                <a16:creationId xmlns:a16="http://schemas.microsoft.com/office/drawing/2014/main" id="{A9A27DB1-5845-4A9B-BE15-896591472FDD}"/>
              </a:ext>
            </a:extLst>
          </p:cNvPr>
          <p:cNvSpPr/>
          <p:nvPr/>
        </p:nvSpPr>
        <p:spPr>
          <a:xfrm>
            <a:off x="2315882" y="4289072"/>
            <a:ext cx="213360"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5EFDE922-AB73-4502-8B0B-4D92F4002149}"/>
              </a:ext>
            </a:extLst>
          </p:cNvPr>
          <p:cNvSpPr/>
          <p:nvPr/>
        </p:nvSpPr>
        <p:spPr>
          <a:xfrm>
            <a:off x="4694432" y="5555213"/>
            <a:ext cx="213360"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8D43B3FF-2C08-423C-BC25-52554B10F420}"/>
              </a:ext>
            </a:extLst>
          </p:cNvPr>
          <p:cNvSpPr/>
          <p:nvPr/>
        </p:nvSpPr>
        <p:spPr>
          <a:xfrm>
            <a:off x="4668975" y="4289072"/>
            <a:ext cx="213360"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8783D3FD-F0C7-49A2-BC47-6458E30233F0}"/>
              </a:ext>
            </a:extLst>
          </p:cNvPr>
          <p:cNvSpPr/>
          <p:nvPr/>
        </p:nvSpPr>
        <p:spPr>
          <a:xfrm>
            <a:off x="2340369" y="5534305"/>
            <a:ext cx="213360"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429131E-8FCE-4026-AC81-4A955A1C51F5}"/>
                  </a:ext>
                </a:extLst>
              </p:cNvPr>
              <p:cNvSpPr txBox="1"/>
              <p:nvPr/>
            </p:nvSpPr>
            <p:spPr>
              <a:xfrm>
                <a:off x="7121545" y="3953861"/>
                <a:ext cx="4220899" cy="8456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Δ</m:t>
                          </m:r>
                          <m:r>
                            <a:rPr lang="en-US" i="1">
                              <a:latin typeface="Cambria Math" panose="02040503050406030204" pitchFamily="18" charset="0"/>
                            </a:rPr>
                            <m:t>𝐸</m:t>
                          </m:r>
                        </m:e>
                        <m:sub>
                          <m:sSub>
                            <m:sSubPr>
                              <m:ctrlPr>
                                <a:rPr lang="en-US" i="1" smtClean="0">
                                  <a:latin typeface="Cambria Math" panose="02040503050406030204" pitchFamily="18" charset="0"/>
                                </a:rPr>
                              </m:ctrlPr>
                            </m:sSubPr>
                            <m:e>
                              <m:r>
                                <a:rPr lang="ro-RO" b="0" i="1" smtClean="0">
                                  <a:latin typeface="Cambria Math" panose="02040503050406030204" pitchFamily="18" charset="0"/>
                                </a:rPr>
                                <m:t>𝑐</m:t>
                              </m:r>
                            </m:e>
                            <m:sub>
                              <m:r>
                                <a:rPr lang="ro-RO" b="0" i="1" smtClean="0">
                                  <a:latin typeface="Cambria Math" panose="02040503050406030204" pitchFamily="18" charset="0"/>
                                </a:rPr>
                                <m:t>12</m:t>
                              </m:r>
                            </m:sub>
                          </m:sSub>
                        </m:sub>
                      </m:sSub>
                      <m:r>
                        <a:rPr lang="en-US">
                          <a:latin typeface="Cambria Math" panose="02040503050406030204" pitchFamily="18" charset="0"/>
                        </a:rPr>
                        <m:t>=</m:t>
                      </m:r>
                      <m:sSubSup>
                        <m:sSubSupPr>
                          <m:ctrlPr>
                            <a:rPr lang="en-US" i="1" smtClean="0">
                              <a:latin typeface="Cambria Math" panose="02040503050406030204" pitchFamily="18" charset="0"/>
                            </a:rPr>
                          </m:ctrlPr>
                        </m:sSubSupPr>
                        <m:e>
                          <m:r>
                            <a:rPr lang="ro-RO" b="0" i="1" smtClean="0">
                              <a:latin typeface="Cambria Math" panose="02040503050406030204" pitchFamily="18" charset="0"/>
                            </a:rPr>
                            <m:t>𝐼</m:t>
                          </m:r>
                        </m:e>
                        <m:sub>
                          <m:r>
                            <a:rPr lang="ro-RO" b="0" i="1" smtClean="0">
                              <a:latin typeface="Cambria Math" panose="02040503050406030204" pitchFamily="18" charset="0"/>
                            </a:rPr>
                            <m:t>2</m:t>
                          </m:r>
                        </m:sub>
                        <m:sup>
                          <m:r>
                            <a:rPr lang="ro-RO" b="0" i="1" smtClean="0">
                              <a:latin typeface="Cambria Math" panose="02040503050406030204" pitchFamily="18" charset="0"/>
                            </a:rPr>
                            <m:t>𝑟</m:t>
                          </m:r>
                        </m:sup>
                      </m:sSubSup>
                      <m:f>
                        <m:fPr>
                          <m:ctrlPr>
                            <a:rPr lang="en-US" i="1" smtClean="0">
                              <a:latin typeface="Cambria Math" panose="02040503050406030204" pitchFamily="18" charset="0"/>
                            </a:rPr>
                          </m:ctrlPr>
                        </m:fPr>
                        <m:num>
                          <m:sSubSup>
                            <m:sSubSupPr>
                              <m:ctrlPr>
                                <a:rPr lang="en-US" i="1" smtClean="0">
                                  <a:latin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2</m:t>
                              </m:r>
                            </m:sub>
                            <m:sup>
                              <m:r>
                                <a:rPr lang="ro-RO" b="0" i="1" smtClean="0">
                                  <a:latin typeface="Cambria Math" panose="02040503050406030204" pitchFamily="18" charset="0"/>
                                </a:rPr>
                                <m:t>2</m:t>
                              </m:r>
                            </m:sup>
                          </m:sSubSup>
                        </m:num>
                        <m:den>
                          <m:r>
                            <a:rPr lang="ro-RO" b="0" i="1" smtClean="0">
                              <a:latin typeface="Cambria Math" panose="02040503050406030204" pitchFamily="18" charset="0"/>
                            </a:rPr>
                            <m:t>2</m:t>
                          </m:r>
                        </m:den>
                      </m:f>
                      <m:r>
                        <a:rPr lang="ro-RO" b="0" i="1" smtClean="0">
                          <a:latin typeface="Cambria Math" panose="02040503050406030204" pitchFamily="18" charset="0"/>
                        </a:rPr>
                        <m:t>−</m:t>
                      </m:r>
                      <m:sSubSup>
                        <m:sSubSupPr>
                          <m:ctrlPr>
                            <a:rPr lang="en-US" i="1">
                              <a:latin typeface="Cambria Math" panose="02040503050406030204" pitchFamily="18" charset="0"/>
                            </a:rPr>
                          </m:ctrlPr>
                        </m:sSubSupPr>
                        <m:e>
                          <m:r>
                            <a:rPr lang="ro-RO" i="1">
                              <a:latin typeface="Cambria Math" panose="02040503050406030204" pitchFamily="18" charset="0"/>
                            </a:rPr>
                            <m:t>𝐼</m:t>
                          </m:r>
                        </m:e>
                        <m:sub>
                          <m:r>
                            <a:rPr lang="ro-RO" b="0" i="1" smtClean="0">
                              <a:latin typeface="Cambria Math" panose="02040503050406030204" pitchFamily="18" charset="0"/>
                            </a:rPr>
                            <m:t>1</m:t>
                          </m:r>
                        </m:sub>
                        <m:sup>
                          <m:r>
                            <a:rPr lang="ro-RO" i="1">
                              <a:latin typeface="Cambria Math" panose="02040503050406030204" pitchFamily="18" charset="0"/>
                            </a:rPr>
                            <m:t>𝑟</m:t>
                          </m:r>
                        </m:sup>
                      </m:sSubSup>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1</m:t>
                              </m:r>
                            </m:sub>
                            <m:sup>
                              <m:r>
                                <a:rPr lang="ro-RO" i="1">
                                  <a:latin typeface="Cambria Math" panose="02040503050406030204" pitchFamily="18" charset="0"/>
                                </a:rPr>
                                <m:t>2</m:t>
                              </m:r>
                            </m:sup>
                          </m:sSubSup>
                        </m:num>
                        <m:den>
                          <m:r>
                            <a:rPr lang="ro-RO" i="1">
                              <a:latin typeface="Cambria Math" panose="02040503050406030204" pitchFamily="18" charset="0"/>
                            </a:rPr>
                            <m:t>2</m:t>
                          </m:r>
                        </m:den>
                      </m:f>
                      <m:r>
                        <a:rPr lang="ro-RO" b="0" i="1" smtClean="0">
                          <a:latin typeface="Cambria Math" panose="02040503050406030204" pitchFamily="18" charset="0"/>
                        </a:rPr>
                        <m:t>=</m:t>
                      </m:r>
                      <m:nary>
                        <m:naryPr>
                          <m:limLoc m:val="undOvr"/>
                          <m:ctrlPr>
                            <a:rPr lang="ro-RO" b="0" i="1" smtClean="0">
                              <a:latin typeface="Cambria Math" panose="02040503050406030204" pitchFamily="18" charset="0"/>
                            </a:rPr>
                          </m:ctrlPr>
                        </m:naryPr>
                        <m:sub>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𝜑</m:t>
                              </m:r>
                            </m:e>
                            <m:sub>
                              <m:r>
                                <a:rPr lang="ro-RO" b="0" i="1" smtClean="0">
                                  <a:latin typeface="Cambria Math" panose="02040503050406030204" pitchFamily="18" charset="0"/>
                                </a:rPr>
                                <m:t>1</m:t>
                              </m:r>
                            </m:sub>
                          </m:sSub>
                        </m:sub>
                        <m:sup>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𝜑</m:t>
                              </m:r>
                            </m:e>
                            <m:sub>
                              <m:r>
                                <a:rPr lang="ro-RO" b="0" i="1" smtClean="0">
                                  <a:latin typeface="Cambria Math" panose="02040503050406030204" pitchFamily="18" charset="0"/>
                                </a:rPr>
                                <m:t>2</m:t>
                              </m:r>
                            </m:sub>
                          </m:sSub>
                        </m:sup>
                        <m:e>
                          <m:d>
                            <m:dPr>
                              <m:ctrlPr>
                                <a:rPr lang="ro-RO" b="0" i="1" smtClean="0">
                                  <a:latin typeface="Cambria Math" panose="02040503050406030204" pitchFamily="18" charset="0"/>
                                </a:rPr>
                              </m:ctrlPr>
                            </m:dPr>
                            <m:e>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𝑀</m:t>
                                  </m:r>
                                </m:e>
                                <m:sub>
                                  <m:r>
                                    <a:rPr lang="ro-RO" b="0" i="1" smtClean="0">
                                      <a:latin typeface="Cambria Math" panose="02040503050406030204" pitchFamily="18" charset="0"/>
                                    </a:rPr>
                                    <m:t>𝑚</m:t>
                                  </m:r>
                                </m:sub>
                                <m:sup>
                                  <m:r>
                                    <a:rPr lang="ro-RO" b="0" i="1" smtClean="0">
                                      <a:latin typeface="Cambria Math" panose="02040503050406030204" pitchFamily="18" charset="0"/>
                                    </a:rPr>
                                    <m:t>𝑟</m:t>
                                  </m:r>
                                </m:sup>
                              </m:sSubSup>
                              <m:r>
                                <a:rPr lang="ro-RO" b="0" i="1" smtClean="0">
                                  <a:latin typeface="Cambria Math" panose="02040503050406030204" pitchFamily="18" charset="0"/>
                                </a:rPr>
                                <m:t>−</m:t>
                              </m:r>
                              <m:sSubSup>
                                <m:sSubSupPr>
                                  <m:ctrlPr>
                                    <a:rPr lang="ro-RO" i="1">
                                      <a:latin typeface="Cambria Math" panose="02040503050406030204" pitchFamily="18" charset="0"/>
                                    </a:rPr>
                                  </m:ctrlPr>
                                </m:sSubSupPr>
                                <m:e>
                                  <m:r>
                                    <a:rPr lang="ro-RO" i="1">
                                      <a:latin typeface="Cambria Math" panose="02040503050406030204" pitchFamily="18" charset="0"/>
                                    </a:rPr>
                                    <m:t>𝑀</m:t>
                                  </m:r>
                                </m:e>
                                <m:sub>
                                  <m:r>
                                    <a:rPr lang="ro-RO" b="0" i="1" smtClean="0">
                                      <a:latin typeface="Cambria Math" panose="02040503050406030204" pitchFamily="18" charset="0"/>
                                    </a:rPr>
                                    <m:t>𝑟</m:t>
                                  </m:r>
                                </m:sub>
                                <m:sup>
                                  <m:r>
                                    <a:rPr lang="ro-RO" i="1">
                                      <a:latin typeface="Cambria Math" panose="02040503050406030204" pitchFamily="18" charset="0"/>
                                    </a:rPr>
                                    <m:t>𝑟</m:t>
                                  </m:r>
                                </m:sup>
                              </m:sSubSup>
                            </m:e>
                          </m:d>
                          <m:r>
                            <a:rPr lang="ro-RO" b="0" i="1" smtClean="0">
                              <a:latin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𝜑</m:t>
                          </m:r>
                        </m:e>
                      </m:nary>
                    </m:oMath>
                  </m:oMathPara>
                </a14:m>
                <a:endParaRPr lang="en-US" dirty="0"/>
              </a:p>
            </p:txBody>
          </p:sp>
        </mc:Choice>
        <mc:Fallback xmlns="">
          <p:sp>
            <p:nvSpPr>
              <p:cNvPr id="36" name="TextBox 35">
                <a:extLst>
                  <a:ext uri="{FF2B5EF4-FFF2-40B4-BE49-F238E27FC236}">
                    <a16:creationId xmlns:a16="http://schemas.microsoft.com/office/drawing/2014/main" id="{9429131E-8FCE-4026-AC81-4A955A1C51F5}"/>
                  </a:ext>
                </a:extLst>
              </p:cNvPr>
              <p:cNvSpPr txBox="1">
                <a:spLocks noRot="1" noChangeAspect="1" noMove="1" noResize="1" noEditPoints="1" noAdjustHandles="1" noChangeArrowheads="1" noChangeShapeType="1" noTextEdit="1"/>
              </p:cNvSpPr>
              <p:nvPr/>
            </p:nvSpPr>
            <p:spPr>
              <a:xfrm>
                <a:off x="7121545" y="3953861"/>
                <a:ext cx="4220899" cy="845681"/>
              </a:xfrm>
              <a:prstGeom prst="rect">
                <a:avLst/>
              </a:prstGeom>
              <a:blipFill>
                <a:blip r:embed="rId12"/>
                <a:stretch>
                  <a:fillRect/>
                </a:stretch>
              </a:blipFill>
            </p:spPr>
            <p:txBody>
              <a:bodyPr/>
              <a:lstStyle/>
              <a:p>
                <a:r>
                  <a:rPr lang="en-US">
                    <a:noFill/>
                  </a:rPr>
                  <a:t> </a:t>
                </a:r>
              </a:p>
            </p:txBody>
          </p:sp>
        </mc:Fallback>
      </mc:AlternateContent>
      <p:sp>
        <p:nvSpPr>
          <p:cNvPr id="37" name="Arrow: Right 36">
            <a:extLst>
              <a:ext uri="{FF2B5EF4-FFF2-40B4-BE49-F238E27FC236}">
                <a16:creationId xmlns:a16="http://schemas.microsoft.com/office/drawing/2014/main" id="{9CC9F532-473B-45CF-9806-F110FF034A35}"/>
              </a:ext>
            </a:extLst>
          </p:cNvPr>
          <p:cNvSpPr/>
          <p:nvPr/>
        </p:nvSpPr>
        <p:spPr>
          <a:xfrm>
            <a:off x="6749784" y="4289072"/>
            <a:ext cx="213360"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AD89764C-EFCD-4A94-9E08-EA827B91D639}"/>
              </a:ext>
            </a:extLst>
          </p:cNvPr>
          <p:cNvSpPr/>
          <p:nvPr/>
        </p:nvSpPr>
        <p:spPr>
          <a:xfrm>
            <a:off x="6775241" y="5555213"/>
            <a:ext cx="213360"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B54A6AC-E116-4236-A61D-6462E621418B}"/>
                  </a:ext>
                </a:extLst>
              </p:cNvPr>
              <p:cNvSpPr txBox="1"/>
              <p:nvPr/>
            </p:nvSpPr>
            <p:spPr>
              <a:xfrm>
                <a:off x="7147002" y="5220002"/>
                <a:ext cx="4114267" cy="8456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Δ</m:t>
                          </m:r>
                          <m:r>
                            <a:rPr lang="en-US" i="1">
                              <a:latin typeface="Cambria Math" panose="02040503050406030204" pitchFamily="18" charset="0"/>
                            </a:rPr>
                            <m:t>𝐸</m:t>
                          </m:r>
                        </m:e>
                        <m:sub>
                          <m:sSub>
                            <m:sSubPr>
                              <m:ctrlPr>
                                <a:rPr lang="en-US" i="1" smtClean="0">
                                  <a:latin typeface="Cambria Math" panose="02040503050406030204" pitchFamily="18" charset="0"/>
                                </a:rPr>
                              </m:ctrlPr>
                            </m:sSubPr>
                            <m:e>
                              <m:r>
                                <a:rPr lang="ro-RO" b="0" i="1" smtClean="0">
                                  <a:latin typeface="Cambria Math" panose="02040503050406030204" pitchFamily="18" charset="0"/>
                                </a:rPr>
                                <m:t>𝑐</m:t>
                              </m:r>
                            </m:e>
                            <m:sub>
                              <m:r>
                                <a:rPr lang="ro-RO" b="0" i="1" smtClean="0">
                                  <a:latin typeface="Cambria Math" panose="02040503050406030204" pitchFamily="18" charset="0"/>
                                </a:rPr>
                                <m:t>12</m:t>
                              </m:r>
                            </m:sub>
                          </m:sSub>
                        </m:sub>
                      </m:sSub>
                      <m:r>
                        <a:rPr lang="en-US">
                          <a:latin typeface="Cambria Math" panose="02040503050406030204" pitchFamily="18" charset="0"/>
                        </a:rPr>
                        <m:t>=</m:t>
                      </m:r>
                      <m:sSubSup>
                        <m:sSubSupPr>
                          <m:ctrlPr>
                            <a:rPr lang="en-US" i="1" smtClean="0">
                              <a:latin typeface="Cambria Math" panose="02040503050406030204" pitchFamily="18" charset="0"/>
                            </a:rPr>
                          </m:ctrlPr>
                        </m:sSubSupPr>
                        <m:e>
                          <m:r>
                            <a:rPr lang="ro-RO" b="0" i="1" smtClean="0">
                              <a:latin typeface="Cambria Math" panose="02040503050406030204" pitchFamily="18" charset="0"/>
                            </a:rPr>
                            <m:t>𝑚</m:t>
                          </m:r>
                        </m:e>
                        <m:sub>
                          <m:r>
                            <a:rPr lang="ro-RO" b="0" i="1" smtClean="0">
                              <a:latin typeface="Cambria Math" panose="02040503050406030204" pitchFamily="18" charset="0"/>
                            </a:rPr>
                            <m:t>2</m:t>
                          </m:r>
                        </m:sub>
                        <m:sup>
                          <m:r>
                            <a:rPr lang="ro-RO" b="0" i="1" smtClean="0">
                              <a:latin typeface="Cambria Math" panose="02040503050406030204" pitchFamily="18" charset="0"/>
                            </a:rPr>
                            <m:t>𝑟</m:t>
                          </m:r>
                        </m:sup>
                      </m:sSubSup>
                      <m:f>
                        <m:fPr>
                          <m:ctrlPr>
                            <a:rPr lang="en-US" i="1" smtClean="0">
                              <a:latin typeface="Cambria Math" panose="02040503050406030204" pitchFamily="18" charset="0"/>
                            </a:rPr>
                          </m:ctrlPr>
                        </m:fPr>
                        <m:num>
                          <m:sSubSup>
                            <m:sSubSupPr>
                              <m:ctrlPr>
                                <a:rPr lang="en-US" i="1" smtClean="0">
                                  <a:latin typeface="Cambria Math" panose="02040503050406030204" pitchFamily="18" charset="0"/>
                                </a:rPr>
                              </m:ctrlPr>
                            </m:sSubSupPr>
                            <m:e>
                              <m:r>
                                <a:rPr lang="ro-RO" b="0" i="1" smtClean="0">
                                  <a:latin typeface="Cambria Math" panose="02040503050406030204" pitchFamily="18" charset="0"/>
                                </a:rPr>
                                <m:t>𝑣</m:t>
                              </m:r>
                            </m:e>
                            <m:sub>
                              <m:r>
                                <a:rPr lang="ro-RO" b="0" i="1" smtClean="0">
                                  <a:latin typeface="Cambria Math" panose="02040503050406030204" pitchFamily="18" charset="0"/>
                                </a:rPr>
                                <m:t>2</m:t>
                              </m:r>
                            </m:sub>
                            <m:sup>
                              <m:r>
                                <a:rPr lang="ro-RO" b="0" i="1" smtClean="0">
                                  <a:latin typeface="Cambria Math" panose="02040503050406030204" pitchFamily="18" charset="0"/>
                                </a:rPr>
                                <m:t>2</m:t>
                              </m:r>
                            </m:sup>
                          </m:sSubSup>
                        </m:num>
                        <m:den>
                          <m:r>
                            <a:rPr lang="ro-RO" b="0" i="1" smtClean="0">
                              <a:latin typeface="Cambria Math" panose="02040503050406030204" pitchFamily="18" charset="0"/>
                            </a:rPr>
                            <m:t>2</m:t>
                          </m:r>
                        </m:den>
                      </m:f>
                      <m:r>
                        <a:rPr lang="ro-RO" b="0" i="1" smtClean="0">
                          <a:latin typeface="Cambria Math" panose="02040503050406030204" pitchFamily="18" charset="0"/>
                        </a:rPr>
                        <m:t>−</m:t>
                      </m:r>
                      <m:sSubSup>
                        <m:sSubSupPr>
                          <m:ctrlPr>
                            <a:rPr lang="en-US" i="1">
                              <a:latin typeface="Cambria Math" panose="02040503050406030204" pitchFamily="18" charset="0"/>
                            </a:rPr>
                          </m:ctrlPr>
                        </m:sSubSupPr>
                        <m:e>
                          <m:r>
                            <a:rPr lang="ro-RO" b="0" i="1" smtClean="0">
                              <a:latin typeface="Cambria Math" panose="02040503050406030204" pitchFamily="18" charset="0"/>
                            </a:rPr>
                            <m:t>𝑚</m:t>
                          </m:r>
                        </m:e>
                        <m:sub>
                          <m:r>
                            <a:rPr lang="ro-RO" b="0" i="1" smtClean="0">
                              <a:latin typeface="Cambria Math" panose="02040503050406030204" pitchFamily="18" charset="0"/>
                            </a:rPr>
                            <m:t>1</m:t>
                          </m:r>
                        </m:sub>
                        <m:sup>
                          <m:r>
                            <a:rPr lang="ro-RO" i="1">
                              <a:latin typeface="Cambria Math" panose="02040503050406030204" pitchFamily="18" charset="0"/>
                            </a:rPr>
                            <m:t>𝑟</m:t>
                          </m:r>
                        </m:sup>
                      </m:sSubSup>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ro-RO" b="0" i="1" smtClean="0">
                                  <a:latin typeface="Cambria Math" panose="02040503050406030204" pitchFamily="18" charset="0"/>
                                </a:rPr>
                                <m:t>𝑣</m:t>
                              </m:r>
                            </m:e>
                            <m:sub>
                              <m:r>
                                <a:rPr lang="ro-RO" b="0" i="1" smtClean="0">
                                  <a:latin typeface="Cambria Math" panose="02040503050406030204" pitchFamily="18" charset="0"/>
                                  <a:ea typeface="Cambria Math" panose="02040503050406030204" pitchFamily="18" charset="0"/>
                                </a:rPr>
                                <m:t>1</m:t>
                              </m:r>
                            </m:sub>
                            <m:sup>
                              <m:r>
                                <a:rPr lang="ro-RO" i="1">
                                  <a:latin typeface="Cambria Math" panose="02040503050406030204" pitchFamily="18" charset="0"/>
                                </a:rPr>
                                <m:t>2</m:t>
                              </m:r>
                            </m:sup>
                          </m:sSubSup>
                        </m:num>
                        <m:den>
                          <m:r>
                            <a:rPr lang="ro-RO" i="1">
                              <a:latin typeface="Cambria Math" panose="02040503050406030204" pitchFamily="18" charset="0"/>
                            </a:rPr>
                            <m:t>2</m:t>
                          </m:r>
                        </m:den>
                      </m:f>
                      <m:r>
                        <a:rPr lang="ro-RO" b="0" i="1" smtClean="0">
                          <a:latin typeface="Cambria Math" panose="02040503050406030204" pitchFamily="18" charset="0"/>
                        </a:rPr>
                        <m:t>=</m:t>
                      </m:r>
                      <m:nary>
                        <m:naryPr>
                          <m:limLoc m:val="undOvr"/>
                          <m:ctrlPr>
                            <a:rPr lang="ro-RO" b="0" i="1" smtClean="0">
                              <a:latin typeface="Cambria Math" panose="02040503050406030204" pitchFamily="18" charset="0"/>
                            </a:rPr>
                          </m:ctrlPr>
                        </m:naryPr>
                        <m:sub>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𝜑</m:t>
                              </m:r>
                            </m:e>
                            <m:sub>
                              <m:r>
                                <a:rPr lang="ro-RO" b="0" i="1" smtClean="0">
                                  <a:latin typeface="Cambria Math" panose="02040503050406030204" pitchFamily="18" charset="0"/>
                                </a:rPr>
                                <m:t>1</m:t>
                              </m:r>
                            </m:sub>
                          </m:sSub>
                        </m:sub>
                        <m:sup>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𝜑</m:t>
                              </m:r>
                            </m:e>
                            <m:sub>
                              <m:r>
                                <a:rPr lang="ro-RO" b="0" i="1" smtClean="0">
                                  <a:latin typeface="Cambria Math" panose="02040503050406030204" pitchFamily="18" charset="0"/>
                                </a:rPr>
                                <m:t>2</m:t>
                              </m:r>
                            </m:sub>
                          </m:sSub>
                        </m:sup>
                        <m:e>
                          <m:d>
                            <m:dPr>
                              <m:ctrlPr>
                                <a:rPr lang="ro-RO" b="0" i="1" smtClean="0">
                                  <a:latin typeface="Cambria Math" panose="02040503050406030204" pitchFamily="18" charset="0"/>
                                </a:rPr>
                              </m:ctrlPr>
                            </m:dPr>
                            <m:e>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𝐹</m:t>
                                  </m:r>
                                </m:e>
                                <m:sub>
                                  <m:r>
                                    <a:rPr lang="ro-RO" b="0" i="1" smtClean="0">
                                      <a:latin typeface="Cambria Math" panose="02040503050406030204" pitchFamily="18" charset="0"/>
                                    </a:rPr>
                                    <m:t>𝑚</m:t>
                                  </m:r>
                                </m:sub>
                                <m:sup>
                                  <m:r>
                                    <a:rPr lang="ro-RO" b="0" i="1" smtClean="0">
                                      <a:latin typeface="Cambria Math" panose="02040503050406030204" pitchFamily="18" charset="0"/>
                                    </a:rPr>
                                    <m:t>𝑟</m:t>
                                  </m:r>
                                </m:sup>
                              </m:sSubSup>
                              <m:r>
                                <a:rPr lang="ro-RO" b="0" i="1" smtClean="0">
                                  <a:latin typeface="Cambria Math" panose="02040503050406030204" pitchFamily="18" charset="0"/>
                                </a:rPr>
                                <m:t>−</m:t>
                              </m:r>
                              <m:r>
                                <a:rPr lang="ro-RO" i="1" smtClean="0">
                                  <a:latin typeface="Cambria Math" panose="02040503050406030204" pitchFamily="18" charset="0"/>
                                </a:rPr>
                                <m:t>𝐹</m:t>
                              </m:r>
                            </m:e>
                          </m:d>
                          <m:r>
                            <a:rPr lang="ro-RO" b="0" i="1" smtClean="0">
                              <a:latin typeface="Cambria Math" panose="02040503050406030204" pitchFamily="18" charset="0"/>
                            </a:rPr>
                            <m:t>𝑑𝑠</m:t>
                          </m:r>
                        </m:e>
                      </m:nary>
                    </m:oMath>
                  </m:oMathPara>
                </a14:m>
                <a:endParaRPr lang="en-US" dirty="0"/>
              </a:p>
            </p:txBody>
          </p:sp>
        </mc:Choice>
        <mc:Fallback xmlns="">
          <p:sp>
            <p:nvSpPr>
              <p:cNvPr id="39" name="TextBox 38">
                <a:extLst>
                  <a:ext uri="{FF2B5EF4-FFF2-40B4-BE49-F238E27FC236}">
                    <a16:creationId xmlns:a16="http://schemas.microsoft.com/office/drawing/2014/main" id="{7B54A6AC-E116-4236-A61D-6462E621418B}"/>
                  </a:ext>
                </a:extLst>
              </p:cNvPr>
              <p:cNvSpPr txBox="1">
                <a:spLocks noRot="1" noChangeAspect="1" noMove="1" noResize="1" noEditPoints="1" noAdjustHandles="1" noChangeArrowheads="1" noChangeShapeType="1" noTextEdit="1"/>
              </p:cNvSpPr>
              <p:nvPr/>
            </p:nvSpPr>
            <p:spPr>
              <a:xfrm>
                <a:off x="7147002" y="5220002"/>
                <a:ext cx="4114267" cy="845681"/>
              </a:xfrm>
              <a:prstGeom prst="rect">
                <a:avLst/>
              </a:prstGeom>
              <a:blipFill>
                <a:blip r:embed="rId13"/>
                <a:stretch>
                  <a:fillRect/>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F2A6C1CC-18D1-49DC-8BF0-C86284AC428C}"/>
              </a:ext>
            </a:extLst>
          </p:cNvPr>
          <p:cNvSpPr/>
          <p:nvPr/>
        </p:nvSpPr>
        <p:spPr>
          <a:xfrm>
            <a:off x="7076381" y="3858475"/>
            <a:ext cx="4466052" cy="230061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E09539E-DDDB-443E-A389-04BE036B9B53}"/>
              </a:ext>
            </a:extLst>
          </p:cNvPr>
          <p:cNvSpPr/>
          <p:nvPr/>
        </p:nvSpPr>
        <p:spPr>
          <a:xfrm>
            <a:off x="7434739" y="6260009"/>
            <a:ext cx="3594510" cy="369332"/>
          </a:xfrm>
          <a:prstGeom prst="rect">
            <a:avLst/>
          </a:prstGeom>
        </p:spPr>
        <p:txBody>
          <a:bodyPr wrap="none">
            <a:spAutoFit/>
          </a:bodyPr>
          <a:lstStyle/>
          <a:p>
            <a:r>
              <a:rPr lang="ro-RO" i="1" dirty="0"/>
              <a:t>Ecuațiile de mișcare sub formă finită</a:t>
            </a:r>
            <a:endParaRPr lang="en-US" i="1" dirty="0"/>
          </a:p>
        </p:txBody>
      </p:sp>
      <p:sp>
        <p:nvSpPr>
          <p:cNvPr id="2" name="Rectangle 1">
            <a:extLst>
              <a:ext uri="{FF2B5EF4-FFF2-40B4-BE49-F238E27FC236}">
                <a16:creationId xmlns:a16="http://schemas.microsoft.com/office/drawing/2014/main" id="{36F4ADC0-36D8-4F1B-979A-8F9D0B9E4E0B}"/>
              </a:ext>
            </a:extLst>
          </p:cNvPr>
          <p:cNvSpPr/>
          <p:nvPr/>
        </p:nvSpPr>
        <p:spPr>
          <a:xfrm>
            <a:off x="649568" y="3198496"/>
            <a:ext cx="8252900" cy="369332"/>
          </a:xfrm>
          <a:prstGeom prst="rect">
            <a:avLst/>
          </a:prstGeom>
        </p:spPr>
        <p:txBody>
          <a:bodyPr wrap="none">
            <a:spAutoFit/>
          </a:bodyPr>
          <a:lstStyle/>
          <a:p>
            <a:r>
              <a:rPr lang="ro-RO" dirty="0"/>
              <a:t>Dacă forțele și momentele exterioare depind doar de poziția elementului de reducere: </a:t>
            </a:r>
            <a:endParaRPr lang="en-US" dirty="0"/>
          </a:p>
        </p:txBody>
      </p:sp>
      <p:sp>
        <p:nvSpPr>
          <p:cNvPr id="44" name="Action Button: Go Home 43">
            <a:hlinkClick r:id="rId14" action="ppaction://hlinksldjump" highlightClick="1"/>
            <a:extLst>
              <a:ext uri="{FF2B5EF4-FFF2-40B4-BE49-F238E27FC236}">
                <a16:creationId xmlns:a16="http://schemas.microsoft.com/office/drawing/2014/main" id="{F9CC9FFC-F1D4-44F0-A0A7-89F734F2B50A}"/>
              </a:ext>
            </a:extLst>
          </p:cNvPr>
          <p:cNvSpPr/>
          <p:nvPr/>
        </p:nvSpPr>
        <p:spPr>
          <a:xfrm>
            <a:off x="11047701" y="388836"/>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01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2" grpId="0" animBg="1"/>
      <p:bldP spid="33" grpId="0" animBg="1"/>
      <p:bldP spid="34" grpId="0" animBg="1"/>
      <p:bldP spid="35" grpId="0" animBg="1"/>
      <p:bldP spid="36" grpId="0"/>
      <p:bldP spid="37" grpId="0" animBg="1"/>
      <p:bldP spid="38" grpId="0" animBg="1"/>
      <p:bldP spid="39" grpId="0"/>
      <p:bldP spid="40" grpId="0" animBg="1"/>
      <p:bldP spid="41"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499CF1-7531-452B-BB42-B284B9FA12CF}"/>
              </a:ext>
            </a:extLst>
          </p:cNvPr>
          <p:cNvSpPr/>
          <p:nvPr/>
        </p:nvSpPr>
        <p:spPr>
          <a:xfrm>
            <a:off x="561678" y="1058449"/>
            <a:ext cx="10228242" cy="369332"/>
          </a:xfrm>
          <a:prstGeom prst="rect">
            <a:avLst/>
          </a:prstGeom>
        </p:spPr>
        <p:txBody>
          <a:bodyPr wrap="square">
            <a:spAutoFit/>
          </a:bodyPr>
          <a:lstStyle/>
          <a:p>
            <a:pPr algn="just" defTabSz="179388"/>
            <a:r>
              <a:rPr lang="ro-RO" dirty="0"/>
              <a:t>Mecanismele au o funcționare ciclică, deci mărimile care apar în ecuațiile de mișcare vor avea variații ciclice</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D1EE6E08-3667-40D0-809D-62D8CBC545DE}"/>
                  </a:ext>
                </a:extLst>
              </p:cNvPr>
              <p:cNvSpPr/>
              <p:nvPr/>
            </p:nvSpPr>
            <p:spPr>
              <a:xfrm>
                <a:off x="1219201" y="1865004"/>
                <a:ext cx="10323231" cy="391902"/>
              </a:xfrm>
              <a:prstGeom prst="rect">
                <a:avLst/>
              </a:prstGeom>
            </p:spPr>
            <p:txBody>
              <a:bodyPr wrap="square">
                <a:spAutoFit/>
              </a:bodyPr>
              <a:lstStyle/>
              <a:p>
                <a:r>
                  <a:rPr lang="ro-RO" i="1" dirty="0"/>
                  <a:t>Ciclul geometric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ro-RO" b="0" i="1" smtClean="0">
                            <a:latin typeface="Cambria Math" panose="02040503050406030204" pitchFamily="18" charset="0"/>
                            <a:ea typeface="Cambria Math" panose="02040503050406030204" pitchFamily="18" charset="0"/>
                          </a:rPr>
                          <m:t>𝑔</m:t>
                        </m:r>
                      </m:sub>
                    </m:sSub>
                  </m:oMath>
                </a14:m>
                <a:r>
                  <a:rPr lang="ro-RO" i="1" dirty="0"/>
                  <a:t>) – </a:t>
                </a:r>
                <a:r>
                  <a:rPr lang="ro-RO" dirty="0"/>
                  <a:t>perioada după care momentul de inerție redus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𝑟</m:t>
                        </m:r>
                      </m:sup>
                    </m:sSup>
                  </m:oMath>
                </a14:m>
                <a:r>
                  <a:rPr lang="ro-RO" i="1" dirty="0"/>
                  <a:t> </a:t>
                </a:r>
                <a:r>
                  <a:rPr lang="ro-RO" dirty="0"/>
                  <a:t>respectiv masa redusă </a:t>
                </a:r>
                <a14:m>
                  <m:oMath xmlns:m="http://schemas.openxmlformats.org/officeDocument/2006/math">
                    <m:sSup>
                      <m:sSupPr>
                        <m:ctrlPr>
                          <a:rPr lang="en-US" i="1">
                            <a:latin typeface="Cambria Math" panose="02040503050406030204" pitchFamily="18" charset="0"/>
                          </a:rPr>
                        </m:ctrlPr>
                      </m:sSupPr>
                      <m:e>
                        <m:r>
                          <a:rPr lang="ro-RO" i="1">
                            <a:latin typeface="Cambria Math" panose="02040503050406030204" pitchFamily="18" charset="0"/>
                          </a:rPr>
                          <m:t>𝑚</m:t>
                        </m:r>
                      </m:e>
                      <m:sup>
                        <m:r>
                          <a:rPr lang="en-US" i="1">
                            <a:latin typeface="Cambria Math" panose="02040503050406030204" pitchFamily="18" charset="0"/>
                          </a:rPr>
                          <m:t>𝑟</m:t>
                        </m:r>
                      </m:sup>
                    </m:sSup>
                  </m:oMath>
                </a14:m>
                <a:r>
                  <a:rPr lang="ro-RO" dirty="0"/>
                  <a:t> se repetă </a:t>
                </a:r>
                <a:endParaRPr lang="en-US" dirty="0"/>
              </a:p>
            </p:txBody>
          </p:sp>
        </mc:Choice>
        <mc:Fallback xmlns="">
          <p:sp>
            <p:nvSpPr>
              <p:cNvPr id="2" name="Rectangle 1">
                <a:extLst>
                  <a:ext uri="{FF2B5EF4-FFF2-40B4-BE49-F238E27FC236}">
                    <a16:creationId xmlns:a16="http://schemas.microsoft.com/office/drawing/2014/main" id="{D1EE6E08-3667-40D0-809D-62D8CBC545DE}"/>
                  </a:ext>
                </a:extLst>
              </p:cNvPr>
              <p:cNvSpPr>
                <a:spLocks noRot="1" noChangeAspect="1" noMove="1" noResize="1" noEditPoints="1" noAdjustHandles="1" noChangeArrowheads="1" noChangeShapeType="1" noTextEdit="1"/>
              </p:cNvSpPr>
              <p:nvPr/>
            </p:nvSpPr>
            <p:spPr>
              <a:xfrm>
                <a:off x="1219201" y="1865004"/>
                <a:ext cx="10323231" cy="391902"/>
              </a:xfrm>
              <a:prstGeom prst="rect">
                <a:avLst/>
              </a:prstGeom>
              <a:blipFill>
                <a:blip r:embed="rId2"/>
                <a:stretch>
                  <a:fillRect l="-473" t="-7813" r="-827" b="-20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D66EEA9-DE3C-4804-A0EB-E79FED7BBA7E}"/>
                  </a:ext>
                </a:extLst>
              </p:cNvPr>
              <p:cNvSpPr/>
              <p:nvPr/>
            </p:nvSpPr>
            <p:spPr>
              <a:xfrm>
                <a:off x="1219201" y="2830849"/>
                <a:ext cx="10373800" cy="646331"/>
              </a:xfrm>
              <a:prstGeom prst="rect">
                <a:avLst/>
              </a:prstGeom>
            </p:spPr>
            <p:txBody>
              <a:bodyPr wrap="square">
                <a:spAutoFit/>
              </a:bodyPr>
              <a:lstStyle/>
              <a:p>
                <a:pPr algn="just"/>
                <a:r>
                  <a:rPr lang="ro-RO" i="1" dirty="0"/>
                  <a:t>Ciclul energetic motor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ro-RO" b="0" i="1" smtClean="0">
                            <a:latin typeface="Cambria Math" panose="02040503050406030204" pitchFamily="18" charset="0"/>
                            <a:ea typeface="Cambria Math" panose="02040503050406030204" pitchFamily="18" charset="0"/>
                          </a:rPr>
                          <m:t>𝑚</m:t>
                        </m:r>
                      </m:sub>
                    </m:sSub>
                  </m:oMath>
                </a14:m>
                <a:r>
                  <a:rPr lang="ro-RO" i="1" dirty="0"/>
                  <a:t>) – </a:t>
                </a:r>
                <a:r>
                  <a:rPr lang="ro-RO" dirty="0"/>
                  <a:t>perioada după care momentul motor redus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𝑀</m:t>
                        </m:r>
                      </m:e>
                      <m:sub>
                        <m:r>
                          <a:rPr lang="ro-RO" i="1">
                            <a:latin typeface="Cambria Math" panose="02040503050406030204" pitchFamily="18" charset="0"/>
                          </a:rPr>
                          <m:t>𝑚</m:t>
                        </m:r>
                      </m:sub>
                      <m:sup>
                        <m:r>
                          <a:rPr lang="ro-RO" i="1">
                            <a:latin typeface="Cambria Math" panose="02040503050406030204" pitchFamily="18" charset="0"/>
                          </a:rPr>
                          <m:t>𝑟</m:t>
                        </m:r>
                      </m:sup>
                    </m:sSubSup>
                  </m:oMath>
                </a14:m>
                <a:r>
                  <a:rPr lang="ro-RO" dirty="0"/>
                  <a:t> respectiv forța motoare redusă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𝐹</m:t>
                        </m:r>
                      </m:e>
                      <m:sub>
                        <m:r>
                          <a:rPr lang="ro-RO" i="1">
                            <a:latin typeface="Cambria Math" panose="02040503050406030204" pitchFamily="18" charset="0"/>
                          </a:rPr>
                          <m:t>𝑚</m:t>
                        </m:r>
                      </m:sub>
                      <m:sup>
                        <m:r>
                          <a:rPr lang="ro-RO" i="1">
                            <a:latin typeface="Cambria Math" panose="02040503050406030204" pitchFamily="18" charset="0"/>
                          </a:rPr>
                          <m:t>𝑟</m:t>
                        </m:r>
                      </m:sup>
                    </m:sSubSup>
                  </m:oMath>
                </a14:m>
                <a:r>
                  <a:rPr lang="ro-RO" dirty="0"/>
                  <a:t> se repetă </a:t>
                </a:r>
                <a:endParaRPr lang="en-US" dirty="0"/>
              </a:p>
            </p:txBody>
          </p:sp>
        </mc:Choice>
        <mc:Fallback xmlns="">
          <p:sp>
            <p:nvSpPr>
              <p:cNvPr id="3" name="Rectangle 2">
                <a:extLst>
                  <a:ext uri="{FF2B5EF4-FFF2-40B4-BE49-F238E27FC236}">
                    <a16:creationId xmlns:a16="http://schemas.microsoft.com/office/drawing/2014/main" id="{2D66EEA9-DE3C-4804-A0EB-E79FED7BBA7E}"/>
                  </a:ext>
                </a:extLst>
              </p:cNvPr>
              <p:cNvSpPr>
                <a:spLocks noRot="1" noChangeAspect="1" noMove="1" noResize="1" noEditPoints="1" noAdjustHandles="1" noChangeArrowheads="1" noChangeShapeType="1" noTextEdit="1"/>
              </p:cNvSpPr>
              <p:nvPr/>
            </p:nvSpPr>
            <p:spPr>
              <a:xfrm>
                <a:off x="1219201" y="2830849"/>
                <a:ext cx="10373800" cy="646331"/>
              </a:xfrm>
              <a:prstGeom prst="rect">
                <a:avLst/>
              </a:prstGeom>
              <a:blipFill>
                <a:blip r:embed="rId3"/>
                <a:stretch>
                  <a:fillRect l="-470" t="-4717" r="-47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F558AF19-5848-4A12-8AD1-F874BADDCA12}"/>
                  </a:ext>
                </a:extLst>
              </p:cNvPr>
              <p:cNvSpPr/>
              <p:nvPr/>
            </p:nvSpPr>
            <p:spPr>
              <a:xfrm>
                <a:off x="1219201" y="3936795"/>
                <a:ext cx="10373800" cy="646331"/>
              </a:xfrm>
              <a:prstGeom prst="rect">
                <a:avLst/>
              </a:prstGeom>
            </p:spPr>
            <p:txBody>
              <a:bodyPr wrap="square">
                <a:spAutoFit/>
              </a:bodyPr>
              <a:lstStyle/>
              <a:p>
                <a:pPr algn="just"/>
                <a:r>
                  <a:rPr lang="ro-RO" i="1" dirty="0"/>
                  <a:t>Ciclul energetic rezistent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ro-RO" b="0" i="1" smtClean="0">
                            <a:latin typeface="Cambria Math" panose="02040503050406030204" pitchFamily="18" charset="0"/>
                            <a:ea typeface="Cambria Math" panose="02040503050406030204" pitchFamily="18" charset="0"/>
                          </a:rPr>
                          <m:t>𝑟</m:t>
                        </m:r>
                      </m:sub>
                    </m:sSub>
                  </m:oMath>
                </a14:m>
                <a:r>
                  <a:rPr lang="ro-RO" i="1" dirty="0"/>
                  <a:t>) – </a:t>
                </a:r>
                <a:r>
                  <a:rPr lang="ro-RO" dirty="0"/>
                  <a:t>perioada după care momentul rezistent redus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𝑀</m:t>
                        </m:r>
                      </m:e>
                      <m:sub>
                        <m:r>
                          <a:rPr lang="ro-RO" b="0" i="1" smtClean="0">
                            <a:latin typeface="Cambria Math" panose="02040503050406030204" pitchFamily="18" charset="0"/>
                          </a:rPr>
                          <m:t>𝑟</m:t>
                        </m:r>
                      </m:sub>
                      <m:sup>
                        <m:r>
                          <a:rPr lang="ro-RO" i="1">
                            <a:latin typeface="Cambria Math" panose="02040503050406030204" pitchFamily="18" charset="0"/>
                          </a:rPr>
                          <m:t>𝑟</m:t>
                        </m:r>
                      </m:sup>
                    </m:sSubSup>
                  </m:oMath>
                </a14:m>
                <a:r>
                  <a:rPr lang="ro-RO" dirty="0"/>
                  <a:t> respectiv forța rezistentă redusă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𝐹</m:t>
                        </m:r>
                      </m:e>
                      <m:sub>
                        <m:r>
                          <a:rPr lang="ro-RO" b="0" i="1" smtClean="0">
                            <a:latin typeface="Cambria Math" panose="02040503050406030204" pitchFamily="18" charset="0"/>
                          </a:rPr>
                          <m:t>𝑟</m:t>
                        </m:r>
                      </m:sub>
                      <m:sup>
                        <m:r>
                          <a:rPr lang="ro-RO" i="1">
                            <a:latin typeface="Cambria Math" panose="02040503050406030204" pitchFamily="18" charset="0"/>
                          </a:rPr>
                          <m:t>𝑟</m:t>
                        </m:r>
                      </m:sup>
                    </m:sSubSup>
                  </m:oMath>
                </a14:m>
                <a:r>
                  <a:rPr lang="ro-RO" dirty="0"/>
                  <a:t> se repetă </a:t>
                </a:r>
                <a:endParaRPr lang="en-US" dirty="0"/>
              </a:p>
            </p:txBody>
          </p:sp>
        </mc:Choice>
        <mc:Fallback xmlns="">
          <p:sp>
            <p:nvSpPr>
              <p:cNvPr id="42" name="Rectangle 41">
                <a:extLst>
                  <a:ext uri="{FF2B5EF4-FFF2-40B4-BE49-F238E27FC236}">
                    <a16:creationId xmlns:a16="http://schemas.microsoft.com/office/drawing/2014/main" id="{F558AF19-5848-4A12-8AD1-F874BADDCA12}"/>
                  </a:ext>
                </a:extLst>
              </p:cNvPr>
              <p:cNvSpPr>
                <a:spLocks noRot="1" noChangeAspect="1" noMove="1" noResize="1" noEditPoints="1" noAdjustHandles="1" noChangeArrowheads="1" noChangeShapeType="1" noTextEdit="1"/>
              </p:cNvSpPr>
              <p:nvPr/>
            </p:nvSpPr>
            <p:spPr>
              <a:xfrm>
                <a:off x="1219201" y="3936795"/>
                <a:ext cx="10373800" cy="646331"/>
              </a:xfrm>
              <a:prstGeom prst="rect">
                <a:avLst/>
              </a:prstGeom>
              <a:blipFill>
                <a:blip r:embed="rId4"/>
                <a:stretch>
                  <a:fillRect l="-470" t="-5660" r="-47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EA76B9A-347D-4130-AF85-1467B47C7CEC}"/>
                  </a:ext>
                </a:extLst>
              </p:cNvPr>
              <p:cNvSpPr/>
              <p:nvPr/>
            </p:nvSpPr>
            <p:spPr>
              <a:xfrm>
                <a:off x="1219201" y="5157069"/>
                <a:ext cx="10495280" cy="646331"/>
              </a:xfrm>
              <a:prstGeom prst="rect">
                <a:avLst/>
              </a:prstGeom>
            </p:spPr>
            <p:txBody>
              <a:bodyPr wrap="square">
                <a:spAutoFit/>
              </a:bodyPr>
              <a:lstStyle/>
              <a:p>
                <a:pPr algn="just"/>
                <a:r>
                  <a:rPr lang="ro-RO" i="1" dirty="0"/>
                  <a:t>Ciclul cinematic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ro-RO" b="0" i="1" smtClean="0">
                            <a:latin typeface="Cambria Math" panose="02040503050406030204" pitchFamily="18" charset="0"/>
                            <a:ea typeface="Cambria Math" panose="02040503050406030204" pitchFamily="18" charset="0"/>
                          </a:rPr>
                          <m:t>𝑐</m:t>
                        </m:r>
                      </m:sub>
                    </m:sSub>
                  </m:oMath>
                </a14:m>
                <a:r>
                  <a:rPr lang="ro-RO" i="1" dirty="0"/>
                  <a:t>) – </a:t>
                </a:r>
                <a:r>
                  <a:rPr lang="ro-RO" dirty="0"/>
                  <a:t>perioada după care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𝑟</m:t>
                        </m:r>
                      </m:sup>
                    </m:sSup>
                    <m:r>
                      <a:rPr lang="en-US" i="1">
                        <a:latin typeface="Cambria Math" panose="02040503050406030204" pitchFamily="18" charset="0"/>
                      </a:rPr>
                      <m:t> </m:t>
                    </m:r>
                  </m:oMath>
                </a14:m>
                <a:r>
                  <a:rPr lang="ro-RO" dirty="0"/>
                  <a:t>sau </a:t>
                </a:r>
                <a14:m>
                  <m:oMath xmlns:m="http://schemas.openxmlformats.org/officeDocument/2006/math">
                    <m:sSup>
                      <m:sSupPr>
                        <m:ctrlPr>
                          <a:rPr lang="en-US" i="1">
                            <a:latin typeface="Cambria Math" panose="02040503050406030204" pitchFamily="18" charset="0"/>
                          </a:rPr>
                        </m:ctrlPr>
                      </m:sSupPr>
                      <m:e>
                        <m:r>
                          <a:rPr lang="ro-RO" i="1">
                            <a:latin typeface="Cambria Math" panose="02040503050406030204" pitchFamily="18" charset="0"/>
                          </a:rPr>
                          <m:t>𝑚</m:t>
                        </m:r>
                      </m:e>
                      <m:sup>
                        <m:r>
                          <a:rPr lang="en-US" i="1">
                            <a:latin typeface="Cambria Math" panose="02040503050406030204" pitchFamily="18" charset="0"/>
                          </a:rPr>
                          <m:t>𝑟</m:t>
                        </m:r>
                      </m:sup>
                    </m:sSup>
                  </m:oMath>
                </a14:m>
                <a:r>
                  <a:rPr lang="ro-RO" dirty="0"/>
                  <a:t>,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𝑀</m:t>
                        </m:r>
                      </m:e>
                      <m:sub>
                        <m:r>
                          <a:rPr lang="ro-RO" i="1">
                            <a:latin typeface="Cambria Math" panose="02040503050406030204" pitchFamily="18" charset="0"/>
                          </a:rPr>
                          <m:t>𝑚</m:t>
                        </m:r>
                      </m:sub>
                      <m:sup>
                        <m:r>
                          <a:rPr lang="ro-RO" i="1">
                            <a:latin typeface="Cambria Math" panose="02040503050406030204" pitchFamily="18" charset="0"/>
                          </a:rPr>
                          <m:t>𝑟</m:t>
                        </m:r>
                      </m:sup>
                    </m:sSubSup>
                  </m:oMath>
                </a14:m>
                <a:r>
                  <a:rPr lang="ro-RO" dirty="0"/>
                  <a:t> sau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𝐹</m:t>
                        </m:r>
                      </m:e>
                      <m:sub>
                        <m:r>
                          <a:rPr lang="ro-RO" i="1">
                            <a:latin typeface="Cambria Math" panose="02040503050406030204" pitchFamily="18" charset="0"/>
                          </a:rPr>
                          <m:t>𝑚</m:t>
                        </m:r>
                      </m:sub>
                      <m:sup>
                        <m:r>
                          <a:rPr lang="ro-RO" i="1">
                            <a:latin typeface="Cambria Math" panose="02040503050406030204" pitchFamily="18" charset="0"/>
                          </a:rPr>
                          <m:t>𝑟</m:t>
                        </m:r>
                      </m:sup>
                    </m:sSubSup>
                  </m:oMath>
                </a14:m>
                <a:r>
                  <a:rPr lang="ro-RO" dirty="0"/>
                  <a:t> ,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𝑀</m:t>
                        </m:r>
                      </m:e>
                      <m:sub>
                        <m:r>
                          <a:rPr lang="ro-RO" i="1">
                            <a:latin typeface="Cambria Math" panose="02040503050406030204" pitchFamily="18" charset="0"/>
                          </a:rPr>
                          <m:t>𝑟</m:t>
                        </m:r>
                      </m:sub>
                      <m:sup>
                        <m:r>
                          <a:rPr lang="ro-RO" i="1">
                            <a:latin typeface="Cambria Math" panose="02040503050406030204" pitchFamily="18" charset="0"/>
                          </a:rPr>
                          <m:t>𝑟</m:t>
                        </m:r>
                      </m:sup>
                    </m:sSubSup>
                  </m:oMath>
                </a14:m>
                <a:r>
                  <a:rPr lang="ro-RO" dirty="0"/>
                  <a:t> sau </a:t>
                </a:r>
                <a14:m>
                  <m:oMath xmlns:m="http://schemas.openxmlformats.org/officeDocument/2006/math">
                    <m:sSubSup>
                      <m:sSubSupPr>
                        <m:ctrlPr>
                          <a:rPr lang="ro-RO" i="1">
                            <a:latin typeface="Cambria Math" panose="02040503050406030204" pitchFamily="18" charset="0"/>
                          </a:rPr>
                        </m:ctrlPr>
                      </m:sSubSupPr>
                      <m:e>
                        <m:r>
                          <a:rPr lang="ro-RO" i="1">
                            <a:latin typeface="Cambria Math" panose="02040503050406030204" pitchFamily="18" charset="0"/>
                          </a:rPr>
                          <m:t>𝐹</m:t>
                        </m:r>
                      </m:e>
                      <m:sub>
                        <m:r>
                          <a:rPr lang="ro-RO" i="1">
                            <a:latin typeface="Cambria Math" panose="02040503050406030204" pitchFamily="18" charset="0"/>
                          </a:rPr>
                          <m:t>𝑟</m:t>
                        </m:r>
                      </m:sub>
                      <m:sup>
                        <m:r>
                          <a:rPr lang="ro-RO" i="1">
                            <a:latin typeface="Cambria Math" panose="02040503050406030204" pitchFamily="18" charset="0"/>
                          </a:rPr>
                          <m:t>𝑟</m:t>
                        </m:r>
                      </m:sup>
                    </m:sSubSup>
                  </m:oMath>
                </a14:m>
                <a:r>
                  <a:rPr lang="ro-RO" dirty="0"/>
                  <a:t> respectiv  </a:t>
                </a:r>
                <a:r>
                  <a:rPr lang="el-GR" i="1" dirty="0"/>
                  <a:t>ω</a:t>
                </a:r>
                <a:r>
                  <a:rPr lang="ro-RO" dirty="0"/>
                  <a:t>  sau </a:t>
                </a:r>
                <a:r>
                  <a:rPr lang="ro-RO" i="1" dirty="0"/>
                  <a:t>v</a:t>
                </a:r>
                <a:r>
                  <a:rPr lang="ro-RO" dirty="0"/>
                  <a:t>, se repetă.</a:t>
                </a:r>
              </a:p>
              <a:p>
                <a:pPr algn="just"/>
                <a:endParaRPr lang="en-US" i="1" dirty="0"/>
              </a:p>
            </p:txBody>
          </p:sp>
        </mc:Choice>
        <mc:Fallback xmlns="">
          <p:sp>
            <p:nvSpPr>
              <p:cNvPr id="7" name="Rectangle 6">
                <a:extLst>
                  <a:ext uri="{FF2B5EF4-FFF2-40B4-BE49-F238E27FC236}">
                    <a16:creationId xmlns:a16="http://schemas.microsoft.com/office/drawing/2014/main" id="{9EA76B9A-347D-4130-AF85-1467B47C7CEC}"/>
                  </a:ext>
                </a:extLst>
              </p:cNvPr>
              <p:cNvSpPr>
                <a:spLocks noRot="1" noChangeAspect="1" noMove="1" noResize="1" noEditPoints="1" noAdjustHandles="1" noChangeArrowheads="1" noChangeShapeType="1" noTextEdit="1"/>
              </p:cNvSpPr>
              <p:nvPr/>
            </p:nvSpPr>
            <p:spPr>
              <a:xfrm>
                <a:off x="1219201" y="5157069"/>
                <a:ext cx="10495280" cy="646331"/>
              </a:xfrm>
              <a:prstGeom prst="rect">
                <a:avLst/>
              </a:prstGeom>
              <a:blipFill>
                <a:blip r:embed="rId5"/>
                <a:stretch>
                  <a:fillRect l="-465" t="-5660"/>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0D2BA4A6-BB01-4B5C-A486-334443AF4B49}"/>
              </a:ext>
            </a:extLst>
          </p:cNvPr>
          <p:cNvSpPr/>
          <p:nvPr/>
        </p:nvSpPr>
        <p:spPr>
          <a:xfrm>
            <a:off x="561678" y="413325"/>
            <a:ext cx="3122073" cy="461665"/>
          </a:xfrm>
          <a:prstGeom prst="rect">
            <a:avLst/>
          </a:prstGeom>
        </p:spPr>
        <p:txBody>
          <a:bodyPr wrap="none">
            <a:spAutoFit/>
          </a:bodyPr>
          <a:lstStyle/>
          <a:p>
            <a:r>
              <a:rPr lang="ro-RO" sz="2400" dirty="0"/>
              <a:t>3.4.2 Ecuații de mișcare</a:t>
            </a:r>
            <a:endParaRPr lang="en-US" sz="2400" dirty="0"/>
          </a:p>
        </p:txBody>
      </p:sp>
    </p:spTree>
    <p:extLst>
      <p:ext uri="{BB962C8B-B14F-4D97-AF65-F5344CB8AC3E}">
        <p14:creationId xmlns:p14="http://schemas.microsoft.com/office/powerpoint/2010/main" val="105465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2" grpId="0"/>
      <p:bldP spid="7"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5829E455-BFF4-435C-ABB2-BFB022050B93}"/>
                  </a:ext>
                </a:extLst>
              </p:cNvPr>
              <p:cNvSpPr/>
              <p:nvPr/>
            </p:nvSpPr>
            <p:spPr>
              <a:xfrm>
                <a:off x="842623" y="2444635"/>
                <a:ext cx="2757999" cy="7203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num>
                        <m:den>
                          <m:r>
                            <a:rPr lang="ro-RO" b="0" i="1" smtClean="0">
                              <a:latin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𝜑</m:t>
                          </m:r>
                        </m:den>
                      </m:f>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𝑟</m:t>
                              </m:r>
                            </m:sup>
                          </m:sSup>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ro-RO" i="1">
                                      <a:latin typeface="Cambria Math" panose="02040503050406030204" pitchFamily="18" charset="0"/>
                                    </a:rPr>
                                    <m:t>2</m:t>
                                  </m:r>
                                </m:sup>
                              </m:sSup>
                            </m:num>
                            <m:den>
                              <m:r>
                                <a:rPr lang="en-US">
                                  <a:latin typeface="Cambria Math" panose="02040503050406030204" pitchFamily="18" charset="0"/>
                                </a:rPr>
                                <m:t>2</m:t>
                              </m:r>
                            </m:den>
                          </m:f>
                        </m:e>
                      </m:d>
                      <m:r>
                        <a:rPr lang="en-US">
                          <a:latin typeface="Cambria Math" panose="02040503050406030204" pitchFamily="18" charset="0"/>
                        </a:rPr>
                        <m:t>=</m:t>
                      </m:r>
                      <m:sSup>
                        <m:sSupPr>
                          <m:ctrlPr>
                            <a:rPr lang="ro-RO" i="1">
                              <a:latin typeface="Cambria Math" panose="02040503050406030204" pitchFamily="18" charset="0"/>
                            </a:rPr>
                          </m:ctrlPr>
                        </m:sSupPr>
                        <m:e>
                          <m:r>
                            <a:rPr lang="ro-RO" i="1">
                              <a:latin typeface="Cambria Math" panose="02040503050406030204" pitchFamily="18" charset="0"/>
                            </a:rPr>
                            <m:t>𝑀</m:t>
                          </m:r>
                        </m:e>
                        <m:sup>
                          <m:r>
                            <a:rPr lang="ro-RO" i="1">
                              <a:latin typeface="Cambria Math" panose="02040503050406030204" pitchFamily="18" charset="0"/>
                            </a:rPr>
                            <m:t>𝑟</m:t>
                          </m:r>
                        </m:sup>
                      </m:sSup>
                      <m:d>
                        <m:dPr>
                          <m:ctrlPr>
                            <a:rPr lang="ro-RO" i="1">
                              <a:latin typeface="Cambria Math" panose="02040503050406030204" pitchFamily="18" charset="0"/>
                            </a:rPr>
                          </m:ctrlPr>
                        </m:dPr>
                        <m:e>
                          <m:r>
                            <a:rPr lang="ro-RO" i="1">
                              <a:latin typeface="Cambria Math" panose="02040503050406030204" pitchFamily="18" charset="0"/>
                              <a:ea typeface="Cambria Math" panose="02040503050406030204" pitchFamily="18" charset="0"/>
                            </a:rPr>
                            <m:t>𝜑</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𝜔</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𝑡</m:t>
                          </m:r>
                        </m:e>
                      </m:d>
                    </m:oMath>
                  </m:oMathPara>
                </a14:m>
                <a:endParaRPr lang="en-US" dirty="0"/>
              </a:p>
            </p:txBody>
          </p:sp>
        </mc:Choice>
        <mc:Fallback xmlns="">
          <p:sp>
            <p:nvSpPr>
              <p:cNvPr id="26" name="Rectangle 25">
                <a:extLst>
                  <a:ext uri="{FF2B5EF4-FFF2-40B4-BE49-F238E27FC236}">
                    <a16:creationId xmlns:a16="http://schemas.microsoft.com/office/drawing/2014/main" id="{5829E455-BFF4-435C-ABB2-BFB022050B93}"/>
                  </a:ext>
                </a:extLst>
              </p:cNvPr>
              <p:cNvSpPr>
                <a:spLocks noRot="1" noChangeAspect="1" noMove="1" noResize="1" noEditPoints="1" noAdjustHandles="1" noChangeArrowheads="1" noChangeShapeType="1" noTextEdit="1"/>
              </p:cNvSpPr>
              <p:nvPr/>
            </p:nvSpPr>
            <p:spPr>
              <a:xfrm>
                <a:off x="842623" y="2444635"/>
                <a:ext cx="2757999" cy="72032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793EF133-7E0C-4497-9361-1061120BABD2}"/>
                  </a:ext>
                </a:extLst>
              </p:cNvPr>
              <p:cNvSpPr/>
              <p:nvPr/>
            </p:nvSpPr>
            <p:spPr>
              <a:xfrm>
                <a:off x="879332" y="3998052"/>
                <a:ext cx="2634696" cy="7203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num>
                        <m:den>
                          <m:r>
                            <a:rPr lang="ro-RO" b="0" i="1" smtClean="0">
                              <a:latin typeface="Cambria Math" panose="02040503050406030204" pitchFamily="18" charset="0"/>
                            </a:rPr>
                            <m:t>𝑑𝑠</m:t>
                          </m:r>
                        </m:den>
                      </m:f>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ro-RO" i="1">
                                  <a:latin typeface="Cambria Math" panose="02040503050406030204" pitchFamily="18" charset="0"/>
                                </a:rPr>
                                <m:t>𝑚</m:t>
                              </m:r>
                            </m:e>
                            <m:sup>
                              <m:r>
                                <a:rPr lang="en-US" i="1">
                                  <a:latin typeface="Cambria Math" panose="02040503050406030204" pitchFamily="18" charset="0"/>
                                </a:rPr>
                                <m:t>𝑟</m:t>
                              </m:r>
                            </m:sup>
                          </m:sSup>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ro-RO" i="1">
                                      <a:latin typeface="Cambria Math" panose="02040503050406030204" pitchFamily="18" charset="0"/>
                                    </a:rPr>
                                    <m:t>𝑣</m:t>
                                  </m:r>
                                </m:e>
                                <m:sup>
                                  <m:r>
                                    <a:rPr lang="ro-RO" i="1">
                                      <a:latin typeface="Cambria Math" panose="02040503050406030204" pitchFamily="18" charset="0"/>
                                    </a:rPr>
                                    <m:t>2</m:t>
                                  </m:r>
                                </m:sup>
                              </m:sSup>
                            </m:num>
                            <m:den>
                              <m:r>
                                <a:rPr lang="en-US">
                                  <a:latin typeface="Cambria Math" panose="02040503050406030204" pitchFamily="18" charset="0"/>
                                </a:rPr>
                                <m:t>2</m:t>
                              </m:r>
                            </m:den>
                          </m:f>
                        </m:e>
                      </m:d>
                      <m:r>
                        <a:rPr lang="en-US">
                          <a:latin typeface="Cambria Math" panose="02040503050406030204" pitchFamily="18" charset="0"/>
                        </a:rPr>
                        <m:t>=</m:t>
                      </m:r>
                      <m:sSup>
                        <m:sSupPr>
                          <m:ctrlPr>
                            <a:rPr lang="ro-RO" i="1">
                              <a:latin typeface="Cambria Math" panose="02040503050406030204" pitchFamily="18" charset="0"/>
                            </a:rPr>
                          </m:ctrlPr>
                        </m:sSupPr>
                        <m:e>
                          <m:r>
                            <a:rPr lang="ro-RO" i="1">
                              <a:latin typeface="Cambria Math" panose="02040503050406030204" pitchFamily="18" charset="0"/>
                            </a:rPr>
                            <m:t>𝐹</m:t>
                          </m:r>
                        </m:e>
                        <m:sup>
                          <m:r>
                            <a:rPr lang="ro-RO" i="1">
                              <a:latin typeface="Cambria Math" panose="02040503050406030204" pitchFamily="18" charset="0"/>
                            </a:rPr>
                            <m:t>𝑟</m:t>
                          </m:r>
                        </m:sup>
                      </m:sSup>
                      <m:d>
                        <m:dPr>
                          <m:ctrlPr>
                            <a:rPr lang="ro-RO" i="1">
                              <a:latin typeface="Cambria Math" panose="02040503050406030204" pitchFamily="18" charset="0"/>
                            </a:rPr>
                          </m:ctrlPr>
                        </m:dPr>
                        <m:e>
                          <m:r>
                            <a:rPr lang="ro-RO" i="1">
                              <a:latin typeface="Cambria Math" panose="02040503050406030204" pitchFamily="18" charset="0"/>
                              <a:ea typeface="Cambria Math" panose="02040503050406030204" pitchFamily="18" charset="0"/>
                            </a:rPr>
                            <m:t>𝑠</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𝑣</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𝑡</m:t>
                          </m:r>
                        </m:e>
                      </m:d>
                    </m:oMath>
                  </m:oMathPara>
                </a14:m>
                <a:endParaRPr lang="en-US" dirty="0"/>
              </a:p>
            </p:txBody>
          </p:sp>
        </mc:Choice>
        <mc:Fallback xmlns="">
          <p:sp>
            <p:nvSpPr>
              <p:cNvPr id="27" name="Rectangle 26">
                <a:extLst>
                  <a:ext uri="{FF2B5EF4-FFF2-40B4-BE49-F238E27FC236}">
                    <a16:creationId xmlns:a16="http://schemas.microsoft.com/office/drawing/2014/main" id="{793EF133-7E0C-4497-9361-1061120BABD2}"/>
                  </a:ext>
                </a:extLst>
              </p:cNvPr>
              <p:cNvSpPr>
                <a:spLocks noRot="1" noChangeAspect="1" noMove="1" noResize="1" noEditPoints="1" noAdjustHandles="1" noChangeArrowheads="1" noChangeShapeType="1" noTextEdit="1"/>
              </p:cNvSpPr>
              <p:nvPr/>
            </p:nvSpPr>
            <p:spPr>
              <a:xfrm>
                <a:off x="879332" y="3998052"/>
                <a:ext cx="2634696" cy="720325"/>
              </a:xfrm>
              <a:prstGeom prst="rect">
                <a:avLst/>
              </a:prstGeom>
              <a:blipFill>
                <a:blip r:embed="rId3"/>
                <a:stretch>
                  <a:fillRect/>
                </a:stretch>
              </a:blipFill>
            </p:spPr>
            <p:txBody>
              <a:bodyPr/>
              <a:lstStyle/>
              <a:p>
                <a:r>
                  <a:rPr lang="en-US">
                    <a:noFill/>
                  </a:rPr>
                  <a:t> </a:t>
                </a:r>
              </a:p>
            </p:txBody>
          </p:sp>
        </mc:Fallback>
      </mc:AlternateContent>
      <p:sp>
        <p:nvSpPr>
          <p:cNvPr id="41" name="Rectangle 40">
            <a:extLst>
              <a:ext uri="{FF2B5EF4-FFF2-40B4-BE49-F238E27FC236}">
                <a16:creationId xmlns:a16="http://schemas.microsoft.com/office/drawing/2014/main" id="{FE09539E-DDDB-443E-A389-04BE036B9B53}"/>
              </a:ext>
            </a:extLst>
          </p:cNvPr>
          <p:cNvSpPr/>
          <p:nvPr/>
        </p:nvSpPr>
        <p:spPr>
          <a:xfrm>
            <a:off x="7399718" y="4966503"/>
            <a:ext cx="4162550" cy="369332"/>
          </a:xfrm>
          <a:prstGeom prst="rect">
            <a:avLst/>
          </a:prstGeom>
        </p:spPr>
        <p:txBody>
          <a:bodyPr wrap="none">
            <a:spAutoFit/>
          </a:bodyPr>
          <a:lstStyle/>
          <a:p>
            <a:r>
              <a:rPr lang="ro-RO" i="1" dirty="0"/>
              <a:t>Ecuațiile de mișcare sub formă diferențială</a:t>
            </a:r>
            <a:endParaRPr lang="en-US" i="1" dirty="0"/>
          </a:p>
        </p:txBody>
      </p: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BEA88413-3B04-4501-8DE0-58DEB1FC448E}"/>
                  </a:ext>
                </a:extLst>
              </p:cNvPr>
              <p:cNvSpPr/>
              <p:nvPr/>
            </p:nvSpPr>
            <p:spPr>
              <a:xfrm>
                <a:off x="567982" y="1081380"/>
                <a:ext cx="10280699" cy="369332"/>
              </a:xfrm>
              <a:prstGeom prst="rect">
                <a:avLst/>
              </a:prstGeom>
            </p:spPr>
            <p:txBody>
              <a:bodyPr wrap="none">
                <a:spAutoFit/>
              </a:bodyPr>
              <a:lstStyle/>
              <a:p>
                <a:r>
                  <a:rPr lang="ro-RO" dirty="0"/>
                  <a:t>Dacă forțele și momentele exterioare și implicit </a:t>
                </a:r>
                <a14:m>
                  <m:oMath xmlns:m="http://schemas.openxmlformats.org/officeDocument/2006/math">
                    <m:sSup>
                      <m:sSupPr>
                        <m:ctrlPr>
                          <a:rPr lang="ro-RO" i="1">
                            <a:latin typeface="Cambria Math" panose="02040503050406030204" pitchFamily="18" charset="0"/>
                          </a:rPr>
                        </m:ctrlPr>
                      </m:sSupPr>
                      <m:e>
                        <m:r>
                          <a:rPr lang="ro-RO" i="1">
                            <a:latin typeface="Cambria Math" panose="02040503050406030204" pitchFamily="18" charset="0"/>
                          </a:rPr>
                          <m:t>𝑀</m:t>
                        </m:r>
                      </m:e>
                      <m:sup>
                        <m:r>
                          <a:rPr lang="ro-RO" i="1">
                            <a:latin typeface="Cambria Math" panose="02040503050406030204" pitchFamily="18" charset="0"/>
                          </a:rPr>
                          <m:t>𝑟</m:t>
                        </m:r>
                      </m:sup>
                    </m:sSup>
                  </m:oMath>
                </a14:m>
                <a:r>
                  <a:rPr lang="ro-RO" dirty="0"/>
                  <a:t>și </a:t>
                </a:r>
                <a14:m>
                  <m:oMath xmlns:m="http://schemas.openxmlformats.org/officeDocument/2006/math">
                    <m:sSup>
                      <m:sSupPr>
                        <m:ctrlPr>
                          <a:rPr lang="ro-RO" i="1">
                            <a:latin typeface="Cambria Math" panose="02040503050406030204" pitchFamily="18" charset="0"/>
                          </a:rPr>
                        </m:ctrlPr>
                      </m:sSupPr>
                      <m:e>
                        <m:r>
                          <a:rPr lang="ro-RO" i="1">
                            <a:latin typeface="Cambria Math" panose="02040503050406030204" pitchFamily="18" charset="0"/>
                          </a:rPr>
                          <m:t>𝐹</m:t>
                        </m:r>
                      </m:e>
                      <m:sup>
                        <m:r>
                          <a:rPr lang="ro-RO" i="1">
                            <a:latin typeface="Cambria Math" panose="02040503050406030204" pitchFamily="18" charset="0"/>
                          </a:rPr>
                          <m:t>𝑟</m:t>
                        </m:r>
                      </m:sup>
                    </m:sSup>
                  </m:oMath>
                </a14:m>
                <a:r>
                  <a:rPr lang="ro-RO" dirty="0"/>
                  <a:t>depind de poziția elementelor, viteză și timp, adică: </a:t>
                </a:r>
                <a:endParaRPr lang="en-US" dirty="0"/>
              </a:p>
            </p:txBody>
          </p:sp>
        </mc:Choice>
        <mc:Fallback xmlns="">
          <p:sp>
            <p:nvSpPr>
              <p:cNvPr id="44" name="Rectangle 43">
                <a:extLst>
                  <a:ext uri="{FF2B5EF4-FFF2-40B4-BE49-F238E27FC236}">
                    <a16:creationId xmlns:a16="http://schemas.microsoft.com/office/drawing/2014/main" id="{BEA88413-3B04-4501-8DE0-58DEB1FC448E}"/>
                  </a:ext>
                </a:extLst>
              </p:cNvPr>
              <p:cNvSpPr>
                <a:spLocks noRot="1" noChangeAspect="1" noMove="1" noResize="1" noEditPoints="1" noAdjustHandles="1" noChangeArrowheads="1" noChangeShapeType="1" noTextEdit="1"/>
              </p:cNvSpPr>
              <p:nvPr/>
            </p:nvSpPr>
            <p:spPr>
              <a:xfrm>
                <a:off x="567982" y="1081380"/>
                <a:ext cx="10280699" cy="369332"/>
              </a:xfrm>
              <a:prstGeom prst="rect">
                <a:avLst/>
              </a:prstGeom>
              <a:blipFill>
                <a:blip r:embed="rId4"/>
                <a:stretch>
                  <a:fillRect l="-47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0426BF8C-9C4C-4FDA-A272-0954049DF492}"/>
                  </a:ext>
                </a:extLst>
              </p:cNvPr>
              <p:cNvSpPr/>
              <p:nvPr/>
            </p:nvSpPr>
            <p:spPr>
              <a:xfrm>
                <a:off x="3717015" y="1706831"/>
                <a:ext cx="1885260" cy="369332"/>
              </a:xfrm>
              <a:prstGeom prst="rect">
                <a:avLst/>
              </a:prstGeom>
            </p:spPr>
            <p:txBody>
              <a:bodyPr wrap="none">
                <a:spAutoFit/>
              </a:bodyPr>
              <a:lstStyle/>
              <a:p>
                <a14:m>
                  <m:oMath xmlns:m="http://schemas.openxmlformats.org/officeDocument/2006/math">
                    <m:sSup>
                      <m:sSupPr>
                        <m:ctrlPr>
                          <a:rPr lang="ro-RO" i="1" smtClean="0">
                            <a:latin typeface="Cambria Math" panose="02040503050406030204" pitchFamily="18" charset="0"/>
                          </a:rPr>
                        </m:ctrlPr>
                      </m:sSupPr>
                      <m:e>
                        <m:r>
                          <a:rPr lang="ro-RO" i="1">
                            <a:latin typeface="Cambria Math" panose="02040503050406030204" pitchFamily="18" charset="0"/>
                          </a:rPr>
                          <m:t>𝑀</m:t>
                        </m:r>
                      </m:e>
                      <m:sup>
                        <m:r>
                          <a:rPr lang="ro-RO" i="1">
                            <a:latin typeface="Cambria Math" panose="02040503050406030204" pitchFamily="18" charset="0"/>
                          </a:rPr>
                          <m:t>𝑟</m:t>
                        </m:r>
                      </m:sup>
                    </m:sSup>
                    <m:r>
                      <a:rPr lang="ro-RO" b="0" i="0" smtClean="0">
                        <a:latin typeface="Cambria Math" panose="02040503050406030204" pitchFamily="18" charset="0"/>
                      </a:rPr>
                      <m:t>=</m:t>
                    </m:r>
                  </m:oMath>
                </a14:m>
                <a:r>
                  <a:rPr lang="ro-RO" dirty="0"/>
                  <a:t> </a:t>
                </a:r>
                <a14:m>
                  <m:oMath xmlns:m="http://schemas.openxmlformats.org/officeDocument/2006/math">
                    <m:sSup>
                      <m:sSupPr>
                        <m:ctrlPr>
                          <a:rPr lang="ro-RO" i="1">
                            <a:latin typeface="Cambria Math" panose="02040503050406030204" pitchFamily="18" charset="0"/>
                          </a:rPr>
                        </m:ctrlPr>
                      </m:sSupPr>
                      <m:e>
                        <m:r>
                          <a:rPr lang="ro-RO" i="1">
                            <a:latin typeface="Cambria Math" panose="02040503050406030204" pitchFamily="18" charset="0"/>
                          </a:rPr>
                          <m:t>𝑀</m:t>
                        </m:r>
                      </m:e>
                      <m:sup>
                        <m:r>
                          <a:rPr lang="ro-RO" i="1">
                            <a:latin typeface="Cambria Math" panose="02040503050406030204" pitchFamily="18" charset="0"/>
                          </a:rPr>
                          <m:t>𝑟</m:t>
                        </m:r>
                      </m:sup>
                    </m:sSup>
                    <m:d>
                      <m:dPr>
                        <m:ctrlPr>
                          <a:rPr lang="ro-RO" i="1" smtClean="0">
                            <a:latin typeface="Cambria Math" panose="02040503050406030204" pitchFamily="18" charset="0"/>
                          </a:rPr>
                        </m:ctrlPr>
                      </m:dPr>
                      <m:e>
                        <m:r>
                          <a:rPr lang="ro-RO" i="1" smtClean="0">
                            <a:latin typeface="Cambria Math" panose="02040503050406030204" pitchFamily="18" charset="0"/>
                            <a:ea typeface="Cambria Math" panose="02040503050406030204" pitchFamily="18" charset="0"/>
                          </a:rPr>
                          <m:t>𝜑</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𝜔</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𝑡</m:t>
                        </m:r>
                      </m:e>
                    </m:d>
                  </m:oMath>
                </a14:m>
                <a:endParaRPr lang="en-US" dirty="0"/>
              </a:p>
            </p:txBody>
          </p:sp>
        </mc:Choice>
        <mc:Fallback xmlns="">
          <p:sp>
            <p:nvSpPr>
              <p:cNvPr id="45" name="Rectangle 44">
                <a:extLst>
                  <a:ext uri="{FF2B5EF4-FFF2-40B4-BE49-F238E27FC236}">
                    <a16:creationId xmlns:a16="http://schemas.microsoft.com/office/drawing/2014/main" id="{0426BF8C-9C4C-4FDA-A272-0954049DF492}"/>
                  </a:ext>
                </a:extLst>
              </p:cNvPr>
              <p:cNvSpPr>
                <a:spLocks noRot="1" noChangeAspect="1" noMove="1" noResize="1" noEditPoints="1" noAdjustHandles="1" noChangeArrowheads="1" noChangeShapeType="1" noTextEdit="1"/>
              </p:cNvSpPr>
              <p:nvPr/>
            </p:nvSpPr>
            <p:spPr>
              <a:xfrm>
                <a:off x="3717015" y="1706831"/>
                <a:ext cx="1885260" cy="369332"/>
              </a:xfrm>
              <a:prstGeom prst="rect">
                <a:avLst/>
              </a:prstGeom>
              <a:blipFill>
                <a:blip r:embed="rId5"/>
                <a:stretch>
                  <a:fillRect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533BD763-C337-4A13-BE16-3E5B50DC6EA7}"/>
                  </a:ext>
                </a:extLst>
              </p:cNvPr>
              <p:cNvSpPr/>
              <p:nvPr/>
            </p:nvSpPr>
            <p:spPr>
              <a:xfrm>
                <a:off x="5890441" y="1706831"/>
                <a:ext cx="1689950" cy="369332"/>
              </a:xfrm>
              <a:prstGeom prst="rect">
                <a:avLst/>
              </a:prstGeom>
            </p:spPr>
            <p:txBody>
              <a:bodyPr wrap="none">
                <a:spAutoFit/>
              </a:bodyPr>
              <a:lstStyle/>
              <a:p>
                <a14:m>
                  <m:oMath xmlns:m="http://schemas.openxmlformats.org/officeDocument/2006/math">
                    <m:sSup>
                      <m:sSupPr>
                        <m:ctrlPr>
                          <a:rPr lang="ro-RO" i="1" smtClean="0">
                            <a:latin typeface="Cambria Math" panose="02040503050406030204" pitchFamily="18" charset="0"/>
                          </a:rPr>
                        </m:ctrlPr>
                      </m:sSupPr>
                      <m:e>
                        <m:r>
                          <a:rPr lang="ro-RO" b="0" i="1" smtClean="0">
                            <a:latin typeface="Cambria Math" panose="02040503050406030204" pitchFamily="18" charset="0"/>
                          </a:rPr>
                          <m:t>𝐹</m:t>
                        </m:r>
                      </m:e>
                      <m:sup>
                        <m:r>
                          <a:rPr lang="ro-RO" i="1">
                            <a:latin typeface="Cambria Math" panose="02040503050406030204" pitchFamily="18" charset="0"/>
                          </a:rPr>
                          <m:t>𝑟</m:t>
                        </m:r>
                      </m:sup>
                    </m:sSup>
                    <m:r>
                      <a:rPr lang="ro-RO" b="0" i="0" smtClean="0">
                        <a:latin typeface="Cambria Math" panose="02040503050406030204" pitchFamily="18" charset="0"/>
                      </a:rPr>
                      <m:t>=</m:t>
                    </m:r>
                  </m:oMath>
                </a14:m>
                <a:r>
                  <a:rPr lang="ro-RO" dirty="0"/>
                  <a:t> </a:t>
                </a:r>
                <a14:m>
                  <m:oMath xmlns:m="http://schemas.openxmlformats.org/officeDocument/2006/math">
                    <m:sSup>
                      <m:sSupPr>
                        <m:ctrlPr>
                          <a:rPr lang="ro-RO" i="1">
                            <a:latin typeface="Cambria Math" panose="02040503050406030204" pitchFamily="18" charset="0"/>
                          </a:rPr>
                        </m:ctrlPr>
                      </m:sSupPr>
                      <m:e>
                        <m:r>
                          <a:rPr lang="ro-RO" b="0" i="1" smtClean="0">
                            <a:latin typeface="Cambria Math" panose="02040503050406030204" pitchFamily="18" charset="0"/>
                          </a:rPr>
                          <m:t>𝐹</m:t>
                        </m:r>
                      </m:e>
                      <m:sup>
                        <m:r>
                          <a:rPr lang="ro-RO" i="1">
                            <a:latin typeface="Cambria Math" panose="02040503050406030204" pitchFamily="18" charset="0"/>
                          </a:rPr>
                          <m:t>𝑟</m:t>
                        </m:r>
                      </m:sup>
                    </m:sSup>
                    <m:d>
                      <m:dPr>
                        <m:ctrlPr>
                          <a:rPr lang="ro-RO" i="1" smtClean="0">
                            <a:latin typeface="Cambria Math" panose="02040503050406030204" pitchFamily="18" charset="0"/>
                          </a:rPr>
                        </m:ctrlPr>
                      </m:dPr>
                      <m:e>
                        <m:r>
                          <a:rPr lang="ro-RO" b="0" i="1" smtClean="0">
                            <a:latin typeface="Cambria Math" panose="02040503050406030204" pitchFamily="18" charset="0"/>
                            <a:ea typeface="Cambria Math" panose="02040503050406030204" pitchFamily="18" charset="0"/>
                          </a:rPr>
                          <m:t>𝑠</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𝑣</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𝑡</m:t>
                        </m:r>
                      </m:e>
                    </m:d>
                  </m:oMath>
                </a14:m>
                <a:endParaRPr lang="en-US" dirty="0"/>
              </a:p>
            </p:txBody>
          </p:sp>
        </mc:Choice>
        <mc:Fallback xmlns="">
          <p:sp>
            <p:nvSpPr>
              <p:cNvPr id="46" name="Rectangle 45">
                <a:extLst>
                  <a:ext uri="{FF2B5EF4-FFF2-40B4-BE49-F238E27FC236}">
                    <a16:creationId xmlns:a16="http://schemas.microsoft.com/office/drawing/2014/main" id="{533BD763-C337-4A13-BE16-3E5B50DC6EA7}"/>
                  </a:ext>
                </a:extLst>
              </p:cNvPr>
              <p:cNvSpPr>
                <a:spLocks noRot="1" noChangeAspect="1" noMove="1" noResize="1" noEditPoints="1" noAdjustHandles="1" noChangeArrowheads="1" noChangeShapeType="1" noTextEdit="1"/>
              </p:cNvSpPr>
              <p:nvPr/>
            </p:nvSpPr>
            <p:spPr>
              <a:xfrm>
                <a:off x="5890441" y="1706831"/>
                <a:ext cx="168995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EDE79A3-F949-49F1-8C6D-DDD4C8800C9C}"/>
                  </a:ext>
                </a:extLst>
              </p:cNvPr>
              <p:cNvSpPr txBox="1"/>
              <p:nvPr/>
            </p:nvSpPr>
            <p:spPr>
              <a:xfrm>
                <a:off x="4184989" y="2503464"/>
                <a:ext cx="3106235" cy="602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ro-RO" b="0" i="1" smtClean="0">
                              <a:latin typeface="Cambria Math" panose="02040503050406030204" pitchFamily="18" charset="0"/>
                            </a:rPr>
                            <m:t>𝐼</m:t>
                          </m:r>
                        </m:e>
                        <m:sup>
                          <m:r>
                            <a:rPr lang="ro-RO" b="0" i="1" smtClean="0">
                              <a:latin typeface="Cambria Math" panose="02040503050406030204" pitchFamily="18" charset="0"/>
                            </a:rPr>
                            <m:t>𝑟</m:t>
                          </m:r>
                        </m:sup>
                      </m:sSup>
                      <m:r>
                        <a:rPr lang="en-US" i="1" smtClean="0">
                          <a:latin typeface="Cambria Math" panose="02040503050406030204" pitchFamily="18" charset="0"/>
                          <a:ea typeface="Cambria Math" panose="02040503050406030204" pitchFamily="18" charset="0"/>
                        </a:rPr>
                        <m:t>𝜔</m:t>
                      </m:r>
                      <m:f>
                        <m:fPr>
                          <m:ctrlPr>
                            <a:rPr lang="en-US"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𝜔</m:t>
                          </m:r>
                        </m:num>
                        <m:den>
                          <m:r>
                            <a:rPr lang="ro-RO" b="0" i="1" smtClean="0">
                              <a:latin typeface="Cambria Math" panose="02040503050406030204" pitchFamily="18" charset="0"/>
                              <a:ea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𝜑</m:t>
                          </m:r>
                        </m:den>
                      </m:f>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𝜔</m:t>
                              </m:r>
                            </m:e>
                            <m:sup>
                              <m:r>
                                <a:rPr lang="ro-RO" b="0" i="1" smtClean="0">
                                  <a:latin typeface="Cambria Math" panose="02040503050406030204" pitchFamily="18" charset="0"/>
                                  <a:ea typeface="Cambria Math" panose="02040503050406030204" pitchFamily="18" charset="0"/>
                                </a:rPr>
                                <m:t>2</m:t>
                              </m:r>
                            </m:sup>
                          </m:sSup>
                        </m:num>
                        <m:den>
                          <m:r>
                            <a:rPr lang="ro-RO" b="0" i="1" smtClean="0">
                              <a:latin typeface="Cambria Math" panose="02040503050406030204" pitchFamily="18" charset="0"/>
                              <a:ea typeface="Cambria Math" panose="02040503050406030204" pitchFamily="18" charset="0"/>
                            </a:rPr>
                            <m:t>2</m:t>
                          </m:r>
                        </m:den>
                      </m:f>
                      <m:f>
                        <m:fPr>
                          <m:ctrlPr>
                            <a:rPr lang="ro-RO" b="0"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𝑑</m:t>
                          </m:r>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𝐼</m:t>
                              </m:r>
                            </m:e>
                            <m:sup>
                              <m:r>
                                <a:rPr lang="ro-RO" b="0" i="1" smtClean="0">
                                  <a:latin typeface="Cambria Math" panose="02040503050406030204" pitchFamily="18" charset="0"/>
                                  <a:ea typeface="Cambria Math" panose="02040503050406030204" pitchFamily="18" charset="0"/>
                                </a:rPr>
                                <m:t>𝑟</m:t>
                              </m:r>
                            </m:sup>
                          </m:sSup>
                        </m:num>
                        <m:den>
                          <m:r>
                            <a:rPr lang="ro-RO" b="0" i="1" smtClean="0">
                              <a:latin typeface="Cambria Math" panose="02040503050406030204" pitchFamily="18" charset="0"/>
                              <a:ea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𝜑</m:t>
                          </m:r>
                        </m:den>
                      </m:f>
                      <m:r>
                        <a:rPr lang="ro-RO" b="0" i="1" smtClean="0">
                          <a:latin typeface="Cambria Math" panose="02040503050406030204" pitchFamily="18" charset="0"/>
                          <a:ea typeface="Cambria Math" panose="02040503050406030204" pitchFamily="18" charset="0"/>
                        </a:rPr>
                        <m:t>=</m:t>
                      </m:r>
                      <m:sSup>
                        <m:sSupPr>
                          <m:ctrlPr>
                            <a:rPr lang="ro-RO" i="1">
                              <a:latin typeface="Cambria Math" panose="02040503050406030204" pitchFamily="18" charset="0"/>
                            </a:rPr>
                          </m:ctrlPr>
                        </m:sSupPr>
                        <m:e>
                          <m:r>
                            <a:rPr lang="ro-RO" i="1">
                              <a:latin typeface="Cambria Math" panose="02040503050406030204" pitchFamily="18" charset="0"/>
                            </a:rPr>
                            <m:t>𝑀</m:t>
                          </m:r>
                        </m:e>
                        <m:sup>
                          <m:r>
                            <a:rPr lang="ro-RO" i="1">
                              <a:latin typeface="Cambria Math" panose="02040503050406030204" pitchFamily="18" charset="0"/>
                            </a:rPr>
                            <m:t>𝑟</m:t>
                          </m:r>
                        </m:sup>
                      </m:sSup>
                      <m:d>
                        <m:dPr>
                          <m:ctrlPr>
                            <a:rPr lang="ro-RO" i="1">
                              <a:latin typeface="Cambria Math" panose="02040503050406030204" pitchFamily="18" charset="0"/>
                            </a:rPr>
                          </m:ctrlPr>
                        </m:dPr>
                        <m:e>
                          <m:r>
                            <a:rPr lang="ro-RO" i="1">
                              <a:latin typeface="Cambria Math" panose="02040503050406030204" pitchFamily="18" charset="0"/>
                              <a:ea typeface="Cambria Math" panose="02040503050406030204" pitchFamily="18" charset="0"/>
                            </a:rPr>
                            <m:t>𝜑</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𝜔</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𝑡</m:t>
                          </m:r>
                        </m:e>
                      </m:d>
                    </m:oMath>
                  </m:oMathPara>
                </a14:m>
                <a:endParaRPr lang="en-US" dirty="0"/>
              </a:p>
            </p:txBody>
          </p:sp>
        </mc:Choice>
        <mc:Fallback xmlns="">
          <p:sp>
            <p:nvSpPr>
              <p:cNvPr id="47" name="TextBox 46">
                <a:extLst>
                  <a:ext uri="{FF2B5EF4-FFF2-40B4-BE49-F238E27FC236}">
                    <a16:creationId xmlns:a16="http://schemas.microsoft.com/office/drawing/2014/main" id="{5EDE79A3-F949-49F1-8C6D-DDD4C8800C9C}"/>
                  </a:ext>
                </a:extLst>
              </p:cNvPr>
              <p:cNvSpPr txBox="1">
                <a:spLocks noRot="1" noChangeAspect="1" noMove="1" noResize="1" noEditPoints="1" noAdjustHandles="1" noChangeArrowheads="1" noChangeShapeType="1" noTextEdit="1"/>
              </p:cNvSpPr>
              <p:nvPr/>
            </p:nvSpPr>
            <p:spPr>
              <a:xfrm>
                <a:off x="4184989" y="2503464"/>
                <a:ext cx="3106235" cy="602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84B9CB7-C433-490F-A5F2-6AA9984F1A54}"/>
                  </a:ext>
                </a:extLst>
              </p:cNvPr>
              <p:cNvSpPr txBox="1"/>
              <p:nvPr/>
            </p:nvSpPr>
            <p:spPr>
              <a:xfrm>
                <a:off x="8011038" y="2491156"/>
                <a:ext cx="2934458" cy="602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ro-RO" b="0" i="1" smtClean="0">
                              <a:latin typeface="Cambria Math" panose="02040503050406030204" pitchFamily="18" charset="0"/>
                            </a:rPr>
                            <m:t>𝐼</m:t>
                          </m:r>
                        </m:e>
                        <m:sup>
                          <m:r>
                            <a:rPr lang="ro-RO" b="0" i="1" smtClean="0">
                              <a:latin typeface="Cambria Math" panose="02040503050406030204" pitchFamily="18" charset="0"/>
                            </a:rPr>
                            <m:t>𝑟</m:t>
                          </m:r>
                        </m:sup>
                      </m:sSup>
                      <m:f>
                        <m:fPr>
                          <m:ctrlPr>
                            <a:rPr lang="en-US"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𝜔</m:t>
                          </m:r>
                        </m:num>
                        <m:den>
                          <m:r>
                            <a:rPr lang="ro-RO" b="0" i="1" smtClean="0">
                              <a:latin typeface="Cambria Math" panose="02040503050406030204" pitchFamily="18" charset="0"/>
                              <a:ea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𝜑</m:t>
                          </m:r>
                        </m:den>
                      </m:f>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𝜔</m:t>
                              </m:r>
                            </m:e>
                            <m:sup>
                              <m:r>
                                <a:rPr lang="ro-RO" b="0" i="1" smtClean="0">
                                  <a:latin typeface="Cambria Math" panose="02040503050406030204" pitchFamily="18" charset="0"/>
                                  <a:ea typeface="Cambria Math" panose="02040503050406030204" pitchFamily="18" charset="0"/>
                                </a:rPr>
                                <m:t>2</m:t>
                              </m:r>
                            </m:sup>
                          </m:sSup>
                        </m:num>
                        <m:den>
                          <m:r>
                            <a:rPr lang="ro-RO" b="0" i="1" smtClean="0">
                              <a:latin typeface="Cambria Math" panose="02040503050406030204" pitchFamily="18" charset="0"/>
                              <a:ea typeface="Cambria Math" panose="02040503050406030204" pitchFamily="18" charset="0"/>
                            </a:rPr>
                            <m:t>2</m:t>
                          </m:r>
                        </m:den>
                      </m:f>
                      <m:f>
                        <m:fPr>
                          <m:ctrlPr>
                            <a:rPr lang="ro-RO" b="0"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𝑑</m:t>
                          </m:r>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𝐼</m:t>
                              </m:r>
                            </m:e>
                            <m:sup>
                              <m:r>
                                <a:rPr lang="ro-RO" b="0" i="1" smtClean="0">
                                  <a:latin typeface="Cambria Math" panose="02040503050406030204" pitchFamily="18" charset="0"/>
                                  <a:ea typeface="Cambria Math" panose="02040503050406030204" pitchFamily="18" charset="0"/>
                                </a:rPr>
                                <m:t>𝑟</m:t>
                              </m:r>
                            </m:sup>
                          </m:sSup>
                        </m:num>
                        <m:den>
                          <m:r>
                            <a:rPr lang="ro-RO" b="0" i="1" smtClean="0">
                              <a:latin typeface="Cambria Math" panose="02040503050406030204" pitchFamily="18" charset="0"/>
                              <a:ea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𝜑</m:t>
                          </m:r>
                        </m:den>
                      </m:f>
                      <m:r>
                        <a:rPr lang="ro-RO" b="0" i="1" smtClean="0">
                          <a:latin typeface="Cambria Math" panose="02040503050406030204" pitchFamily="18" charset="0"/>
                          <a:ea typeface="Cambria Math" panose="02040503050406030204" pitchFamily="18" charset="0"/>
                        </a:rPr>
                        <m:t>=</m:t>
                      </m:r>
                      <m:sSup>
                        <m:sSupPr>
                          <m:ctrlPr>
                            <a:rPr lang="ro-RO" i="1">
                              <a:latin typeface="Cambria Math" panose="02040503050406030204" pitchFamily="18" charset="0"/>
                            </a:rPr>
                          </m:ctrlPr>
                        </m:sSupPr>
                        <m:e>
                          <m:r>
                            <a:rPr lang="ro-RO" i="1">
                              <a:latin typeface="Cambria Math" panose="02040503050406030204" pitchFamily="18" charset="0"/>
                            </a:rPr>
                            <m:t>𝑀</m:t>
                          </m:r>
                        </m:e>
                        <m:sup>
                          <m:r>
                            <a:rPr lang="ro-RO" i="1">
                              <a:latin typeface="Cambria Math" panose="02040503050406030204" pitchFamily="18" charset="0"/>
                            </a:rPr>
                            <m:t>𝑟</m:t>
                          </m:r>
                        </m:sup>
                      </m:sSup>
                      <m:d>
                        <m:dPr>
                          <m:ctrlPr>
                            <a:rPr lang="ro-RO" i="1">
                              <a:latin typeface="Cambria Math" panose="02040503050406030204" pitchFamily="18" charset="0"/>
                            </a:rPr>
                          </m:ctrlPr>
                        </m:dPr>
                        <m:e>
                          <m:r>
                            <a:rPr lang="ro-RO" i="1">
                              <a:latin typeface="Cambria Math" panose="02040503050406030204" pitchFamily="18" charset="0"/>
                              <a:ea typeface="Cambria Math" panose="02040503050406030204" pitchFamily="18" charset="0"/>
                            </a:rPr>
                            <m:t>𝜑</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𝜔</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𝑡</m:t>
                          </m:r>
                        </m:e>
                      </m:d>
                    </m:oMath>
                  </m:oMathPara>
                </a14:m>
                <a:endParaRPr lang="en-US" dirty="0"/>
              </a:p>
            </p:txBody>
          </p:sp>
        </mc:Choice>
        <mc:Fallback xmlns="">
          <p:sp>
            <p:nvSpPr>
              <p:cNvPr id="48" name="TextBox 47">
                <a:extLst>
                  <a:ext uri="{FF2B5EF4-FFF2-40B4-BE49-F238E27FC236}">
                    <a16:creationId xmlns:a16="http://schemas.microsoft.com/office/drawing/2014/main" id="{484B9CB7-C433-490F-A5F2-6AA9984F1A54}"/>
                  </a:ext>
                </a:extLst>
              </p:cNvPr>
              <p:cNvSpPr txBox="1">
                <a:spLocks noRot="1" noChangeAspect="1" noMove="1" noResize="1" noEditPoints="1" noAdjustHandles="1" noChangeArrowheads="1" noChangeShapeType="1" noTextEdit="1"/>
              </p:cNvSpPr>
              <p:nvPr/>
            </p:nvSpPr>
            <p:spPr>
              <a:xfrm>
                <a:off x="8011038" y="2491156"/>
                <a:ext cx="2934458" cy="602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CBEFBFC-19E3-4683-8AC0-2A8C1CD03961}"/>
                  </a:ext>
                </a:extLst>
              </p:cNvPr>
              <p:cNvSpPr txBox="1"/>
              <p:nvPr/>
            </p:nvSpPr>
            <p:spPr>
              <a:xfrm>
                <a:off x="4184989" y="4049278"/>
                <a:ext cx="3095270" cy="555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ro-RO" b="0" i="1" smtClean="0">
                              <a:latin typeface="Cambria Math" panose="02040503050406030204" pitchFamily="18" charset="0"/>
                            </a:rPr>
                            <m:t>𝑚</m:t>
                          </m:r>
                        </m:e>
                        <m:sup>
                          <m:r>
                            <a:rPr lang="ro-RO" b="0" i="1" smtClean="0">
                              <a:latin typeface="Cambria Math" panose="02040503050406030204" pitchFamily="18" charset="0"/>
                            </a:rPr>
                            <m:t>𝑟</m:t>
                          </m:r>
                        </m:sup>
                      </m:sSup>
                      <m:r>
                        <a:rPr lang="en-US" i="1" smtClean="0">
                          <a:latin typeface="Cambria Math" panose="02040503050406030204" pitchFamily="18" charset="0"/>
                          <a:ea typeface="Cambria Math" panose="02040503050406030204" pitchFamily="18" charset="0"/>
                        </a:rPr>
                        <m:t>𝜔</m:t>
                      </m:r>
                      <m:f>
                        <m:fPr>
                          <m:ctrlPr>
                            <a:rPr lang="en-US"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𝑑𝑣</m:t>
                          </m:r>
                        </m:num>
                        <m:den>
                          <m:r>
                            <a:rPr lang="ro-RO" b="0" i="1" smtClean="0">
                              <a:latin typeface="Cambria Math" panose="02040503050406030204" pitchFamily="18" charset="0"/>
                              <a:ea typeface="Cambria Math" panose="02040503050406030204" pitchFamily="18" charset="0"/>
                            </a:rPr>
                            <m:t>𝑑𝑠</m:t>
                          </m:r>
                        </m:den>
                      </m:f>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𝑣</m:t>
                              </m:r>
                            </m:e>
                            <m:sup>
                              <m:r>
                                <a:rPr lang="ro-RO" b="0" i="1" smtClean="0">
                                  <a:latin typeface="Cambria Math" panose="02040503050406030204" pitchFamily="18" charset="0"/>
                                  <a:ea typeface="Cambria Math" panose="02040503050406030204" pitchFamily="18" charset="0"/>
                                </a:rPr>
                                <m:t>2</m:t>
                              </m:r>
                            </m:sup>
                          </m:sSup>
                        </m:num>
                        <m:den>
                          <m:r>
                            <a:rPr lang="ro-RO" b="0" i="1" smtClean="0">
                              <a:latin typeface="Cambria Math" panose="02040503050406030204" pitchFamily="18" charset="0"/>
                              <a:ea typeface="Cambria Math" panose="02040503050406030204" pitchFamily="18" charset="0"/>
                            </a:rPr>
                            <m:t>2</m:t>
                          </m:r>
                        </m:den>
                      </m:f>
                      <m:f>
                        <m:fPr>
                          <m:ctrlPr>
                            <a:rPr lang="ro-RO" b="0"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𝑑</m:t>
                          </m:r>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𝑚</m:t>
                              </m:r>
                            </m:e>
                            <m:sup>
                              <m:r>
                                <a:rPr lang="ro-RO" b="0" i="1" smtClean="0">
                                  <a:latin typeface="Cambria Math" panose="02040503050406030204" pitchFamily="18" charset="0"/>
                                  <a:ea typeface="Cambria Math" panose="02040503050406030204" pitchFamily="18" charset="0"/>
                                </a:rPr>
                                <m:t>𝑟</m:t>
                              </m:r>
                            </m:sup>
                          </m:sSup>
                        </m:num>
                        <m:den>
                          <m:r>
                            <a:rPr lang="ro-RO" b="0" i="1" smtClean="0">
                              <a:latin typeface="Cambria Math" panose="02040503050406030204" pitchFamily="18" charset="0"/>
                              <a:ea typeface="Cambria Math" panose="02040503050406030204" pitchFamily="18" charset="0"/>
                            </a:rPr>
                            <m:t>𝑑𝑠</m:t>
                          </m:r>
                        </m:den>
                      </m:f>
                      <m:r>
                        <a:rPr lang="ro-RO" b="0" i="1" smtClean="0">
                          <a:latin typeface="Cambria Math" panose="02040503050406030204" pitchFamily="18" charset="0"/>
                          <a:ea typeface="Cambria Math" panose="02040503050406030204" pitchFamily="18" charset="0"/>
                        </a:rPr>
                        <m:t>=</m:t>
                      </m:r>
                      <m:sSup>
                        <m:sSupPr>
                          <m:ctrlPr>
                            <a:rPr lang="ro-RO" i="1">
                              <a:latin typeface="Cambria Math" panose="02040503050406030204" pitchFamily="18" charset="0"/>
                            </a:rPr>
                          </m:ctrlPr>
                        </m:sSupPr>
                        <m:e>
                          <m:r>
                            <a:rPr lang="ro-RO" i="1">
                              <a:latin typeface="Cambria Math" panose="02040503050406030204" pitchFamily="18" charset="0"/>
                            </a:rPr>
                            <m:t>𝐹</m:t>
                          </m:r>
                        </m:e>
                        <m:sup>
                          <m:r>
                            <a:rPr lang="ro-RO" i="1">
                              <a:latin typeface="Cambria Math" panose="02040503050406030204" pitchFamily="18" charset="0"/>
                            </a:rPr>
                            <m:t>𝑟</m:t>
                          </m:r>
                        </m:sup>
                      </m:sSup>
                      <m:d>
                        <m:dPr>
                          <m:ctrlPr>
                            <a:rPr lang="ro-RO" i="1">
                              <a:latin typeface="Cambria Math" panose="02040503050406030204" pitchFamily="18" charset="0"/>
                            </a:rPr>
                          </m:ctrlPr>
                        </m:dPr>
                        <m:e>
                          <m:r>
                            <a:rPr lang="ro-RO" i="1">
                              <a:latin typeface="Cambria Math" panose="02040503050406030204" pitchFamily="18" charset="0"/>
                              <a:ea typeface="Cambria Math" panose="02040503050406030204" pitchFamily="18" charset="0"/>
                            </a:rPr>
                            <m:t>𝑠</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𝑣</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𝑡</m:t>
                          </m:r>
                        </m:e>
                      </m:d>
                    </m:oMath>
                  </m:oMathPara>
                </a14:m>
                <a:endParaRPr lang="en-US" dirty="0"/>
              </a:p>
            </p:txBody>
          </p:sp>
        </mc:Choice>
        <mc:Fallback xmlns="">
          <p:sp>
            <p:nvSpPr>
              <p:cNvPr id="49" name="TextBox 48">
                <a:extLst>
                  <a:ext uri="{FF2B5EF4-FFF2-40B4-BE49-F238E27FC236}">
                    <a16:creationId xmlns:a16="http://schemas.microsoft.com/office/drawing/2014/main" id="{DCBEFBFC-19E3-4683-8AC0-2A8C1CD03961}"/>
                  </a:ext>
                </a:extLst>
              </p:cNvPr>
              <p:cNvSpPr txBox="1">
                <a:spLocks noRot="1" noChangeAspect="1" noMove="1" noResize="1" noEditPoints="1" noAdjustHandles="1" noChangeArrowheads="1" noChangeShapeType="1" noTextEdit="1"/>
              </p:cNvSpPr>
              <p:nvPr/>
            </p:nvSpPr>
            <p:spPr>
              <a:xfrm>
                <a:off x="4184989" y="4049278"/>
                <a:ext cx="3095270" cy="55585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7C8AC3B-1757-4065-B946-0EFE2F3C4B15}"/>
                  </a:ext>
                </a:extLst>
              </p:cNvPr>
              <p:cNvSpPr txBox="1"/>
              <p:nvPr/>
            </p:nvSpPr>
            <p:spPr>
              <a:xfrm>
                <a:off x="8011038" y="4002471"/>
                <a:ext cx="2923493" cy="555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ro-RO" b="0" i="1" smtClean="0">
                              <a:latin typeface="Cambria Math" panose="02040503050406030204" pitchFamily="18" charset="0"/>
                            </a:rPr>
                            <m:t>𝑚</m:t>
                          </m:r>
                        </m:e>
                        <m:sup>
                          <m:r>
                            <a:rPr lang="ro-RO" b="0" i="1" smtClean="0">
                              <a:latin typeface="Cambria Math" panose="02040503050406030204" pitchFamily="18" charset="0"/>
                            </a:rPr>
                            <m:t>𝑟</m:t>
                          </m:r>
                        </m:sup>
                      </m:sSup>
                      <m:f>
                        <m:fPr>
                          <m:ctrlPr>
                            <a:rPr lang="en-US"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𝑑𝑣</m:t>
                          </m:r>
                        </m:num>
                        <m:den>
                          <m:r>
                            <a:rPr lang="ro-RO" b="0" i="1" smtClean="0">
                              <a:latin typeface="Cambria Math" panose="02040503050406030204" pitchFamily="18" charset="0"/>
                              <a:ea typeface="Cambria Math" panose="02040503050406030204" pitchFamily="18" charset="0"/>
                            </a:rPr>
                            <m:t>𝑑𝑡</m:t>
                          </m:r>
                        </m:den>
                      </m:f>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𝑣</m:t>
                              </m:r>
                            </m:e>
                            <m:sup>
                              <m:r>
                                <a:rPr lang="ro-RO" b="0" i="1" smtClean="0">
                                  <a:latin typeface="Cambria Math" panose="02040503050406030204" pitchFamily="18" charset="0"/>
                                  <a:ea typeface="Cambria Math" panose="02040503050406030204" pitchFamily="18" charset="0"/>
                                </a:rPr>
                                <m:t>2</m:t>
                              </m:r>
                            </m:sup>
                          </m:sSup>
                        </m:num>
                        <m:den>
                          <m:r>
                            <a:rPr lang="ro-RO" b="0" i="1" smtClean="0">
                              <a:latin typeface="Cambria Math" panose="02040503050406030204" pitchFamily="18" charset="0"/>
                              <a:ea typeface="Cambria Math" panose="02040503050406030204" pitchFamily="18" charset="0"/>
                            </a:rPr>
                            <m:t>2</m:t>
                          </m:r>
                        </m:den>
                      </m:f>
                      <m:f>
                        <m:fPr>
                          <m:ctrlPr>
                            <a:rPr lang="ro-RO" b="0"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𝑑</m:t>
                          </m:r>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𝑚</m:t>
                              </m:r>
                            </m:e>
                            <m:sup>
                              <m:r>
                                <a:rPr lang="ro-RO" b="0" i="1" smtClean="0">
                                  <a:latin typeface="Cambria Math" panose="02040503050406030204" pitchFamily="18" charset="0"/>
                                  <a:ea typeface="Cambria Math" panose="02040503050406030204" pitchFamily="18" charset="0"/>
                                </a:rPr>
                                <m:t>𝑟</m:t>
                              </m:r>
                            </m:sup>
                          </m:sSup>
                        </m:num>
                        <m:den>
                          <m:r>
                            <a:rPr lang="ro-RO" b="0" i="1" smtClean="0">
                              <a:latin typeface="Cambria Math" panose="02040503050406030204" pitchFamily="18" charset="0"/>
                              <a:ea typeface="Cambria Math" panose="02040503050406030204" pitchFamily="18" charset="0"/>
                            </a:rPr>
                            <m:t>𝑑𝑠</m:t>
                          </m:r>
                        </m:den>
                      </m:f>
                      <m:r>
                        <a:rPr lang="ro-RO" b="0" i="1" smtClean="0">
                          <a:latin typeface="Cambria Math" panose="02040503050406030204" pitchFamily="18" charset="0"/>
                          <a:ea typeface="Cambria Math" panose="02040503050406030204" pitchFamily="18" charset="0"/>
                        </a:rPr>
                        <m:t>=</m:t>
                      </m:r>
                      <m:sSup>
                        <m:sSupPr>
                          <m:ctrlPr>
                            <a:rPr lang="ro-RO" i="1">
                              <a:latin typeface="Cambria Math" panose="02040503050406030204" pitchFamily="18" charset="0"/>
                            </a:rPr>
                          </m:ctrlPr>
                        </m:sSupPr>
                        <m:e>
                          <m:r>
                            <a:rPr lang="ro-RO" i="1">
                              <a:latin typeface="Cambria Math" panose="02040503050406030204" pitchFamily="18" charset="0"/>
                            </a:rPr>
                            <m:t>𝐹</m:t>
                          </m:r>
                        </m:e>
                        <m:sup>
                          <m:r>
                            <a:rPr lang="ro-RO" i="1">
                              <a:latin typeface="Cambria Math" panose="02040503050406030204" pitchFamily="18" charset="0"/>
                            </a:rPr>
                            <m:t>𝑟</m:t>
                          </m:r>
                        </m:sup>
                      </m:sSup>
                      <m:d>
                        <m:dPr>
                          <m:ctrlPr>
                            <a:rPr lang="ro-RO" i="1">
                              <a:latin typeface="Cambria Math" panose="02040503050406030204" pitchFamily="18" charset="0"/>
                            </a:rPr>
                          </m:ctrlPr>
                        </m:dPr>
                        <m:e>
                          <m:r>
                            <a:rPr lang="ro-RO" i="1">
                              <a:latin typeface="Cambria Math" panose="02040503050406030204" pitchFamily="18" charset="0"/>
                              <a:ea typeface="Cambria Math" panose="02040503050406030204" pitchFamily="18" charset="0"/>
                            </a:rPr>
                            <m:t>𝑠</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𝑣</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𝑡</m:t>
                          </m:r>
                        </m:e>
                      </m:d>
                    </m:oMath>
                  </m:oMathPara>
                </a14:m>
                <a:endParaRPr lang="en-US" dirty="0"/>
              </a:p>
            </p:txBody>
          </p:sp>
        </mc:Choice>
        <mc:Fallback xmlns="">
          <p:sp>
            <p:nvSpPr>
              <p:cNvPr id="50" name="TextBox 49">
                <a:extLst>
                  <a:ext uri="{FF2B5EF4-FFF2-40B4-BE49-F238E27FC236}">
                    <a16:creationId xmlns:a16="http://schemas.microsoft.com/office/drawing/2014/main" id="{87C8AC3B-1757-4065-B946-0EFE2F3C4B15}"/>
                  </a:ext>
                </a:extLst>
              </p:cNvPr>
              <p:cNvSpPr txBox="1">
                <a:spLocks noRot="1" noChangeAspect="1" noMove="1" noResize="1" noEditPoints="1" noAdjustHandles="1" noChangeArrowheads="1" noChangeShapeType="1" noTextEdit="1"/>
              </p:cNvSpPr>
              <p:nvPr/>
            </p:nvSpPr>
            <p:spPr>
              <a:xfrm>
                <a:off x="8011038" y="4002471"/>
                <a:ext cx="2923493" cy="555858"/>
              </a:xfrm>
              <a:prstGeom prst="rect">
                <a:avLst/>
              </a:prstGeom>
              <a:blipFill>
                <a:blip r:embed="rId10"/>
                <a:stretch>
                  <a:fillRect/>
                </a:stretch>
              </a:blipFill>
            </p:spPr>
            <p:txBody>
              <a:bodyPr/>
              <a:lstStyle/>
              <a:p>
                <a:r>
                  <a:rPr lang="en-US">
                    <a:noFill/>
                  </a:rPr>
                  <a:t> </a:t>
                </a:r>
              </a:p>
            </p:txBody>
          </p:sp>
        </mc:Fallback>
      </mc:AlternateContent>
      <p:sp>
        <p:nvSpPr>
          <p:cNvPr id="51" name="Rectangle 50">
            <a:extLst>
              <a:ext uri="{FF2B5EF4-FFF2-40B4-BE49-F238E27FC236}">
                <a16:creationId xmlns:a16="http://schemas.microsoft.com/office/drawing/2014/main" id="{4681E1C6-8197-4D4E-BE9F-EA57CBF4859F}"/>
              </a:ext>
            </a:extLst>
          </p:cNvPr>
          <p:cNvSpPr/>
          <p:nvPr/>
        </p:nvSpPr>
        <p:spPr>
          <a:xfrm>
            <a:off x="7875591" y="2317607"/>
            <a:ext cx="3210805" cy="246215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Right 51">
            <a:extLst>
              <a:ext uri="{FF2B5EF4-FFF2-40B4-BE49-F238E27FC236}">
                <a16:creationId xmlns:a16="http://schemas.microsoft.com/office/drawing/2014/main" id="{9A4D590B-8794-44F1-87BA-813DC960E601}"/>
              </a:ext>
            </a:extLst>
          </p:cNvPr>
          <p:cNvSpPr/>
          <p:nvPr/>
        </p:nvSpPr>
        <p:spPr>
          <a:xfrm>
            <a:off x="3736069" y="2717166"/>
            <a:ext cx="213360"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Right 52">
            <a:extLst>
              <a:ext uri="{FF2B5EF4-FFF2-40B4-BE49-F238E27FC236}">
                <a16:creationId xmlns:a16="http://schemas.microsoft.com/office/drawing/2014/main" id="{89846496-192C-4712-9542-6389E01C4942}"/>
              </a:ext>
            </a:extLst>
          </p:cNvPr>
          <p:cNvSpPr/>
          <p:nvPr/>
        </p:nvSpPr>
        <p:spPr>
          <a:xfrm>
            <a:off x="3705014" y="4291371"/>
            <a:ext cx="213360"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14C3BC8A-9FE3-4461-8848-B33053977E32}"/>
              </a:ext>
            </a:extLst>
          </p:cNvPr>
          <p:cNvSpPr/>
          <p:nvPr/>
        </p:nvSpPr>
        <p:spPr>
          <a:xfrm>
            <a:off x="7487828" y="4291371"/>
            <a:ext cx="213360"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Right 54">
            <a:extLst>
              <a:ext uri="{FF2B5EF4-FFF2-40B4-BE49-F238E27FC236}">
                <a16:creationId xmlns:a16="http://schemas.microsoft.com/office/drawing/2014/main" id="{908A2039-BD9D-4D58-ABE7-90F5E09175FD}"/>
              </a:ext>
            </a:extLst>
          </p:cNvPr>
          <p:cNvSpPr/>
          <p:nvPr/>
        </p:nvSpPr>
        <p:spPr>
          <a:xfrm>
            <a:off x="7515474" y="2743006"/>
            <a:ext cx="213360"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E6E7829F-42EE-47E6-887A-D1EDBC66C15D}"/>
                  </a:ext>
                </a:extLst>
              </p:cNvPr>
              <p:cNvSpPr/>
              <p:nvPr/>
            </p:nvSpPr>
            <p:spPr>
              <a:xfrm>
                <a:off x="842623" y="3315033"/>
                <a:ext cx="17827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ro-RO" i="1" smtClean="0">
                              <a:latin typeface="Cambria Math" panose="02040503050406030204" pitchFamily="18" charset="0"/>
                            </a:rPr>
                          </m:ctrlPr>
                        </m:sSupPr>
                        <m:e>
                          <m:r>
                            <a:rPr lang="ro-RO" i="1">
                              <a:latin typeface="Cambria Math" panose="02040503050406030204" pitchFamily="18" charset="0"/>
                            </a:rPr>
                            <m:t>𝑀</m:t>
                          </m:r>
                        </m:e>
                        <m:sup>
                          <m:r>
                            <a:rPr lang="ro-RO" i="1">
                              <a:latin typeface="Cambria Math" panose="02040503050406030204" pitchFamily="18" charset="0"/>
                            </a:rPr>
                            <m:t>𝑟</m:t>
                          </m:r>
                        </m:sup>
                      </m:sSup>
                      <m:r>
                        <a:rPr lang="ro-RO" b="0" i="0" smtClean="0">
                          <a:latin typeface="Cambria Math" panose="02040503050406030204" pitchFamily="18" charset="0"/>
                        </a:rPr>
                        <m:t>=</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𝑀</m:t>
                          </m:r>
                        </m:e>
                        <m:sub>
                          <m:r>
                            <a:rPr lang="ro-RO" b="0" i="1" smtClean="0">
                              <a:latin typeface="Cambria Math" panose="02040503050406030204" pitchFamily="18" charset="0"/>
                            </a:rPr>
                            <m:t>𝑚</m:t>
                          </m:r>
                        </m:sub>
                        <m:sup>
                          <m:r>
                            <a:rPr lang="ro-RO" b="0" i="1" smtClean="0">
                              <a:latin typeface="Cambria Math" panose="02040503050406030204" pitchFamily="18" charset="0"/>
                            </a:rPr>
                            <m:t>𝑟</m:t>
                          </m:r>
                        </m:sup>
                      </m:sSubSup>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𝑀</m:t>
                          </m:r>
                        </m:e>
                        <m:sub>
                          <m:r>
                            <a:rPr lang="ro-RO" b="0" i="1" smtClean="0">
                              <a:latin typeface="Cambria Math" panose="02040503050406030204" pitchFamily="18" charset="0"/>
                            </a:rPr>
                            <m:t>𝑟</m:t>
                          </m:r>
                        </m:sub>
                        <m:sup>
                          <m:r>
                            <a:rPr lang="ro-RO" b="0" i="1" smtClean="0">
                              <a:latin typeface="Cambria Math" panose="02040503050406030204" pitchFamily="18" charset="0"/>
                            </a:rPr>
                            <m:t>𝑟</m:t>
                          </m:r>
                        </m:sup>
                      </m:sSubSup>
                    </m:oMath>
                  </m:oMathPara>
                </a14:m>
                <a:endParaRPr lang="en-US" dirty="0"/>
              </a:p>
            </p:txBody>
          </p:sp>
        </mc:Choice>
        <mc:Fallback xmlns="">
          <p:sp>
            <p:nvSpPr>
              <p:cNvPr id="19" name="Rectangle 18">
                <a:extLst>
                  <a:ext uri="{FF2B5EF4-FFF2-40B4-BE49-F238E27FC236}">
                    <a16:creationId xmlns:a16="http://schemas.microsoft.com/office/drawing/2014/main" id="{E6E7829F-42EE-47E6-887A-D1EDBC66C15D}"/>
                  </a:ext>
                </a:extLst>
              </p:cNvPr>
              <p:cNvSpPr>
                <a:spLocks noRot="1" noChangeAspect="1" noMove="1" noResize="1" noEditPoints="1" noAdjustHandles="1" noChangeArrowheads="1" noChangeShapeType="1" noTextEdit="1"/>
              </p:cNvSpPr>
              <p:nvPr/>
            </p:nvSpPr>
            <p:spPr>
              <a:xfrm>
                <a:off x="842623" y="3315033"/>
                <a:ext cx="1782731"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00D1C53A-D5E9-46D3-8C17-928E9D6F12E3}"/>
                  </a:ext>
                </a:extLst>
              </p:cNvPr>
              <p:cNvSpPr/>
              <p:nvPr/>
            </p:nvSpPr>
            <p:spPr>
              <a:xfrm>
                <a:off x="939155" y="4781837"/>
                <a:ext cx="15896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ro-RO" i="1" smtClean="0">
                              <a:latin typeface="Cambria Math" panose="02040503050406030204" pitchFamily="18" charset="0"/>
                            </a:rPr>
                          </m:ctrlPr>
                        </m:sSupPr>
                        <m:e>
                          <m:r>
                            <a:rPr lang="ro-RO" b="0" i="1" smtClean="0">
                              <a:latin typeface="Cambria Math" panose="02040503050406030204" pitchFamily="18" charset="0"/>
                            </a:rPr>
                            <m:t>𝐹</m:t>
                          </m:r>
                        </m:e>
                        <m:sup>
                          <m:r>
                            <a:rPr lang="ro-RO" i="1">
                              <a:latin typeface="Cambria Math" panose="02040503050406030204" pitchFamily="18" charset="0"/>
                            </a:rPr>
                            <m:t>𝑟</m:t>
                          </m:r>
                        </m:sup>
                      </m:sSup>
                      <m:r>
                        <a:rPr lang="ro-RO" b="0" i="0" smtClean="0">
                          <a:latin typeface="Cambria Math" panose="02040503050406030204" pitchFamily="18" charset="0"/>
                        </a:rPr>
                        <m:t>=</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𝐹</m:t>
                          </m:r>
                        </m:e>
                        <m:sub>
                          <m:r>
                            <a:rPr lang="ro-RO" b="0" i="1" smtClean="0">
                              <a:latin typeface="Cambria Math" panose="02040503050406030204" pitchFamily="18" charset="0"/>
                            </a:rPr>
                            <m:t>𝑚</m:t>
                          </m:r>
                        </m:sub>
                        <m:sup>
                          <m:r>
                            <a:rPr lang="ro-RO" b="0" i="1" smtClean="0">
                              <a:latin typeface="Cambria Math" panose="02040503050406030204" pitchFamily="18" charset="0"/>
                            </a:rPr>
                            <m:t>𝑟</m:t>
                          </m:r>
                        </m:sup>
                      </m:sSubSup>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𝐹</m:t>
                          </m:r>
                        </m:e>
                        <m:sub>
                          <m:r>
                            <a:rPr lang="ro-RO" b="0" i="1" smtClean="0">
                              <a:latin typeface="Cambria Math" panose="02040503050406030204" pitchFamily="18" charset="0"/>
                            </a:rPr>
                            <m:t>𝑟</m:t>
                          </m:r>
                        </m:sub>
                        <m:sup>
                          <m:r>
                            <a:rPr lang="ro-RO" b="0" i="1" smtClean="0">
                              <a:latin typeface="Cambria Math" panose="02040503050406030204" pitchFamily="18" charset="0"/>
                            </a:rPr>
                            <m:t>𝑟</m:t>
                          </m:r>
                        </m:sup>
                      </m:sSubSup>
                    </m:oMath>
                  </m:oMathPara>
                </a14:m>
                <a:endParaRPr lang="en-US" dirty="0"/>
              </a:p>
            </p:txBody>
          </p:sp>
        </mc:Choice>
        <mc:Fallback xmlns="">
          <p:sp>
            <p:nvSpPr>
              <p:cNvPr id="20" name="Rectangle 19">
                <a:extLst>
                  <a:ext uri="{FF2B5EF4-FFF2-40B4-BE49-F238E27FC236}">
                    <a16:creationId xmlns:a16="http://schemas.microsoft.com/office/drawing/2014/main" id="{00D1C53A-D5E9-46D3-8C17-928E9D6F12E3}"/>
                  </a:ext>
                </a:extLst>
              </p:cNvPr>
              <p:cNvSpPr>
                <a:spLocks noRot="1" noChangeAspect="1" noMove="1" noResize="1" noEditPoints="1" noAdjustHandles="1" noChangeArrowheads="1" noChangeShapeType="1" noTextEdit="1"/>
              </p:cNvSpPr>
              <p:nvPr/>
            </p:nvSpPr>
            <p:spPr>
              <a:xfrm>
                <a:off x="939155" y="4781837"/>
                <a:ext cx="1589666" cy="369332"/>
              </a:xfrm>
              <a:prstGeom prst="rect">
                <a:avLst/>
              </a:prstGeom>
              <a:blipFill>
                <a:blip r:embed="rId12"/>
                <a:stretch>
                  <a:fillRect/>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E21903A0-399F-402E-8141-976A6D0B64ED}"/>
              </a:ext>
            </a:extLst>
          </p:cNvPr>
          <p:cNvSpPr/>
          <p:nvPr/>
        </p:nvSpPr>
        <p:spPr>
          <a:xfrm>
            <a:off x="939155" y="5762122"/>
            <a:ext cx="9200917" cy="369332"/>
          </a:xfrm>
          <a:prstGeom prst="rect">
            <a:avLst/>
          </a:prstGeom>
        </p:spPr>
        <p:txBody>
          <a:bodyPr wrap="none">
            <a:spAutoFit/>
          </a:bodyPr>
          <a:lstStyle/>
          <a:p>
            <a:r>
              <a:rPr lang="en-US" dirty="0" err="1"/>
              <a:t>Rezolvarea</a:t>
            </a:r>
            <a:r>
              <a:rPr lang="en-US" dirty="0"/>
              <a:t> </a:t>
            </a:r>
            <a:r>
              <a:rPr lang="en-US" dirty="0" err="1"/>
              <a:t>ecua</a:t>
            </a:r>
            <a:r>
              <a:rPr lang="ro-RO" dirty="0" err="1"/>
              <a:t>ției</a:t>
            </a:r>
            <a:r>
              <a:rPr lang="ro-RO" dirty="0"/>
              <a:t> de mișcare se face doar pe cale aproximativă (ex: metoda diferențelor finite)</a:t>
            </a:r>
            <a:endParaRPr lang="en-US" dirty="0"/>
          </a:p>
        </p:txBody>
      </p:sp>
      <p:sp>
        <p:nvSpPr>
          <p:cNvPr id="22" name="Rectangle 21">
            <a:extLst>
              <a:ext uri="{FF2B5EF4-FFF2-40B4-BE49-F238E27FC236}">
                <a16:creationId xmlns:a16="http://schemas.microsoft.com/office/drawing/2014/main" id="{193F06CD-6C5D-4D9A-BA65-F58297121A07}"/>
              </a:ext>
            </a:extLst>
          </p:cNvPr>
          <p:cNvSpPr/>
          <p:nvPr/>
        </p:nvSpPr>
        <p:spPr>
          <a:xfrm>
            <a:off x="561678" y="413325"/>
            <a:ext cx="3122073" cy="461665"/>
          </a:xfrm>
          <a:prstGeom prst="rect">
            <a:avLst/>
          </a:prstGeom>
        </p:spPr>
        <p:txBody>
          <a:bodyPr wrap="none">
            <a:spAutoFit/>
          </a:bodyPr>
          <a:lstStyle/>
          <a:p>
            <a:r>
              <a:rPr lang="ro-RO" sz="2400" dirty="0"/>
              <a:t>3.4.2 Ecuații de mișcare</a:t>
            </a:r>
            <a:endParaRPr lang="en-US" sz="2400" dirty="0"/>
          </a:p>
        </p:txBody>
      </p:sp>
    </p:spTree>
    <p:extLst>
      <p:ext uri="{BB962C8B-B14F-4D97-AF65-F5344CB8AC3E}">
        <p14:creationId xmlns:p14="http://schemas.microsoft.com/office/powerpoint/2010/main" val="83418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41" grpId="0"/>
      <p:bldP spid="47" grpId="0"/>
      <p:bldP spid="48" grpId="0"/>
      <p:bldP spid="49" grpId="0"/>
      <p:bldP spid="50" grpId="0"/>
      <p:bldP spid="51" grpId="0" animBg="1"/>
      <p:bldP spid="52" grpId="0" animBg="1"/>
      <p:bldP spid="53" grpId="0" animBg="1"/>
      <p:bldP spid="54" grpId="0" animBg="1"/>
      <p:bldP spid="55" grpId="0" animBg="1"/>
      <p:bldP spid="19" grpId="0"/>
      <p:bldP spid="20" grpId="0"/>
      <p:bldP spid="2"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7D5231F-0110-450E-AE46-5F7A54670CA5}"/>
              </a:ext>
            </a:extLst>
          </p:cNvPr>
          <p:cNvSpPr/>
          <p:nvPr/>
        </p:nvSpPr>
        <p:spPr>
          <a:xfrm>
            <a:off x="561678" y="1087470"/>
            <a:ext cx="3110980" cy="369332"/>
          </a:xfrm>
          <a:prstGeom prst="rect">
            <a:avLst/>
          </a:prstGeom>
        </p:spPr>
        <p:txBody>
          <a:bodyPr wrap="none">
            <a:spAutoFit/>
          </a:bodyPr>
          <a:lstStyle/>
          <a:p>
            <a:r>
              <a:rPr lang="en-US" i="1" dirty="0" err="1"/>
              <a:t>Rezolvarea</a:t>
            </a:r>
            <a:r>
              <a:rPr lang="en-US" i="1" dirty="0"/>
              <a:t> </a:t>
            </a:r>
            <a:r>
              <a:rPr lang="en-US" i="1" dirty="0" err="1"/>
              <a:t>ecua</a:t>
            </a:r>
            <a:r>
              <a:rPr lang="ro-RO" i="1" dirty="0" err="1"/>
              <a:t>ției</a:t>
            </a:r>
            <a:r>
              <a:rPr lang="ro-RO" i="1" dirty="0"/>
              <a:t> de mișcare </a:t>
            </a:r>
            <a:endParaRPr lang="en-US" i="1"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1B7DFD6-17A1-4BDA-BB29-8C4291B3CF82}"/>
                  </a:ext>
                </a:extLst>
              </p:cNvPr>
              <p:cNvSpPr txBox="1"/>
              <p:nvPr/>
            </p:nvSpPr>
            <p:spPr>
              <a:xfrm>
                <a:off x="5036812" y="1654493"/>
                <a:ext cx="4596578" cy="6118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ro-RO" b="0" i="1" smtClean="0">
                              <a:latin typeface="Cambria Math" panose="02040503050406030204" pitchFamily="18" charset="0"/>
                            </a:rPr>
                            <m:t>𝐼</m:t>
                          </m:r>
                        </m:e>
                        <m:sub>
                          <m:r>
                            <a:rPr lang="ro-RO" b="0" i="1" smtClean="0">
                              <a:latin typeface="Cambria Math" panose="02040503050406030204" pitchFamily="18" charset="0"/>
                            </a:rPr>
                            <m:t>𝑖</m:t>
                          </m:r>
                        </m:sub>
                        <m:sup>
                          <m:r>
                            <a:rPr lang="ro-RO" b="0" i="1" smtClean="0">
                              <a:latin typeface="Cambria Math" panose="02040503050406030204" pitchFamily="18" charset="0"/>
                            </a:rPr>
                            <m:t>𝑟</m:t>
                          </m:r>
                        </m:sup>
                      </m:sSubSup>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𝑖</m:t>
                              </m:r>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𝑖</m:t>
                              </m:r>
                            </m:sub>
                          </m:sSub>
                        </m:num>
                        <m:den>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𝜑</m:t>
                          </m:r>
                        </m:den>
                      </m:f>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𝑖</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𝐼</m:t>
                              </m:r>
                            </m:e>
                            <m:sub>
                              <m:r>
                                <a:rPr lang="ro-RO" b="0" i="1" smtClean="0">
                                  <a:latin typeface="Cambria Math" panose="02040503050406030204" pitchFamily="18" charset="0"/>
                                </a:rPr>
                                <m:t>𝑖</m:t>
                              </m:r>
                              <m:r>
                                <a:rPr lang="ro-RO" b="0" i="1" smtClean="0">
                                  <a:latin typeface="Cambria Math" panose="02040503050406030204" pitchFamily="18" charset="0"/>
                                </a:rPr>
                                <m:t>+1</m:t>
                              </m:r>
                            </m:sub>
                            <m:sup>
                              <m:r>
                                <a:rPr lang="ro-RO" b="0" i="1" smtClean="0">
                                  <a:latin typeface="Cambria Math" panose="02040503050406030204" pitchFamily="18" charset="0"/>
                                </a:rPr>
                                <m:t>𝑟</m:t>
                              </m:r>
                            </m:sup>
                          </m:sSubSup>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𝐼</m:t>
                              </m:r>
                            </m:e>
                            <m:sub>
                              <m:r>
                                <a:rPr lang="ro-RO" b="0" i="1" smtClean="0">
                                  <a:latin typeface="Cambria Math" panose="02040503050406030204" pitchFamily="18" charset="0"/>
                                </a:rPr>
                                <m:t>𝑖</m:t>
                              </m:r>
                            </m:sub>
                            <m:sup>
                              <m:r>
                                <a:rPr lang="ro-RO" b="0" i="1" smtClean="0">
                                  <a:latin typeface="Cambria Math" panose="02040503050406030204" pitchFamily="18" charset="0"/>
                                </a:rPr>
                                <m:t>𝑟</m:t>
                              </m:r>
                            </m:sup>
                          </m:sSubSup>
                        </m:num>
                        <m:den>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𝜑</m:t>
                          </m:r>
                        </m:den>
                      </m:f>
                      <m:f>
                        <m:fPr>
                          <m:ctrlPr>
                            <a:rPr lang="ro-RO" b="0" i="1" smtClean="0">
                              <a:latin typeface="Cambria Math" panose="02040503050406030204" pitchFamily="18" charset="0"/>
                            </a:rPr>
                          </m:ctrlPr>
                        </m:fPr>
                        <m:num>
                          <m:sSubSup>
                            <m:sSubSupPr>
                              <m:ctrlPr>
                                <a:rPr lang="ro-RO" b="0" i="1" smtClean="0">
                                  <a:latin typeface="Cambria Math" panose="02040503050406030204" pitchFamily="18" charset="0"/>
                                </a:rPr>
                              </m:ctrlPr>
                            </m:sSubSup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𝑖</m:t>
                              </m:r>
                            </m:sub>
                            <m:sup>
                              <m:r>
                                <a:rPr lang="ro-RO" b="0" i="1" smtClean="0">
                                  <a:latin typeface="Cambria Math" panose="02040503050406030204" pitchFamily="18" charset="0"/>
                                </a:rPr>
                                <m:t>2</m:t>
                              </m:r>
                            </m:sup>
                          </m:sSubSup>
                        </m:num>
                        <m:den>
                          <m:r>
                            <a:rPr lang="ro-RO" b="0" i="1" smtClean="0">
                              <a:latin typeface="Cambria Math" panose="02040503050406030204" pitchFamily="18" charset="0"/>
                            </a:rPr>
                            <m:t>2</m:t>
                          </m:r>
                        </m:den>
                      </m:f>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𝑀</m:t>
                          </m:r>
                        </m:e>
                        <m:sub>
                          <m:r>
                            <a:rPr lang="ro-RO" b="0" i="1" smtClean="0">
                              <a:latin typeface="Cambria Math" panose="02040503050406030204" pitchFamily="18" charset="0"/>
                            </a:rPr>
                            <m:t>𝑖</m:t>
                          </m:r>
                        </m:sub>
                        <m:sup>
                          <m:r>
                            <a:rPr lang="ro-RO" b="0" i="1" smtClean="0">
                              <a:latin typeface="Cambria Math" panose="02040503050406030204" pitchFamily="18" charset="0"/>
                            </a:rPr>
                            <m:t>𝑟</m:t>
                          </m:r>
                        </m:sup>
                      </m:sSubSup>
                      <m:d>
                        <m:dPr>
                          <m:ctrlPr>
                            <a:rPr lang="ro-RO" i="1">
                              <a:latin typeface="Cambria Math" panose="02040503050406030204" pitchFamily="18" charset="0"/>
                            </a:rPr>
                          </m:ctrlPr>
                        </m:dPr>
                        <m:e>
                          <m:sSub>
                            <m:sSubPr>
                              <m:ctrlPr>
                                <a:rPr lang="ro-RO" i="1" smtClean="0">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𝜑</m:t>
                              </m:r>
                            </m:e>
                            <m:sub>
                              <m:r>
                                <a:rPr lang="ro-RO" b="0" i="1" smtClean="0">
                                  <a:latin typeface="Cambria Math" panose="02040503050406030204" pitchFamily="18" charset="0"/>
                                </a:rPr>
                                <m:t>𝑖</m:t>
                              </m:r>
                            </m:sub>
                          </m:sSub>
                          <m:r>
                            <a:rPr lang="ro-RO" i="1">
                              <a:latin typeface="Cambria Math" panose="02040503050406030204" pitchFamily="18" charset="0"/>
                              <a:ea typeface="Cambria Math" panose="02040503050406030204" pitchFamily="18" charset="0"/>
                            </a:rPr>
                            <m:t>,</m:t>
                          </m:r>
                          <m:sSub>
                            <m:sSubPr>
                              <m:ctrlPr>
                                <a:rPr lang="ro-RO" i="1" smtClean="0">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𝑖</m:t>
                              </m:r>
                            </m:sub>
                          </m:sSub>
                          <m:r>
                            <a:rPr lang="ro-RO" i="1">
                              <a:latin typeface="Cambria Math" panose="02040503050406030204" pitchFamily="18" charset="0"/>
                              <a:ea typeface="Cambria Math" panose="02040503050406030204" pitchFamily="18" charset="0"/>
                            </a:rPr>
                            <m:t>,</m:t>
                          </m:r>
                          <m:sSub>
                            <m:sSubPr>
                              <m:ctrlPr>
                                <a:rPr lang="ro-RO"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𝑡</m:t>
                              </m:r>
                            </m:e>
                            <m:sub>
                              <m:r>
                                <a:rPr lang="ro-RO" b="0" i="1" smtClean="0">
                                  <a:latin typeface="Cambria Math" panose="02040503050406030204" pitchFamily="18" charset="0"/>
                                  <a:ea typeface="Cambria Math" panose="02040503050406030204" pitchFamily="18" charset="0"/>
                                </a:rPr>
                                <m:t>𝑖</m:t>
                              </m:r>
                            </m:sub>
                          </m:sSub>
                        </m:e>
                      </m:d>
                    </m:oMath>
                  </m:oMathPara>
                </a14:m>
                <a:endParaRPr lang="en-US" dirty="0"/>
              </a:p>
            </p:txBody>
          </p:sp>
        </mc:Choice>
        <mc:Fallback xmlns="">
          <p:sp>
            <p:nvSpPr>
              <p:cNvPr id="4" name="TextBox 3">
                <a:extLst>
                  <a:ext uri="{FF2B5EF4-FFF2-40B4-BE49-F238E27FC236}">
                    <a16:creationId xmlns:a16="http://schemas.microsoft.com/office/drawing/2014/main" id="{E1B7DFD6-17A1-4BDA-BB29-8C4291B3CF82}"/>
                  </a:ext>
                </a:extLst>
              </p:cNvPr>
              <p:cNvSpPr txBox="1">
                <a:spLocks noRot="1" noChangeAspect="1" noMove="1" noResize="1" noEditPoints="1" noAdjustHandles="1" noChangeArrowheads="1" noChangeShapeType="1" noTextEdit="1"/>
              </p:cNvSpPr>
              <p:nvPr/>
            </p:nvSpPr>
            <p:spPr>
              <a:xfrm>
                <a:off x="5036812" y="1654493"/>
                <a:ext cx="4596578" cy="61189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A833C8C-700B-4AF9-A880-49573F0692A9}"/>
                  </a:ext>
                </a:extLst>
              </p:cNvPr>
              <p:cNvSpPr txBox="1"/>
              <p:nvPr/>
            </p:nvSpPr>
            <p:spPr>
              <a:xfrm>
                <a:off x="821496" y="1638504"/>
                <a:ext cx="2934458" cy="602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ro-RO" b="0" i="1" smtClean="0">
                              <a:latin typeface="Cambria Math" panose="02040503050406030204" pitchFamily="18" charset="0"/>
                            </a:rPr>
                            <m:t>𝐼</m:t>
                          </m:r>
                        </m:e>
                        <m:sup>
                          <m:r>
                            <a:rPr lang="ro-RO" b="0" i="1" smtClean="0">
                              <a:latin typeface="Cambria Math" panose="02040503050406030204" pitchFamily="18" charset="0"/>
                            </a:rPr>
                            <m:t>𝑟</m:t>
                          </m:r>
                        </m:sup>
                      </m:sSup>
                      <m:f>
                        <m:fPr>
                          <m:ctrlPr>
                            <a:rPr lang="en-US"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𝜔</m:t>
                          </m:r>
                        </m:num>
                        <m:den>
                          <m:r>
                            <a:rPr lang="ro-RO" b="0" i="1" smtClean="0">
                              <a:latin typeface="Cambria Math" panose="02040503050406030204" pitchFamily="18" charset="0"/>
                              <a:ea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𝜑</m:t>
                          </m:r>
                        </m:den>
                      </m:f>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𝜔</m:t>
                              </m:r>
                            </m:e>
                            <m:sup>
                              <m:r>
                                <a:rPr lang="ro-RO" b="0" i="1" smtClean="0">
                                  <a:latin typeface="Cambria Math" panose="02040503050406030204" pitchFamily="18" charset="0"/>
                                  <a:ea typeface="Cambria Math" panose="02040503050406030204" pitchFamily="18" charset="0"/>
                                </a:rPr>
                                <m:t>2</m:t>
                              </m:r>
                            </m:sup>
                          </m:sSup>
                        </m:num>
                        <m:den>
                          <m:r>
                            <a:rPr lang="ro-RO" b="0" i="1" smtClean="0">
                              <a:latin typeface="Cambria Math" panose="02040503050406030204" pitchFamily="18" charset="0"/>
                              <a:ea typeface="Cambria Math" panose="02040503050406030204" pitchFamily="18" charset="0"/>
                            </a:rPr>
                            <m:t>2</m:t>
                          </m:r>
                        </m:den>
                      </m:f>
                      <m:f>
                        <m:fPr>
                          <m:ctrlPr>
                            <a:rPr lang="ro-RO" b="0"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𝑑</m:t>
                          </m:r>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𝐼</m:t>
                              </m:r>
                            </m:e>
                            <m:sup>
                              <m:r>
                                <a:rPr lang="ro-RO" b="0" i="1" smtClean="0">
                                  <a:latin typeface="Cambria Math" panose="02040503050406030204" pitchFamily="18" charset="0"/>
                                  <a:ea typeface="Cambria Math" panose="02040503050406030204" pitchFamily="18" charset="0"/>
                                </a:rPr>
                                <m:t>𝑟</m:t>
                              </m:r>
                            </m:sup>
                          </m:sSup>
                        </m:num>
                        <m:den>
                          <m:r>
                            <a:rPr lang="ro-RO" b="0" i="1" smtClean="0">
                              <a:latin typeface="Cambria Math" panose="02040503050406030204" pitchFamily="18" charset="0"/>
                              <a:ea typeface="Cambria Math" panose="02040503050406030204" pitchFamily="18" charset="0"/>
                            </a:rPr>
                            <m:t>𝑑</m:t>
                          </m:r>
                          <m:r>
                            <a:rPr lang="ro-RO" b="0" i="1" smtClean="0">
                              <a:latin typeface="Cambria Math" panose="02040503050406030204" pitchFamily="18" charset="0"/>
                              <a:ea typeface="Cambria Math" panose="02040503050406030204" pitchFamily="18" charset="0"/>
                            </a:rPr>
                            <m:t>𝜑</m:t>
                          </m:r>
                        </m:den>
                      </m:f>
                      <m:r>
                        <a:rPr lang="ro-RO" b="0" i="1" smtClean="0">
                          <a:latin typeface="Cambria Math" panose="02040503050406030204" pitchFamily="18" charset="0"/>
                          <a:ea typeface="Cambria Math" panose="02040503050406030204" pitchFamily="18" charset="0"/>
                        </a:rPr>
                        <m:t>=</m:t>
                      </m:r>
                      <m:sSup>
                        <m:sSupPr>
                          <m:ctrlPr>
                            <a:rPr lang="ro-RO" i="1">
                              <a:latin typeface="Cambria Math" panose="02040503050406030204" pitchFamily="18" charset="0"/>
                            </a:rPr>
                          </m:ctrlPr>
                        </m:sSupPr>
                        <m:e>
                          <m:r>
                            <a:rPr lang="ro-RO" i="1">
                              <a:latin typeface="Cambria Math" panose="02040503050406030204" pitchFamily="18" charset="0"/>
                            </a:rPr>
                            <m:t>𝑀</m:t>
                          </m:r>
                        </m:e>
                        <m:sup>
                          <m:r>
                            <a:rPr lang="ro-RO" i="1">
                              <a:latin typeface="Cambria Math" panose="02040503050406030204" pitchFamily="18" charset="0"/>
                            </a:rPr>
                            <m:t>𝑟</m:t>
                          </m:r>
                        </m:sup>
                      </m:sSup>
                      <m:d>
                        <m:dPr>
                          <m:ctrlPr>
                            <a:rPr lang="ro-RO" i="1">
                              <a:latin typeface="Cambria Math" panose="02040503050406030204" pitchFamily="18" charset="0"/>
                            </a:rPr>
                          </m:ctrlPr>
                        </m:dPr>
                        <m:e>
                          <m:r>
                            <a:rPr lang="ro-RO" i="1">
                              <a:latin typeface="Cambria Math" panose="02040503050406030204" pitchFamily="18" charset="0"/>
                              <a:ea typeface="Cambria Math" panose="02040503050406030204" pitchFamily="18" charset="0"/>
                            </a:rPr>
                            <m:t>𝜑</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𝜔</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𝑡</m:t>
                          </m:r>
                        </m:e>
                      </m:d>
                    </m:oMath>
                  </m:oMathPara>
                </a14:m>
                <a:endParaRPr lang="en-US" dirty="0"/>
              </a:p>
            </p:txBody>
          </p:sp>
        </mc:Choice>
        <mc:Fallback xmlns="">
          <p:sp>
            <p:nvSpPr>
              <p:cNvPr id="24" name="TextBox 23">
                <a:extLst>
                  <a:ext uri="{FF2B5EF4-FFF2-40B4-BE49-F238E27FC236}">
                    <a16:creationId xmlns:a16="http://schemas.microsoft.com/office/drawing/2014/main" id="{8A833C8C-700B-4AF9-A880-49573F0692A9}"/>
                  </a:ext>
                </a:extLst>
              </p:cNvPr>
              <p:cNvSpPr txBox="1">
                <a:spLocks noRot="1" noChangeAspect="1" noMove="1" noResize="1" noEditPoints="1" noAdjustHandles="1" noChangeArrowheads="1" noChangeShapeType="1" noTextEdit="1"/>
              </p:cNvSpPr>
              <p:nvPr/>
            </p:nvSpPr>
            <p:spPr>
              <a:xfrm>
                <a:off x="821496" y="1638504"/>
                <a:ext cx="2934458" cy="602665"/>
              </a:xfrm>
              <a:prstGeom prst="rect">
                <a:avLst/>
              </a:prstGeom>
              <a:blipFill>
                <a:blip r:embed="rId3"/>
                <a:stretch>
                  <a:fillRect/>
                </a:stretch>
              </a:blipFill>
            </p:spPr>
            <p:txBody>
              <a:bodyPr/>
              <a:lstStyle/>
              <a:p>
                <a:r>
                  <a:rPr lang="en-US">
                    <a:noFill/>
                  </a:rPr>
                  <a:t> </a:t>
                </a:r>
              </a:p>
            </p:txBody>
          </p:sp>
        </mc:Fallback>
      </mc:AlternateContent>
      <p:sp>
        <p:nvSpPr>
          <p:cNvPr id="25" name="Arrow: Right 24">
            <a:extLst>
              <a:ext uri="{FF2B5EF4-FFF2-40B4-BE49-F238E27FC236}">
                <a16:creationId xmlns:a16="http://schemas.microsoft.com/office/drawing/2014/main" id="{4497F1A6-A520-4DBA-AAED-8290DE75853B}"/>
              </a:ext>
            </a:extLst>
          </p:cNvPr>
          <p:cNvSpPr/>
          <p:nvPr/>
        </p:nvSpPr>
        <p:spPr>
          <a:xfrm>
            <a:off x="4268007" y="1872812"/>
            <a:ext cx="213360"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778F21E-1F57-41D9-8C39-CD4BE9B07CD8}"/>
                  </a:ext>
                </a:extLst>
              </p:cNvPr>
              <p:cNvSpPr txBox="1"/>
              <p:nvPr/>
            </p:nvSpPr>
            <p:spPr>
              <a:xfrm>
                <a:off x="5109964" y="2482465"/>
                <a:ext cx="5885853" cy="923330"/>
              </a:xfrm>
              <a:prstGeom prst="rect">
                <a:avLst/>
              </a:prstGeom>
              <a:noFill/>
            </p:spPr>
            <p:txBody>
              <a:bodyPr wrap="square" rtlCol="0">
                <a:spAutoFit/>
              </a:bodyPr>
              <a:lstStyle/>
              <a:p>
                <a:r>
                  <a:rPr lang="ro-RO" dirty="0"/>
                  <a:t>unde:	</a:t>
                </a:r>
                <a:r>
                  <a:rPr lang="ro-RO" i="1" dirty="0"/>
                  <a:t> –</a:t>
                </a:r>
                <a:r>
                  <a:rPr lang="ro-RO" dirty="0"/>
                  <a:t> </a:t>
                </a:r>
                <a14:m>
                  <m:oMath xmlns:m="http://schemas.openxmlformats.org/officeDocument/2006/math">
                    <m:r>
                      <a:rPr lang="ro-RO" b="0" i="1" smtClean="0">
                        <a:latin typeface="Cambria Math" panose="02040503050406030204" pitchFamily="18" charset="0"/>
                      </a:rPr>
                      <m:t>𝑖</m:t>
                    </m:r>
                  </m:oMath>
                </a14:m>
                <a:r>
                  <a:rPr lang="ro-RO" dirty="0"/>
                  <a:t> și </a:t>
                </a:r>
                <a14:m>
                  <m:oMath xmlns:m="http://schemas.openxmlformats.org/officeDocument/2006/math">
                    <m:r>
                      <a:rPr lang="ro-RO" b="0" i="1" smtClean="0">
                        <a:latin typeface="Cambria Math" panose="02040503050406030204" pitchFamily="18" charset="0"/>
                      </a:rPr>
                      <m:t>𝑖</m:t>
                    </m:r>
                    <m:r>
                      <a:rPr lang="ro-RO" b="0" i="1" smtClean="0">
                        <a:latin typeface="Cambria Math" panose="02040503050406030204" pitchFamily="18" charset="0"/>
                      </a:rPr>
                      <m:t>+1</m:t>
                    </m:r>
                  </m:oMath>
                </a14:m>
                <a:r>
                  <a:rPr lang="ro-RO" i="1" dirty="0"/>
                  <a:t> </a:t>
                </a:r>
                <a:r>
                  <a:rPr lang="ro-RO" dirty="0"/>
                  <a:t>sunt  indicii a două poziții succesive a 	elementului de reducere;</a:t>
                </a:r>
              </a:p>
              <a:p>
                <a:r>
                  <a:rPr lang="ro-RO" i="1" dirty="0"/>
                  <a:t>	 – </a:t>
                </a:r>
                <a14:m>
                  <m:oMath xmlns:m="http://schemas.openxmlformats.org/officeDocument/2006/math">
                    <m:r>
                      <a:rPr lang="ro-RO" i="1" smtClean="0">
                        <a:latin typeface="Cambria Math" panose="02040503050406030204" pitchFamily="18" charset="0"/>
                        <a:ea typeface="Cambria Math" panose="02040503050406030204" pitchFamily="18" charset="0"/>
                      </a:rPr>
                      <m:t>∆</m:t>
                    </m:r>
                    <m:r>
                      <a:rPr lang="ro-RO" i="1" smtClean="0">
                        <a:latin typeface="Cambria Math" panose="02040503050406030204" pitchFamily="18" charset="0"/>
                        <a:ea typeface="Cambria Math" panose="02040503050406030204" pitchFamily="18" charset="0"/>
                      </a:rPr>
                      <m:t>𝜑</m:t>
                    </m:r>
                  </m:oMath>
                </a14:m>
                <a:r>
                  <a:rPr lang="ro-RO" i="1" dirty="0"/>
                  <a:t> </a:t>
                </a:r>
                <a:r>
                  <a:rPr lang="ro-RO" dirty="0"/>
                  <a:t>unghiul dintre cele două poziții succesive</a:t>
                </a:r>
                <a:endParaRPr lang="en-US" dirty="0"/>
              </a:p>
            </p:txBody>
          </p:sp>
        </mc:Choice>
        <mc:Fallback xmlns="">
          <p:sp>
            <p:nvSpPr>
              <p:cNvPr id="6" name="TextBox 5">
                <a:extLst>
                  <a:ext uri="{FF2B5EF4-FFF2-40B4-BE49-F238E27FC236}">
                    <a16:creationId xmlns:a16="http://schemas.microsoft.com/office/drawing/2014/main" id="{F778F21E-1F57-41D9-8C39-CD4BE9B07CD8}"/>
                  </a:ext>
                </a:extLst>
              </p:cNvPr>
              <p:cNvSpPr txBox="1">
                <a:spLocks noRot="1" noChangeAspect="1" noMove="1" noResize="1" noEditPoints="1" noAdjustHandles="1" noChangeArrowheads="1" noChangeShapeType="1" noTextEdit="1"/>
              </p:cNvSpPr>
              <p:nvPr/>
            </p:nvSpPr>
            <p:spPr>
              <a:xfrm>
                <a:off x="5109964" y="2482465"/>
                <a:ext cx="5885853" cy="923330"/>
              </a:xfrm>
              <a:prstGeom prst="rect">
                <a:avLst/>
              </a:prstGeom>
              <a:blipFill>
                <a:blip r:embed="rId4"/>
                <a:stretch>
                  <a:fillRect l="-828" t="-3289"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48DBB16-5D35-4358-B2F5-FCC1407D6957}"/>
                  </a:ext>
                </a:extLst>
              </p:cNvPr>
              <p:cNvSpPr/>
              <p:nvPr/>
            </p:nvSpPr>
            <p:spPr>
              <a:xfrm>
                <a:off x="3598914" y="4221281"/>
                <a:ext cx="4453976" cy="6985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i="1">
                              <a:latin typeface="Cambria Math" panose="02040503050406030204" pitchFamily="18" charset="0"/>
                            </a:rPr>
                            <m:t>𝑖</m:t>
                          </m:r>
                          <m:r>
                            <a:rPr lang="ro-RO" i="1">
                              <a:latin typeface="Cambria Math" panose="02040503050406030204" pitchFamily="18" charset="0"/>
                            </a:rPr>
                            <m:t>+1</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Sup>
                            <m:sSubSupPr>
                              <m:ctrlPr>
                                <a:rPr lang="ro-RO" i="1">
                                  <a:latin typeface="Cambria Math" panose="02040503050406030204" pitchFamily="18" charset="0"/>
                                </a:rPr>
                              </m:ctrlPr>
                            </m:sSubSupPr>
                            <m:e>
                              <m:r>
                                <a:rPr lang="ro-RO" i="1">
                                  <a:latin typeface="Cambria Math" panose="02040503050406030204" pitchFamily="18" charset="0"/>
                                </a:rPr>
                                <m:t>𝑀</m:t>
                              </m:r>
                            </m:e>
                            <m:sub>
                              <m:r>
                                <a:rPr lang="ro-RO" i="1">
                                  <a:latin typeface="Cambria Math" panose="02040503050406030204" pitchFamily="18" charset="0"/>
                                </a:rPr>
                                <m:t>𝑖</m:t>
                              </m:r>
                            </m:sub>
                            <m:sup>
                              <m:r>
                                <a:rPr lang="ro-RO" i="1">
                                  <a:latin typeface="Cambria Math" panose="02040503050406030204" pitchFamily="18" charset="0"/>
                                </a:rPr>
                                <m:t>𝑟</m:t>
                              </m:r>
                            </m:sup>
                          </m:sSubSup>
                          <m:d>
                            <m:dPr>
                              <m:ctrlPr>
                                <a:rPr lang="ro-RO" i="1">
                                  <a:latin typeface="Cambria Math" panose="02040503050406030204" pitchFamily="18" charset="0"/>
                                </a:rPr>
                              </m:ctrlPr>
                            </m:dPr>
                            <m:e>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𝜑</m:t>
                                  </m:r>
                                </m:e>
                                <m:sub>
                                  <m:r>
                                    <a:rPr lang="ro-RO" i="1">
                                      <a:latin typeface="Cambria Math" panose="02040503050406030204" pitchFamily="18" charset="0"/>
                                    </a:rPr>
                                    <m:t>𝑖</m:t>
                                  </m:r>
                                </m:sub>
                              </m:sSub>
                              <m:r>
                                <a:rPr lang="ro-RO" i="1">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i="1">
                                      <a:latin typeface="Cambria Math" panose="02040503050406030204" pitchFamily="18" charset="0"/>
                                      <a:ea typeface="Cambria Math" panose="02040503050406030204" pitchFamily="18" charset="0"/>
                                    </a:rPr>
                                    <m:t>𝑖</m:t>
                                  </m:r>
                                </m:sub>
                              </m:sSub>
                              <m:r>
                                <a:rPr lang="ro-RO" i="1">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𝑡</m:t>
                                  </m:r>
                                </m:e>
                                <m:sub>
                                  <m:r>
                                    <a:rPr lang="ro-RO" i="1">
                                      <a:latin typeface="Cambria Math" panose="02040503050406030204" pitchFamily="18" charset="0"/>
                                      <a:ea typeface="Cambria Math" panose="02040503050406030204" pitchFamily="18" charset="0"/>
                                    </a:rPr>
                                    <m:t>𝑖</m:t>
                                  </m:r>
                                </m:sub>
                              </m:sSub>
                            </m:e>
                          </m:d>
                        </m:num>
                        <m:den>
                          <m:sSubSup>
                            <m:sSubSupPr>
                              <m:ctrlPr>
                                <a:rPr lang="en-US" i="1">
                                  <a:latin typeface="Cambria Math" panose="02040503050406030204" pitchFamily="18" charset="0"/>
                                </a:rPr>
                              </m:ctrlPr>
                            </m:sSubSupPr>
                            <m:e>
                              <m:r>
                                <a:rPr lang="ro-RO" i="1">
                                  <a:latin typeface="Cambria Math" panose="02040503050406030204" pitchFamily="18" charset="0"/>
                                </a:rPr>
                                <m:t>𝐼</m:t>
                              </m:r>
                            </m:e>
                            <m:sub>
                              <m:r>
                                <a:rPr lang="ro-RO" i="1">
                                  <a:latin typeface="Cambria Math" panose="02040503050406030204" pitchFamily="18" charset="0"/>
                                </a:rPr>
                                <m:t>𝑖</m:t>
                              </m:r>
                            </m:sub>
                            <m:sup>
                              <m:r>
                                <a:rPr lang="ro-RO" i="1">
                                  <a:latin typeface="Cambria Math" panose="02040503050406030204" pitchFamily="18" charset="0"/>
                                </a:rPr>
                                <m:t>𝑟</m:t>
                              </m:r>
                            </m:sup>
                          </m:sSubSup>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i="1">
                                  <a:latin typeface="Cambria Math" panose="02040503050406030204" pitchFamily="18" charset="0"/>
                                </a:rPr>
                                <m:t>𝑖</m:t>
                              </m:r>
                            </m:sub>
                          </m:sSub>
                        </m:den>
                      </m:f>
                      <m:r>
                        <a:rPr lang="ro-RO" i="1">
                          <a:latin typeface="Cambria Math" panose="02040503050406030204" pitchFamily="18" charset="0"/>
                          <a:ea typeface="Cambria Math" panose="02040503050406030204" pitchFamily="18" charset="0"/>
                        </a:rPr>
                        <m:t>∆</m:t>
                      </m:r>
                      <m:r>
                        <a:rPr lang="ro-RO" i="1" smtClean="0">
                          <a:latin typeface="Cambria Math" panose="02040503050406030204" pitchFamily="18" charset="0"/>
                          <a:ea typeface="Cambria Math" panose="02040503050406030204" pitchFamily="18" charset="0"/>
                        </a:rPr>
                        <m:t>𝜑</m:t>
                      </m:r>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i="1">
                                  <a:latin typeface="Cambria Math" panose="02040503050406030204" pitchFamily="18" charset="0"/>
                                </a:rPr>
                                <m:t>𝑖</m:t>
                              </m:r>
                            </m:sub>
                          </m:sSub>
                        </m:num>
                        <m:den>
                          <m:r>
                            <a:rPr lang="ro-RO" b="0" i="1" smtClean="0">
                              <a:latin typeface="Cambria Math" panose="02040503050406030204" pitchFamily="18" charset="0"/>
                              <a:ea typeface="Cambria Math" panose="02040503050406030204" pitchFamily="18" charset="0"/>
                            </a:rPr>
                            <m:t>2</m:t>
                          </m:r>
                          <m:sSubSup>
                            <m:sSubSupPr>
                              <m:ctrlPr>
                                <a:rPr lang="en-US" i="1">
                                  <a:latin typeface="Cambria Math" panose="02040503050406030204" pitchFamily="18" charset="0"/>
                                </a:rPr>
                              </m:ctrlPr>
                            </m:sSubSupPr>
                            <m:e>
                              <m:r>
                                <a:rPr lang="ro-RO" i="1">
                                  <a:latin typeface="Cambria Math" panose="02040503050406030204" pitchFamily="18" charset="0"/>
                                </a:rPr>
                                <m:t>𝐼</m:t>
                              </m:r>
                            </m:e>
                            <m:sub>
                              <m:r>
                                <a:rPr lang="ro-RO" i="1">
                                  <a:latin typeface="Cambria Math" panose="02040503050406030204" pitchFamily="18" charset="0"/>
                                </a:rPr>
                                <m:t>𝑖</m:t>
                              </m:r>
                            </m:sub>
                            <m:sup>
                              <m:r>
                                <a:rPr lang="ro-RO" i="1">
                                  <a:latin typeface="Cambria Math" panose="02040503050406030204" pitchFamily="18" charset="0"/>
                                </a:rPr>
                                <m:t>𝑟</m:t>
                              </m:r>
                            </m:sup>
                          </m:sSubSup>
                        </m:den>
                      </m:f>
                      <m:r>
                        <a:rPr lang="ro-RO" b="0" i="1" smtClean="0">
                          <a:latin typeface="Cambria Math" panose="02040503050406030204" pitchFamily="18" charset="0"/>
                          <a:ea typeface="Cambria Math" panose="02040503050406030204" pitchFamily="18" charset="0"/>
                        </a:rPr>
                        <m:t>(3</m:t>
                      </m:r>
                      <m:sSubSup>
                        <m:sSubSupPr>
                          <m:ctrlPr>
                            <a:rPr lang="en-US" i="1">
                              <a:latin typeface="Cambria Math" panose="02040503050406030204" pitchFamily="18" charset="0"/>
                            </a:rPr>
                          </m:ctrlPr>
                        </m:sSubSupPr>
                        <m:e>
                          <m:r>
                            <a:rPr lang="ro-RO" i="1">
                              <a:latin typeface="Cambria Math" panose="02040503050406030204" pitchFamily="18" charset="0"/>
                            </a:rPr>
                            <m:t>𝐼</m:t>
                          </m:r>
                        </m:e>
                        <m:sub>
                          <m:r>
                            <a:rPr lang="ro-RO" i="1">
                              <a:latin typeface="Cambria Math" panose="02040503050406030204" pitchFamily="18" charset="0"/>
                            </a:rPr>
                            <m:t>𝑖</m:t>
                          </m:r>
                        </m:sub>
                        <m:sup>
                          <m:r>
                            <a:rPr lang="ro-RO" i="1">
                              <a:latin typeface="Cambria Math" panose="02040503050406030204" pitchFamily="18" charset="0"/>
                            </a:rPr>
                            <m:t>𝑟</m:t>
                          </m:r>
                        </m:sup>
                      </m:sSubSup>
                      <m:r>
                        <a:rPr lang="ro-RO" b="0" i="1" smtClean="0">
                          <a:latin typeface="Cambria Math" panose="02040503050406030204" pitchFamily="18" charset="0"/>
                        </a:rPr>
                        <m:t>−</m:t>
                      </m:r>
                      <m:sSubSup>
                        <m:sSubSupPr>
                          <m:ctrlPr>
                            <a:rPr lang="en-US" i="1">
                              <a:latin typeface="Cambria Math" panose="02040503050406030204" pitchFamily="18" charset="0"/>
                            </a:rPr>
                          </m:ctrlPr>
                        </m:sSubSupPr>
                        <m:e>
                          <m:r>
                            <a:rPr lang="ro-RO" i="1">
                              <a:latin typeface="Cambria Math" panose="02040503050406030204" pitchFamily="18" charset="0"/>
                            </a:rPr>
                            <m:t>𝐼</m:t>
                          </m:r>
                        </m:e>
                        <m:sub>
                          <m:r>
                            <a:rPr lang="ro-RO" i="1">
                              <a:latin typeface="Cambria Math" panose="02040503050406030204" pitchFamily="18" charset="0"/>
                            </a:rPr>
                            <m:t>𝑖</m:t>
                          </m:r>
                          <m:r>
                            <a:rPr lang="ro-RO" b="0" i="1" smtClean="0">
                              <a:latin typeface="Cambria Math" panose="02040503050406030204" pitchFamily="18" charset="0"/>
                            </a:rPr>
                            <m:t>+1</m:t>
                          </m:r>
                        </m:sub>
                        <m:sup>
                          <m:r>
                            <a:rPr lang="ro-RO" i="1">
                              <a:latin typeface="Cambria Math" panose="02040503050406030204" pitchFamily="18" charset="0"/>
                            </a:rPr>
                            <m:t>𝑟</m:t>
                          </m:r>
                        </m:sup>
                      </m:sSubSup>
                      <m:r>
                        <a:rPr lang="ro-RO"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7" name="Rectangle 6">
                <a:extLst>
                  <a:ext uri="{FF2B5EF4-FFF2-40B4-BE49-F238E27FC236}">
                    <a16:creationId xmlns:a16="http://schemas.microsoft.com/office/drawing/2014/main" id="{C48DBB16-5D35-4358-B2F5-FCC1407D6957}"/>
                  </a:ext>
                </a:extLst>
              </p:cNvPr>
              <p:cNvSpPr>
                <a:spLocks noRot="1" noChangeAspect="1" noMove="1" noResize="1" noEditPoints="1" noAdjustHandles="1" noChangeArrowheads="1" noChangeShapeType="1" noTextEdit="1"/>
              </p:cNvSpPr>
              <p:nvPr/>
            </p:nvSpPr>
            <p:spPr>
              <a:xfrm>
                <a:off x="3598914" y="4221281"/>
                <a:ext cx="4453976" cy="6985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7A99F3A-EF2A-41DA-A21E-EAA0BE20C753}"/>
                  </a:ext>
                </a:extLst>
              </p:cNvPr>
              <p:cNvSpPr txBox="1"/>
              <p:nvPr/>
            </p:nvSpPr>
            <p:spPr>
              <a:xfrm>
                <a:off x="4344544" y="5705808"/>
                <a:ext cx="2689069" cy="5672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𝑡</m:t>
                      </m:r>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𝑡</m:t>
                          </m:r>
                        </m:e>
                        <m:sub>
                          <m:r>
                            <a:rPr lang="ro-RO" b="0" i="1" smtClean="0">
                              <a:latin typeface="Cambria Math" panose="02040503050406030204" pitchFamily="18" charset="0"/>
                              <a:ea typeface="Cambria Math" panose="02040503050406030204" pitchFamily="18" charset="0"/>
                            </a:rPr>
                            <m:t>𝑖</m:t>
                          </m:r>
                          <m:r>
                            <a:rPr lang="ro-RO" b="0" i="1" smtClean="0">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𝑡</m:t>
                          </m:r>
                        </m:e>
                        <m:sub>
                          <m:r>
                            <a:rPr lang="ro-RO" b="0" i="1" smtClean="0">
                              <a:latin typeface="Cambria Math" panose="02040503050406030204" pitchFamily="18" charset="0"/>
                              <a:ea typeface="Cambria Math" panose="02040503050406030204" pitchFamily="18" charset="0"/>
                            </a:rPr>
                            <m:t>𝑖</m:t>
                          </m:r>
                        </m:sub>
                      </m:sSub>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2∆</m:t>
                          </m:r>
                          <m:r>
                            <a:rPr lang="ro-RO" b="0" i="1" smtClean="0">
                              <a:latin typeface="Cambria Math" panose="02040503050406030204" pitchFamily="18" charset="0"/>
                              <a:ea typeface="Cambria Math" panose="02040503050406030204" pitchFamily="18" charset="0"/>
                            </a:rPr>
                            <m:t>𝜑</m:t>
                          </m:r>
                        </m:num>
                        <m:den>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𝑖</m:t>
                              </m:r>
                              <m:r>
                                <a:rPr lang="ro-RO" b="0" i="1" smtClean="0">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𝑖</m:t>
                              </m:r>
                            </m:sub>
                          </m:sSub>
                        </m:den>
                      </m:f>
                    </m:oMath>
                  </m:oMathPara>
                </a14:m>
                <a:endParaRPr lang="en-US" dirty="0"/>
              </a:p>
            </p:txBody>
          </p:sp>
        </mc:Choice>
        <mc:Fallback xmlns="">
          <p:sp>
            <p:nvSpPr>
              <p:cNvPr id="8" name="TextBox 7">
                <a:extLst>
                  <a:ext uri="{FF2B5EF4-FFF2-40B4-BE49-F238E27FC236}">
                    <a16:creationId xmlns:a16="http://schemas.microsoft.com/office/drawing/2014/main" id="{67A99F3A-EF2A-41DA-A21E-EAA0BE20C753}"/>
                  </a:ext>
                </a:extLst>
              </p:cNvPr>
              <p:cNvSpPr txBox="1">
                <a:spLocks noRot="1" noChangeAspect="1" noMove="1" noResize="1" noEditPoints="1" noAdjustHandles="1" noChangeArrowheads="1" noChangeShapeType="1" noTextEdit="1"/>
              </p:cNvSpPr>
              <p:nvPr/>
            </p:nvSpPr>
            <p:spPr>
              <a:xfrm>
                <a:off x="4344544" y="5705808"/>
                <a:ext cx="2689069" cy="56727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B7AEC66-B436-40F7-A1AD-955CD2E8ED90}"/>
                  </a:ext>
                </a:extLst>
              </p:cNvPr>
              <p:cNvSpPr/>
              <p:nvPr/>
            </p:nvSpPr>
            <p:spPr>
              <a:xfrm>
                <a:off x="475227" y="3541775"/>
                <a:ext cx="11241546" cy="646331"/>
              </a:xfrm>
              <a:prstGeom prst="rect">
                <a:avLst/>
              </a:prstGeom>
            </p:spPr>
            <p:txBody>
              <a:bodyPr wrap="square">
                <a:spAutoFit/>
              </a:bodyPr>
              <a:lstStyle/>
              <a:p>
                <a:pPr algn="just">
                  <a:tabLst>
                    <a:tab pos="354013" algn="l"/>
                  </a:tabLst>
                </a:pPr>
                <a:r>
                  <a:rPr lang="ro-RO" dirty="0"/>
                  <a:t>	Dacă se cunoaște viteza elementului de reducere în poziția inițială  </a:t>
                </a:r>
                <a14:m>
                  <m:oMath xmlns:m="http://schemas.openxmlformats.org/officeDocument/2006/math">
                    <m:r>
                      <a:rPr lang="ro-RO" i="1">
                        <a:latin typeface="Cambria Math" panose="02040503050406030204" pitchFamily="18" charset="0"/>
                      </a:rPr>
                      <m:t>𝑖</m:t>
                    </m:r>
                  </m:oMath>
                </a14:m>
                <a:r>
                  <a:rPr lang="ro-RO" dirty="0"/>
                  <a:t>, viteza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i="1">
                            <a:latin typeface="Cambria Math" panose="02040503050406030204" pitchFamily="18" charset="0"/>
                          </a:rPr>
                          <m:t>𝑖</m:t>
                        </m:r>
                        <m:r>
                          <a:rPr lang="ro-RO" i="1">
                            <a:latin typeface="Cambria Math" panose="02040503050406030204" pitchFamily="18" charset="0"/>
                          </a:rPr>
                          <m:t>+1</m:t>
                        </m:r>
                      </m:sub>
                    </m:sSub>
                  </m:oMath>
                </a14:m>
                <a:r>
                  <a:rPr lang="ro-RO" dirty="0"/>
                  <a:t> în poziția următoare se poate determina cu relația: </a:t>
                </a:r>
                <a:endParaRPr lang="en-US" dirty="0"/>
              </a:p>
            </p:txBody>
          </p:sp>
        </mc:Choice>
        <mc:Fallback xmlns="">
          <p:sp>
            <p:nvSpPr>
              <p:cNvPr id="9" name="Rectangle 8">
                <a:extLst>
                  <a:ext uri="{FF2B5EF4-FFF2-40B4-BE49-F238E27FC236}">
                    <a16:creationId xmlns:a16="http://schemas.microsoft.com/office/drawing/2014/main" id="{6B7AEC66-B436-40F7-A1AD-955CD2E8ED90}"/>
                  </a:ext>
                </a:extLst>
              </p:cNvPr>
              <p:cNvSpPr>
                <a:spLocks noRot="1" noChangeAspect="1" noMove="1" noResize="1" noEditPoints="1" noAdjustHandles="1" noChangeArrowheads="1" noChangeShapeType="1" noTextEdit="1"/>
              </p:cNvSpPr>
              <p:nvPr/>
            </p:nvSpPr>
            <p:spPr>
              <a:xfrm>
                <a:off x="475227" y="3541775"/>
                <a:ext cx="11241546" cy="646331"/>
              </a:xfrm>
              <a:prstGeom prst="rect">
                <a:avLst/>
              </a:prstGeom>
              <a:blipFill>
                <a:blip r:embed="rId7"/>
                <a:stretch>
                  <a:fillRect l="-488" t="-4717" r="-434" b="-14151"/>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FE35A598-5CDD-4000-81EA-0178CE5956E8}"/>
              </a:ext>
            </a:extLst>
          </p:cNvPr>
          <p:cNvSpPr/>
          <p:nvPr/>
        </p:nvSpPr>
        <p:spPr>
          <a:xfrm>
            <a:off x="821496" y="5155962"/>
            <a:ext cx="9735166" cy="369332"/>
          </a:xfrm>
          <a:prstGeom prst="rect">
            <a:avLst/>
          </a:prstGeom>
        </p:spPr>
        <p:txBody>
          <a:bodyPr wrap="none">
            <a:spAutoFit/>
          </a:bodyPr>
          <a:lstStyle/>
          <a:p>
            <a:r>
              <a:rPr lang="ro-RO" dirty="0"/>
              <a:t>Timpul necesar elementului de reducere pentru a ajunge din poziția inițială în poziția următoare este:</a:t>
            </a:r>
            <a:endParaRPr lang="en-US" dirty="0"/>
          </a:p>
        </p:txBody>
      </p:sp>
      <p:sp>
        <p:nvSpPr>
          <p:cNvPr id="32" name="Rectangle 31">
            <a:extLst>
              <a:ext uri="{FF2B5EF4-FFF2-40B4-BE49-F238E27FC236}">
                <a16:creationId xmlns:a16="http://schemas.microsoft.com/office/drawing/2014/main" id="{327CAB47-C004-4844-BEA0-3B63B4024332}"/>
              </a:ext>
            </a:extLst>
          </p:cNvPr>
          <p:cNvSpPr/>
          <p:nvPr/>
        </p:nvSpPr>
        <p:spPr>
          <a:xfrm>
            <a:off x="3598914" y="4133045"/>
            <a:ext cx="4466052" cy="86397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EA1E-5137-4EC0-9D5E-B7FB4C264A96}"/>
              </a:ext>
            </a:extLst>
          </p:cNvPr>
          <p:cNvSpPr/>
          <p:nvPr/>
        </p:nvSpPr>
        <p:spPr>
          <a:xfrm>
            <a:off x="4268006" y="5588285"/>
            <a:ext cx="2871933" cy="86397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D90006-B449-4137-8579-4F9F11986A71}"/>
              </a:ext>
            </a:extLst>
          </p:cNvPr>
          <p:cNvSpPr/>
          <p:nvPr/>
        </p:nvSpPr>
        <p:spPr>
          <a:xfrm>
            <a:off x="561678" y="413325"/>
            <a:ext cx="3122073" cy="461665"/>
          </a:xfrm>
          <a:prstGeom prst="rect">
            <a:avLst/>
          </a:prstGeom>
        </p:spPr>
        <p:txBody>
          <a:bodyPr wrap="none">
            <a:spAutoFit/>
          </a:bodyPr>
          <a:lstStyle/>
          <a:p>
            <a:r>
              <a:rPr lang="ro-RO" sz="2400" dirty="0"/>
              <a:t>3.4.2 Ecuații de mișcare</a:t>
            </a:r>
            <a:endParaRPr lang="en-US" sz="2400" dirty="0"/>
          </a:p>
        </p:txBody>
      </p:sp>
    </p:spTree>
    <p:extLst>
      <p:ext uri="{BB962C8B-B14F-4D97-AF65-F5344CB8AC3E}">
        <p14:creationId xmlns:p14="http://schemas.microsoft.com/office/powerpoint/2010/main" val="366219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animBg="1"/>
      <p:bldP spid="6" grpId="0"/>
      <p:bldP spid="7" grpId="0"/>
      <p:bldP spid="8" grpId="0"/>
      <p:bldP spid="9" grpId="0"/>
      <p:bldP spid="10" grpId="0"/>
      <p:bldP spid="32" grpId="0" animBg="1"/>
      <p:bldP spid="33"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7FB33ED-2336-4403-97F6-06113A9C45ED}"/>
              </a:ext>
            </a:extLst>
          </p:cNvPr>
          <p:cNvSpPr/>
          <p:nvPr/>
        </p:nvSpPr>
        <p:spPr>
          <a:xfrm>
            <a:off x="561678" y="413325"/>
            <a:ext cx="4387098" cy="461665"/>
          </a:xfrm>
          <a:prstGeom prst="rect">
            <a:avLst/>
          </a:prstGeom>
        </p:spPr>
        <p:txBody>
          <a:bodyPr wrap="none">
            <a:spAutoFit/>
          </a:bodyPr>
          <a:lstStyle/>
          <a:p>
            <a:r>
              <a:rPr lang="ro-RO" sz="2400" dirty="0"/>
              <a:t>3.4.3 Randamentul mecanismelor</a:t>
            </a:r>
            <a:endParaRPr lang="en-US" sz="2400"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7D5231F-0110-450E-AE46-5F7A54670CA5}"/>
                  </a:ext>
                </a:extLst>
              </p:cNvPr>
              <p:cNvSpPr/>
              <p:nvPr/>
            </p:nvSpPr>
            <p:spPr>
              <a:xfrm>
                <a:off x="561678" y="1021340"/>
                <a:ext cx="11043582" cy="646331"/>
              </a:xfrm>
              <a:prstGeom prst="rect">
                <a:avLst/>
              </a:prstGeom>
            </p:spPr>
            <p:txBody>
              <a:bodyPr wrap="square">
                <a:spAutoFit/>
              </a:bodyPr>
              <a:lstStyle/>
              <a:p>
                <a:r>
                  <a:rPr lang="ro-RO" i="1" dirty="0"/>
                  <a:t>Randamentul mecanic mediu </a:t>
                </a:r>
                <a14:m>
                  <m:oMath xmlns:m="http://schemas.openxmlformats.org/officeDocument/2006/math">
                    <m:r>
                      <a:rPr lang="ro-RO" i="1" smtClean="0">
                        <a:latin typeface="Cambria Math" panose="02040503050406030204" pitchFamily="18" charset="0"/>
                        <a:ea typeface="Cambria Math" panose="02040503050406030204" pitchFamily="18" charset="0"/>
                      </a:rPr>
                      <m:t>𝜂</m:t>
                    </m:r>
                  </m:oMath>
                </a14:m>
                <a:r>
                  <a:rPr lang="ro-RO" i="1" dirty="0"/>
                  <a:t> </a:t>
                </a:r>
                <a:r>
                  <a:rPr lang="ro-RO" dirty="0"/>
                  <a:t> al unui mecanism este raportul dintre lucrul mecanic al forțelor de rezistență utilă și lucrul mecanic al forțelor motoare pe durata unui ciclu cinematic.</a:t>
                </a:r>
                <a:endParaRPr lang="en-US" i="1" dirty="0"/>
              </a:p>
            </p:txBody>
          </p:sp>
        </mc:Choice>
        <mc:Fallback xmlns="">
          <p:sp>
            <p:nvSpPr>
              <p:cNvPr id="3" name="Rectangle 2">
                <a:extLst>
                  <a:ext uri="{FF2B5EF4-FFF2-40B4-BE49-F238E27FC236}">
                    <a16:creationId xmlns:a16="http://schemas.microsoft.com/office/drawing/2014/main" id="{77D5231F-0110-450E-AE46-5F7A54670CA5}"/>
                  </a:ext>
                </a:extLst>
              </p:cNvPr>
              <p:cNvSpPr>
                <a:spLocks noRot="1" noChangeAspect="1" noMove="1" noResize="1" noEditPoints="1" noAdjustHandles="1" noChangeArrowheads="1" noChangeShapeType="1" noTextEdit="1"/>
              </p:cNvSpPr>
              <p:nvPr/>
            </p:nvSpPr>
            <p:spPr>
              <a:xfrm>
                <a:off x="561678" y="1021340"/>
                <a:ext cx="11043582" cy="646331"/>
              </a:xfrm>
              <a:prstGeom prst="rect">
                <a:avLst/>
              </a:prstGeom>
              <a:blipFill>
                <a:blip r:embed="rId2"/>
                <a:stretch>
                  <a:fillRect l="-442"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9C7C7BE-E216-4C00-BA25-75D8745E969D}"/>
                  </a:ext>
                </a:extLst>
              </p:cNvPr>
              <p:cNvSpPr txBox="1"/>
              <p:nvPr/>
            </p:nvSpPr>
            <p:spPr>
              <a:xfrm>
                <a:off x="4671060" y="1712353"/>
                <a:ext cx="817468"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𝜂</m:t>
                      </m:r>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𝑟𝑢</m:t>
                              </m:r>
                            </m:sub>
                          </m:sSub>
                        </m:num>
                        <m:den>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𝑚</m:t>
                              </m:r>
                            </m:sub>
                          </m:sSub>
                        </m:den>
                      </m:f>
                    </m:oMath>
                  </m:oMathPara>
                </a14:m>
                <a:endParaRPr lang="en-US" dirty="0"/>
              </a:p>
            </p:txBody>
          </p:sp>
        </mc:Choice>
        <mc:Fallback xmlns="">
          <p:sp>
            <p:nvSpPr>
              <p:cNvPr id="2" name="TextBox 1">
                <a:extLst>
                  <a:ext uri="{FF2B5EF4-FFF2-40B4-BE49-F238E27FC236}">
                    <a16:creationId xmlns:a16="http://schemas.microsoft.com/office/drawing/2014/main" id="{69C7C7BE-E216-4C00-BA25-75D8745E969D}"/>
                  </a:ext>
                </a:extLst>
              </p:cNvPr>
              <p:cNvSpPr txBox="1">
                <a:spLocks noRot="1" noChangeAspect="1" noMove="1" noResize="1" noEditPoints="1" noAdjustHandles="1" noChangeArrowheads="1" noChangeShapeType="1" noTextEdit="1"/>
              </p:cNvSpPr>
              <p:nvPr/>
            </p:nvSpPr>
            <p:spPr>
              <a:xfrm>
                <a:off x="4671060" y="1712353"/>
                <a:ext cx="817468" cy="563872"/>
              </a:xfrm>
              <a:prstGeom prst="rect">
                <a:avLst/>
              </a:prstGeom>
              <a:blipFill>
                <a:blip r:embed="rId3"/>
                <a:stretch>
                  <a:fillRect b="-1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60E9990D-3F67-4C06-918B-A091A7D60CDE}"/>
                  </a:ext>
                </a:extLst>
              </p:cNvPr>
              <p:cNvSpPr/>
              <p:nvPr/>
            </p:nvSpPr>
            <p:spPr>
              <a:xfrm>
                <a:off x="6234595" y="1797765"/>
                <a:ext cx="1772857"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sub>
                      </m:sSub>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𝑟𝑢</m:t>
                          </m:r>
                        </m:sub>
                      </m:sSub>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𝑟𝑝</m:t>
                          </m:r>
                        </m:sub>
                      </m:sSub>
                    </m:oMath>
                  </m:oMathPara>
                </a14:m>
                <a:endParaRPr lang="en-US" dirty="0"/>
              </a:p>
            </p:txBody>
          </p:sp>
        </mc:Choice>
        <mc:Fallback xmlns="">
          <p:sp>
            <p:nvSpPr>
              <p:cNvPr id="11" name="Rectangle 10">
                <a:extLst>
                  <a:ext uri="{FF2B5EF4-FFF2-40B4-BE49-F238E27FC236}">
                    <a16:creationId xmlns:a16="http://schemas.microsoft.com/office/drawing/2014/main" id="{60E9990D-3F67-4C06-918B-A091A7D60CDE}"/>
                  </a:ext>
                </a:extLst>
              </p:cNvPr>
              <p:cNvSpPr>
                <a:spLocks noRot="1" noChangeAspect="1" noMove="1" noResize="1" noEditPoints="1" noAdjustHandles="1" noChangeArrowheads="1" noChangeShapeType="1" noTextEdit="1"/>
              </p:cNvSpPr>
              <p:nvPr/>
            </p:nvSpPr>
            <p:spPr>
              <a:xfrm>
                <a:off x="6234595" y="1797765"/>
                <a:ext cx="1772857" cy="390748"/>
              </a:xfrm>
              <a:prstGeom prst="rect">
                <a:avLst/>
              </a:prstGeom>
              <a:blipFill>
                <a:blip r:embed="rId4"/>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1660633-F4D4-4B9D-AE05-B75B7A4B8DD8}"/>
                  </a:ext>
                </a:extLst>
              </p:cNvPr>
              <p:cNvSpPr/>
              <p:nvPr/>
            </p:nvSpPr>
            <p:spPr>
              <a:xfrm>
                <a:off x="851990" y="2366125"/>
                <a:ext cx="8040343" cy="944746"/>
              </a:xfrm>
              <a:prstGeom prst="rect">
                <a:avLst/>
              </a:prstGeom>
            </p:spPr>
            <p:txBody>
              <a:bodyPr wrap="none">
                <a:spAutoFit/>
              </a:bodyPr>
              <a:lstStyle/>
              <a:p>
                <a14:m>
                  <m:oMath xmlns:m="http://schemas.openxmlformats.org/officeDocument/2006/math">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sub>
                    </m:sSub>
                  </m:oMath>
                </a14:m>
                <a:r>
                  <a:rPr lang="ro-RO" dirty="0"/>
                  <a:t> - lucrul mecanic al forțelor de rezistență utilă (forțe exterioare, tehnologice, etc)</a:t>
                </a:r>
              </a:p>
              <a:p>
                <a14:m>
                  <m:oMath xmlns:m="http://schemas.openxmlformats.org/officeDocument/2006/math">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𝑟𝑝</m:t>
                        </m:r>
                      </m:sub>
                    </m:sSub>
                  </m:oMath>
                </a14:m>
                <a:r>
                  <a:rPr lang="ro-RO" dirty="0"/>
                  <a:t>- lucrul mecanic al forțelor de rezistență pasivă (forța de frecare)</a:t>
                </a:r>
              </a:p>
              <a:p>
                <a14:m>
                  <m:oMath xmlns:m="http://schemas.openxmlformats.org/officeDocument/2006/math">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sub>
                    </m:sSub>
                  </m:oMath>
                </a14:m>
                <a:r>
                  <a:rPr lang="ro-RO" dirty="0"/>
                  <a:t> - lucrul mecanic al forțelor motoare </a:t>
                </a:r>
              </a:p>
            </p:txBody>
          </p:sp>
        </mc:Choice>
        <mc:Fallback xmlns="">
          <p:sp>
            <p:nvSpPr>
              <p:cNvPr id="12" name="Rectangle 11">
                <a:extLst>
                  <a:ext uri="{FF2B5EF4-FFF2-40B4-BE49-F238E27FC236}">
                    <a16:creationId xmlns:a16="http://schemas.microsoft.com/office/drawing/2014/main" id="{A1660633-F4D4-4B9D-AE05-B75B7A4B8DD8}"/>
                  </a:ext>
                </a:extLst>
              </p:cNvPr>
              <p:cNvSpPr>
                <a:spLocks noRot="1" noChangeAspect="1" noMove="1" noResize="1" noEditPoints="1" noAdjustHandles="1" noChangeArrowheads="1" noChangeShapeType="1" noTextEdit="1"/>
              </p:cNvSpPr>
              <p:nvPr/>
            </p:nvSpPr>
            <p:spPr>
              <a:xfrm>
                <a:off x="851990" y="2366125"/>
                <a:ext cx="8040343" cy="944746"/>
              </a:xfrm>
              <a:prstGeom prst="rect">
                <a:avLst/>
              </a:prstGeom>
              <a:blipFill>
                <a:blip r:embed="rId5"/>
                <a:stretch>
                  <a:fillRect t="-3226"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899A8F27-2949-4970-B074-C7924CEBB6D8}"/>
                  </a:ext>
                </a:extLst>
              </p:cNvPr>
              <p:cNvSpPr/>
              <p:nvPr/>
            </p:nvSpPr>
            <p:spPr>
              <a:xfrm>
                <a:off x="4283707" y="3357078"/>
                <a:ext cx="2272482" cy="6647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𝜂</m:t>
                      </m:r>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1−</m:t>
                      </m:r>
                      <m:f>
                        <m:fPr>
                          <m:ctrlPr>
                            <a:rPr lang="ro-RO" i="1">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m:t>
                              </m:r>
                              <m:r>
                                <a:rPr lang="ro-RO" b="0" i="1" smtClean="0">
                                  <a:latin typeface="Cambria Math" panose="02040503050406030204" pitchFamily="18" charset="0"/>
                                  <a:ea typeface="Cambria Math" panose="02040503050406030204" pitchFamily="18" charset="0"/>
                                </a:rPr>
                                <m:t>𝑝</m:t>
                              </m:r>
                            </m:sub>
                          </m:sSub>
                        </m:num>
                        <m:den>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sub>
                          </m:sSub>
                        </m:den>
                      </m:f>
                      <m:r>
                        <a:rPr lang="ro-RO" b="0" i="0" smtClean="0">
                          <a:latin typeface="Cambria Math" panose="02040503050406030204" pitchFamily="18" charset="0"/>
                          <a:ea typeface="Cambria Math" panose="02040503050406030204" pitchFamily="18" charset="0"/>
                        </a:rPr>
                        <m:t>=1−</m:t>
                      </m:r>
                      <m:r>
                        <m:rPr>
                          <m:sty m:val="p"/>
                        </m:rPr>
                        <a:rPr lang="el-GR" b="0" i="1" smtClean="0">
                          <a:latin typeface="Cambria Math" panose="02040503050406030204" pitchFamily="18" charset="0"/>
                          <a:ea typeface="Cambria Math" panose="02040503050406030204" pitchFamily="18" charset="0"/>
                        </a:rPr>
                        <m:t>φ</m:t>
                      </m:r>
                    </m:oMath>
                  </m:oMathPara>
                </a14:m>
                <a:endParaRPr lang="en-US" dirty="0"/>
              </a:p>
            </p:txBody>
          </p:sp>
        </mc:Choice>
        <mc:Fallback xmlns="">
          <p:sp>
            <p:nvSpPr>
              <p:cNvPr id="13" name="Rectangle 12">
                <a:extLst>
                  <a:ext uri="{FF2B5EF4-FFF2-40B4-BE49-F238E27FC236}">
                    <a16:creationId xmlns:a16="http://schemas.microsoft.com/office/drawing/2014/main" id="{899A8F27-2949-4970-B074-C7924CEBB6D8}"/>
                  </a:ext>
                </a:extLst>
              </p:cNvPr>
              <p:cNvSpPr>
                <a:spLocks noRot="1" noChangeAspect="1" noMove="1" noResize="1" noEditPoints="1" noAdjustHandles="1" noChangeArrowheads="1" noChangeShapeType="1" noTextEdit="1"/>
              </p:cNvSpPr>
              <p:nvPr/>
            </p:nvSpPr>
            <p:spPr>
              <a:xfrm>
                <a:off x="4283707" y="3357078"/>
                <a:ext cx="2272482" cy="66473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D64EE9E3-9503-4615-B549-0F53B5F3FAF7}"/>
                  </a:ext>
                </a:extLst>
              </p:cNvPr>
              <p:cNvSpPr/>
              <p:nvPr/>
            </p:nvSpPr>
            <p:spPr>
              <a:xfrm>
                <a:off x="7033986" y="3487638"/>
                <a:ext cx="2565639" cy="369332"/>
              </a:xfrm>
              <a:prstGeom prst="rect">
                <a:avLst/>
              </a:prstGeom>
            </p:spPr>
            <p:txBody>
              <a:bodyPr wrap="none">
                <a:spAutoFit/>
              </a:bodyPr>
              <a:lstStyle/>
              <a:p>
                <a14:m>
                  <m:oMath xmlns:m="http://schemas.openxmlformats.org/officeDocument/2006/math">
                    <m:r>
                      <a:rPr lang="ro-RO" b="0" i="1" smtClean="0">
                        <a:latin typeface="Cambria Math" panose="02040503050406030204" pitchFamily="18" charset="0"/>
                        <a:ea typeface="Cambria Math" panose="02040503050406030204" pitchFamily="18" charset="0"/>
                      </a:rPr>
                      <m:t>𝜑</m:t>
                    </m:r>
                  </m:oMath>
                </a14:m>
                <a:r>
                  <a:rPr lang="ro-RO" dirty="0"/>
                  <a:t> – coeficient de pierderi</a:t>
                </a:r>
                <a:endParaRPr lang="en-US" dirty="0"/>
              </a:p>
            </p:txBody>
          </p:sp>
        </mc:Choice>
        <mc:Fallback xmlns="">
          <p:sp>
            <p:nvSpPr>
              <p:cNvPr id="14" name="Rectangle 13">
                <a:extLst>
                  <a:ext uri="{FF2B5EF4-FFF2-40B4-BE49-F238E27FC236}">
                    <a16:creationId xmlns:a16="http://schemas.microsoft.com/office/drawing/2014/main" id="{D64EE9E3-9503-4615-B549-0F53B5F3FAF7}"/>
                  </a:ext>
                </a:extLst>
              </p:cNvPr>
              <p:cNvSpPr>
                <a:spLocks noRot="1" noChangeAspect="1" noMove="1" noResize="1" noEditPoints="1" noAdjustHandles="1" noChangeArrowheads="1" noChangeShapeType="1" noTextEdit="1"/>
              </p:cNvSpPr>
              <p:nvPr/>
            </p:nvSpPr>
            <p:spPr>
              <a:xfrm>
                <a:off x="7033986" y="3487638"/>
                <a:ext cx="2565639" cy="369332"/>
              </a:xfrm>
              <a:prstGeom prst="rect">
                <a:avLst/>
              </a:prstGeom>
              <a:blipFill>
                <a:blip r:embed="rId7"/>
                <a:stretch>
                  <a:fillRect t="-8197" r="-1188"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B950FBA-7510-4105-850E-966D2FB846A6}"/>
                  </a:ext>
                </a:extLst>
              </p:cNvPr>
              <p:cNvSpPr txBox="1"/>
              <p:nvPr/>
            </p:nvSpPr>
            <p:spPr>
              <a:xfrm>
                <a:off x="851990" y="3856970"/>
                <a:ext cx="965071"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ro-RO" b="0" i="1" smtClean="0">
                              <a:latin typeface="Cambria Math" panose="02040503050406030204" pitchFamily="18" charset="0"/>
                            </a:rPr>
                            <m:t>𝑃</m:t>
                          </m:r>
                        </m:e>
                        <m:sub>
                          <m:r>
                            <a:rPr lang="ro-RO" b="0" i="1" smtClean="0">
                              <a:latin typeface="Cambria Math" panose="02040503050406030204" pitchFamily="18" charset="0"/>
                            </a:rPr>
                            <m:t>𝑚</m:t>
                          </m:r>
                        </m:sub>
                        <m:sup>
                          <m:r>
                            <a:rPr lang="ro-RO" b="0" i="1" smtClean="0">
                              <a:latin typeface="Cambria Math" panose="02040503050406030204" pitchFamily="18" charset="0"/>
                            </a:rPr>
                            <m:t>𝑚</m:t>
                          </m:r>
                        </m:sup>
                      </m:sSubSup>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𝐿</m:t>
                              </m:r>
                            </m:e>
                            <m:sub>
                              <m:r>
                                <a:rPr lang="ro-RO" b="0" i="1" smtClean="0">
                                  <a:latin typeface="Cambria Math" panose="02040503050406030204" pitchFamily="18" charset="0"/>
                                </a:rPr>
                                <m:t>𝑚</m:t>
                              </m:r>
                            </m:sub>
                          </m:sSub>
                        </m:num>
                        <m:den>
                          <m:sSub>
                            <m:sSubPr>
                              <m:ctrlPr>
                                <a:rPr lang="ro-RO" b="0" i="1" smtClean="0">
                                  <a:latin typeface="Cambria Math" panose="02040503050406030204" pitchFamily="18" charset="0"/>
                                </a:rPr>
                              </m:ctrlPr>
                            </m:sSubPr>
                            <m:e>
                              <m:r>
                                <a:rPr lang="ro-RO" b="0" i="1" smtClean="0">
                                  <a:latin typeface="Cambria Math" panose="02040503050406030204" pitchFamily="18" charset="0"/>
                                </a:rPr>
                                <m:t>𝑇</m:t>
                              </m:r>
                            </m:e>
                            <m:sub>
                              <m:r>
                                <a:rPr lang="ro-RO" b="0" i="1" smtClean="0">
                                  <a:latin typeface="Cambria Math" panose="02040503050406030204" pitchFamily="18" charset="0"/>
                                </a:rPr>
                                <m:t>𝑐</m:t>
                              </m:r>
                            </m:sub>
                          </m:sSub>
                        </m:den>
                      </m:f>
                    </m:oMath>
                  </m:oMathPara>
                </a14:m>
                <a:endParaRPr lang="en-US" dirty="0"/>
              </a:p>
            </p:txBody>
          </p:sp>
        </mc:Choice>
        <mc:Fallback xmlns="">
          <p:sp>
            <p:nvSpPr>
              <p:cNvPr id="15" name="TextBox 14">
                <a:extLst>
                  <a:ext uri="{FF2B5EF4-FFF2-40B4-BE49-F238E27FC236}">
                    <a16:creationId xmlns:a16="http://schemas.microsoft.com/office/drawing/2014/main" id="{1B950FBA-7510-4105-850E-966D2FB846A6}"/>
                  </a:ext>
                </a:extLst>
              </p:cNvPr>
              <p:cNvSpPr txBox="1">
                <a:spLocks noRot="1" noChangeAspect="1" noMove="1" noResize="1" noEditPoints="1" noAdjustHandles="1" noChangeArrowheads="1" noChangeShapeType="1" noTextEdit="1"/>
              </p:cNvSpPr>
              <p:nvPr/>
            </p:nvSpPr>
            <p:spPr>
              <a:xfrm>
                <a:off x="851990" y="3856970"/>
                <a:ext cx="965071" cy="56387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AD42F87-A57E-4EFD-9519-3F2F1A360ACF}"/>
                  </a:ext>
                </a:extLst>
              </p:cNvPr>
              <p:cNvSpPr txBox="1"/>
              <p:nvPr/>
            </p:nvSpPr>
            <p:spPr>
              <a:xfrm>
                <a:off x="851990" y="4471572"/>
                <a:ext cx="1006750"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ro-RO" b="0" i="1" smtClean="0">
                              <a:latin typeface="Cambria Math" panose="02040503050406030204" pitchFamily="18" charset="0"/>
                            </a:rPr>
                            <m:t>𝑃</m:t>
                          </m:r>
                        </m:e>
                        <m:sub>
                          <m:r>
                            <a:rPr lang="ro-RO" b="0" i="1" smtClean="0">
                              <a:latin typeface="Cambria Math" panose="02040503050406030204" pitchFamily="18" charset="0"/>
                            </a:rPr>
                            <m:t>𝑟𝑢</m:t>
                          </m:r>
                        </m:sub>
                        <m:sup>
                          <m:r>
                            <a:rPr lang="ro-RO" b="0" i="1" smtClean="0">
                              <a:latin typeface="Cambria Math" panose="02040503050406030204" pitchFamily="18" charset="0"/>
                            </a:rPr>
                            <m:t>𝑚</m:t>
                          </m:r>
                        </m:sup>
                      </m:sSubSup>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𝐿</m:t>
                              </m:r>
                            </m:e>
                            <m:sub>
                              <m:r>
                                <a:rPr lang="ro-RO" b="0" i="1" smtClean="0">
                                  <a:latin typeface="Cambria Math" panose="02040503050406030204" pitchFamily="18" charset="0"/>
                                </a:rPr>
                                <m:t>𝑟𝑢</m:t>
                              </m:r>
                            </m:sub>
                          </m:sSub>
                        </m:num>
                        <m:den>
                          <m:sSub>
                            <m:sSubPr>
                              <m:ctrlPr>
                                <a:rPr lang="ro-RO" b="0" i="1" smtClean="0">
                                  <a:latin typeface="Cambria Math" panose="02040503050406030204" pitchFamily="18" charset="0"/>
                                </a:rPr>
                              </m:ctrlPr>
                            </m:sSubPr>
                            <m:e>
                              <m:r>
                                <a:rPr lang="ro-RO" b="0" i="1" smtClean="0">
                                  <a:latin typeface="Cambria Math" panose="02040503050406030204" pitchFamily="18" charset="0"/>
                                </a:rPr>
                                <m:t>𝑇</m:t>
                              </m:r>
                            </m:e>
                            <m:sub>
                              <m:r>
                                <a:rPr lang="ro-RO" b="0" i="1" smtClean="0">
                                  <a:latin typeface="Cambria Math" panose="02040503050406030204" pitchFamily="18" charset="0"/>
                                </a:rPr>
                                <m:t>𝑐</m:t>
                              </m:r>
                            </m:sub>
                          </m:sSub>
                        </m:den>
                      </m:f>
                    </m:oMath>
                  </m:oMathPara>
                </a14:m>
                <a:endParaRPr lang="en-US" dirty="0"/>
              </a:p>
            </p:txBody>
          </p:sp>
        </mc:Choice>
        <mc:Fallback xmlns="">
          <p:sp>
            <p:nvSpPr>
              <p:cNvPr id="22" name="TextBox 21">
                <a:extLst>
                  <a:ext uri="{FF2B5EF4-FFF2-40B4-BE49-F238E27FC236}">
                    <a16:creationId xmlns:a16="http://schemas.microsoft.com/office/drawing/2014/main" id="{0AD42F87-A57E-4EFD-9519-3F2F1A360ACF}"/>
                  </a:ext>
                </a:extLst>
              </p:cNvPr>
              <p:cNvSpPr txBox="1">
                <a:spLocks noRot="1" noChangeAspect="1" noMove="1" noResize="1" noEditPoints="1" noAdjustHandles="1" noChangeArrowheads="1" noChangeShapeType="1" noTextEdit="1"/>
              </p:cNvSpPr>
              <p:nvPr/>
            </p:nvSpPr>
            <p:spPr>
              <a:xfrm>
                <a:off x="851990" y="4471572"/>
                <a:ext cx="1006750" cy="56534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E0B93FB-EDCA-4866-B8EE-E35B8EF90543}"/>
                  </a:ext>
                </a:extLst>
              </p:cNvPr>
              <p:cNvSpPr txBox="1"/>
              <p:nvPr/>
            </p:nvSpPr>
            <p:spPr>
              <a:xfrm>
                <a:off x="856030" y="5087650"/>
                <a:ext cx="1002710" cy="5724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ro-RO" b="0" i="1" smtClean="0">
                              <a:latin typeface="Cambria Math" panose="02040503050406030204" pitchFamily="18" charset="0"/>
                            </a:rPr>
                            <m:t>𝑃</m:t>
                          </m:r>
                        </m:e>
                        <m:sub>
                          <m:r>
                            <a:rPr lang="ro-RO" b="0" i="1" smtClean="0">
                              <a:latin typeface="Cambria Math" panose="02040503050406030204" pitchFamily="18" charset="0"/>
                            </a:rPr>
                            <m:t>𝑟𝑝</m:t>
                          </m:r>
                        </m:sub>
                        <m:sup>
                          <m:r>
                            <a:rPr lang="ro-RO" b="0" i="1" smtClean="0">
                              <a:latin typeface="Cambria Math" panose="02040503050406030204" pitchFamily="18" charset="0"/>
                            </a:rPr>
                            <m:t>𝑚</m:t>
                          </m:r>
                        </m:sup>
                      </m:sSubSup>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𝐿</m:t>
                              </m:r>
                            </m:e>
                            <m:sub>
                              <m:r>
                                <a:rPr lang="ro-RO" b="0" i="1" smtClean="0">
                                  <a:latin typeface="Cambria Math" panose="02040503050406030204" pitchFamily="18" charset="0"/>
                                </a:rPr>
                                <m:t>𝑟𝑝</m:t>
                              </m:r>
                            </m:sub>
                          </m:sSub>
                        </m:num>
                        <m:den>
                          <m:sSub>
                            <m:sSubPr>
                              <m:ctrlPr>
                                <a:rPr lang="ro-RO" b="0" i="1" smtClean="0">
                                  <a:latin typeface="Cambria Math" panose="02040503050406030204" pitchFamily="18" charset="0"/>
                                </a:rPr>
                              </m:ctrlPr>
                            </m:sSubPr>
                            <m:e>
                              <m:r>
                                <a:rPr lang="ro-RO" b="0" i="1" smtClean="0">
                                  <a:latin typeface="Cambria Math" panose="02040503050406030204" pitchFamily="18" charset="0"/>
                                </a:rPr>
                                <m:t>𝑇</m:t>
                              </m:r>
                            </m:e>
                            <m:sub>
                              <m:r>
                                <a:rPr lang="ro-RO" b="0" i="1" smtClean="0">
                                  <a:latin typeface="Cambria Math" panose="02040503050406030204" pitchFamily="18" charset="0"/>
                                </a:rPr>
                                <m:t>𝑐</m:t>
                              </m:r>
                            </m:sub>
                          </m:sSub>
                        </m:den>
                      </m:f>
                    </m:oMath>
                  </m:oMathPara>
                </a14:m>
                <a:endParaRPr lang="en-US" dirty="0"/>
              </a:p>
            </p:txBody>
          </p:sp>
        </mc:Choice>
        <mc:Fallback xmlns="">
          <p:sp>
            <p:nvSpPr>
              <p:cNvPr id="23" name="TextBox 22">
                <a:extLst>
                  <a:ext uri="{FF2B5EF4-FFF2-40B4-BE49-F238E27FC236}">
                    <a16:creationId xmlns:a16="http://schemas.microsoft.com/office/drawing/2014/main" id="{EE0B93FB-EDCA-4866-B8EE-E35B8EF90543}"/>
                  </a:ext>
                </a:extLst>
              </p:cNvPr>
              <p:cNvSpPr txBox="1">
                <a:spLocks noRot="1" noChangeAspect="1" noMove="1" noResize="1" noEditPoints="1" noAdjustHandles="1" noChangeArrowheads="1" noChangeShapeType="1" noTextEdit="1"/>
              </p:cNvSpPr>
              <p:nvPr/>
            </p:nvSpPr>
            <p:spPr>
              <a:xfrm>
                <a:off x="856030" y="5087650"/>
                <a:ext cx="1002710" cy="57240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17A4D9A-33A2-4D6C-8DCC-FAF9B1BCFDBD}"/>
                  </a:ext>
                </a:extLst>
              </p:cNvPr>
              <p:cNvSpPr txBox="1"/>
              <p:nvPr/>
            </p:nvSpPr>
            <p:spPr>
              <a:xfrm>
                <a:off x="4283707" y="4793403"/>
                <a:ext cx="2691186" cy="588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𝜂</m:t>
                      </m:r>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bSup>
                            <m:sSubSupPr>
                              <m:ctrlPr>
                                <a:rPr lang="en-US" i="1">
                                  <a:latin typeface="Cambria Math" panose="02040503050406030204" pitchFamily="18" charset="0"/>
                                </a:rPr>
                              </m:ctrlPr>
                            </m:sSubSupPr>
                            <m:e>
                              <m:r>
                                <a:rPr lang="ro-RO" i="1">
                                  <a:latin typeface="Cambria Math" panose="02040503050406030204" pitchFamily="18" charset="0"/>
                                </a:rPr>
                                <m:t>𝑃</m:t>
                              </m:r>
                            </m:e>
                            <m:sub>
                              <m:r>
                                <a:rPr lang="ro-RO" i="1">
                                  <a:latin typeface="Cambria Math" panose="02040503050406030204" pitchFamily="18" charset="0"/>
                                </a:rPr>
                                <m:t>𝑟𝑢</m:t>
                              </m:r>
                            </m:sub>
                            <m:sup>
                              <m:r>
                                <a:rPr lang="ro-RO" i="1">
                                  <a:latin typeface="Cambria Math" panose="02040503050406030204" pitchFamily="18" charset="0"/>
                                </a:rPr>
                                <m:t>𝑚</m:t>
                              </m:r>
                            </m:sup>
                          </m:sSubSup>
                        </m:num>
                        <m:den>
                          <m:sSubSup>
                            <m:sSubSupPr>
                              <m:ctrlPr>
                                <a:rPr lang="en-US" i="1">
                                  <a:latin typeface="Cambria Math" panose="02040503050406030204" pitchFamily="18" charset="0"/>
                                </a:rPr>
                              </m:ctrlPr>
                            </m:sSubSupPr>
                            <m:e>
                              <m:r>
                                <a:rPr lang="ro-RO" i="1">
                                  <a:latin typeface="Cambria Math" panose="02040503050406030204" pitchFamily="18" charset="0"/>
                                </a:rPr>
                                <m:t>𝑃</m:t>
                              </m:r>
                            </m:e>
                            <m:sub>
                              <m:r>
                                <a:rPr lang="ro-RO" i="1">
                                  <a:latin typeface="Cambria Math" panose="02040503050406030204" pitchFamily="18" charset="0"/>
                                </a:rPr>
                                <m:t>𝑚</m:t>
                              </m:r>
                            </m:sub>
                            <m:sup>
                              <m:r>
                                <a:rPr lang="ro-RO" i="1">
                                  <a:latin typeface="Cambria Math" panose="02040503050406030204" pitchFamily="18" charset="0"/>
                                </a:rPr>
                                <m:t>𝑚</m:t>
                              </m:r>
                            </m:sup>
                          </m:sSubSup>
                        </m:den>
                      </m:f>
                      <m:r>
                        <a:rPr lang="ro-RO" b="0" i="1" smtClean="0">
                          <a:latin typeface="Cambria Math" panose="02040503050406030204" pitchFamily="18" charset="0"/>
                          <a:ea typeface="Cambria Math" panose="02040503050406030204" pitchFamily="18" charset="0"/>
                        </a:rPr>
                        <m:t>=1−</m:t>
                      </m:r>
                      <m:f>
                        <m:fPr>
                          <m:ctrlPr>
                            <a:rPr lang="ro-RO" i="1">
                              <a:latin typeface="Cambria Math" panose="02040503050406030204" pitchFamily="18" charset="0"/>
                              <a:ea typeface="Cambria Math" panose="02040503050406030204" pitchFamily="18" charset="0"/>
                            </a:rPr>
                          </m:ctrlPr>
                        </m:fPr>
                        <m:num>
                          <m:sSubSup>
                            <m:sSubSupPr>
                              <m:ctrlPr>
                                <a:rPr lang="en-US" i="1">
                                  <a:latin typeface="Cambria Math" panose="02040503050406030204" pitchFamily="18" charset="0"/>
                                </a:rPr>
                              </m:ctrlPr>
                            </m:sSubSupPr>
                            <m:e>
                              <m:r>
                                <a:rPr lang="ro-RO" i="1">
                                  <a:latin typeface="Cambria Math" panose="02040503050406030204" pitchFamily="18" charset="0"/>
                                </a:rPr>
                                <m:t>𝑃</m:t>
                              </m:r>
                            </m:e>
                            <m:sub>
                              <m:r>
                                <a:rPr lang="ro-RO" i="1">
                                  <a:latin typeface="Cambria Math" panose="02040503050406030204" pitchFamily="18" charset="0"/>
                                </a:rPr>
                                <m:t>𝑟</m:t>
                              </m:r>
                              <m:r>
                                <a:rPr lang="ro-RO" b="0" i="1" smtClean="0">
                                  <a:latin typeface="Cambria Math" panose="02040503050406030204" pitchFamily="18" charset="0"/>
                                </a:rPr>
                                <m:t>𝑝</m:t>
                              </m:r>
                            </m:sub>
                            <m:sup>
                              <m:r>
                                <a:rPr lang="ro-RO" i="1">
                                  <a:latin typeface="Cambria Math" panose="02040503050406030204" pitchFamily="18" charset="0"/>
                                </a:rPr>
                                <m:t>𝑚</m:t>
                              </m:r>
                            </m:sup>
                          </m:sSubSup>
                        </m:num>
                        <m:den>
                          <m:sSubSup>
                            <m:sSubSupPr>
                              <m:ctrlPr>
                                <a:rPr lang="en-US" i="1">
                                  <a:latin typeface="Cambria Math" panose="02040503050406030204" pitchFamily="18" charset="0"/>
                                </a:rPr>
                              </m:ctrlPr>
                            </m:sSubSupPr>
                            <m:e>
                              <m:r>
                                <a:rPr lang="ro-RO" i="1">
                                  <a:latin typeface="Cambria Math" panose="02040503050406030204" pitchFamily="18" charset="0"/>
                                </a:rPr>
                                <m:t>𝑃</m:t>
                              </m:r>
                            </m:e>
                            <m:sub>
                              <m:r>
                                <a:rPr lang="ro-RO" i="1">
                                  <a:latin typeface="Cambria Math" panose="02040503050406030204" pitchFamily="18" charset="0"/>
                                </a:rPr>
                                <m:t>𝑚</m:t>
                              </m:r>
                            </m:sub>
                            <m:sup>
                              <m:r>
                                <a:rPr lang="ro-RO" i="1">
                                  <a:latin typeface="Cambria Math" panose="02040503050406030204" pitchFamily="18" charset="0"/>
                                </a:rPr>
                                <m:t>𝑚</m:t>
                              </m:r>
                            </m:sup>
                          </m:sSubSup>
                        </m:den>
                      </m:f>
                      <m:r>
                        <a:rPr lang="ro-RO" b="0" i="1" smtClean="0">
                          <a:latin typeface="Cambria Math" panose="02040503050406030204" pitchFamily="18" charset="0"/>
                        </a:rPr>
                        <m:t>=1−</m:t>
                      </m:r>
                      <m:r>
                        <a:rPr lang="ro-RO" b="0" i="1" smtClean="0">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26" name="TextBox 25">
                <a:extLst>
                  <a:ext uri="{FF2B5EF4-FFF2-40B4-BE49-F238E27FC236}">
                    <a16:creationId xmlns:a16="http://schemas.microsoft.com/office/drawing/2014/main" id="{217A4D9A-33A2-4D6C-8DCC-FAF9B1BCFDBD}"/>
                  </a:ext>
                </a:extLst>
              </p:cNvPr>
              <p:cNvSpPr txBox="1">
                <a:spLocks noRot="1" noChangeAspect="1" noMove="1" noResize="1" noEditPoints="1" noAdjustHandles="1" noChangeArrowheads="1" noChangeShapeType="1" noTextEdit="1"/>
              </p:cNvSpPr>
              <p:nvPr/>
            </p:nvSpPr>
            <p:spPr>
              <a:xfrm>
                <a:off x="4283707" y="4793403"/>
                <a:ext cx="2691186" cy="58849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6DB244F-39E2-43A3-ACB6-9B9FAD17A9D1}"/>
                  </a:ext>
                </a:extLst>
              </p:cNvPr>
              <p:cNvSpPr/>
              <p:nvPr/>
            </p:nvSpPr>
            <p:spPr>
              <a:xfrm>
                <a:off x="7756766" y="4893578"/>
                <a:ext cx="11355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𝜂</m:t>
                      </m:r>
                      <m:r>
                        <a:rPr lang="en-US" i="1" smtClean="0">
                          <a:latin typeface="Cambria Math" panose="02040503050406030204" pitchFamily="18" charset="0"/>
                          <a:ea typeface="Cambria Math" panose="02040503050406030204" pitchFamily="18" charset="0"/>
                        </a:rPr>
                        <m:t>∈(0,1)</m:t>
                      </m:r>
                    </m:oMath>
                  </m:oMathPara>
                </a14:m>
                <a:endParaRPr lang="en-US" dirty="0"/>
              </a:p>
            </p:txBody>
          </p:sp>
        </mc:Choice>
        <mc:Fallback xmlns="">
          <p:sp>
            <p:nvSpPr>
              <p:cNvPr id="16" name="Rectangle 15">
                <a:extLst>
                  <a:ext uri="{FF2B5EF4-FFF2-40B4-BE49-F238E27FC236}">
                    <a16:creationId xmlns:a16="http://schemas.microsoft.com/office/drawing/2014/main" id="{06DB244F-39E2-43A3-ACB6-9B9FAD17A9D1}"/>
                  </a:ext>
                </a:extLst>
              </p:cNvPr>
              <p:cNvSpPr>
                <a:spLocks noRot="1" noChangeAspect="1" noMove="1" noResize="1" noEditPoints="1" noAdjustHandles="1" noChangeArrowheads="1" noChangeShapeType="1" noTextEdit="1"/>
              </p:cNvSpPr>
              <p:nvPr/>
            </p:nvSpPr>
            <p:spPr>
              <a:xfrm>
                <a:off x="7756766" y="4893578"/>
                <a:ext cx="1135567" cy="369332"/>
              </a:xfrm>
              <a:prstGeom prst="rect">
                <a:avLst/>
              </a:prstGeom>
              <a:blipFill>
                <a:blip r:embed="rId12"/>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72B9BA05-0822-46E0-83D3-33A0B761AA42}"/>
                  </a:ext>
                </a:extLst>
              </p:cNvPr>
              <p:cNvSpPr/>
              <p:nvPr/>
            </p:nvSpPr>
            <p:spPr>
              <a:xfrm>
                <a:off x="851990" y="5751549"/>
                <a:ext cx="2343563" cy="646331"/>
              </a:xfrm>
              <a:prstGeom prst="rect">
                <a:avLst/>
              </a:prstGeom>
            </p:spPr>
            <p:txBody>
              <a:bodyPr wrap="square">
                <a:spAutoFit/>
              </a:bodyPr>
              <a:lstStyle/>
              <a:p>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rPr>
                          <m:t>𝑇</m:t>
                        </m:r>
                      </m:e>
                      <m:sub>
                        <m:r>
                          <a:rPr lang="ro-RO" i="1">
                            <a:latin typeface="Cambria Math" panose="02040503050406030204" pitchFamily="18" charset="0"/>
                          </a:rPr>
                          <m:t>𝑐</m:t>
                        </m:r>
                      </m:sub>
                    </m:sSub>
                  </m:oMath>
                </a14:m>
                <a:r>
                  <a:rPr lang="ro-RO" dirty="0"/>
                  <a:t>- timpul aferent unui ciclu cinematic</a:t>
                </a:r>
                <a:endParaRPr lang="en-US" dirty="0"/>
              </a:p>
            </p:txBody>
          </p:sp>
        </mc:Choice>
        <mc:Fallback xmlns="">
          <p:sp>
            <p:nvSpPr>
              <p:cNvPr id="17" name="Rectangle 16">
                <a:extLst>
                  <a:ext uri="{FF2B5EF4-FFF2-40B4-BE49-F238E27FC236}">
                    <a16:creationId xmlns:a16="http://schemas.microsoft.com/office/drawing/2014/main" id="{72B9BA05-0822-46E0-83D3-33A0B761AA42}"/>
                  </a:ext>
                </a:extLst>
              </p:cNvPr>
              <p:cNvSpPr>
                <a:spLocks noRot="1" noChangeAspect="1" noMove="1" noResize="1" noEditPoints="1" noAdjustHandles="1" noChangeArrowheads="1" noChangeShapeType="1" noTextEdit="1"/>
              </p:cNvSpPr>
              <p:nvPr/>
            </p:nvSpPr>
            <p:spPr>
              <a:xfrm>
                <a:off x="851990" y="5751549"/>
                <a:ext cx="2343563" cy="646331"/>
              </a:xfrm>
              <a:prstGeom prst="rect">
                <a:avLst/>
              </a:prstGeom>
              <a:blipFill>
                <a:blip r:embed="rId13"/>
                <a:stretch>
                  <a:fillRect l="-2344" t="-4673" r="-2604" b="-13084"/>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597AC79C-0425-4EF8-977D-6BBC8B43BEB8}"/>
              </a:ext>
            </a:extLst>
          </p:cNvPr>
          <p:cNvCxnSpPr/>
          <p:nvPr/>
        </p:nvCxnSpPr>
        <p:spPr>
          <a:xfrm>
            <a:off x="3349690" y="4021812"/>
            <a:ext cx="0" cy="225769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 name="Arrow: Right 27">
            <a:extLst>
              <a:ext uri="{FF2B5EF4-FFF2-40B4-BE49-F238E27FC236}">
                <a16:creationId xmlns:a16="http://schemas.microsoft.com/office/drawing/2014/main" id="{7EA4A3D2-E472-481F-9F5F-482CBF481600}"/>
              </a:ext>
            </a:extLst>
          </p:cNvPr>
          <p:cNvSpPr/>
          <p:nvPr/>
        </p:nvSpPr>
        <p:spPr>
          <a:xfrm>
            <a:off x="3645599" y="5087650"/>
            <a:ext cx="213360"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Home 17">
            <a:hlinkClick r:id="rId14" action="ppaction://hlinksldjump" highlightClick="1"/>
            <a:extLst>
              <a:ext uri="{FF2B5EF4-FFF2-40B4-BE49-F238E27FC236}">
                <a16:creationId xmlns:a16="http://schemas.microsoft.com/office/drawing/2014/main" id="{C1148D85-EE07-4747-BC1A-D391E0BCA76C}"/>
              </a:ext>
            </a:extLst>
          </p:cNvPr>
          <p:cNvSpPr/>
          <p:nvPr/>
        </p:nvSpPr>
        <p:spPr>
          <a:xfrm>
            <a:off x="11047701" y="388836"/>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1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5" grpId="0"/>
      <p:bldP spid="22" grpId="0"/>
      <p:bldP spid="23" grpId="0"/>
      <p:bldP spid="26" grpId="0"/>
      <p:bldP spid="16" grpId="0"/>
      <p:bldP spid="17" grpId="0"/>
      <p:bldP spid="2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7D5231F-0110-450E-AE46-5F7A54670CA5}"/>
                  </a:ext>
                </a:extLst>
              </p:cNvPr>
              <p:cNvSpPr/>
              <p:nvPr/>
            </p:nvSpPr>
            <p:spPr>
              <a:xfrm>
                <a:off x="561678" y="1021340"/>
                <a:ext cx="11043582" cy="369332"/>
              </a:xfrm>
              <a:prstGeom prst="rect">
                <a:avLst/>
              </a:prstGeom>
            </p:spPr>
            <p:txBody>
              <a:bodyPr wrap="square">
                <a:spAutoFit/>
              </a:bodyPr>
              <a:lstStyle/>
              <a:p>
                <a:r>
                  <a:rPr lang="ro-RO" dirty="0"/>
                  <a:t>Se consideră </a:t>
                </a:r>
                <a:r>
                  <a:rPr lang="ro-RO" i="1" dirty="0"/>
                  <a:t>n </a:t>
                </a:r>
                <a:r>
                  <a:rPr lang="ro-RO" dirty="0"/>
                  <a:t>mecanisme legate in serie cu randamentele </a:t>
                </a:r>
                <a14:m>
                  <m:oMath xmlns:m="http://schemas.openxmlformats.org/officeDocument/2006/math">
                    <m:sSub>
                      <m:sSubPr>
                        <m:ctrlPr>
                          <a:rPr lang="ro-RO" i="1" smtClean="0">
                            <a:latin typeface="Cambria Math" panose="02040503050406030204" pitchFamily="18" charset="0"/>
                          </a:rPr>
                        </m:ctrlPr>
                      </m:sSubPr>
                      <m:e>
                        <m:r>
                          <a:rPr lang="ro-RO" i="1" smtClean="0">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rPr>
                          <m:t>𝑛</m:t>
                        </m:r>
                      </m:sub>
                    </m:sSub>
                  </m:oMath>
                </a14:m>
                <a:r>
                  <a:rPr lang="ro-RO" i="1" dirty="0"/>
                  <a:t> cunoscute</a:t>
                </a:r>
                <a:endParaRPr lang="en-US" i="1" dirty="0"/>
              </a:p>
            </p:txBody>
          </p:sp>
        </mc:Choice>
        <mc:Fallback xmlns="">
          <p:sp>
            <p:nvSpPr>
              <p:cNvPr id="3" name="Rectangle 2">
                <a:extLst>
                  <a:ext uri="{FF2B5EF4-FFF2-40B4-BE49-F238E27FC236}">
                    <a16:creationId xmlns:a16="http://schemas.microsoft.com/office/drawing/2014/main" id="{77D5231F-0110-450E-AE46-5F7A54670CA5}"/>
                  </a:ext>
                </a:extLst>
              </p:cNvPr>
              <p:cNvSpPr>
                <a:spLocks noRot="1" noChangeAspect="1" noMove="1" noResize="1" noEditPoints="1" noAdjustHandles="1" noChangeArrowheads="1" noChangeShapeType="1" noTextEdit="1"/>
              </p:cNvSpPr>
              <p:nvPr/>
            </p:nvSpPr>
            <p:spPr>
              <a:xfrm>
                <a:off x="561678" y="1021340"/>
                <a:ext cx="11043582" cy="369332"/>
              </a:xfrm>
              <a:prstGeom prst="rect">
                <a:avLst/>
              </a:prstGeom>
              <a:blipFill>
                <a:blip r:embed="rId2"/>
                <a:stretch>
                  <a:fillRect l="-442" t="-10000" b="-2666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90C8368-2564-4F85-8576-CBEA05954C5A}"/>
              </a:ext>
            </a:extLst>
          </p:cNvPr>
          <p:cNvPicPr>
            <a:picLocks noChangeAspect="1"/>
          </p:cNvPicPr>
          <p:nvPr/>
        </p:nvPicPr>
        <p:blipFill>
          <a:blip r:embed="rId3"/>
          <a:stretch>
            <a:fillRect/>
          </a:stretch>
        </p:blipFill>
        <p:spPr>
          <a:xfrm>
            <a:off x="3305452" y="1902918"/>
            <a:ext cx="5581096" cy="1178825"/>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20CF04E-25E8-4F78-96CD-E41CE5F9D10B}"/>
                  </a:ext>
                </a:extLst>
              </p:cNvPr>
              <p:cNvSpPr/>
              <p:nvPr/>
            </p:nvSpPr>
            <p:spPr>
              <a:xfrm>
                <a:off x="1032123" y="3429308"/>
                <a:ext cx="1523430"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b="0" i="1" smtClean="0">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i="1">
                              <a:latin typeface="Cambria Math" panose="02040503050406030204" pitchFamily="18" charset="0"/>
                            </a:rPr>
                            <m:t>1</m:t>
                          </m:r>
                        </m:sub>
                      </m:s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sub>
                      </m:sSub>
                    </m:oMath>
                  </m:oMathPara>
                </a14:m>
                <a:endParaRPr lang="en-US" dirty="0"/>
              </a:p>
            </p:txBody>
          </p:sp>
        </mc:Choice>
        <mc:Fallback xmlns="">
          <p:sp>
            <p:nvSpPr>
              <p:cNvPr id="6" name="Rectangle 5">
                <a:extLst>
                  <a:ext uri="{FF2B5EF4-FFF2-40B4-BE49-F238E27FC236}">
                    <a16:creationId xmlns:a16="http://schemas.microsoft.com/office/drawing/2014/main" id="{420CF04E-25E8-4F78-96CD-E41CE5F9D10B}"/>
                  </a:ext>
                </a:extLst>
              </p:cNvPr>
              <p:cNvSpPr>
                <a:spLocks noRot="1" noChangeAspect="1" noMove="1" noResize="1" noEditPoints="1" noAdjustHandles="1" noChangeArrowheads="1" noChangeShapeType="1" noTextEdit="1"/>
              </p:cNvSpPr>
              <p:nvPr/>
            </p:nvSpPr>
            <p:spPr>
              <a:xfrm>
                <a:off x="1032123" y="3429308"/>
                <a:ext cx="1523430" cy="381515"/>
              </a:xfrm>
              <a:prstGeom prst="rect">
                <a:avLst/>
              </a:prstGeom>
              <a:blipFill>
                <a:blip r:embed="rId4"/>
                <a:stretch>
                  <a:fillRect b="-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0794292-2217-45BC-8E6B-DAADE5DD6DF0}"/>
                  </a:ext>
                </a:extLst>
              </p:cNvPr>
              <p:cNvSpPr/>
              <p:nvPr/>
            </p:nvSpPr>
            <p:spPr>
              <a:xfrm>
                <a:off x="1032123" y="3810823"/>
                <a:ext cx="2750818"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,2</m:t>
                          </m:r>
                        </m:sub>
                      </m:sSub>
                      <m:r>
                        <a:rPr lang="ro-RO" i="1">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ea typeface="Cambria Math" panose="02040503050406030204" pitchFamily="18" charset="0"/>
                            </a:rPr>
                            <m:t>2</m:t>
                          </m:r>
                        </m:sub>
                      </m:s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𝑟𝑢</m:t>
                          </m:r>
                          <m:r>
                            <a:rPr lang="ro-RO" b="0" i="1" smtClean="0">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i="1">
                              <a:latin typeface="Cambria Math" panose="02040503050406030204" pitchFamily="18" charset="0"/>
                            </a:rPr>
                            <m:t>1</m:t>
                          </m:r>
                        </m:sub>
                      </m:sSub>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i="1">
                              <a:latin typeface="Cambria Math" panose="02040503050406030204" pitchFamily="18" charset="0"/>
                              <a:ea typeface="Cambria Math" panose="02040503050406030204" pitchFamily="18" charset="0"/>
                            </a:rPr>
                            <m:t>2</m:t>
                          </m:r>
                        </m:sub>
                      </m:s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sub>
                      </m:sSub>
                    </m:oMath>
                  </m:oMathPara>
                </a14:m>
                <a:endParaRPr lang="en-US" dirty="0"/>
              </a:p>
            </p:txBody>
          </p:sp>
        </mc:Choice>
        <mc:Fallback xmlns="">
          <p:sp>
            <p:nvSpPr>
              <p:cNvPr id="7" name="Rectangle 6">
                <a:extLst>
                  <a:ext uri="{FF2B5EF4-FFF2-40B4-BE49-F238E27FC236}">
                    <a16:creationId xmlns:a16="http://schemas.microsoft.com/office/drawing/2014/main" id="{A0794292-2217-45BC-8E6B-DAADE5DD6DF0}"/>
                  </a:ext>
                </a:extLst>
              </p:cNvPr>
              <p:cNvSpPr>
                <a:spLocks noRot="1" noChangeAspect="1" noMove="1" noResize="1" noEditPoints="1" noAdjustHandles="1" noChangeArrowheads="1" noChangeShapeType="1" noTextEdit="1"/>
              </p:cNvSpPr>
              <p:nvPr/>
            </p:nvSpPr>
            <p:spPr>
              <a:xfrm>
                <a:off x="1032123" y="3810823"/>
                <a:ext cx="2750818" cy="381515"/>
              </a:xfrm>
              <a:prstGeom prst="rect">
                <a:avLst/>
              </a:prstGeom>
              <a:blipFill>
                <a:blip r:embed="rId5"/>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D4DED405-1807-4FEA-8F05-D0C545DD3F30}"/>
                  </a:ext>
                </a:extLst>
              </p:cNvPr>
              <p:cNvSpPr/>
              <p:nvPr/>
            </p:nvSpPr>
            <p:spPr>
              <a:xfrm>
                <a:off x="1032123" y="4617269"/>
                <a:ext cx="3549690"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𝑛</m:t>
                          </m:r>
                        </m:sub>
                      </m:sSub>
                      <m:r>
                        <a:rPr lang="ro-RO" i="1">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ea typeface="Cambria Math" panose="02040503050406030204" pitchFamily="18" charset="0"/>
                            </a:rPr>
                            <m:t>𝑛</m:t>
                          </m:r>
                        </m:sub>
                      </m:s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𝑟𝑢</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𝑛</m:t>
                          </m:r>
                          <m:r>
                            <a:rPr lang="ro-RO" b="0" i="1" smtClean="0">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i="1">
                              <a:latin typeface="Cambria Math" panose="02040503050406030204" pitchFamily="18" charset="0"/>
                            </a:rPr>
                            <m:t>1</m:t>
                          </m:r>
                        </m:sub>
                      </m:sSub>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i="1">
                              <a:latin typeface="Cambria Math" panose="02040503050406030204" pitchFamily="18" charset="0"/>
                              <a:ea typeface="Cambria Math" panose="02040503050406030204" pitchFamily="18" charset="0"/>
                            </a:rPr>
                            <m:t>2</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ea typeface="Cambria Math" panose="02040503050406030204" pitchFamily="18" charset="0"/>
                                </a:rPr>
                                <m:t>𝑛</m:t>
                              </m:r>
                            </m:sub>
                          </m:sSub>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sub>
                      </m:sSub>
                    </m:oMath>
                  </m:oMathPara>
                </a14:m>
                <a:endParaRPr lang="en-US" dirty="0"/>
              </a:p>
            </p:txBody>
          </p:sp>
        </mc:Choice>
        <mc:Fallback xmlns="">
          <p:sp>
            <p:nvSpPr>
              <p:cNvPr id="24" name="Rectangle 23">
                <a:extLst>
                  <a:ext uri="{FF2B5EF4-FFF2-40B4-BE49-F238E27FC236}">
                    <a16:creationId xmlns:a16="http://schemas.microsoft.com/office/drawing/2014/main" id="{D4DED405-1807-4FEA-8F05-D0C545DD3F30}"/>
                  </a:ext>
                </a:extLst>
              </p:cNvPr>
              <p:cNvSpPr>
                <a:spLocks noRot="1" noChangeAspect="1" noMove="1" noResize="1" noEditPoints="1" noAdjustHandles="1" noChangeArrowheads="1" noChangeShapeType="1" noTextEdit="1"/>
              </p:cNvSpPr>
              <p:nvPr/>
            </p:nvSpPr>
            <p:spPr>
              <a:xfrm>
                <a:off x="1032123" y="4617269"/>
                <a:ext cx="3549690" cy="381515"/>
              </a:xfrm>
              <a:prstGeom prst="rect">
                <a:avLst/>
              </a:prstGeom>
              <a:blipFill>
                <a:blip r:embed="rId6"/>
                <a:stretch>
                  <a:fillRect b="-476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CF33B1A7-DB1A-4D6A-9F05-4A6118D9C9E1}"/>
              </a:ext>
            </a:extLst>
          </p:cNvPr>
          <p:cNvSpPr txBox="1"/>
          <p:nvPr/>
        </p:nvSpPr>
        <p:spPr>
          <a:xfrm rot="5400000">
            <a:off x="1905901" y="4253708"/>
            <a:ext cx="357790" cy="369332"/>
          </a:xfrm>
          <a:prstGeom prst="rect">
            <a:avLst/>
          </a:prstGeom>
          <a:noFill/>
        </p:spPr>
        <p:txBody>
          <a:bodyPr wrap="none" rtlCol="0">
            <a:spAutoFit/>
          </a:bodyPr>
          <a:lstStyle/>
          <a:p>
            <a:r>
              <a:rPr lang="ro-RO" dirty="0"/>
              <a:t>...</a:t>
            </a:r>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9D24DE2-FDAD-427E-82C4-0DB53026E1A5}"/>
                  </a:ext>
                </a:extLst>
              </p:cNvPr>
              <p:cNvSpPr txBox="1"/>
              <p:nvPr/>
            </p:nvSpPr>
            <p:spPr>
              <a:xfrm>
                <a:off x="6022819" y="3943495"/>
                <a:ext cx="3699474" cy="5865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𝜂</m:t>
                      </m:r>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,1</m:t>
                              </m:r>
                            </m:sub>
                          </m:sSub>
                        </m:num>
                        <m:den>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sub>
                          </m:sSub>
                        </m:den>
                      </m:f>
                      <m:f>
                        <m:fPr>
                          <m:ctrlPr>
                            <a:rPr lang="ro-RO" b="0" i="1" smtClean="0">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,2</m:t>
                              </m:r>
                            </m:sub>
                          </m:sSub>
                        </m:num>
                        <m:den>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,1</m:t>
                              </m:r>
                            </m:sub>
                          </m:sSub>
                        </m:den>
                      </m:f>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𝑛</m:t>
                              </m:r>
                            </m:sub>
                          </m:sSub>
                        </m:num>
                        <m:den>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𝑛</m:t>
                              </m:r>
                              <m:r>
                                <a:rPr lang="ro-RO" i="1">
                                  <a:latin typeface="Cambria Math" panose="02040503050406030204" pitchFamily="18" charset="0"/>
                                  <a:ea typeface="Cambria Math" panose="02040503050406030204" pitchFamily="18" charset="0"/>
                                </a:rPr>
                                <m:t>−1</m:t>
                              </m:r>
                            </m:sub>
                          </m:sSub>
                        </m:den>
                      </m:f>
                      <m:r>
                        <a:rPr lang="ro-RO" b="0" i="0"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i="1">
                              <a:latin typeface="Cambria Math" panose="02040503050406030204" pitchFamily="18" charset="0"/>
                            </a:rPr>
                            <m:t>1</m:t>
                          </m:r>
                        </m:sub>
                      </m:sSub>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i="1">
                              <a:latin typeface="Cambria Math" panose="02040503050406030204" pitchFamily="18" charset="0"/>
                              <a:ea typeface="Cambria Math" panose="02040503050406030204" pitchFamily="18" charset="0"/>
                            </a:rPr>
                            <m:t>2</m:t>
                          </m:r>
                        </m:sub>
                      </m:sSub>
                      <m:r>
                        <a:rPr lang="ro-RO" i="1">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ea typeface="Cambria Math" panose="02040503050406030204" pitchFamily="18" charset="0"/>
                            </a:rPr>
                            <m:t>𝑛</m:t>
                          </m:r>
                        </m:sub>
                      </m:sSub>
                    </m:oMath>
                  </m:oMathPara>
                </a14:m>
                <a:endParaRPr lang="en-US" dirty="0"/>
              </a:p>
            </p:txBody>
          </p:sp>
        </mc:Choice>
        <mc:Fallback xmlns="">
          <p:sp>
            <p:nvSpPr>
              <p:cNvPr id="9" name="TextBox 8">
                <a:extLst>
                  <a:ext uri="{FF2B5EF4-FFF2-40B4-BE49-F238E27FC236}">
                    <a16:creationId xmlns:a16="http://schemas.microsoft.com/office/drawing/2014/main" id="{69D24DE2-FDAD-427E-82C4-0DB53026E1A5}"/>
                  </a:ext>
                </a:extLst>
              </p:cNvPr>
              <p:cNvSpPr txBox="1">
                <a:spLocks noRot="1" noChangeAspect="1" noMove="1" noResize="1" noEditPoints="1" noAdjustHandles="1" noChangeArrowheads="1" noChangeShapeType="1" noTextEdit="1"/>
              </p:cNvSpPr>
              <p:nvPr/>
            </p:nvSpPr>
            <p:spPr>
              <a:xfrm>
                <a:off x="6022819" y="3943495"/>
                <a:ext cx="3699474" cy="586571"/>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14D36381-C0BA-4A4E-A549-9B02CFDFCDCE}"/>
              </a:ext>
            </a:extLst>
          </p:cNvPr>
          <p:cNvCxnSpPr>
            <a:cxnSpLocks/>
          </p:cNvCxnSpPr>
          <p:nvPr/>
        </p:nvCxnSpPr>
        <p:spPr>
          <a:xfrm>
            <a:off x="4901439" y="3546292"/>
            <a:ext cx="0" cy="142637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Arrow: Right 26">
            <a:extLst>
              <a:ext uri="{FF2B5EF4-FFF2-40B4-BE49-F238E27FC236}">
                <a16:creationId xmlns:a16="http://schemas.microsoft.com/office/drawing/2014/main" id="{5B9FDF0A-CB98-477C-9131-165CE91E76BF}"/>
              </a:ext>
            </a:extLst>
          </p:cNvPr>
          <p:cNvSpPr/>
          <p:nvPr/>
        </p:nvSpPr>
        <p:spPr>
          <a:xfrm>
            <a:off x="5140279" y="4122691"/>
            <a:ext cx="354825" cy="228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DD4C98-5744-49CB-97C5-E1801D09B836}"/>
              </a:ext>
            </a:extLst>
          </p:cNvPr>
          <p:cNvSpPr/>
          <p:nvPr/>
        </p:nvSpPr>
        <p:spPr>
          <a:xfrm>
            <a:off x="973701" y="5584643"/>
            <a:ext cx="10098236" cy="646331"/>
          </a:xfrm>
          <a:prstGeom prst="rect">
            <a:avLst/>
          </a:prstGeom>
        </p:spPr>
        <p:txBody>
          <a:bodyPr wrap="square">
            <a:spAutoFit/>
          </a:bodyPr>
          <a:lstStyle/>
          <a:p>
            <a:pPr algn="ctr"/>
            <a:r>
              <a:rPr lang="ro-RO" dirty="0"/>
              <a:t>Randamentul total este egal cu  produsul randamentelor parțiale și este mai mic decât valoarea celui mai mic randament parțial</a:t>
            </a:r>
            <a:endParaRPr lang="en-US" dirty="0"/>
          </a:p>
        </p:txBody>
      </p:sp>
      <p:sp>
        <p:nvSpPr>
          <p:cNvPr id="14" name="Rectangle 13">
            <a:extLst>
              <a:ext uri="{FF2B5EF4-FFF2-40B4-BE49-F238E27FC236}">
                <a16:creationId xmlns:a16="http://schemas.microsoft.com/office/drawing/2014/main" id="{4F9E2F2A-B069-4C88-9451-FC583D3FE6E5}"/>
              </a:ext>
            </a:extLst>
          </p:cNvPr>
          <p:cNvSpPr/>
          <p:nvPr/>
        </p:nvSpPr>
        <p:spPr>
          <a:xfrm>
            <a:off x="561678" y="413325"/>
            <a:ext cx="4387098" cy="461665"/>
          </a:xfrm>
          <a:prstGeom prst="rect">
            <a:avLst/>
          </a:prstGeom>
        </p:spPr>
        <p:txBody>
          <a:bodyPr wrap="none">
            <a:spAutoFit/>
          </a:bodyPr>
          <a:lstStyle/>
          <a:p>
            <a:r>
              <a:rPr lang="ro-RO" sz="2400" dirty="0"/>
              <a:t>3.4.3 Randamentul mecanismelor</a:t>
            </a:r>
            <a:endParaRPr lang="en-US" sz="2400" dirty="0"/>
          </a:p>
        </p:txBody>
      </p:sp>
    </p:spTree>
    <p:extLst>
      <p:ext uri="{BB962C8B-B14F-4D97-AF65-F5344CB8AC3E}">
        <p14:creationId xmlns:p14="http://schemas.microsoft.com/office/powerpoint/2010/main" val="106252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4" grpId="0"/>
      <p:bldP spid="8" grpId="0"/>
      <p:bldP spid="9" grpId="0"/>
      <p:bldP spid="27" grpId="0" animBg="1"/>
      <p:bldP spid="18"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7D5231F-0110-450E-AE46-5F7A54670CA5}"/>
                  </a:ext>
                </a:extLst>
              </p:cNvPr>
              <p:cNvSpPr/>
              <p:nvPr/>
            </p:nvSpPr>
            <p:spPr>
              <a:xfrm>
                <a:off x="561678" y="1021340"/>
                <a:ext cx="11043582" cy="369332"/>
              </a:xfrm>
              <a:prstGeom prst="rect">
                <a:avLst/>
              </a:prstGeom>
            </p:spPr>
            <p:txBody>
              <a:bodyPr wrap="square">
                <a:spAutoFit/>
              </a:bodyPr>
              <a:lstStyle/>
              <a:p>
                <a:r>
                  <a:rPr lang="ro-RO" dirty="0"/>
                  <a:t>Se consideră </a:t>
                </a:r>
                <a:r>
                  <a:rPr lang="ro-RO" i="1" dirty="0"/>
                  <a:t>n </a:t>
                </a:r>
                <a:r>
                  <a:rPr lang="ro-RO" dirty="0"/>
                  <a:t>mecanisme legate in paralel cu randamentele </a:t>
                </a:r>
                <a14:m>
                  <m:oMath xmlns:m="http://schemas.openxmlformats.org/officeDocument/2006/math">
                    <m:sSub>
                      <m:sSubPr>
                        <m:ctrlPr>
                          <a:rPr lang="ro-RO" i="1" smtClean="0">
                            <a:latin typeface="Cambria Math" panose="02040503050406030204" pitchFamily="18" charset="0"/>
                          </a:rPr>
                        </m:ctrlPr>
                      </m:sSubPr>
                      <m:e>
                        <m:r>
                          <a:rPr lang="ro-RO" i="1" smtClean="0">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rPr>
                          <m:t>𝑛</m:t>
                        </m:r>
                      </m:sub>
                    </m:sSub>
                  </m:oMath>
                </a14:m>
                <a:r>
                  <a:rPr lang="ro-RO" i="1" dirty="0"/>
                  <a:t> cunoscute</a:t>
                </a:r>
                <a:endParaRPr lang="en-US" i="1" dirty="0"/>
              </a:p>
            </p:txBody>
          </p:sp>
        </mc:Choice>
        <mc:Fallback xmlns="">
          <p:sp>
            <p:nvSpPr>
              <p:cNvPr id="3" name="Rectangle 2">
                <a:extLst>
                  <a:ext uri="{FF2B5EF4-FFF2-40B4-BE49-F238E27FC236}">
                    <a16:creationId xmlns:a16="http://schemas.microsoft.com/office/drawing/2014/main" id="{77D5231F-0110-450E-AE46-5F7A54670CA5}"/>
                  </a:ext>
                </a:extLst>
              </p:cNvPr>
              <p:cNvSpPr>
                <a:spLocks noRot="1" noChangeAspect="1" noMove="1" noResize="1" noEditPoints="1" noAdjustHandles="1" noChangeArrowheads="1" noChangeShapeType="1" noTextEdit="1"/>
              </p:cNvSpPr>
              <p:nvPr/>
            </p:nvSpPr>
            <p:spPr>
              <a:xfrm>
                <a:off x="561678" y="1021340"/>
                <a:ext cx="11043582" cy="369332"/>
              </a:xfrm>
              <a:prstGeom prst="rect">
                <a:avLst/>
              </a:prstGeom>
              <a:blipFill>
                <a:blip r:embed="rId2"/>
                <a:stretch>
                  <a:fillRect l="-442" t="-10000" b="-26667"/>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14D36381-C0BA-4A4E-A549-9B02CFDFCDCE}"/>
              </a:ext>
            </a:extLst>
          </p:cNvPr>
          <p:cNvCxnSpPr>
            <a:cxnSpLocks/>
          </p:cNvCxnSpPr>
          <p:nvPr/>
        </p:nvCxnSpPr>
        <p:spPr>
          <a:xfrm>
            <a:off x="5734559" y="2187419"/>
            <a:ext cx="0" cy="142637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Arrow: Right 26">
            <a:extLst>
              <a:ext uri="{FF2B5EF4-FFF2-40B4-BE49-F238E27FC236}">
                <a16:creationId xmlns:a16="http://schemas.microsoft.com/office/drawing/2014/main" id="{5B9FDF0A-CB98-477C-9131-165CE91E76BF}"/>
              </a:ext>
            </a:extLst>
          </p:cNvPr>
          <p:cNvSpPr/>
          <p:nvPr/>
        </p:nvSpPr>
        <p:spPr>
          <a:xfrm>
            <a:off x="6048089" y="2764759"/>
            <a:ext cx="354825" cy="228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DD4C98-5744-49CB-97C5-E1801D09B836}"/>
              </a:ext>
            </a:extLst>
          </p:cNvPr>
          <p:cNvSpPr/>
          <p:nvPr/>
        </p:nvSpPr>
        <p:spPr>
          <a:xfrm>
            <a:off x="998971" y="5622605"/>
            <a:ext cx="10098236" cy="646331"/>
          </a:xfrm>
          <a:prstGeom prst="rect">
            <a:avLst/>
          </a:prstGeom>
        </p:spPr>
        <p:txBody>
          <a:bodyPr wrap="square">
            <a:spAutoFit/>
          </a:bodyPr>
          <a:lstStyle/>
          <a:p>
            <a:pPr algn="ctr"/>
            <a:r>
              <a:rPr lang="ro-RO" dirty="0"/>
              <a:t>Randamentul total este mai mare decât valoarea celui mai mic randament parțial și mai mic decât valoarea celui mai mare randament parțial</a:t>
            </a:r>
            <a:endParaRPr lang="en-US" dirty="0"/>
          </a:p>
        </p:txBody>
      </p:sp>
      <p:pic>
        <p:nvPicPr>
          <p:cNvPr id="2" name="Picture 1">
            <a:extLst>
              <a:ext uri="{FF2B5EF4-FFF2-40B4-BE49-F238E27FC236}">
                <a16:creationId xmlns:a16="http://schemas.microsoft.com/office/drawing/2014/main" id="{C587FFBC-D017-47E9-9724-ABA29C0FBA1F}"/>
              </a:ext>
            </a:extLst>
          </p:cNvPr>
          <p:cNvPicPr>
            <a:picLocks noChangeAspect="1"/>
          </p:cNvPicPr>
          <p:nvPr/>
        </p:nvPicPr>
        <p:blipFill>
          <a:blip r:embed="rId3"/>
          <a:stretch>
            <a:fillRect/>
          </a:stretch>
        </p:blipFill>
        <p:spPr>
          <a:xfrm>
            <a:off x="510970" y="1696205"/>
            <a:ext cx="2941804" cy="3144540"/>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60CF488-7A65-43F8-8262-68E322BA0ACF}"/>
                  </a:ext>
                </a:extLst>
              </p:cNvPr>
              <p:cNvSpPr/>
              <p:nvPr/>
            </p:nvSpPr>
            <p:spPr>
              <a:xfrm>
                <a:off x="3931644" y="2052040"/>
                <a:ext cx="1531508"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sub>
                      </m:sSub>
                      <m:r>
                        <a:rPr lang="ro-RO" b="0" i="1" smtClean="0">
                          <a:latin typeface="Cambria Math" panose="02040503050406030204" pitchFamily="18" charset="0"/>
                          <a:ea typeface="Cambria Math" panose="02040503050406030204" pitchFamily="18" charset="0"/>
                        </a:rPr>
                        <m:t>=</m:t>
                      </m:r>
                      <m:nary>
                        <m:naryPr>
                          <m:chr m:val="∑"/>
                          <m:ctrlPr>
                            <a:rPr lang="ro-RO" b="0" i="1" smtClean="0">
                              <a:latin typeface="Cambria Math" panose="02040503050406030204" pitchFamily="18" charset="0"/>
                              <a:ea typeface="Cambria Math" panose="02040503050406030204" pitchFamily="18" charset="0"/>
                            </a:rPr>
                          </m:ctrlPr>
                        </m:naryPr>
                        <m:sub>
                          <m:r>
                            <m:rPr>
                              <m:brk m:alnAt="23"/>
                            </m:rPr>
                            <a:rPr lang="ro-RO" b="0" i="1" smtClean="0">
                              <a:latin typeface="Cambria Math" panose="02040503050406030204" pitchFamily="18" charset="0"/>
                              <a:ea typeface="Cambria Math" panose="02040503050406030204" pitchFamily="18" charset="0"/>
                            </a:rPr>
                            <m:t>𝑖</m:t>
                          </m:r>
                          <m:r>
                            <a:rPr lang="ro-RO" b="0" i="1" smtClean="0">
                              <a:latin typeface="Cambria Math" panose="02040503050406030204" pitchFamily="18" charset="0"/>
                              <a:ea typeface="Cambria Math" panose="02040503050406030204" pitchFamily="18" charset="0"/>
                            </a:rPr>
                            <m:t>=1</m:t>
                          </m:r>
                        </m:sub>
                        <m:sup>
                          <m:r>
                            <a:rPr lang="ro-RO" b="0" i="1" smtClean="0">
                              <a:latin typeface="Cambria Math" panose="02040503050406030204" pitchFamily="18" charset="0"/>
                              <a:ea typeface="Cambria Math" panose="02040503050406030204" pitchFamily="18" charset="0"/>
                            </a:rPr>
                            <m:t>𝑛</m:t>
                          </m:r>
                        </m:sup>
                        <m:e>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r>
                                <a:rPr lang="ro-RO" b="0" i="1" smtClean="0">
                                  <a:latin typeface="Cambria Math" panose="02040503050406030204" pitchFamily="18" charset="0"/>
                                  <a:ea typeface="Cambria Math" panose="02040503050406030204" pitchFamily="18" charset="0"/>
                                </a:rPr>
                                <m:t>𝑖</m:t>
                              </m:r>
                            </m:sub>
                          </m:sSub>
                        </m:e>
                      </m:nary>
                    </m:oMath>
                  </m:oMathPara>
                </a14:m>
                <a:endParaRPr lang="en-US" dirty="0"/>
              </a:p>
            </p:txBody>
          </p:sp>
        </mc:Choice>
        <mc:Fallback xmlns="">
          <p:sp>
            <p:nvSpPr>
              <p:cNvPr id="10" name="Rectangle 9">
                <a:extLst>
                  <a:ext uri="{FF2B5EF4-FFF2-40B4-BE49-F238E27FC236}">
                    <a16:creationId xmlns:a16="http://schemas.microsoft.com/office/drawing/2014/main" id="{460CF488-7A65-43F8-8262-68E322BA0ACF}"/>
                  </a:ext>
                </a:extLst>
              </p:cNvPr>
              <p:cNvSpPr>
                <a:spLocks noRot="1" noChangeAspect="1" noMove="1" noResize="1" noEditPoints="1" noAdjustHandles="1" noChangeArrowheads="1" noChangeShapeType="1" noTextEdit="1"/>
              </p:cNvSpPr>
              <p:nvPr/>
            </p:nvSpPr>
            <p:spPr>
              <a:xfrm>
                <a:off x="3931644" y="2052040"/>
                <a:ext cx="1531508" cy="84856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A9958D39-C2CB-4657-8F5A-968ACBC8E087}"/>
                  </a:ext>
                </a:extLst>
              </p:cNvPr>
              <p:cNvSpPr/>
              <p:nvPr/>
            </p:nvSpPr>
            <p:spPr>
              <a:xfrm>
                <a:off x="3931644" y="2992423"/>
                <a:ext cx="1653017"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𝑟𝑢</m:t>
                          </m:r>
                        </m:sub>
                      </m:sSub>
                      <m:r>
                        <a:rPr lang="ro-RO" b="0" i="1" smtClean="0">
                          <a:latin typeface="Cambria Math" panose="02040503050406030204" pitchFamily="18" charset="0"/>
                          <a:ea typeface="Cambria Math" panose="02040503050406030204" pitchFamily="18" charset="0"/>
                        </a:rPr>
                        <m:t>=</m:t>
                      </m:r>
                      <m:nary>
                        <m:naryPr>
                          <m:chr m:val="∑"/>
                          <m:ctrlPr>
                            <a:rPr lang="ro-RO" b="0" i="1" smtClean="0">
                              <a:latin typeface="Cambria Math" panose="02040503050406030204" pitchFamily="18" charset="0"/>
                              <a:ea typeface="Cambria Math" panose="02040503050406030204" pitchFamily="18" charset="0"/>
                            </a:rPr>
                          </m:ctrlPr>
                        </m:naryPr>
                        <m:sub>
                          <m:r>
                            <m:rPr>
                              <m:brk m:alnAt="23"/>
                            </m:rPr>
                            <a:rPr lang="ro-RO" b="0" i="1" smtClean="0">
                              <a:latin typeface="Cambria Math" panose="02040503050406030204" pitchFamily="18" charset="0"/>
                              <a:ea typeface="Cambria Math" panose="02040503050406030204" pitchFamily="18" charset="0"/>
                            </a:rPr>
                            <m:t>𝑖</m:t>
                          </m:r>
                          <m:r>
                            <a:rPr lang="ro-RO" b="0" i="1" smtClean="0">
                              <a:latin typeface="Cambria Math" panose="02040503050406030204" pitchFamily="18" charset="0"/>
                              <a:ea typeface="Cambria Math" panose="02040503050406030204" pitchFamily="18" charset="0"/>
                            </a:rPr>
                            <m:t>=1</m:t>
                          </m:r>
                        </m:sub>
                        <m:sup>
                          <m:r>
                            <a:rPr lang="ro-RO" b="0" i="1" smtClean="0">
                              <a:latin typeface="Cambria Math" panose="02040503050406030204" pitchFamily="18" charset="0"/>
                              <a:ea typeface="Cambria Math" panose="02040503050406030204" pitchFamily="18" charset="0"/>
                            </a:rPr>
                            <m:t>𝑛</m:t>
                          </m:r>
                        </m:sup>
                        <m:e>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𝑟𝑢</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𝑖</m:t>
                              </m:r>
                            </m:sub>
                          </m:sSub>
                        </m:e>
                      </m:nary>
                    </m:oMath>
                  </m:oMathPara>
                </a14:m>
                <a:endParaRPr lang="en-US" dirty="0"/>
              </a:p>
            </p:txBody>
          </p:sp>
        </mc:Choice>
        <mc:Fallback xmlns="">
          <p:sp>
            <p:nvSpPr>
              <p:cNvPr id="16" name="Rectangle 15">
                <a:extLst>
                  <a:ext uri="{FF2B5EF4-FFF2-40B4-BE49-F238E27FC236}">
                    <a16:creationId xmlns:a16="http://schemas.microsoft.com/office/drawing/2014/main" id="{A9958D39-C2CB-4657-8F5A-968ACBC8E087}"/>
                  </a:ext>
                </a:extLst>
              </p:cNvPr>
              <p:cNvSpPr>
                <a:spLocks noRot="1" noChangeAspect="1" noMove="1" noResize="1" noEditPoints="1" noAdjustHandles="1" noChangeArrowheads="1" noChangeShapeType="1" noTextEdit="1"/>
              </p:cNvSpPr>
              <p:nvPr/>
            </p:nvSpPr>
            <p:spPr>
              <a:xfrm>
                <a:off x="3931644" y="2992423"/>
                <a:ext cx="1653017" cy="84856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3DA9E46-2150-4E16-8AF9-F2130A4B1581}"/>
                  </a:ext>
                </a:extLst>
              </p:cNvPr>
              <p:cNvSpPr/>
              <p:nvPr/>
            </p:nvSpPr>
            <p:spPr>
              <a:xfrm>
                <a:off x="6552813" y="2550243"/>
                <a:ext cx="4218463" cy="6576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𝜂</m:t>
                      </m:r>
                      <m:r>
                        <a:rPr lang="ro-RO" i="1">
                          <a:latin typeface="Cambria Math" panose="02040503050406030204" pitchFamily="18" charset="0"/>
                          <a:ea typeface="Cambria Math" panose="02040503050406030204" pitchFamily="18" charset="0"/>
                        </a:rPr>
                        <m:t>=</m:t>
                      </m:r>
                      <m:f>
                        <m:fPr>
                          <m:ctrlPr>
                            <a:rPr lang="ro-RO" i="1">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sub>
                          </m:sSub>
                        </m:num>
                        <m:den>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sub>
                          </m:sSub>
                        </m:den>
                      </m:f>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i="1">
                                  <a:latin typeface="Cambria Math" panose="02040503050406030204" pitchFamily="18" charset="0"/>
                                </a:rPr>
                                <m:t>1</m:t>
                              </m:r>
                            </m:sub>
                          </m:s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r>
                                <a:rPr lang="ro-RO" b="0" i="1" smtClean="0">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ea typeface="Cambria Math" panose="02040503050406030204" pitchFamily="18" charset="0"/>
                                </a:rPr>
                                <m:t>2</m:t>
                              </m:r>
                            </m:sub>
                          </m:s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r>
                                <a:rPr lang="ro-RO" b="0" i="1" smtClean="0">
                                  <a:latin typeface="Cambria Math" panose="02040503050406030204" pitchFamily="18" charset="0"/>
                                  <a:ea typeface="Cambria Math" panose="02040503050406030204" pitchFamily="18" charset="0"/>
                                </a:rPr>
                                <m:t>2</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ea typeface="Cambria Math" panose="02040503050406030204" pitchFamily="18" charset="0"/>
                                </a:rPr>
                                <m:t>𝑛</m:t>
                              </m:r>
                            </m:sub>
                          </m:s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r>
                                <a:rPr lang="ro-RO" b="0" i="1" smtClean="0">
                                  <a:latin typeface="Cambria Math" panose="02040503050406030204" pitchFamily="18" charset="0"/>
                                  <a:ea typeface="Cambria Math" panose="02040503050406030204" pitchFamily="18" charset="0"/>
                                </a:rPr>
                                <m:t>𝑛</m:t>
                              </m:r>
                            </m:sub>
                          </m:sSub>
                        </m:num>
                        <m:den>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r>
                                <a:rPr lang="ro-RO" i="1">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r>
                                <a:rPr lang="ro-RO" i="1">
                                  <a:latin typeface="Cambria Math" panose="02040503050406030204" pitchFamily="18" charset="0"/>
                                  <a:ea typeface="Cambria Math" panose="02040503050406030204" pitchFamily="18" charset="0"/>
                                </a:rPr>
                                <m:t>2</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𝑚𝑛</m:t>
                              </m:r>
                            </m:sub>
                          </m:sSub>
                        </m:den>
                      </m:f>
                    </m:oMath>
                  </m:oMathPara>
                </a14:m>
                <a:endParaRPr lang="en-US" dirty="0"/>
              </a:p>
            </p:txBody>
          </p:sp>
        </mc:Choice>
        <mc:Fallback xmlns="">
          <p:sp>
            <p:nvSpPr>
              <p:cNvPr id="11" name="Rectangle 10">
                <a:extLst>
                  <a:ext uri="{FF2B5EF4-FFF2-40B4-BE49-F238E27FC236}">
                    <a16:creationId xmlns:a16="http://schemas.microsoft.com/office/drawing/2014/main" id="{93DA9E46-2150-4E16-8AF9-F2130A4B1581}"/>
                  </a:ext>
                </a:extLst>
              </p:cNvPr>
              <p:cNvSpPr>
                <a:spLocks noRot="1" noChangeAspect="1" noMove="1" noResize="1" noEditPoints="1" noAdjustHandles="1" noChangeArrowheads="1" noChangeShapeType="1" noTextEdit="1"/>
              </p:cNvSpPr>
              <p:nvPr/>
            </p:nvSpPr>
            <p:spPr>
              <a:xfrm>
                <a:off x="6552813" y="2550243"/>
                <a:ext cx="4218463" cy="65768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ED39E8C8-09D4-4946-AEA3-3ED093920442}"/>
                  </a:ext>
                </a:extLst>
              </p:cNvPr>
              <p:cNvSpPr/>
              <p:nvPr/>
            </p:nvSpPr>
            <p:spPr>
              <a:xfrm>
                <a:off x="7113959" y="3964051"/>
                <a:ext cx="3096169" cy="9024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𝜂</m:t>
                      </m:r>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𝑟𝑢</m:t>
                              </m:r>
                              <m:r>
                                <a:rPr lang="ro-RO" b="0" i="1" smtClean="0">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𝑟𝑢</m:t>
                              </m:r>
                              <m:r>
                                <a:rPr lang="ro-RO" b="0" i="1" smtClean="0">
                                  <a:latin typeface="Cambria Math" panose="02040503050406030204" pitchFamily="18" charset="0"/>
                                  <a:ea typeface="Cambria Math" panose="02040503050406030204" pitchFamily="18" charset="0"/>
                                </a:rPr>
                                <m:t>,2</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𝑟𝑢</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𝑛</m:t>
                              </m:r>
                            </m:sub>
                          </m:sSub>
                        </m:num>
                        <m:den>
                          <m:f>
                            <m:fPr>
                              <m:ctrlPr>
                                <a:rPr lang="ro-RO" b="0" i="1" smtClean="0">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,1</m:t>
                                  </m:r>
                                </m:sub>
                              </m:sSub>
                            </m:num>
                            <m:den>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i="1">
                                      <a:latin typeface="Cambria Math" panose="02040503050406030204" pitchFamily="18" charset="0"/>
                                    </a:rPr>
                                    <m:t>1</m:t>
                                  </m:r>
                                </m:sub>
                              </m:sSub>
                            </m:den>
                          </m:f>
                          <m:r>
                            <a:rPr lang="ro-RO" b="0" i="1" smtClean="0">
                              <a:latin typeface="Cambria Math" panose="02040503050406030204" pitchFamily="18" charset="0"/>
                              <a:ea typeface="Cambria Math" panose="02040503050406030204" pitchFamily="18" charset="0"/>
                            </a:rPr>
                            <m:t>+</m:t>
                          </m:r>
                          <m:f>
                            <m:fPr>
                              <m:ctrlPr>
                                <a:rPr lang="ro-RO" i="1">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ea typeface="Cambria Math" panose="02040503050406030204" pitchFamily="18" charset="0"/>
                                    </a:rPr>
                                    <m:t>2</m:t>
                                  </m:r>
                                </m:sub>
                              </m:sSub>
                            </m:den>
                          </m:f>
                          <m:r>
                            <a:rPr lang="ro-RO" b="0" i="1" smtClean="0">
                              <a:latin typeface="Cambria Math" panose="02040503050406030204" pitchFamily="18" charset="0"/>
                              <a:ea typeface="Cambria Math" panose="02040503050406030204" pitchFamily="18" charset="0"/>
                            </a:rPr>
                            <m:t>+…+</m:t>
                          </m:r>
                          <m:f>
                            <m:fPr>
                              <m:ctrlPr>
                                <a:rPr lang="ro-RO" i="1">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𝑛</m:t>
                                  </m:r>
                                </m:sub>
                              </m:sSub>
                            </m:num>
                            <m:den>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ea typeface="Cambria Math" panose="02040503050406030204" pitchFamily="18" charset="0"/>
                                    </a:rPr>
                                    <m:t>𝑛</m:t>
                                  </m:r>
                                </m:sub>
                              </m:sSub>
                            </m:den>
                          </m:f>
                        </m:den>
                      </m:f>
                    </m:oMath>
                  </m:oMathPara>
                </a14:m>
                <a:endParaRPr lang="en-US" dirty="0"/>
              </a:p>
            </p:txBody>
          </p:sp>
        </mc:Choice>
        <mc:Fallback xmlns="">
          <p:sp>
            <p:nvSpPr>
              <p:cNvPr id="19" name="Rectangle 18">
                <a:extLst>
                  <a:ext uri="{FF2B5EF4-FFF2-40B4-BE49-F238E27FC236}">
                    <a16:creationId xmlns:a16="http://schemas.microsoft.com/office/drawing/2014/main" id="{ED39E8C8-09D4-4946-AEA3-3ED093920442}"/>
                  </a:ext>
                </a:extLst>
              </p:cNvPr>
              <p:cNvSpPr>
                <a:spLocks noRot="1" noChangeAspect="1" noMove="1" noResize="1" noEditPoints="1" noAdjustHandles="1" noChangeArrowheads="1" noChangeShapeType="1" noTextEdit="1"/>
              </p:cNvSpPr>
              <p:nvPr/>
            </p:nvSpPr>
            <p:spPr>
              <a:xfrm>
                <a:off x="7113959" y="3964051"/>
                <a:ext cx="3096169" cy="902427"/>
              </a:xfrm>
              <a:prstGeom prst="rect">
                <a:avLst/>
              </a:prstGeom>
              <a:blipFill>
                <a:blip r:embed="rId7"/>
                <a:stretch>
                  <a:fillRect/>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059B5D9A-1A31-4324-B8D9-AEE5825C137A}"/>
              </a:ext>
            </a:extLst>
          </p:cNvPr>
          <p:cNvSpPr/>
          <p:nvPr/>
        </p:nvSpPr>
        <p:spPr>
          <a:xfrm>
            <a:off x="8618098" y="3398938"/>
            <a:ext cx="506870" cy="369332"/>
          </a:xfrm>
          <a:prstGeom prst="rect">
            <a:avLst/>
          </a:prstGeom>
        </p:spPr>
        <p:txBody>
          <a:bodyPr wrap="none">
            <a:spAutoFit/>
          </a:bodyPr>
          <a:lstStyle/>
          <a:p>
            <a:r>
              <a:rPr lang="ro-RO" dirty="0"/>
              <a:t>sau</a:t>
            </a:r>
            <a:endParaRPr lang="en-US" dirty="0"/>
          </a:p>
        </p:txBody>
      </p:sp>
      <p:sp>
        <p:nvSpPr>
          <p:cNvPr id="14" name="Rectangle 13">
            <a:extLst>
              <a:ext uri="{FF2B5EF4-FFF2-40B4-BE49-F238E27FC236}">
                <a16:creationId xmlns:a16="http://schemas.microsoft.com/office/drawing/2014/main" id="{2BA884FA-D01A-4EF1-B3A1-E458AD6635A4}"/>
              </a:ext>
            </a:extLst>
          </p:cNvPr>
          <p:cNvSpPr/>
          <p:nvPr/>
        </p:nvSpPr>
        <p:spPr>
          <a:xfrm>
            <a:off x="561678" y="413325"/>
            <a:ext cx="4387098" cy="461665"/>
          </a:xfrm>
          <a:prstGeom prst="rect">
            <a:avLst/>
          </a:prstGeom>
        </p:spPr>
        <p:txBody>
          <a:bodyPr wrap="none">
            <a:spAutoFit/>
          </a:bodyPr>
          <a:lstStyle/>
          <a:p>
            <a:r>
              <a:rPr lang="ro-RO" sz="2400" dirty="0"/>
              <a:t>3.4.3 Randamentul mecanismelor</a:t>
            </a:r>
            <a:endParaRPr lang="en-US" sz="2400" dirty="0"/>
          </a:p>
        </p:txBody>
      </p:sp>
    </p:spTree>
    <p:extLst>
      <p:ext uri="{BB962C8B-B14F-4D97-AF65-F5344CB8AC3E}">
        <p14:creationId xmlns:p14="http://schemas.microsoft.com/office/powerpoint/2010/main" val="113351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8" grpId="0"/>
      <p:bldP spid="10" grpId="0"/>
      <p:bldP spid="16" grpId="0"/>
      <p:bldP spid="11" grpId="0"/>
      <p:bldP spid="19" grpId="0"/>
      <p:bldP spid="12"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7EA3BE-0359-46A9-A3A0-00697AABA51C}"/>
              </a:ext>
            </a:extLst>
          </p:cNvPr>
          <p:cNvCxnSpPr>
            <a:cxnSpLocks/>
          </p:cNvCxnSpPr>
          <p:nvPr/>
        </p:nvCxnSpPr>
        <p:spPr>
          <a:xfrm flipV="1">
            <a:off x="649568" y="889172"/>
            <a:ext cx="10892864" cy="207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7D5231F-0110-450E-AE46-5F7A54670CA5}"/>
                  </a:ext>
                </a:extLst>
              </p:cNvPr>
              <p:cNvSpPr/>
              <p:nvPr/>
            </p:nvSpPr>
            <p:spPr>
              <a:xfrm>
                <a:off x="3187745" y="1111047"/>
                <a:ext cx="8354687" cy="975845"/>
              </a:xfrm>
              <a:prstGeom prst="rect">
                <a:avLst/>
              </a:prstGeom>
            </p:spPr>
            <p:txBody>
              <a:bodyPr wrap="square">
                <a:spAutoFit/>
              </a:bodyPr>
              <a:lstStyle/>
              <a:p>
                <a:pPr algn="just"/>
                <a:r>
                  <a:rPr lang="ro-RO" dirty="0"/>
                  <a:t>Se consideră mai multe mecanisme legate mixt: </a:t>
                </a:r>
                <a:r>
                  <a:rPr lang="ro-RO" i="1" dirty="0"/>
                  <a:t>n</a:t>
                </a:r>
                <a:r>
                  <a:rPr lang="ro-RO" dirty="0"/>
                  <a:t> mecanisme in paralel cu randamentele </a:t>
                </a:r>
                <a14:m>
                  <m:oMath xmlns:m="http://schemas.openxmlformats.org/officeDocument/2006/math">
                    <m:sSub>
                      <m:sSubPr>
                        <m:ctrlPr>
                          <a:rPr lang="ro-RO" i="1" smtClean="0">
                            <a:latin typeface="Cambria Math" panose="02040503050406030204" pitchFamily="18" charset="0"/>
                          </a:rPr>
                        </m:ctrlPr>
                      </m:sSubPr>
                      <m:e>
                        <m:r>
                          <a:rPr lang="ro-RO" i="1" smtClean="0">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rPr>
                          <m:t>1</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rPr>
                          <m:t>𝑛</m:t>
                        </m:r>
                      </m:sub>
                    </m:sSub>
                  </m:oMath>
                </a14:m>
                <a:r>
                  <a:rPr lang="ro-RO" i="1" dirty="0"/>
                  <a:t> </a:t>
                </a:r>
                <a:r>
                  <a:rPr lang="ro-RO" dirty="0"/>
                  <a:t>cunoscute și </a:t>
                </a:r>
                <a:r>
                  <a:rPr lang="ro-RO" i="1" dirty="0"/>
                  <a:t>p</a:t>
                </a:r>
                <a:r>
                  <a:rPr lang="ro-RO" dirty="0"/>
                  <a:t> mecanisme legate în serie cu randamentele cunoscute </a:t>
                </a:r>
                <a14:m>
                  <m:oMath xmlns:m="http://schemas.openxmlformats.org/officeDocument/2006/math">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𝑎</m:t>
                            </m:r>
                          </m:e>
                          <m:sub>
                            <m:r>
                              <a:rPr lang="ro-RO" b="0" i="1" smtClean="0">
                                <a:latin typeface="Cambria Math" panose="02040503050406030204" pitchFamily="18" charset="0"/>
                                <a:ea typeface="Cambria Math" panose="02040503050406030204" pitchFamily="18" charset="0"/>
                              </a:rPr>
                              <m:t>1</m:t>
                            </m:r>
                          </m:sub>
                        </m:sSub>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sSub>
                          <m:sSubPr>
                            <m:ctrlPr>
                              <a:rPr lang="ro-RO"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𝑎</m:t>
                            </m:r>
                          </m:e>
                          <m:sub>
                            <m:r>
                              <a:rPr lang="ro-RO" b="0" i="1" smtClean="0">
                                <a:latin typeface="Cambria Math" panose="02040503050406030204" pitchFamily="18" charset="0"/>
                                <a:ea typeface="Cambria Math" panose="02040503050406030204" pitchFamily="18" charset="0"/>
                              </a:rPr>
                              <m:t>2</m:t>
                            </m:r>
                          </m:sub>
                        </m:sSub>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sSub>
                          <m:sSubPr>
                            <m:ctrlPr>
                              <a:rPr lang="ro-RO"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𝑎</m:t>
                            </m:r>
                          </m:e>
                          <m:sub>
                            <m:r>
                              <a:rPr lang="ro-RO" b="0" i="1" smtClean="0">
                                <a:latin typeface="Cambria Math" panose="02040503050406030204" pitchFamily="18" charset="0"/>
                                <a:ea typeface="Cambria Math" panose="02040503050406030204" pitchFamily="18" charset="0"/>
                              </a:rPr>
                              <m:t>𝑝</m:t>
                            </m:r>
                          </m:sub>
                        </m:sSub>
                      </m:sub>
                    </m:sSub>
                  </m:oMath>
                </a14:m>
                <a:r>
                  <a:rPr lang="ro-RO" i="1" dirty="0"/>
                  <a:t> </a:t>
                </a:r>
                <a:endParaRPr lang="en-US" dirty="0"/>
              </a:p>
            </p:txBody>
          </p:sp>
        </mc:Choice>
        <mc:Fallback xmlns="">
          <p:sp>
            <p:nvSpPr>
              <p:cNvPr id="3" name="Rectangle 2">
                <a:extLst>
                  <a:ext uri="{FF2B5EF4-FFF2-40B4-BE49-F238E27FC236}">
                    <a16:creationId xmlns:a16="http://schemas.microsoft.com/office/drawing/2014/main" id="{77D5231F-0110-450E-AE46-5F7A54670CA5}"/>
                  </a:ext>
                </a:extLst>
              </p:cNvPr>
              <p:cNvSpPr>
                <a:spLocks noRot="1" noChangeAspect="1" noMove="1" noResize="1" noEditPoints="1" noAdjustHandles="1" noChangeArrowheads="1" noChangeShapeType="1" noTextEdit="1"/>
              </p:cNvSpPr>
              <p:nvPr/>
            </p:nvSpPr>
            <p:spPr>
              <a:xfrm>
                <a:off x="3187745" y="1111047"/>
                <a:ext cx="8354687" cy="975845"/>
              </a:xfrm>
              <a:prstGeom prst="rect">
                <a:avLst/>
              </a:prstGeom>
              <a:blipFill>
                <a:blip r:embed="rId2"/>
                <a:stretch>
                  <a:fillRect l="-657" t="-3125" r="-584" b="-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3DA9E46-2150-4E16-8AF9-F2130A4B1581}"/>
                  </a:ext>
                </a:extLst>
              </p:cNvPr>
              <p:cNvSpPr/>
              <p:nvPr/>
            </p:nvSpPr>
            <p:spPr>
              <a:xfrm>
                <a:off x="6006417" y="4214760"/>
                <a:ext cx="4985980" cy="704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𝜂</m:t>
                      </m:r>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rPr>
                              </m:ctrlPr>
                            </m:sSubPr>
                            <m:e>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𝑎</m:t>
                                      </m:r>
                                    </m:e>
                                    <m:sub>
                                      <m:r>
                                        <a:rPr lang="ro-RO" i="1">
                                          <a:latin typeface="Cambria Math" panose="02040503050406030204" pitchFamily="18" charset="0"/>
                                          <a:ea typeface="Cambria Math" panose="02040503050406030204" pitchFamily="18" charset="0"/>
                                        </a:rPr>
                                        <m:t>1</m:t>
                                      </m:r>
                                    </m:sub>
                                  </m:sSub>
                                </m:sub>
                              </m:sSub>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𝑎</m:t>
                                      </m:r>
                                    </m:e>
                                    <m:sub>
                                      <m:r>
                                        <a:rPr lang="ro-RO" i="1">
                                          <a:latin typeface="Cambria Math" panose="02040503050406030204" pitchFamily="18" charset="0"/>
                                          <a:ea typeface="Cambria Math" panose="02040503050406030204" pitchFamily="18" charset="0"/>
                                        </a:rPr>
                                        <m:t>2</m:t>
                                      </m:r>
                                    </m:sub>
                                  </m:sSub>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𝑎</m:t>
                                      </m:r>
                                    </m:e>
                                    <m:sub>
                                      <m:r>
                                        <a:rPr lang="ro-RO" i="1">
                                          <a:latin typeface="Cambria Math" panose="02040503050406030204" pitchFamily="18" charset="0"/>
                                          <a:ea typeface="Cambria Math" panose="02040503050406030204" pitchFamily="18" charset="0"/>
                                        </a:rPr>
                                        <m:t>𝑝</m:t>
                                      </m:r>
                                    </m:sub>
                                  </m:sSub>
                                </m:sub>
                              </m:sSub>
                              <m:r>
                                <a:rPr lang="ro-RO" b="0" i="1" smtClean="0">
                                  <a:latin typeface="Cambria Math" panose="02040503050406030204" pitchFamily="18" charset="0"/>
                                </a:rPr>
                                <m:t>(</m:t>
                              </m:r>
                              <m:r>
                                <a:rPr lang="ro-RO" i="1">
                                  <a:latin typeface="Cambria Math" panose="02040503050406030204" pitchFamily="18" charset="0"/>
                                  <a:ea typeface="Cambria Math" panose="02040503050406030204" pitchFamily="18" charset="0"/>
                                </a:rPr>
                                <m:t>𝜂</m:t>
                              </m:r>
                            </m:e>
                            <m:sub>
                              <m:r>
                                <a:rPr lang="ro-RO" i="1">
                                  <a:latin typeface="Cambria Math" panose="02040503050406030204" pitchFamily="18" charset="0"/>
                                </a:rPr>
                                <m:t>1</m:t>
                              </m:r>
                            </m:sub>
                          </m:s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r>
                                <a:rPr lang="ro-RO" b="0" i="1" smtClean="0">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ea typeface="Cambria Math" panose="02040503050406030204" pitchFamily="18" charset="0"/>
                                </a:rPr>
                                <m:t>2</m:t>
                              </m:r>
                            </m:sub>
                          </m:s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r>
                                <a:rPr lang="ro-RO" b="0" i="1" smtClean="0">
                                  <a:latin typeface="Cambria Math" panose="02040503050406030204" pitchFamily="18" charset="0"/>
                                  <a:ea typeface="Cambria Math" panose="02040503050406030204" pitchFamily="18" charset="0"/>
                                </a:rPr>
                                <m:t>2</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ea typeface="Cambria Math" panose="02040503050406030204" pitchFamily="18" charset="0"/>
                                </a:rPr>
                                <m:t>𝑛</m:t>
                              </m:r>
                            </m:sub>
                          </m:s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r>
                                <a:rPr lang="ro-RO" b="0" i="1" smtClean="0">
                                  <a:latin typeface="Cambria Math" panose="02040503050406030204" pitchFamily="18" charset="0"/>
                                  <a:ea typeface="Cambria Math" panose="02040503050406030204" pitchFamily="18" charset="0"/>
                                </a:rPr>
                                <m:t>𝑛</m:t>
                              </m:r>
                            </m:sub>
                          </m:sSub>
                          <m:r>
                            <a:rPr lang="ro-RO" b="0" i="1" smtClean="0">
                              <a:latin typeface="Cambria Math" panose="02040503050406030204" pitchFamily="18" charset="0"/>
                              <a:ea typeface="Cambria Math" panose="02040503050406030204" pitchFamily="18" charset="0"/>
                            </a:rPr>
                            <m:t>)</m:t>
                          </m:r>
                        </m:num>
                        <m:den>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r>
                                <a:rPr lang="ro-RO" i="1">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r>
                                <a:rPr lang="ro-RO" i="1">
                                  <a:latin typeface="Cambria Math" panose="02040503050406030204" pitchFamily="18" charset="0"/>
                                  <a:ea typeface="Cambria Math" panose="02040503050406030204" pitchFamily="18" charset="0"/>
                                </a:rPr>
                                <m:t>2</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𝑚𝑛</m:t>
                              </m:r>
                            </m:sub>
                          </m:sSub>
                        </m:den>
                      </m:f>
                    </m:oMath>
                  </m:oMathPara>
                </a14:m>
                <a:endParaRPr lang="en-US" dirty="0"/>
              </a:p>
            </p:txBody>
          </p:sp>
        </mc:Choice>
        <mc:Fallback xmlns="">
          <p:sp>
            <p:nvSpPr>
              <p:cNvPr id="11" name="Rectangle 10">
                <a:extLst>
                  <a:ext uri="{FF2B5EF4-FFF2-40B4-BE49-F238E27FC236}">
                    <a16:creationId xmlns:a16="http://schemas.microsoft.com/office/drawing/2014/main" id="{93DA9E46-2150-4E16-8AF9-F2130A4B1581}"/>
                  </a:ext>
                </a:extLst>
              </p:cNvPr>
              <p:cNvSpPr>
                <a:spLocks noRot="1" noChangeAspect="1" noMove="1" noResize="1" noEditPoints="1" noAdjustHandles="1" noChangeArrowheads="1" noChangeShapeType="1" noTextEdit="1"/>
              </p:cNvSpPr>
              <p:nvPr/>
            </p:nvSpPr>
            <p:spPr>
              <a:xfrm>
                <a:off x="6006417" y="4214760"/>
                <a:ext cx="4985980" cy="7048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ED39E8C8-09D4-4946-AEA3-3ED093920442}"/>
                  </a:ext>
                </a:extLst>
              </p:cNvPr>
              <p:cNvSpPr/>
              <p:nvPr/>
            </p:nvSpPr>
            <p:spPr>
              <a:xfrm>
                <a:off x="6368008" y="5591237"/>
                <a:ext cx="4529189" cy="949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𝜂</m:t>
                      </m:r>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𝑎</m:t>
                                      </m:r>
                                    </m:e>
                                    <m:sub>
                                      <m:r>
                                        <a:rPr lang="ro-RO" i="1">
                                          <a:latin typeface="Cambria Math" panose="02040503050406030204" pitchFamily="18" charset="0"/>
                                          <a:ea typeface="Cambria Math" panose="02040503050406030204" pitchFamily="18" charset="0"/>
                                        </a:rPr>
                                        <m:t>1</m:t>
                                      </m:r>
                                    </m:sub>
                                  </m:sSub>
                                </m:sub>
                              </m:sSub>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𝑎</m:t>
                                      </m:r>
                                    </m:e>
                                    <m:sub>
                                      <m:r>
                                        <a:rPr lang="ro-RO" i="1">
                                          <a:latin typeface="Cambria Math" panose="02040503050406030204" pitchFamily="18" charset="0"/>
                                          <a:ea typeface="Cambria Math" panose="02040503050406030204" pitchFamily="18" charset="0"/>
                                        </a:rPr>
                                        <m:t>2</m:t>
                                      </m:r>
                                    </m:sub>
                                  </m:sSub>
                                </m:sub>
                              </m:sSub>
                              <m:r>
                                <a:rPr lang="ro-RO" i="1">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𝑎</m:t>
                                      </m:r>
                                    </m:e>
                                    <m:sub>
                                      <m:r>
                                        <a:rPr lang="ro-RO" i="1">
                                          <a:latin typeface="Cambria Math" panose="02040503050406030204" pitchFamily="18" charset="0"/>
                                          <a:ea typeface="Cambria Math" panose="02040503050406030204" pitchFamily="18" charset="0"/>
                                        </a:rPr>
                                        <m:t>𝑝</m:t>
                                      </m:r>
                                    </m:sub>
                                  </m:sSub>
                                </m:sub>
                              </m:sSub>
                              <m:r>
                                <a:rPr lang="ro-RO" b="0" i="1" smtClean="0">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𝑟𝑢</m:t>
                              </m:r>
                              <m:r>
                                <a:rPr lang="ro-RO" b="0" i="1" smtClean="0">
                                  <a:latin typeface="Cambria Math" panose="02040503050406030204" pitchFamily="18" charset="0"/>
                                  <a:ea typeface="Cambria Math" panose="02040503050406030204" pitchFamily="18" charset="0"/>
                                </a:rPr>
                                <m:t>,1</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𝑟𝑢</m:t>
                              </m:r>
                              <m:r>
                                <a:rPr lang="ro-RO" b="0" i="1" smtClean="0">
                                  <a:latin typeface="Cambria Math" panose="02040503050406030204" pitchFamily="18" charset="0"/>
                                  <a:ea typeface="Cambria Math" panose="02040503050406030204" pitchFamily="18" charset="0"/>
                                </a:rPr>
                                <m:t>,2</m:t>
                              </m:r>
                            </m:sub>
                          </m:sSub>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b="0" i="1" smtClean="0">
                                  <a:latin typeface="Cambria Math" panose="02040503050406030204" pitchFamily="18" charset="0"/>
                                  <a:ea typeface="Cambria Math" panose="02040503050406030204" pitchFamily="18" charset="0"/>
                                </a:rPr>
                                <m:t>𝑟𝑢</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𝑛</m:t>
                              </m:r>
                            </m:sub>
                          </m:sSub>
                          <m:r>
                            <a:rPr lang="ro-RO" b="0" i="1" smtClean="0">
                              <a:latin typeface="Cambria Math" panose="02040503050406030204" pitchFamily="18" charset="0"/>
                              <a:ea typeface="Cambria Math" panose="02040503050406030204" pitchFamily="18" charset="0"/>
                            </a:rPr>
                            <m:t>)</m:t>
                          </m:r>
                        </m:num>
                        <m:den>
                          <m:f>
                            <m:fPr>
                              <m:ctrlPr>
                                <a:rPr lang="ro-RO" b="0" i="1" smtClean="0">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,1</m:t>
                                  </m:r>
                                </m:sub>
                              </m:sSub>
                            </m:num>
                            <m:den>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i="1">
                                      <a:latin typeface="Cambria Math" panose="02040503050406030204" pitchFamily="18" charset="0"/>
                                    </a:rPr>
                                    <m:t>1</m:t>
                                  </m:r>
                                </m:sub>
                              </m:sSub>
                            </m:den>
                          </m:f>
                          <m:r>
                            <a:rPr lang="ro-RO" b="0" i="1" smtClean="0">
                              <a:latin typeface="Cambria Math" panose="02040503050406030204" pitchFamily="18" charset="0"/>
                              <a:ea typeface="Cambria Math" panose="02040503050406030204" pitchFamily="18" charset="0"/>
                            </a:rPr>
                            <m:t>+</m:t>
                          </m:r>
                          <m:f>
                            <m:fPr>
                              <m:ctrlPr>
                                <a:rPr lang="ro-RO" i="1">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,2</m:t>
                                  </m:r>
                                </m:sub>
                              </m:sSub>
                            </m:num>
                            <m:den>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ea typeface="Cambria Math" panose="02040503050406030204" pitchFamily="18" charset="0"/>
                                    </a:rPr>
                                    <m:t>2</m:t>
                                  </m:r>
                                </m:sub>
                              </m:sSub>
                            </m:den>
                          </m:f>
                          <m:r>
                            <a:rPr lang="ro-RO" b="0" i="1" smtClean="0">
                              <a:latin typeface="Cambria Math" panose="02040503050406030204" pitchFamily="18" charset="0"/>
                              <a:ea typeface="Cambria Math" panose="02040503050406030204" pitchFamily="18" charset="0"/>
                            </a:rPr>
                            <m:t>+…+</m:t>
                          </m:r>
                          <m:f>
                            <m:fPr>
                              <m:ctrlPr>
                                <a:rPr lang="ro-RO" i="1">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𝑛</m:t>
                                  </m:r>
                                </m:sub>
                              </m:sSub>
                            </m:num>
                            <m:den>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𝜂</m:t>
                                  </m:r>
                                </m:e>
                                <m:sub>
                                  <m:r>
                                    <a:rPr lang="ro-RO" b="0" i="1" smtClean="0">
                                      <a:latin typeface="Cambria Math" panose="02040503050406030204" pitchFamily="18" charset="0"/>
                                      <a:ea typeface="Cambria Math" panose="02040503050406030204" pitchFamily="18" charset="0"/>
                                    </a:rPr>
                                    <m:t>𝑛</m:t>
                                  </m:r>
                                </m:sub>
                              </m:sSub>
                            </m:den>
                          </m:f>
                        </m:den>
                      </m:f>
                    </m:oMath>
                  </m:oMathPara>
                </a14:m>
                <a:endParaRPr lang="en-US" dirty="0"/>
              </a:p>
            </p:txBody>
          </p:sp>
        </mc:Choice>
        <mc:Fallback xmlns="">
          <p:sp>
            <p:nvSpPr>
              <p:cNvPr id="19" name="Rectangle 18">
                <a:extLst>
                  <a:ext uri="{FF2B5EF4-FFF2-40B4-BE49-F238E27FC236}">
                    <a16:creationId xmlns:a16="http://schemas.microsoft.com/office/drawing/2014/main" id="{ED39E8C8-09D4-4946-AEA3-3ED093920442}"/>
                  </a:ext>
                </a:extLst>
              </p:cNvPr>
              <p:cNvSpPr>
                <a:spLocks noRot="1" noChangeAspect="1" noMove="1" noResize="1" noEditPoints="1" noAdjustHandles="1" noChangeArrowheads="1" noChangeShapeType="1" noTextEdit="1"/>
              </p:cNvSpPr>
              <p:nvPr/>
            </p:nvSpPr>
            <p:spPr>
              <a:xfrm>
                <a:off x="6368008" y="5591237"/>
                <a:ext cx="4529189" cy="949619"/>
              </a:xfrm>
              <a:prstGeom prst="rect">
                <a:avLst/>
              </a:prstGeom>
              <a:blipFill>
                <a:blip r:embed="rId4"/>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AE00804-10C7-4440-B654-479418E2F4E9}"/>
              </a:ext>
            </a:extLst>
          </p:cNvPr>
          <p:cNvPicPr>
            <a:picLocks noChangeAspect="1"/>
          </p:cNvPicPr>
          <p:nvPr/>
        </p:nvPicPr>
        <p:blipFill>
          <a:blip r:embed="rId5"/>
          <a:stretch>
            <a:fillRect/>
          </a:stretch>
        </p:blipFill>
        <p:spPr>
          <a:xfrm>
            <a:off x="561678" y="1262818"/>
            <a:ext cx="6509682" cy="3182567"/>
          </a:xfrm>
          <a:prstGeom prst="rect">
            <a:avLst/>
          </a:prstGeom>
        </p:spPr>
      </p:pic>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EBDB5C0B-B53A-4CB9-9ED4-BF8CAD3FC875}"/>
                  </a:ext>
                </a:extLst>
              </p:cNvPr>
              <p:cNvSpPr/>
              <p:nvPr/>
            </p:nvSpPr>
            <p:spPr>
              <a:xfrm>
                <a:off x="3468188" y="4591535"/>
                <a:ext cx="1531508"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sub>
                      </m:sSub>
                      <m:r>
                        <a:rPr lang="ro-RO" b="0" i="1" smtClean="0">
                          <a:latin typeface="Cambria Math" panose="02040503050406030204" pitchFamily="18" charset="0"/>
                          <a:ea typeface="Cambria Math" panose="02040503050406030204" pitchFamily="18" charset="0"/>
                        </a:rPr>
                        <m:t>=</m:t>
                      </m:r>
                      <m:nary>
                        <m:naryPr>
                          <m:chr m:val="∑"/>
                          <m:ctrlPr>
                            <a:rPr lang="ro-RO" b="0" i="1" smtClean="0">
                              <a:latin typeface="Cambria Math" panose="02040503050406030204" pitchFamily="18" charset="0"/>
                              <a:ea typeface="Cambria Math" panose="02040503050406030204" pitchFamily="18" charset="0"/>
                            </a:rPr>
                          </m:ctrlPr>
                        </m:naryPr>
                        <m:sub>
                          <m:r>
                            <m:rPr>
                              <m:brk m:alnAt="23"/>
                            </m:rPr>
                            <a:rPr lang="ro-RO" b="0" i="1" smtClean="0">
                              <a:latin typeface="Cambria Math" panose="02040503050406030204" pitchFamily="18" charset="0"/>
                              <a:ea typeface="Cambria Math" panose="02040503050406030204" pitchFamily="18" charset="0"/>
                            </a:rPr>
                            <m:t>𝑖</m:t>
                          </m:r>
                          <m:r>
                            <a:rPr lang="ro-RO" b="0" i="1" smtClean="0">
                              <a:latin typeface="Cambria Math" panose="02040503050406030204" pitchFamily="18" charset="0"/>
                              <a:ea typeface="Cambria Math" panose="02040503050406030204" pitchFamily="18" charset="0"/>
                            </a:rPr>
                            <m:t>=1</m:t>
                          </m:r>
                        </m:sub>
                        <m:sup>
                          <m:r>
                            <a:rPr lang="ro-RO" b="0" i="1" smtClean="0">
                              <a:latin typeface="Cambria Math" panose="02040503050406030204" pitchFamily="18" charset="0"/>
                              <a:ea typeface="Cambria Math" panose="02040503050406030204" pitchFamily="18" charset="0"/>
                            </a:rPr>
                            <m:t>𝑛</m:t>
                          </m:r>
                        </m:sup>
                        <m:e>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r>
                                <a:rPr lang="ro-RO" b="0" i="1" smtClean="0">
                                  <a:latin typeface="Cambria Math" panose="02040503050406030204" pitchFamily="18" charset="0"/>
                                  <a:ea typeface="Cambria Math" panose="02040503050406030204" pitchFamily="18" charset="0"/>
                                </a:rPr>
                                <m:t>𝑖</m:t>
                              </m:r>
                            </m:sub>
                          </m:sSub>
                        </m:e>
                      </m:nary>
                    </m:oMath>
                  </m:oMathPara>
                </a14:m>
                <a:endParaRPr lang="en-US" dirty="0"/>
              </a:p>
            </p:txBody>
          </p:sp>
        </mc:Choice>
        <mc:Fallback xmlns="">
          <p:sp>
            <p:nvSpPr>
              <p:cNvPr id="15" name="Rectangle 14">
                <a:extLst>
                  <a:ext uri="{FF2B5EF4-FFF2-40B4-BE49-F238E27FC236}">
                    <a16:creationId xmlns:a16="http://schemas.microsoft.com/office/drawing/2014/main" id="{EBDB5C0B-B53A-4CB9-9ED4-BF8CAD3FC875}"/>
                  </a:ext>
                </a:extLst>
              </p:cNvPr>
              <p:cNvSpPr>
                <a:spLocks noRot="1" noChangeAspect="1" noMove="1" noResize="1" noEditPoints="1" noAdjustHandles="1" noChangeArrowheads="1" noChangeShapeType="1" noTextEdit="1"/>
              </p:cNvSpPr>
              <p:nvPr/>
            </p:nvSpPr>
            <p:spPr>
              <a:xfrm>
                <a:off x="3468188" y="4591535"/>
                <a:ext cx="1531508" cy="84856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4584A22-7419-4937-AB9D-8A8F47009DC9}"/>
                  </a:ext>
                </a:extLst>
              </p:cNvPr>
              <p:cNvSpPr/>
              <p:nvPr/>
            </p:nvSpPr>
            <p:spPr>
              <a:xfrm>
                <a:off x="3468188" y="3759238"/>
                <a:ext cx="1244764" cy="6958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𝜂</m:t>
                      </m:r>
                      <m:r>
                        <a:rPr lang="ro-RO" i="1">
                          <a:latin typeface="Cambria Math" panose="02040503050406030204" pitchFamily="18" charset="0"/>
                          <a:ea typeface="Cambria Math" panose="02040503050406030204" pitchFamily="18" charset="0"/>
                        </a:rPr>
                        <m:t>=</m:t>
                      </m:r>
                      <m:f>
                        <m:fPr>
                          <m:ctrlPr>
                            <a:rPr lang="ro-RO" i="1">
                              <a:latin typeface="Cambria Math" panose="02040503050406030204" pitchFamily="18" charset="0"/>
                              <a:ea typeface="Cambria Math" panose="02040503050406030204" pitchFamily="18" charset="0"/>
                            </a:rPr>
                          </m:ctrlPr>
                        </m:fPr>
                        <m:num>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𝑟𝑢</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𝑎</m:t>
                                  </m:r>
                                </m:e>
                                <m:sub>
                                  <m:r>
                                    <a:rPr lang="ro-RO" i="1">
                                      <a:latin typeface="Cambria Math" panose="02040503050406030204" pitchFamily="18" charset="0"/>
                                      <a:ea typeface="Cambria Math" panose="02040503050406030204" pitchFamily="18" charset="0"/>
                                    </a:rPr>
                                    <m:t>𝑝</m:t>
                                  </m:r>
                                </m:sub>
                              </m:sSub>
                            </m:sub>
                          </m:sSub>
                        </m:num>
                        <m:den>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𝐿</m:t>
                              </m:r>
                            </m:e>
                            <m:sub>
                              <m:r>
                                <a:rPr lang="ro-RO" i="1">
                                  <a:latin typeface="Cambria Math" panose="02040503050406030204" pitchFamily="18" charset="0"/>
                                  <a:ea typeface="Cambria Math" panose="02040503050406030204" pitchFamily="18" charset="0"/>
                                </a:rPr>
                                <m:t>𝑚</m:t>
                              </m:r>
                            </m:sub>
                          </m:sSub>
                        </m:den>
                      </m:f>
                    </m:oMath>
                  </m:oMathPara>
                </a14:m>
                <a:endParaRPr lang="en-US" dirty="0"/>
              </a:p>
            </p:txBody>
          </p:sp>
        </mc:Choice>
        <mc:Fallback xmlns="">
          <p:sp>
            <p:nvSpPr>
              <p:cNvPr id="6" name="Rectangle 5">
                <a:extLst>
                  <a:ext uri="{FF2B5EF4-FFF2-40B4-BE49-F238E27FC236}">
                    <a16:creationId xmlns:a16="http://schemas.microsoft.com/office/drawing/2014/main" id="{74584A22-7419-4937-AB9D-8A8F47009DC9}"/>
                  </a:ext>
                </a:extLst>
              </p:cNvPr>
              <p:cNvSpPr>
                <a:spLocks noRot="1" noChangeAspect="1" noMove="1" noResize="1" noEditPoints="1" noAdjustHandles="1" noChangeArrowheads="1" noChangeShapeType="1" noTextEdit="1"/>
              </p:cNvSpPr>
              <p:nvPr/>
            </p:nvSpPr>
            <p:spPr>
              <a:xfrm>
                <a:off x="3468188" y="3759238"/>
                <a:ext cx="1244764" cy="695832"/>
              </a:xfrm>
              <a:prstGeom prst="rect">
                <a:avLst/>
              </a:prstGeom>
              <a:blipFill>
                <a:blip r:embed="rId7"/>
                <a:stretch>
                  <a:fillRect/>
                </a:stretch>
              </a:blipFill>
            </p:spPr>
            <p:txBody>
              <a:bodyPr/>
              <a:lstStyle/>
              <a:p>
                <a:r>
                  <a:rPr lang="en-US">
                    <a:noFill/>
                  </a:rPr>
                  <a:t> </a:t>
                </a:r>
              </a:p>
            </p:txBody>
          </p:sp>
        </mc:Fallback>
      </mc:AlternateContent>
      <p:cxnSp>
        <p:nvCxnSpPr>
          <p:cNvPr id="17" name="Straight Connector 16">
            <a:extLst>
              <a:ext uri="{FF2B5EF4-FFF2-40B4-BE49-F238E27FC236}">
                <a16:creationId xmlns:a16="http://schemas.microsoft.com/office/drawing/2014/main" id="{4C0974F3-BDD3-45F8-B7B8-E3405B81C038}"/>
              </a:ext>
            </a:extLst>
          </p:cNvPr>
          <p:cNvCxnSpPr>
            <a:cxnSpLocks/>
          </p:cNvCxnSpPr>
          <p:nvPr/>
        </p:nvCxnSpPr>
        <p:spPr>
          <a:xfrm>
            <a:off x="5024533" y="3878348"/>
            <a:ext cx="0" cy="142637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Arrow: Right 19">
            <a:extLst>
              <a:ext uri="{FF2B5EF4-FFF2-40B4-BE49-F238E27FC236}">
                <a16:creationId xmlns:a16="http://schemas.microsoft.com/office/drawing/2014/main" id="{1745C99E-135C-4D0D-8702-3D8ADD47A2E5}"/>
              </a:ext>
            </a:extLst>
          </p:cNvPr>
          <p:cNvSpPr/>
          <p:nvPr/>
        </p:nvSpPr>
        <p:spPr>
          <a:xfrm>
            <a:off x="5338063" y="4455688"/>
            <a:ext cx="354825" cy="228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388236-1A7C-4612-B3DE-C19A4AEC0015}"/>
              </a:ext>
            </a:extLst>
          </p:cNvPr>
          <p:cNvSpPr/>
          <p:nvPr/>
        </p:nvSpPr>
        <p:spPr>
          <a:xfrm>
            <a:off x="8379168" y="5070769"/>
            <a:ext cx="506870" cy="369332"/>
          </a:xfrm>
          <a:prstGeom prst="rect">
            <a:avLst/>
          </a:prstGeom>
        </p:spPr>
        <p:txBody>
          <a:bodyPr wrap="none">
            <a:spAutoFit/>
          </a:bodyPr>
          <a:lstStyle/>
          <a:p>
            <a:r>
              <a:rPr lang="ro-RO" dirty="0"/>
              <a:t>sau</a:t>
            </a:r>
            <a:endParaRPr lang="en-US" dirty="0"/>
          </a:p>
        </p:txBody>
      </p:sp>
      <p:sp>
        <p:nvSpPr>
          <p:cNvPr id="13" name="Rectangle 12">
            <a:extLst>
              <a:ext uri="{FF2B5EF4-FFF2-40B4-BE49-F238E27FC236}">
                <a16:creationId xmlns:a16="http://schemas.microsoft.com/office/drawing/2014/main" id="{8DFAA4E5-3B76-4BB4-A6E0-8BC8215F209A}"/>
              </a:ext>
            </a:extLst>
          </p:cNvPr>
          <p:cNvSpPr/>
          <p:nvPr/>
        </p:nvSpPr>
        <p:spPr>
          <a:xfrm>
            <a:off x="561678" y="413325"/>
            <a:ext cx="4387098" cy="461665"/>
          </a:xfrm>
          <a:prstGeom prst="rect">
            <a:avLst/>
          </a:prstGeom>
        </p:spPr>
        <p:txBody>
          <a:bodyPr wrap="none">
            <a:spAutoFit/>
          </a:bodyPr>
          <a:lstStyle/>
          <a:p>
            <a:r>
              <a:rPr lang="ro-RO" sz="2400" dirty="0"/>
              <a:t>3.4.3 Randamentul mecanismelor</a:t>
            </a:r>
            <a:endParaRPr lang="en-US" sz="2400" dirty="0"/>
          </a:p>
        </p:txBody>
      </p:sp>
      <p:sp>
        <p:nvSpPr>
          <p:cNvPr id="14" name="Action Button: Go Home 13">
            <a:hlinkClick r:id="rId8" action="ppaction://hlinksldjump" highlightClick="1"/>
            <a:extLst>
              <a:ext uri="{FF2B5EF4-FFF2-40B4-BE49-F238E27FC236}">
                <a16:creationId xmlns:a16="http://schemas.microsoft.com/office/drawing/2014/main" id="{45853E60-0980-41D9-8934-EAD66DC88163}"/>
              </a:ext>
            </a:extLst>
          </p:cNvPr>
          <p:cNvSpPr/>
          <p:nvPr/>
        </p:nvSpPr>
        <p:spPr>
          <a:xfrm>
            <a:off x="11047701" y="388836"/>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59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5" grpId="0"/>
      <p:bldP spid="6" grpId="0"/>
      <p:bldP spid="20"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74F8B3-15D5-4C3B-9DA5-9CE9DEA9B1FF}"/>
              </a:ext>
            </a:extLst>
          </p:cNvPr>
          <p:cNvPicPr>
            <a:picLocks noChangeAspect="1"/>
          </p:cNvPicPr>
          <p:nvPr/>
        </p:nvPicPr>
        <p:blipFill>
          <a:blip r:embed="rId2"/>
          <a:stretch>
            <a:fillRect/>
          </a:stretch>
        </p:blipFill>
        <p:spPr>
          <a:xfrm>
            <a:off x="4183428" y="975481"/>
            <a:ext cx="3459437" cy="2034308"/>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FCB22F9-4E96-4444-B64E-AD763B8AFF3A}"/>
                  </a:ext>
                </a:extLst>
              </p:cNvPr>
              <p:cNvSpPr txBox="1"/>
              <p:nvPr/>
            </p:nvSpPr>
            <p:spPr>
              <a:xfrm>
                <a:off x="1090546" y="3072167"/>
                <a:ext cx="14754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𝑣</m:t>
                              </m:r>
                            </m:e>
                          </m:acc>
                        </m:e>
                        <m:sub>
                          <m:r>
                            <a:rPr lang="ro-RO" b="0" i="1" smtClean="0">
                              <a:latin typeface="Cambria Math" panose="02040503050406030204" pitchFamily="18" charset="0"/>
                            </a:rPr>
                            <m:t>𝐵</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𝑣</m:t>
                              </m:r>
                            </m:e>
                          </m:acc>
                        </m:e>
                        <m:sub>
                          <m:r>
                            <a:rPr lang="ro-RO" b="0" i="1" smtClean="0">
                              <a:latin typeface="Cambria Math" panose="02040503050406030204" pitchFamily="18" charset="0"/>
                            </a:rPr>
                            <m:t>𝐴</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𝑣</m:t>
                              </m:r>
                            </m:e>
                          </m:acc>
                        </m:e>
                        <m:sub>
                          <m:r>
                            <a:rPr lang="ro-RO" b="0" i="1" smtClean="0">
                              <a:latin typeface="Cambria Math" panose="02040503050406030204" pitchFamily="18" charset="0"/>
                            </a:rPr>
                            <m:t>𝐵𝐴</m:t>
                          </m:r>
                        </m:sub>
                      </m:sSub>
                    </m:oMath>
                  </m:oMathPara>
                </a14:m>
                <a:endParaRPr lang="en-US" dirty="0"/>
              </a:p>
            </p:txBody>
          </p:sp>
        </mc:Choice>
        <mc:Fallback xmlns="">
          <p:sp>
            <p:nvSpPr>
              <p:cNvPr id="20" name="TextBox 19">
                <a:extLst>
                  <a:ext uri="{FF2B5EF4-FFF2-40B4-BE49-F238E27FC236}">
                    <a16:creationId xmlns:a16="http://schemas.microsoft.com/office/drawing/2014/main" id="{8FCB22F9-4E96-4444-B64E-AD763B8AFF3A}"/>
                  </a:ext>
                </a:extLst>
              </p:cNvPr>
              <p:cNvSpPr txBox="1">
                <a:spLocks noRot="1" noChangeAspect="1" noMove="1" noResize="1" noEditPoints="1" noAdjustHandles="1" noChangeArrowheads="1" noChangeShapeType="1" noTextEdit="1"/>
              </p:cNvSpPr>
              <p:nvPr/>
            </p:nvSpPr>
            <p:spPr>
              <a:xfrm>
                <a:off x="1090546" y="3072167"/>
                <a:ext cx="1475404" cy="276999"/>
              </a:xfrm>
              <a:prstGeom prst="rect">
                <a:avLst/>
              </a:prstGeom>
              <a:blipFill>
                <a:blip r:embed="rId3"/>
                <a:stretch>
                  <a:fillRect l="-3719" t="-48889" r="-7851" b="-15556"/>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B132C333-E91D-4CD5-A3AD-E9DD9F3EC863}"/>
              </a:ext>
            </a:extLst>
          </p:cNvPr>
          <p:cNvGrpSpPr/>
          <p:nvPr/>
        </p:nvGrpSpPr>
        <p:grpSpPr>
          <a:xfrm>
            <a:off x="6579408" y="2563330"/>
            <a:ext cx="4785138" cy="1090423"/>
            <a:chOff x="6798011" y="2989656"/>
            <a:chExt cx="4785138" cy="1090423"/>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CBC7FCC-820D-499F-8EDD-109EF0E44486}"/>
                    </a:ext>
                  </a:extLst>
                </p:cNvPr>
                <p:cNvSpPr txBox="1"/>
                <p:nvPr/>
              </p:nvSpPr>
              <p:spPr>
                <a:xfrm>
                  <a:off x="6798011" y="3481985"/>
                  <a:ext cx="2049780" cy="2803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𝑎</m:t>
                                </m:r>
                              </m:e>
                            </m:acc>
                          </m:e>
                          <m:sub>
                            <m:r>
                              <a:rPr lang="ro-RO" b="0" i="1" smtClean="0">
                                <a:latin typeface="Cambria Math" panose="02040503050406030204" pitchFamily="18" charset="0"/>
                              </a:rPr>
                              <m:t>𝐵</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𝑎</m:t>
                                </m:r>
                              </m:e>
                            </m:acc>
                          </m:e>
                          <m:sub>
                            <m:r>
                              <a:rPr lang="ro-RO" b="0" i="1" smtClean="0">
                                <a:latin typeface="Cambria Math" panose="02040503050406030204" pitchFamily="18" charset="0"/>
                              </a:rPr>
                              <m:t>𝐴</m:t>
                            </m:r>
                          </m:sub>
                        </m:sSub>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𝑎</m:t>
                                </m:r>
                              </m:e>
                            </m:acc>
                          </m:e>
                          <m:sub>
                            <m:r>
                              <a:rPr lang="ro-RO" b="0" i="1" smtClean="0">
                                <a:latin typeface="Cambria Math" panose="02040503050406030204" pitchFamily="18" charset="0"/>
                              </a:rPr>
                              <m:t>𝐴</m:t>
                            </m:r>
                          </m:sub>
                          <m:sup>
                            <m:r>
                              <a:rPr lang="ro-RO" b="0" i="1" smtClean="0">
                                <a:latin typeface="Cambria Math" panose="02040503050406030204" pitchFamily="18" charset="0"/>
                              </a:rPr>
                              <m:t>𝑛</m:t>
                            </m:r>
                          </m:sup>
                        </m:sSubSup>
                        <m:r>
                          <a:rPr lang="ro-RO" b="0" i="1" smtClean="0">
                            <a:latin typeface="Cambria Math" panose="02040503050406030204" pitchFamily="18" charset="0"/>
                          </a:rPr>
                          <m:t>+</m:t>
                        </m:r>
                        <m:sSubSup>
                          <m:sSubSupPr>
                            <m:ctrlPr>
                              <a:rPr lang="ro-RO" i="1">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i="1">
                                <a:latin typeface="Cambria Math" panose="02040503050406030204" pitchFamily="18" charset="0"/>
                              </a:rPr>
                              <m:t>𝐴</m:t>
                            </m:r>
                          </m:sub>
                          <m:sup>
                            <m:r>
                              <a:rPr lang="ro-RO" b="0" i="1" smtClean="0">
                                <a:latin typeface="Cambria Math" panose="02040503050406030204" pitchFamily="18" charset="0"/>
                              </a:rPr>
                              <m:t>𝑡</m:t>
                            </m:r>
                          </m:sup>
                        </m:sSubSup>
                      </m:oMath>
                    </m:oMathPara>
                  </a14:m>
                  <a:endParaRPr lang="en-US" dirty="0"/>
                </a:p>
              </p:txBody>
            </p:sp>
          </mc:Choice>
          <mc:Fallback xmlns="">
            <p:sp>
              <p:nvSpPr>
                <p:cNvPr id="14" name="TextBox 13">
                  <a:extLst>
                    <a:ext uri="{FF2B5EF4-FFF2-40B4-BE49-F238E27FC236}">
                      <a16:creationId xmlns:a16="http://schemas.microsoft.com/office/drawing/2014/main" id="{9CBC7FCC-820D-499F-8EDD-109EF0E44486}"/>
                    </a:ext>
                  </a:extLst>
                </p:cNvPr>
                <p:cNvSpPr txBox="1">
                  <a:spLocks noRot="1" noChangeAspect="1" noMove="1" noResize="1" noEditPoints="1" noAdjustHandles="1" noChangeArrowheads="1" noChangeShapeType="1" noTextEdit="1"/>
                </p:cNvSpPr>
                <p:nvPr/>
              </p:nvSpPr>
              <p:spPr>
                <a:xfrm>
                  <a:off x="6798011" y="3481985"/>
                  <a:ext cx="2049780" cy="280333"/>
                </a:xfrm>
                <a:prstGeom prst="rect">
                  <a:avLst/>
                </a:prstGeom>
                <a:blipFill>
                  <a:blip r:embed="rId5"/>
                  <a:stretch>
                    <a:fillRect t="-43478" r="-7418" b="-195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A0E759A-80A8-4AD9-B22F-6B7B110913F6}"/>
                    </a:ext>
                  </a:extLst>
                </p:cNvPr>
                <p:cNvSpPr/>
                <p:nvPr/>
              </p:nvSpPr>
              <p:spPr>
                <a:xfrm>
                  <a:off x="9012727" y="2989656"/>
                  <a:ext cx="1475404" cy="6533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ro-RO" i="1" smtClean="0">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b="0" i="1" smtClean="0">
                                <a:latin typeface="Cambria Math" panose="02040503050406030204" pitchFamily="18" charset="0"/>
                              </a:rPr>
                              <m:t>𝐵</m:t>
                            </m:r>
                            <m:r>
                              <a:rPr lang="ro-RO" i="1">
                                <a:latin typeface="Cambria Math" panose="02040503050406030204" pitchFamily="18" charset="0"/>
                              </a:rPr>
                              <m:t>𝐴</m:t>
                            </m:r>
                          </m:sub>
                          <m:sup>
                            <m:r>
                              <a:rPr lang="ro-RO" i="1">
                                <a:latin typeface="Cambria Math" panose="02040503050406030204" pitchFamily="18" charset="0"/>
                              </a:rPr>
                              <m:t>𝑛</m:t>
                            </m:r>
                          </m:sup>
                        </m:sSubSup>
                        <m:r>
                          <a:rPr lang="ro-RO" i="1">
                            <a:latin typeface="Cambria Math" panose="02040503050406030204" pitchFamily="18" charset="0"/>
                          </a:rPr>
                          <m:t>=</m:t>
                        </m:r>
                        <m:f>
                          <m:fPr>
                            <m:ctrlPr>
                              <a:rPr lang="ro-RO" i="1" smtClean="0">
                                <a:latin typeface="Cambria Math" panose="02040503050406030204" pitchFamily="18" charset="0"/>
                              </a:rPr>
                            </m:ctrlPr>
                          </m:fPr>
                          <m:num>
                            <m:sSubSup>
                              <m:sSubSupPr>
                                <m:ctrlPr>
                                  <a:rPr lang="ro-RO" i="1" smtClean="0">
                                    <a:latin typeface="Cambria Math" panose="02040503050406030204" pitchFamily="18" charset="0"/>
                                  </a:rPr>
                                </m:ctrlPr>
                              </m:sSubSupPr>
                              <m:e>
                                <m:acc>
                                  <m:accPr>
                                    <m:chr m:val="⃗"/>
                                    <m:ctrlPr>
                                      <a:rPr lang="ro-RO" i="1" smtClean="0">
                                        <a:latin typeface="Cambria Math" panose="02040503050406030204" pitchFamily="18" charset="0"/>
                                      </a:rPr>
                                    </m:ctrlPr>
                                  </m:accPr>
                                  <m:e>
                                    <m:r>
                                      <a:rPr lang="ro-RO" b="0" i="1" smtClean="0">
                                        <a:latin typeface="Cambria Math" panose="02040503050406030204" pitchFamily="18" charset="0"/>
                                      </a:rPr>
                                      <m:t>𝑣</m:t>
                                    </m:r>
                                  </m:e>
                                </m:acc>
                              </m:e>
                              <m:sub>
                                <m:r>
                                  <a:rPr lang="ro-RO" b="0" i="1" smtClean="0">
                                    <a:latin typeface="Cambria Math" panose="02040503050406030204" pitchFamily="18" charset="0"/>
                                  </a:rPr>
                                  <m:t>𝐵𝐴</m:t>
                                </m:r>
                              </m:sub>
                              <m:sup>
                                <m:r>
                                  <a:rPr lang="ro-RO" b="0" i="1" smtClean="0">
                                    <a:latin typeface="Cambria Math" panose="02040503050406030204" pitchFamily="18" charset="0"/>
                                  </a:rPr>
                                  <m:t>2</m:t>
                                </m:r>
                              </m:sup>
                            </m:sSubSup>
                          </m:num>
                          <m:den>
                            <m:r>
                              <a:rPr lang="ro-RO" b="0" i="1" smtClean="0">
                                <a:latin typeface="Cambria Math" panose="02040503050406030204" pitchFamily="18" charset="0"/>
                              </a:rPr>
                              <m:t>𝐴𝐵</m:t>
                            </m:r>
                          </m:den>
                        </m:f>
                      </m:oMath>
                    </m:oMathPara>
                  </a14:m>
                  <a:endParaRPr lang="en-US" dirty="0"/>
                </a:p>
              </p:txBody>
            </p:sp>
          </mc:Choice>
          <mc:Fallback xmlns="">
            <p:sp>
              <p:nvSpPr>
                <p:cNvPr id="16" name="Rectangle 15">
                  <a:extLst>
                    <a:ext uri="{FF2B5EF4-FFF2-40B4-BE49-F238E27FC236}">
                      <a16:creationId xmlns:a16="http://schemas.microsoft.com/office/drawing/2014/main" id="{0A0E759A-80A8-4AD9-B22F-6B7B110913F6}"/>
                    </a:ext>
                  </a:extLst>
                </p:cNvPr>
                <p:cNvSpPr>
                  <a:spLocks noRot="1" noChangeAspect="1" noMove="1" noResize="1" noEditPoints="1" noAdjustHandles="1" noChangeArrowheads="1" noChangeShapeType="1" noTextEdit="1"/>
                </p:cNvSpPr>
                <p:nvPr/>
              </p:nvSpPr>
              <p:spPr>
                <a:xfrm>
                  <a:off x="9012727" y="2989656"/>
                  <a:ext cx="1475404" cy="6533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F1122DE-2BB2-4F19-B275-FD3A01E32A25}"/>
                    </a:ext>
                  </a:extLst>
                </p:cNvPr>
                <p:cNvSpPr txBox="1"/>
                <p:nvPr/>
              </p:nvSpPr>
              <p:spPr>
                <a:xfrm>
                  <a:off x="10344406" y="3226271"/>
                  <a:ext cx="1238743" cy="276999"/>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ro-RO" i="1" smtClean="0">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b="0" i="1" smtClean="0">
                                <a:latin typeface="Cambria Math" panose="02040503050406030204" pitchFamily="18" charset="0"/>
                              </a:rPr>
                              <m:t>𝐵</m:t>
                            </m:r>
                            <m:r>
                              <a:rPr lang="ro-RO" i="1">
                                <a:latin typeface="Cambria Math" panose="02040503050406030204" pitchFamily="18" charset="0"/>
                              </a:rPr>
                              <m:t>𝐴</m:t>
                            </m:r>
                          </m:sub>
                          <m:sup>
                            <m:r>
                              <a:rPr lang="ro-RO" i="1">
                                <a:latin typeface="Cambria Math" panose="02040503050406030204" pitchFamily="18" charset="0"/>
                              </a:rPr>
                              <m:t>𝑛</m:t>
                            </m:r>
                          </m:sup>
                        </m:sSubSup>
                        <m:r>
                          <a:rPr lang="en-US"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𝐴𝐵</m:t>
                        </m:r>
                      </m:oMath>
                    </m:oMathPara>
                  </a14:m>
                  <a:endParaRPr lang="ro-RO" b="0" i="1" dirty="0">
                    <a:latin typeface="Cambria Math" panose="02040503050406030204" pitchFamily="18" charset="0"/>
                    <a:ea typeface="Cambria Math" panose="02040503050406030204" pitchFamily="18" charset="0"/>
                  </a:endParaRPr>
                </a:p>
              </p:txBody>
            </p:sp>
          </mc:Choice>
          <mc:Fallback xmlns="">
            <p:sp>
              <p:nvSpPr>
                <p:cNvPr id="17" name="TextBox 16">
                  <a:extLst>
                    <a:ext uri="{FF2B5EF4-FFF2-40B4-BE49-F238E27FC236}">
                      <a16:creationId xmlns:a16="http://schemas.microsoft.com/office/drawing/2014/main" id="{1F1122DE-2BB2-4F19-B275-FD3A01E32A25}"/>
                    </a:ext>
                  </a:extLst>
                </p:cNvPr>
                <p:cNvSpPr txBox="1">
                  <a:spLocks noRot="1" noChangeAspect="1" noMove="1" noResize="1" noEditPoints="1" noAdjustHandles="1" noChangeArrowheads="1" noChangeShapeType="1" noTextEdit="1"/>
                </p:cNvSpPr>
                <p:nvPr/>
              </p:nvSpPr>
              <p:spPr>
                <a:xfrm>
                  <a:off x="10344406" y="3226271"/>
                  <a:ext cx="1238743" cy="276999"/>
                </a:xfrm>
                <a:prstGeom prst="rect">
                  <a:avLst/>
                </a:prstGeom>
                <a:blipFill>
                  <a:blip r:embed="rId7"/>
                  <a:stretch>
                    <a:fillRect t="-43478" b="-1956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6C3143E-83F6-4B62-9094-A76F392C6D84}"/>
                    </a:ext>
                  </a:extLst>
                </p:cNvPr>
                <p:cNvSpPr/>
                <p:nvPr/>
              </p:nvSpPr>
              <p:spPr>
                <a:xfrm>
                  <a:off x="9154627" y="3663757"/>
                  <a:ext cx="1187954" cy="372666"/>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ro-RO" i="1" smtClean="0">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b="0" i="1" smtClean="0">
                                <a:latin typeface="Cambria Math" panose="02040503050406030204" pitchFamily="18" charset="0"/>
                              </a:rPr>
                              <m:t>𝐵</m:t>
                            </m:r>
                            <m:r>
                              <a:rPr lang="ro-RO" i="1">
                                <a:latin typeface="Cambria Math" panose="02040503050406030204" pitchFamily="18" charset="0"/>
                              </a:rPr>
                              <m:t>𝐴</m:t>
                            </m:r>
                          </m:sub>
                          <m:sup>
                            <m:r>
                              <a:rPr lang="ro-RO" i="1">
                                <a:latin typeface="Cambria Math" panose="02040503050406030204" pitchFamily="18" charset="0"/>
                              </a:rPr>
                              <m:t>𝑡</m:t>
                            </m:r>
                          </m:sup>
                        </m:sSubSup>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𝐴𝐵</m:t>
                        </m:r>
                      </m:oMath>
                    </m:oMathPara>
                  </a14:m>
                  <a:endParaRPr lang="en-US" dirty="0"/>
                </a:p>
              </p:txBody>
            </p:sp>
          </mc:Choice>
          <mc:Fallback xmlns="">
            <p:sp>
              <p:nvSpPr>
                <p:cNvPr id="21" name="Rectangle 20">
                  <a:extLst>
                    <a:ext uri="{FF2B5EF4-FFF2-40B4-BE49-F238E27FC236}">
                      <a16:creationId xmlns:a16="http://schemas.microsoft.com/office/drawing/2014/main" id="{D6C3143E-83F6-4B62-9094-A76F392C6D84}"/>
                    </a:ext>
                  </a:extLst>
                </p:cNvPr>
                <p:cNvSpPr>
                  <a:spLocks noRot="1" noChangeAspect="1" noMove="1" noResize="1" noEditPoints="1" noAdjustHandles="1" noChangeArrowheads="1" noChangeShapeType="1" noTextEdit="1"/>
                </p:cNvSpPr>
                <p:nvPr/>
              </p:nvSpPr>
              <p:spPr>
                <a:xfrm>
                  <a:off x="9154627" y="3663757"/>
                  <a:ext cx="1187954" cy="372666"/>
                </a:xfrm>
                <a:prstGeom prst="rect">
                  <a:avLst/>
                </a:prstGeom>
                <a:blipFill>
                  <a:blip r:embed="rId8"/>
                  <a:stretch>
                    <a:fillRect t="-21311" b="-1639"/>
                  </a:stretch>
                </a:blipFill>
                <a:ln>
                  <a:noFill/>
                </a:ln>
              </p:spPr>
              <p:txBody>
                <a:bodyPr/>
                <a:lstStyle/>
                <a:p>
                  <a:r>
                    <a:rPr lang="en-US">
                      <a:noFill/>
                    </a:rPr>
                    <a:t> </a:t>
                  </a:r>
                </a:p>
              </p:txBody>
            </p:sp>
          </mc:Fallback>
        </mc:AlternateContent>
        <p:sp>
          <p:nvSpPr>
            <p:cNvPr id="29" name="Left Brace 28">
              <a:extLst>
                <a:ext uri="{FF2B5EF4-FFF2-40B4-BE49-F238E27FC236}">
                  <a16:creationId xmlns:a16="http://schemas.microsoft.com/office/drawing/2014/main" id="{754CE764-2F28-4F22-A3F0-7D7FB26A31E2}"/>
                </a:ext>
              </a:extLst>
            </p:cNvPr>
            <p:cNvSpPr/>
            <p:nvPr/>
          </p:nvSpPr>
          <p:spPr>
            <a:xfrm>
              <a:off x="9012727" y="3226271"/>
              <a:ext cx="80888" cy="853808"/>
            </a:xfrm>
            <a:prstGeom prst="leftBrace">
              <a:avLst>
                <a:gd name="adj1" fmla="val 48299"/>
                <a:gd name="adj2" fmla="val 50859"/>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15464F98-D7A0-49DA-B77F-AFC58F0B8903}"/>
                  </a:ext>
                </a:extLst>
              </p:cNvPr>
              <p:cNvSpPr/>
              <p:nvPr/>
            </p:nvSpPr>
            <p:spPr>
              <a:xfrm>
                <a:off x="2788912" y="3047578"/>
                <a:ext cx="11825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𝑣</m:t>
                              </m:r>
                            </m:e>
                          </m:acc>
                        </m:e>
                        <m:sub>
                          <m:r>
                            <a:rPr lang="ro-RO" b="0" i="1" smtClean="0">
                              <a:latin typeface="Cambria Math" panose="02040503050406030204" pitchFamily="18" charset="0"/>
                            </a:rPr>
                            <m:t>𝐵</m:t>
                          </m:r>
                          <m:r>
                            <a:rPr lang="ro-RO" i="1">
                              <a:latin typeface="Cambria Math" panose="02040503050406030204" pitchFamily="18" charset="0"/>
                            </a:rPr>
                            <m:t>𝐴</m:t>
                          </m:r>
                        </m:sub>
                      </m:sSub>
                      <m:r>
                        <a:rPr lang="ro-RO"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𝐴𝐵</m:t>
                      </m:r>
                    </m:oMath>
                  </m:oMathPara>
                </a14:m>
                <a:endParaRPr lang="en-US" dirty="0"/>
              </a:p>
            </p:txBody>
          </p:sp>
        </mc:Choice>
        <mc:Fallback xmlns="">
          <p:sp>
            <p:nvSpPr>
              <p:cNvPr id="30" name="Rectangle 29">
                <a:extLst>
                  <a:ext uri="{FF2B5EF4-FFF2-40B4-BE49-F238E27FC236}">
                    <a16:creationId xmlns:a16="http://schemas.microsoft.com/office/drawing/2014/main" id="{15464F98-D7A0-49DA-B77F-AFC58F0B8903}"/>
                  </a:ext>
                </a:extLst>
              </p:cNvPr>
              <p:cNvSpPr>
                <a:spLocks noRot="1" noChangeAspect="1" noMove="1" noResize="1" noEditPoints="1" noAdjustHandles="1" noChangeArrowheads="1" noChangeShapeType="1" noTextEdit="1"/>
              </p:cNvSpPr>
              <p:nvPr/>
            </p:nvSpPr>
            <p:spPr>
              <a:xfrm>
                <a:off x="2788912" y="3047578"/>
                <a:ext cx="1182503" cy="369332"/>
              </a:xfrm>
              <a:prstGeom prst="rect">
                <a:avLst/>
              </a:prstGeom>
              <a:blipFill>
                <a:blip r:embed="rId9"/>
                <a:stretch>
                  <a:fillRect t="-22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47CC008-CFD2-46B2-AA40-4D50B9453D65}"/>
                  </a:ext>
                </a:extLst>
              </p:cNvPr>
              <p:cNvSpPr txBox="1"/>
              <p:nvPr/>
            </p:nvSpPr>
            <p:spPr>
              <a:xfrm>
                <a:off x="5157480" y="4633451"/>
                <a:ext cx="983026" cy="4730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1</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𝑣</m:t>
                              </m:r>
                            </m:e>
                            <m:sub>
                              <m:r>
                                <a:rPr lang="ro-RO" b="0" i="1" smtClean="0">
                                  <a:latin typeface="Cambria Math" panose="02040503050406030204" pitchFamily="18" charset="0"/>
                                </a:rPr>
                                <m:t>𝐵𝐴</m:t>
                              </m:r>
                            </m:sub>
                          </m:sSub>
                        </m:num>
                        <m:den>
                          <m:r>
                            <a:rPr lang="ro-RO" b="0" i="1" smtClean="0">
                              <a:latin typeface="Cambria Math" panose="02040503050406030204" pitchFamily="18" charset="0"/>
                            </a:rPr>
                            <m:t>𝐴𝐵</m:t>
                          </m:r>
                        </m:den>
                      </m:f>
                    </m:oMath>
                  </m:oMathPara>
                </a14:m>
                <a:endParaRPr lang="en-US" dirty="0"/>
              </a:p>
            </p:txBody>
          </p:sp>
        </mc:Choice>
        <mc:Fallback xmlns="">
          <p:sp>
            <p:nvSpPr>
              <p:cNvPr id="33" name="TextBox 32">
                <a:extLst>
                  <a:ext uri="{FF2B5EF4-FFF2-40B4-BE49-F238E27FC236}">
                    <a16:creationId xmlns:a16="http://schemas.microsoft.com/office/drawing/2014/main" id="{847CC008-CFD2-46B2-AA40-4D50B9453D65}"/>
                  </a:ext>
                </a:extLst>
              </p:cNvPr>
              <p:cNvSpPr txBox="1">
                <a:spLocks noRot="1" noChangeAspect="1" noMove="1" noResize="1" noEditPoints="1" noAdjustHandles="1" noChangeArrowheads="1" noChangeShapeType="1" noTextEdit="1"/>
              </p:cNvSpPr>
              <p:nvPr/>
            </p:nvSpPr>
            <p:spPr>
              <a:xfrm>
                <a:off x="5157480" y="4633451"/>
                <a:ext cx="983026" cy="4730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410664C3-B5F6-40F4-B15D-FC0952AF34BB}"/>
                  </a:ext>
                </a:extLst>
              </p:cNvPr>
              <p:cNvSpPr/>
              <p:nvPr/>
            </p:nvSpPr>
            <p:spPr>
              <a:xfrm>
                <a:off x="5094899" y="5317621"/>
                <a:ext cx="1108187" cy="5648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𝜀</m:t>
                          </m:r>
                        </m:e>
                        <m:sub>
                          <m:r>
                            <a:rPr lang="ro-RO" i="1">
                              <a:latin typeface="Cambria Math" panose="02040503050406030204" pitchFamily="18" charset="0"/>
                            </a:rPr>
                            <m:t>1</m:t>
                          </m:r>
                        </m:sub>
                      </m:sSub>
                      <m:r>
                        <a:rPr lang="ro-RO" i="1">
                          <a:latin typeface="Cambria Math" panose="02040503050406030204" pitchFamily="18" charset="0"/>
                        </a:rPr>
                        <m:t>=</m:t>
                      </m:r>
                      <m:f>
                        <m:fPr>
                          <m:ctrlPr>
                            <a:rPr lang="ro-RO" i="1">
                              <a:latin typeface="Cambria Math" panose="02040503050406030204" pitchFamily="18" charset="0"/>
                            </a:rPr>
                          </m:ctrlPr>
                        </m:fPr>
                        <m:num>
                          <m:sSub>
                            <m:sSubPr>
                              <m:ctrlPr>
                                <a:rPr lang="ro-RO" i="1">
                                  <a:latin typeface="Cambria Math" panose="02040503050406030204" pitchFamily="18" charset="0"/>
                                </a:rPr>
                              </m:ctrlPr>
                            </m:sSubPr>
                            <m:e>
                              <m:r>
                                <a:rPr lang="ro-RO" b="0" i="1" smtClean="0">
                                  <a:latin typeface="Cambria Math" panose="02040503050406030204" pitchFamily="18" charset="0"/>
                                </a:rPr>
                                <m:t>𝑎</m:t>
                              </m:r>
                            </m:e>
                            <m:sub>
                              <m:r>
                                <a:rPr lang="ro-RO" i="1">
                                  <a:latin typeface="Cambria Math" panose="02040503050406030204" pitchFamily="18" charset="0"/>
                                </a:rPr>
                                <m:t>𝐵𝐴</m:t>
                              </m:r>
                            </m:sub>
                          </m:sSub>
                        </m:num>
                        <m:den>
                          <m:r>
                            <a:rPr lang="ro-RO" i="1">
                              <a:latin typeface="Cambria Math" panose="02040503050406030204" pitchFamily="18" charset="0"/>
                            </a:rPr>
                            <m:t>𝐴𝐵</m:t>
                          </m:r>
                        </m:den>
                      </m:f>
                    </m:oMath>
                  </m:oMathPara>
                </a14:m>
                <a:endParaRPr lang="en-US" dirty="0"/>
              </a:p>
            </p:txBody>
          </p:sp>
        </mc:Choice>
        <mc:Fallback xmlns="">
          <p:sp>
            <p:nvSpPr>
              <p:cNvPr id="34" name="Rectangle 33">
                <a:extLst>
                  <a:ext uri="{FF2B5EF4-FFF2-40B4-BE49-F238E27FC236}">
                    <a16:creationId xmlns:a16="http://schemas.microsoft.com/office/drawing/2014/main" id="{410664C3-B5F6-40F4-B15D-FC0952AF34BB}"/>
                  </a:ext>
                </a:extLst>
              </p:cNvPr>
              <p:cNvSpPr>
                <a:spLocks noRot="1" noChangeAspect="1" noMove="1" noResize="1" noEditPoints="1" noAdjustHandles="1" noChangeArrowheads="1" noChangeShapeType="1" noTextEdit="1"/>
              </p:cNvSpPr>
              <p:nvPr/>
            </p:nvSpPr>
            <p:spPr>
              <a:xfrm>
                <a:off x="5094899" y="5317621"/>
                <a:ext cx="1108187" cy="564898"/>
              </a:xfrm>
              <a:prstGeom prst="rect">
                <a:avLst/>
              </a:prstGeom>
              <a:blipFill>
                <a:blip r:embed="rId11"/>
                <a:stretch>
                  <a:fillRect/>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981B9EB7-B0AA-4914-AF55-F10476694A86}"/>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1186059-8148-4393-93B9-B1253A588DE5}"/>
              </a:ext>
            </a:extLst>
          </p:cNvPr>
          <p:cNvSpPr/>
          <p:nvPr/>
        </p:nvSpPr>
        <p:spPr>
          <a:xfrm>
            <a:off x="730897" y="311658"/>
            <a:ext cx="5796523"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CINEMATICĂ</a:t>
            </a:r>
            <a:endParaRPr lang="en-US" sz="2400" dirty="0"/>
          </a:p>
        </p:txBody>
      </p:sp>
      <p:sp>
        <p:nvSpPr>
          <p:cNvPr id="22" name="Rectangle 21">
            <a:extLst>
              <a:ext uri="{FF2B5EF4-FFF2-40B4-BE49-F238E27FC236}">
                <a16:creationId xmlns:a16="http://schemas.microsoft.com/office/drawing/2014/main" id="{5E3D5773-CB7C-4413-913B-1CBEDE2325BD}"/>
              </a:ext>
            </a:extLst>
          </p:cNvPr>
          <p:cNvSpPr/>
          <p:nvPr/>
        </p:nvSpPr>
        <p:spPr>
          <a:xfrm>
            <a:off x="955650" y="835687"/>
            <a:ext cx="2362634" cy="369332"/>
          </a:xfrm>
          <a:prstGeom prst="rect">
            <a:avLst/>
          </a:prstGeom>
        </p:spPr>
        <p:txBody>
          <a:bodyPr wrap="none">
            <a:spAutoFit/>
          </a:bodyPr>
          <a:lstStyle/>
          <a:p>
            <a:r>
              <a:rPr lang="ro-RO" b="1" dirty="0"/>
              <a:t>Metoda grafo-analitică</a:t>
            </a:r>
            <a:endParaRPr lang="en-US" b="1" dirty="0"/>
          </a:p>
        </p:txBody>
      </p:sp>
      <p:pic>
        <p:nvPicPr>
          <p:cNvPr id="3" name="Picture 2">
            <a:extLst>
              <a:ext uri="{FF2B5EF4-FFF2-40B4-BE49-F238E27FC236}">
                <a16:creationId xmlns:a16="http://schemas.microsoft.com/office/drawing/2014/main" id="{CD221620-CB9A-43A9-81A1-9E1C4A27513C}"/>
              </a:ext>
            </a:extLst>
          </p:cNvPr>
          <p:cNvPicPr>
            <a:picLocks noChangeAspect="1"/>
          </p:cNvPicPr>
          <p:nvPr/>
        </p:nvPicPr>
        <p:blipFill>
          <a:blip r:embed="rId12"/>
          <a:stretch>
            <a:fillRect/>
          </a:stretch>
        </p:blipFill>
        <p:spPr>
          <a:xfrm>
            <a:off x="7953263" y="3815426"/>
            <a:ext cx="2245095" cy="2832842"/>
          </a:xfrm>
          <a:prstGeom prst="rect">
            <a:avLst/>
          </a:prstGeom>
        </p:spPr>
      </p:pic>
      <p:pic>
        <p:nvPicPr>
          <p:cNvPr id="6" name="Picture 5">
            <a:extLst>
              <a:ext uri="{FF2B5EF4-FFF2-40B4-BE49-F238E27FC236}">
                <a16:creationId xmlns:a16="http://schemas.microsoft.com/office/drawing/2014/main" id="{0BCDBC83-AE6A-4774-A959-4757E931C6EE}"/>
              </a:ext>
            </a:extLst>
          </p:cNvPr>
          <p:cNvPicPr>
            <a:picLocks noChangeAspect="1"/>
          </p:cNvPicPr>
          <p:nvPr/>
        </p:nvPicPr>
        <p:blipFill>
          <a:blip r:embed="rId13"/>
          <a:stretch>
            <a:fillRect/>
          </a:stretch>
        </p:blipFill>
        <p:spPr>
          <a:xfrm>
            <a:off x="1033621" y="3939812"/>
            <a:ext cx="2434961" cy="2553004"/>
          </a:xfrm>
          <a:prstGeom prst="rect">
            <a:avLst/>
          </a:prstGeom>
        </p:spPr>
      </p:pic>
    </p:spTree>
    <p:extLst>
      <p:ext uri="{BB962C8B-B14F-4D97-AF65-F5344CB8AC3E}">
        <p14:creationId xmlns:p14="http://schemas.microsoft.com/office/powerpoint/2010/main" val="404501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CBC7FCC-820D-499F-8EDD-109EF0E44486}"/>
                  </a:ext>
                </a:extLst>
              </p:cNvPr>
              <p:cNvSpPr txBox="1"/>
              <p:nvPr/>
            </p:nvSpPr>
            <p:spPr>
              <a:xfrm>
                <a:off x="5985881" y="2526731"/>
                <a:ext cx="2307269" cy="2823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𝑎</m:t>
                              </m:r>
                            </m:e>
                          </m:acc>
                        </m:e>
                        <m:sub>
                          <m:r>
                            <a:rPr lang="ro-RO" b="0" i="1" smtClean="0">
                              <a:latin typeface="Cambria Math" panose="02040503050406030204" pitchFamily="18" charset="0"/>
                            </a:rPr>
                            <m:t>𝐶</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𝑎</m:t>
                              </m:r>
                            </m:e>
                          </m:acc>
                        </m:e>
                        <m:sub>
                          <m:r>
                            <a:rPr lang="ro-RO" b="0" i="1" smtClean="0">
                              <a:latin typeface="Cambria Math" panose="02040503050406030204" pitchFamily="18" charset="0"/>
                            </a:rPr>
                            <m:t>𝐵</m:t>
                          </m:r>
                        </m:sub>
                      </m:sSub>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𝑎</m:t>
                              </m:r>
                            </m:e>
                          </m:acc>
                        </m:e>
                        <m:sub>
                          <m:r>
                            <a:rPr lang="ro-RO" b="0" i="1" smtClean="0">
                              <a:latin typeface="Cambria Math" panose="02040503050406030204" pitchFamily="18" charset="0"/>
                            </a:rPr>
                            <m:t>𝐶𝐵</m:t>
                          </m:r>
                        </m:sub>
                        <m:sup>
                          <m:r>
                            <a:rPr lang="ro-RO" b="0" i="1" smtClean="0">
                              <a:latin typeface="Cambria Math" panose="02040503050406030204" pitchFamily="18" charset="0"/>
                            </a:rPr>
                            <m:t>𝑛</m:t>
                          </m:r>
                        </m:sup>
                      </m:sSubSup>
                      <m:r>
                        <a:rPr lang="ro-RO" b="0" i="1" smtClean="0">
                          <a:latin typeface="Cambria Math" panose="02040503050406030204" pitchFamily="18" charset="0"/>
                        </a:rPr>
                        <m:t>+</m:t>
                      </m:r>
                      <m:sSubSup>
                        <m:sSubSupPr>
                          <m:ctrlPr>
                            <a:rPr lang="ro-RO" i="1">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b="0" i="1" smtClean="0">
                              <a:latin typeface="Cambria Math" panose="02040503050406030204" pitchFamily="18" charset="0"/>
                            </a:rPr>
                            <m:t>𝐶𝐵</m:t>
                          </m:r>
                        </m:sub>
                        <m:sup>
                          <m:r>
                            <a:rPr lang="ro-RO" b="0" i="1" smtClean="0">
                              <a:latin typeface="Cambria Math" panose="02040503050406030204" pitchFamily="18" charset="0"/>
                            </a:rPr>
                            <m:t>𝑡</m:t>
                          </m:r>
                        </m:sup>
                      </m:sSubSup>
                    </m:oMath>
                  </m:oMathPara>
                </a14:m>
                <a:endParaRPr lang="en-US" dirty="0"/>
              </a:p>
            </p:txBody>
          </p:sp>
        </mc:Choice>
        <mc:Fallback xmlns="">
          <p:sp>
            <p:nvSpPr>
              <p:cNvPr id="14" name="TextBox 13">
                <a:extLst>
                  <a:ext uri="{FF2B5EF4-FFF2-40B4-BE49-F238E27FC236}">
                    <a16:creationId xmlns:a16="http://schemas.microsoft.com/office/drawing/2014/main" id="{9CBC7FCC-820D-499F-8EDD-109EF0E44486}"/>
                  </a:ext>
                </a:extLst>
              </p:cNvPr>
              <p:cNvSpPr txBox="1">
                <a:spLocks noRot="1" noChangeAspect="1" noMove="1" noResize="1" noEditPoints="1" noAdjustHandles="1" noChangeArrowheads="1" noChangeShapeType="1" noTextEdit="1"/>
              </p:cNvSpPr>
              <p:nvPr/>
            </p:nvSpPr>
            <p:spPr>
              <a:xfrm>
                <a:off x="5985881" y="2526731"/>
                <a:ext cx="2307269" cy="282321"/>
              </a:xfrm>
              <a:prstGeom prst="rect">
                <a:avLst/>
              </a:prstGeom>
              <a:blipFill>
                <a:blip r:embed="rId2"/>
                <a:stretch>
                  <a:fillRect t="-42553" r="-794" b="-1702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DFCC0972-166E-4741-8C57-992FF5D24335}"/>
              </a:ext>
            </a:extLst>
          </p:cNvPr>
          <p:cNvPicPr>
            <a:picLocks noChangeAspect="1"/>
          </p:cNvPicPr>
          <p:nvPr/>
        </p:nvPicPr>
        <p:blipFill>
          <a:blip r:embed="rId3"/>
          <a:stretch>
            <a:fillRect/>
          </a:stretch>
        </p:blipFill>
        <p:spPr>
          <a:xfrm>
            <a:off x="676223" y="1234872"/>
            <a:ext cx="3286076" cy="2433243"/>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B561ECF-E4A4-42A9-B362-6E689DD4B905}"/>
                  </a:ext>
                </a:extLst>
              </p:cNvPr>
              <p:cNvSpPr txBox="1"/>
              <p:nvPr/>
            </p:nvSpPr>
            <p:spPr>
              <a:xfrm>
                <a:off x="755542" y="3972226"/>
                <a:ext cx="14457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𝑣</m:t>
                              </m:r>
                            </m:e>
                          </m:acc>
                        </m:e>
                        <m:sub>
                          <m:r>
                            <a:rPr lang="ro-RO" b="0" i="1" smtClean="0">
                              <a:latin typeface="Cambria Math" panose="02040503050406030204" pitchFamily="18" charset="0"/>
                            </a:rPr>
                            <m:t>𝐵</m:t>
                          </m:r>
                        </m:sub>
                      </m:sSub>
                      <m:r>
                        <a:rPr lang="ro-RO" b="0" i="1" smtClean="0">
                          <a:latin typeface="Cambria Math" panose="02040503050406030204" pitchFamily="18" charset="0"/>
                        </a:rPr>
                        <m:t>=</m:t>
                      </m:r>
                      <m:r>
                        <a:rPr lang="ro-RO" b="0" i="1" smtClean="0">
                          <a:latin typeface="Cambria Math" panose="02040503050406030204" pitchFamily="18" charset="0"/>
                        </a:rPr>
                        <m:t>𝐴𝐵</m:t>
                      </m:r>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19" name="TextBox 18">
                <a:extLst>
                  <a:ext uri="{FF2B5EF4-FFF2-40B4-BE49-F238E27FC236}">
                    <a16:creationId xmlns:a16="http://schemas.microsoft.com/office/drawing/2014/main" id="{AB561ECF-E4A4-42A9-B362-6E689DD4B905}"/>
                  </a:ext>
                </a:extLst>
              </p:cNvPr>
              <p:cNvSpPr txBox="1">
                <a:spLocks noRot="1" noChangeAspect="1" noMove="1" noResize="1" noEditPoints="1" noAdjustHandles="1" noChangeArrowheads="1" noChangeShapeType="1" noTextEdit="1"/>
              </p:cNvSpPr>
              <p:nvPr/>
            </p:nvSpPr>
            <p:spPr>
              <a:xfrm>
                <a:off x="755542" y="3972226"/>
                <a:ext cx="1445717" cy="276999"/>
              </a:xfrm>
              <a:prstGeom prst="rect">
                <a:avLst/>
              </a:prstGeom>
              <a:blipFill>
                <a:blip r:embed="rId4"/>
                <a:stretch>
                  <a:fillRect l="-3797" t="-48889" r="-1266"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3EF3BC8-8E8E-4C3F-887E-961DDD163D5D}"/>
                  </a:ext>
                </a:extLst>
              </p:cNvPr>
              <p:cNvSpPr/>
              <p:nvPr/>
            </p:nvSpPr>
            <p:spPr>
              <a:xfrm>
                <a:off x="2477076" y="3913858"/>
                <a:ext cx="10731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𝑣</m:t>
                              </m:r>
                            </m:e>
                          </m:acc>
                        </m:e>
                        <m:sub>
                          <m:r>
                            <a:rPr lang="ro-RO" i="1">
                              <a:latin typeface="Cambria Math" panose="02040503050406030204" pitchFamily="18" charset="0"/>
                            </a:rPr>
                            <m:t>𝐵</m:t>
                          </m:r>
                        </m:sub>
                      </m:sSub>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𝐴𝐵</m:t>
                      </m:r>
                    </m:oMath>
                  </m:oMathPara>
                </a14:m>
                <a:endParaRPr lang="en-US" dirty="0"/>
              </a:p>
            </p:txBody>
          </p:sp>
        </mc:Choice>
        <mc:Fallback xmlns="">
          <p:sp>
            <p:nvSpPr>
              <p:cNvPr id="6" name="Rectangle 5">
                <a:extLst>
                  <a:ext uri="{FF2B5EF4-FFF2-40B4-BE49-F238E27FC236}">
                    <a16:creationId xmlns:a16="http://schemas.microsoft.com/office/drawing/2014/main" id="{83EF3BC8-8E8E-4C3F-887E-961DDD163D5D}"/>
                  </a:ext>
                </a:extLst>
              </p:cNvPr>
              <p:cNvSpPr>
                <a:spLocks noRot="1" noChangeAspect="1" noMove="1" noResize="1" noEditPoints="1" noAdjustHandles="1" noChangeArrowheads="1" noChangeShapeType="1" noTextEdit="1"/>
              </p:cNvSpPr>
              <p:nvPr/>
            </p:nvSpPr>
            <p:spPr>
              <a:xfrm>
                <a:off x="2477076" y="3913858"/>
                <a:ext cx="1073114" cy="369332"/>
              </a:xfrm>
              <a:prstGeom prst="rect">
                <a:avLst/>
              </a:prstGeom>
              <a:blipFill>
                <a:blip r:embed="rId5"/>
                <a:stretch>
                  <a:fillRect t="-22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2F05314-A4AE-4261-BF2D-DE123302E28C}"/>
                  </a:ext>
                </a:extLst>
              </p:cNvPr>
              <p:cNvSpPr txBox="1"/>
              <p:nvPr/>
            </p:nvSpPr>
            <p:spPr>
              <a:xfrm>
                <a:off x="6126180" y="1454423"/>
                <a:ext cx="1365694" cy="27892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𝑎</m:t>
                              </m:r>
                            </m:e>
                          </m:acc>
                        </m:e>
                        <m:sub>
                          <m:r>
                            <a:rPr lang="ro-RO" b="0" i="1" smtClean="0">
                              <a:latin typeface="Cambria Math" panose="02040503050406030204" pitchFamily="18" charset="0"/>
                            </a:rPr>
                            <m:t>𝐵</m:t>
                          </m:r>
                        </m:sub>
                      </m:sSub>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𝑎</m:t>
                              </m:r>
                            </m:e>
                          </m:acc>
                        </m:e>
                        <m:sub>
                          <m:r>
                            <a:rPr lang="ro-RO" b="0" i="1" smtClean="0">
                              <a:latin typeface="Cambria Math" panose="02040503050406030204" pitchFamily="18" charset="0"/>
                            </a:rPr>
                            <m:t>𝐵</m:t>
                          </m:r>
                        </m:sub>
                        <m:sup>
                          <m:r>
                            <a:rPr lang="ro-RO" b="0" i="1" smtClean="0">
                              <a:latin typeface="Cambria Math" panose="02040503050406030204" pitchFamily="18" charset="0"/>
                            </a:rPr>
                            <m:t>𝑛</m:t>
                          </m:r>
                        </m:sup>
                      </m:sSubSup>
                      <m:r>
                        <a:rPr lang="ro-RO" b="0" i="1" smtClean="0">
                          <a:latin typeface="Cambria Math" panose="02040503050406030204" pitchFamily="18" charset="0"/>
                        </a:rPr>
                        <m:t>+</m:t>
                      </m:r>
                      <m:sSubSup>
                        <m:sSubSupPr>
                          <m:ctrlPr>
                            <a:rPr lang="ro-RO" i="1">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b="0" i="1" smtClean="0">
                              <a:latin typeface="Cambria Math" panose="02040503050406030204" pitchFamily="18" charset="0"/>
                            </a:rPr>
                            <m:t>𝐵</m:t>
                          </m:r>
                        </m:sub>
                        <m:sup>
                          <m:r>
                            <a:rPr lang="ro-RO" b="0" i="1" smtClean="0">
                              <a:latin typeface="Cambria Math" panose="02040503050406030204" pitchFamily="18" charset="0"/>
                            </a:rPr>
                            <m:t>𝑡</m:t>
                          </m:r>
                        </m:sup>
                      </m:sSubSup>
                    </m:oMath>
                  </m:oMathPara>
                </a14:m>
                <a:endParaRPr lang="en-US" dirty="0"/>
              </a:p>
            </p:txBody>
          </p:sp>
        </mc:Choice>
        <mc:Fallback xmlns="">
          <p:sp>
            <p:nvSpPr>
              <p:cNvPr id="25" name="TextBox 24">
                <a:extLst>
                  <a:ext uri="{FF2B5EF4-FFF2-40B4-BE49-F238E27FC236}">
                    <a16:creationId xmlns:a16="http://schemas.microsoft.com/office/drawing/2014/main" id="{A2F05314-A4AE-4261-BF2D-DE123302E28C}"/>
                  </a:ext>
                </a:extLst>
              </p:cNvPr>
              <p:cNvSpPr txBox="1">
                <a:spLocks noRot="1" noChangeAspect="1" noMove="1" noResize="1" noEditPoints="1" noAdjustHandles="1" noChangeArrowheads="1" noChangeShapeType="1" noTextEdit="1"/>
              </p:cNvSpPr>
              <p:nvPr/>
            </p:nvSpPr>
            <p:spPr>
              <a:xfrm>
                <a:off x="6126180" y="1454423"/>
                <a:ext cx="1365694" cy="278923"/>
              </a:xfrm>
              <a:prstGeom prst="rect">
                <a:avLst/>
              </a:prstGeom>
              <a:blipFill>
                <a:blip r:embed="rId7"/>
                <a:stretch>
                  <a:fillRect l="-5357" t="-46667" r="-16964"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DD9C2A96-5E89-495F-AD48-883E878BF2DC}"/>
                  </a:ext>
                </a:extLst>
              </p:cNvPr>
              <p:cNvSpPr/>
              <p:nvPr/>
            </p:nvSpPr>
            <p:spPr>
              <a:xfrm>
                <a:off x="7500882" y="1392660"/>
                <a:ext cx="2012730" cy="3712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ro-RO" i="1">
                              <a:latin typeface="Cambria Math" panose="02040503050406030204" pitchFamily="18" charset="0"/>
                            </a:rPr>
                            <m:t>1</m:t>
                          </m:r>
                        </m:sub>
                      </m:sSub>
                      <m:r>
                        <a:rPr lang="ro-RO" i="1">
                          <a:latin typeface="Cambria Math" panose="02040503050406030204" pitchFamily="18" charset="0"/>
                        </a:rPr>
                        <m:t>=</m:t>
                      </m:r>
                      <m:r>
                        <m:rPr>
                          <m:sty m:val="p"/>
                        </m:rPr>
                        <a:rPr lang="ro-RO" b="0" i="0" smtClean="0">
                          <a:latin typeface="Cambria Math" panose="02040503050406030204" pitchFamily="18" charset="0"/>
                        </a:rPr>
                        <m:t>ct</m:t>
                      </m:r>
                      <m:r>
                        <a:rPr lang="ro-RO" b="0" i="0" smtClean="0">
                          <a:latin typeface="Cambria Math" panose="02040503050406030204" pitchFamily="18" charset="0"/>
                        </a:rPr>
                        <m:t>.</m:t>
                      </m:r>
                      <m:r>
                        <a:rPr lang="ro-RO" b="0" i="1" smtClean="0">
                          <a:latin typeface="Cambria Math" panose="02040503050406030204" pitchFamily="18" charset="0"/>
                          <a:ea typeface="Cambria Math" panose="02040503050406030204" pitchFamily="18" charset="0"/>
                        </a:rPr>
                        <m:t>⇒</m:t>
                      </m:r>
                      <m:sSubSup>
                        <m:sSubSupPr>
                          <m:ctrlPr>
                            <a:rPr lang="ro-RO" i="1">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i="1">
                              <a:latin typeface="Cambria Math" panose="02040503050406030204" pitchFamily="18" charset="0"/>
                            </a:rPr>
                            <m:t>𝐵</m:t>
                          </m:r>
                        </m:sub>
                        <m:sup>
                          <m:r>
                            <a:rPr lang="ro-RO" i="1">
                              <a:latin typeface="Cambria Math" panose="02040503050406030204" pitchFamily="18" charset="0"/>
                            </a:rPr>
                            <m:t>𝑡</m:t>
                          </m:r>
                        </m:sup>
                      </m:sSubSup>
                      <m:r>
                        <a:rPr lang="ro-RO" i="1">
                          <a:latin typeface="Cambria Math" panose="02040503050406030204" pitchFamily="18" charset="0"/>
                        </a:rPr>
                        <m:t>=</m:t>
                      </m:r>
                      <m:r>
                        <m:rPr>
                          <m:nor/>
                        </m:rPr>
                        <a:rPr lang="ro-RO" dirty="0"/>
                        <m:t>0</m:t>
                      </m:r>
                    </m:oMath>
                  </m:oMathPara>
                </a14:m>
                <a:endParaRPr lang="en-US" dirty="0"/>
              </a:p>
            </p:txBody>
          </p:sp>
        </mc:Choice>
        <mc:Fallback xmlns="">
          <p:sp>
            <p:nvSpPr>
              <p:cNvPr id="8" name="Rectangle 7">
                <a:extLst>
                  <a:ext uri="{FF2B5EF4-FFF2-40B4-BE49-F238E27FC236}">
                    <a16:creationId xmlns:a16="http://schemas.microsoft.com/office/drawing/2014/main" id="{DD9C2A96-5E89-495F-AD48-883E878BF2DC}"/>
                  </a:ext>
                </a:extLst>
              </p:cNvPr>
              <p:cNvSpPr>
                <a:spLocks noRot="1" noChangeAspect="1" noMove="1" noResize="1" noEditPoints="1" noAdjustHandles="1" noChangeArrowheads="1" noChangeShapeType="1" noTextEdit="1"/>
              </p:cNvSpPr>
              <p:nvPr/>
            </p:nvSpPr>
            <p:spPr>
              <a:xfrm>
                <a:off x="7500882" y="1392660"/>
                <a:ext cx="2012730" cy="371255"/>
              </a:xfrm>
              <a:prstGeom prst="rect">
                <a:avLst/>
              </a:prstGeom>
              <a:blipFill>
                <a:blip r:embed="rId8"/>
                <a:stretch>
                  <a:fillRect t="-21311" b="-1639"/>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E7BA5417-6835-4497-998B-97BE74A166A2}"/>
              </a:ext>
            </a:extLst>
          </p:cNvPr>
          <p:cNvCxnSpPr>
            <a:cxnSpLocks/>
          </p:cNvCxnSpPr>
          <p:nvPr/>
        </p:nvCxnSpPr>
        <p:spPr>
          <a:xfrm>
            <a:off x="5857981" y="1153407"/>
            <a:ext cx="0" cy="5099927"/>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C80A0F1-BADE-40C7-B530-385D0330EB16}"/>
                  </a:ext>
                </a:extLst>
              </p:cNvPr>
              <p:cNvSpPr/>
              <p:nvPr/>
            </p:nvSpPr>
            <p:spPr>
              <a:xfrm>
                <a:off x="6037676" y="1931741"/>
                <a:ext cx="3326808" cy="373564"/>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𝑎</m:t>
                            </m:r>
                          </m:e>
                        </m:acc>
                      </m:e>
                      <m:sub>
                        <m:r>
                          <a:rPr lang="ro-RO" i="1">
                            <a:latin typeface="Cambria Math" panose="02040503050406030204" pitchFamily="18" charset="0"/>
                          </a:rPr>
                          <m:t>𝐵</m:t>
                        </m:r>
                      </m:sub>
                    </m:sSub>
                    <m:r>
                      <a:rPr lang="ro-RO" i="1">
                        <a:latin typeface="Cambria Math" panose="02040503050406030204" pitchFamily="18" charset="0"/>
                      </a:rPr>
                      <m:t>=</m:t>
                    </m:r>
                    <m:sSubSup>
                      <m:sSubSupPr>
                        <m:ctrlPr>
                          <a:rPr lang="ro-RO" i="1">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i="1">
                            <a:latin typeface="Cambria Math" panose="02040503050406030204" pitchFamily="18" charset="0"/>
                          </a:rPr>
                          <m:t>𝐵</m:t>
                        </m:r>
                      </m:sub>
                      <m:sup>
                        <m:r>
                          <a:rPr lang="ro-RO" i="1">
                            <a:latin typeface="Cambria Math" panose="02040503050406030204" pitchFamily="18" charset="0"/>
                          </a:rPr>
                          <m:t>𝑛</m:t>
                        </m:r>
                      </m:sup>
                    </m:sSubSup>
                    <m:r>
                      <a:rPr lang="ro-RO" b="0" i="1" smtClean="0">
                        <a:latin typeface="Cambria Math" panose="02040503050406030204" pitchFamily="18" charset="0"/>
                      </a:rPr>
                      <m:t>=</m:t>
                    </m:r>
                    <m:r>
                      <a:rPr lang="ro-RO" b="0" i="1" smtClean="0">
                        <a:latin typeface="Cambria Math" panose="02040503050406030204" pitchFamily="18" charset="0"/>
                      </a:rPr>
                      <m:t>𝐴𝐵</m:t>
                    </m:r>
                    <m:r>
                      <a:rPr lang="ro-RO" i="1">
                        <a:latin typeface="Cambria Math" panose="02040503050406030204" pitchFamily="18" charset="0"/>
                        <a:ea typeface="Cambria Math" panose="02040503050406030204" pitchFamily="18" charset="0"/>
                      </a:rPr>
                      <m:t>×</m:t>
                    </m:r>
                    <m:sSubSup>
                      <m:sSubSupPr>
                        <m:ctrlPr>
                          <a:rPr lang="ro-RO" i="1">
                            <a:latin typeface="Cambria Math" panose="02040503050406030204" pitchFamily="18" charset="0"/>
                            <a:ea typeface="Cambria Math" panose="02040503050406030204" pitchFamily="18" charset="0"/>
                          </a:rPr>
                        </m:ctrlPr>
                      </m:sSubSupPr>
                      <m:e>
                        <m:r>
                          <a:rPr lang="ro-RO" i="1">
                            <a:latin typeface="Cambria Math" panose="02040503050406030204" pitchFamily="18" charset="0"/>
                            <a:ea typeface="Cambria Math" panose="02040503050406030204" pitchFamily="18" charset="0"/>
                          </a:rPr>
                          <m:t>𝜔</m:t>
                        </m:r>
                      </m:e>
                      <m:sub>
                        <m:r>
                          <a:rPr lang="ro-RO" i="1">
                            <a:latin typeface="Cambria Math" panose="02040503050406030204" pitchFamily="18" charset="0"/>
                            <a:ea typeface="Cambria Math" panose="02040503050406030204" pitchFamily="18" charset="0"/>
                          </a:rPr>
                          <m:t>1</m:t>
                        </m:r>
                      </m:sub>
                      <m:sup>
                        <m:r>
                          <a:rPr lang="ro-RO" i="1">
                            <a:latin typeface="Cambria Math" panose="02040503050406030204" pitchFamily="18" charset="0"/>
                            <a:ea typeface="Cambria Math" panose="02040503050406030204" pitchFamily="18" charset="0"/>
                          </a:rPr>
                          <m:t>2</m:t>
                        </m:r>
                      </m:sup>
                    </m:sSubSup>
                  </m:oMath>
                </a14:m>
                <a:r>
                  <a:rPr lang="ro-RO" dirty="0"/>
                  <a:t>;      </a:t>
                </a:r>
                <a14:m>
                  <m:oMath xmlns:m="http://schemas.openxmlformats.org/officeDocument/2006/math">
                    <m:sSubSup>
                      <m:sSubSupPr>
                        <m:ctrlPr>
                          <a:rPr lang="ro-RO" i="1">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i="1">
                            <a:latin typeface="Cambria Math" panose="02040503050406030204" pitchFamily="18" charset="0"/>
                          </a:rPr>
                          <m:t>𝐵</m:t>
                        </m:r>
                      </m:sub>
                      <m:sup>
                        <m:r>
                          <a:rPr lang="ro-RO" i="1">
                            <a:latin typeface="Cambria Math" panose="02040503050406030204" pitchFamily="18" charset="0"/>
                          </a:rPr>
                          <m:t>𝑛</m:t>
                        </m:r>
                      </m:sup>
                    </m:sSubSup>
                    <m:r>
                      <a:rPr lang="en-US"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𝐴𝐵</m:t>
                    </m:r>
                  </m:oMath>
                </a14:m>
                <a:endParaRPr lang="en-US" dirty="0"/>
              </a:p>
            </p:txBody>
          </p:sp>
        </mc:Choice>
        <mc:Fallback xmlns="">
          <p:sp>
            <p:nvSpPr>
              <p:cNvPr id="11" name="Rectangle 10">
                <a:extLst>
                  <a:ext uri="{FF2B5EF4-FFF2-40B4-BE49-F238E27FC236}">
                    <a16:creationId xmlns:a16="http://schemas.microsoft.com/office/drawing/2014/main" id="{4C80A0F1-BADE-40C7-B530-385D0330EB16}"/>
                  </a:ext>
                </a:extLst>
              </p:cNvPr>
              <p:cNvSpPr>
                <a:spLocks noRot="1" noChangeAspect="1" noMove="1" noResize="1" noEditPoints="1" noAdjustHandles="1" noChangeArrowheads="1" noChangeShapeType="1" noTextEdit="1"/>
              </p:cNvSpPr>
              <p:nvPr/>
            </p:nvSpPr>
            <p:spPr>
              <a:xfrm>
                <a:off x="6037676" y="1931741"/>
                <a:ext cx="3326808" cy="373564"/>
              </a:xfrm>
              <a:prstGeom prst="rect">
                <a:avLst/>
              </a:prstGeom>
              <a:blipFill>
                <a:blip r:embed="rId9"/>
                <a:stretch>
                  <a:fillRect t="-21311"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04B24DBA-549D-4AAE-931D-72EE397AA5BA}"/>
                  </a:ext>
                </a:extLst>
              </p:cNvPr>
              <p:cNvSpPr txBox="1"/>
              <p:nvPr/>
            </p:nvSpPr>
            <p:spPr>
              <a:xfrm>
                <a:off x="6135188" y="4124185"/>
                <a:ext cx="1365694" cy="2823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𝑎</m:t>
                              </m:r>
                            </m:e>
                          </m:acc>
                        </m:e>
                        <m:sub>
                          <m:r>
                            <a:rPr lang="ro-RO" b="0" i="1" smtClean="0">
                              <a:latin typeface="Cambria Math" panose="02040503050406030204" pitchFamily="18" charset="0"/>
                            </a:rPr>
                            <m:t>𝐶</m:t>
                          </m:r>
                        </m:sub>
                      </m:sSub>
                      <m:r>
                        <a:rPr lang="ro-RO" b="0" i="1" smtClean="0">
                          <a:latin typeface="Cambria Math" panose="02040503050406030204" pitchFamily="18" charset="0"/>
                        </a:rPr>
                        <m:t>=</m:t>
                      </m:r>
                      <m:sSubSup>
                        <m:sSubSupPr>
                          <m:ctrlPr>
                            <a:rPr lang="ro-RO" b="0" i="1" smtClean="0">
                              <a:latin typeface="Cambria Math" panose="02040503050406030204" pitchFamily="18" charset="0"/>
                            </a:rPr>
                          </m:ctrlPr>
                        </m:sSubSup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𝑎</m:t>
                              </m:r>
                            </m:e>
                          </m:acc>
                        </m:e>
                        <m:sub>
                          <m:r>
                            <a:rPr lang="ro-RO" b="0" i="1" smtClean="0">
                              <a:latin typeface="Cambria Math" panose="02040503050406030204" pitchFamily="18" charset="0"/>
                            </a:rPr>
                            <m:t>𝐶</m:t>
                          </m:r>
                        </m:sub>
                        <m:sup>
                          <m:r>
                            <a:rPr lang="ro-RO" b="0" i="1" smtClean="0">
                              <a:latin typeface="Cambria Math" panose="02040503050406030204" pitchFamily="18" charset="0"/>
                            </a:rPr>
                            <m:t>𝑛</m:t>
                          </m:r>
                        </m:sup>
                      </m:sSubSup>
                      <m:r>
                        <a:rPr lang="ro-RO" b="0" i="1" smtClean="0">
                          <a:latin typeface="Cambria Math" panose="02040503050406030204" pitchFamily="18" charset="0"/>
                        </a:rPr>
                        <m:t>+</m:t>
                      </m:r>
                      <m:sSubSup>
                        <m:sSubSupPr>
                          <m:ctrlPr>
                            <a:rPr lang="ro-RO" i="1">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b="0" i="1" smtClean="0">
                              <a:latin typeface="Cambria Math" panose="02040503050406030204" pitchFamily="18" charset="0"/>
                            </a:rPr>
                            <m:t>𝐶</m:t>
                          </m:r>
                        </m:sub>
                        <m:sup>
                          <m:r>
                            <a:rPr lang="ro-RO" b="0" i="1" smtClean="0">
                              <a:latin typeface="Cambria Math" panose="02040503050406030204" pitchFamily="18" charset="0"/>
                            </a:rPr>
                            <m:t>𝑡</m:t>
                          </m:r>
                        </m:sup>
                      </m:sSubSup>
                    </m:oMath>
                  </m:oMathPara>
                </a14:m>
                <a:endParaRPr lang="en-US" dirty="0"/>
              </a:p>
            </p:txBody>
          </p:sp>
        </mc:Choice>
        <mc:Fallback xmlns="">
          <p:sp>
            <p:nvSpPr>
              <p:cNvPr id="38" name="TextBox 37">
                <a:extLst>
                  <a:ext uri="{FF2B5EF4-FFF2-40B4-BE49-F238E27FC236}">
                    <a16:creationId xmlns:a16="http://schemas.microsoft.com/office/drawing/2014/main" id="{04B24DBA-549D-4AAE-931D-72EE397AA5BA}"/>
                  </a:ext>
                </a:extLst>
              </p:cNvPr>
              <p:cNvSpPr txBox="1">
                <a:spLocks noRot="1" noChangeAspect="1" noMove="1" noResize="1" noEditPoints="1" noAdjustHandles="1" noChangeArrowheads="1" noChangeShapeType="1" noTextEdit="1"/>
              </p:cNvSpPr>
              <p:nvPr/>
            </p:nvSpPr>
            <p:spPr>
              <a:xfrm>
                <a:off x="6135188" y="4124185"/>
                <a:ext cx="1365694" cy="282321"/>
              </a:xfrm>
              <a:prstGeom prst="rect">
                <a:avLst/>
              </a:prstGeom>
              <a:blipFill>
                <a:blip r:embed="rId10"/>
                <a:stretch>
                  <a:fillRect l="-4464" t="-45652" r="-17411" b="-17391"/>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2B09C31D-56FC-493D-8C2E-9666CB45AB6D}"/>
              </a:ext>
            </a:extLst>
          </p:cNvPr>
          <p:cNvGrpSpPr/>
          <p:nvPr/>
        </p:nvGrpSpPr>
        <p:grpSpPr>
          <a:xfrm>
            <a:off x="7052855" y="4338357"/>
            <a:ext cx="2389809" cy="1027974"/>
            <a:chOff x="4666183" y="4789898"/>
            <a:chExt cx="2389809" cy="1027974"/>
          </a:xfrm>
        </p:grpSpPr>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FA6A6E67-1B42-4B96-BA02-182F7FE575A6}"/>
                    </a:ext>
                  </a:extLst>
                </p:cNvPr>
                <p:cNvSpPr/>
                <p:nvPr/>
              </p:nvSpPr>
              <p:spPr>
                <a:xfrm>
                  <a:off x="4666183" y="4789898"/>
                  <a:ext cx="2389809" cy="6533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ro-RO" i="1" smtClean="0">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b="0" i="1" smtClean="0">
                                <a:latin typeface="Cambria Math" panose="02040503050406030204" pitchFamily="18" charset="0"/>
                              </a:rPr>
                              <m:t>𝐶</m:t>
                            </m:r>
                          </m:sub>
                          <m:sup>
                            <m:r>
                              <a:rPr lang="ro-RO" b="0" i="1" smtClean="0">
                                <a:latin typeface="Cambria Math" panose="02040503050406030204" pitchFamily="18" charset="0"/>
                              </a:rPr>
                              <m:t>𝑛</m:t>
                            </m:r>
                          </m:sup>
                        </m:sSubSup>
                        <m:r>
                          <a:rPr lang="ro-RO" i="1">
                            <a:latin typeface="Cambria Math" panose="02040503050406030204" pitchFamily="18" charset="0"/>
                          </a:rPr>
                          <m:t>=</m:t>
                        </m:r>
                        <m:f>
                          <m:fPr>
                            <m:ctrlPr>
                              <a:rPr lang="ro-RO" i="1" smtClean="0">
                                <a:latin typeface="Cambria Math" panose="02040503050406030204" pitchFamily="18" charset="0"/>
                              </a:rPr>
                            </m:ctrlPr>
                          </m:fPr>
                          <m:num>
                            <m:sSubSup>
                              <m:sSubSupPr>
                                <m:ctrlPr>
                                  <a:rPr lang="ro-RO" i="1" smtClean="0">
                                    <a:latin typeface="Cambria Math" panose="02040503050406030204" pitchFamily="18" charset="0"/>
                                  </a:rPr>
                                </m:ctrlPr>
                              </m:sSubSupPr>
                              <m:e>
                                <m:acc>
                                  <m:accPr>
                                    <m:chr m:val="⃗"/>
                                    <m:ctrlPr>
                                      <a:rPr lang="ro-RO" i="1" smtClean="0">
                                        <a:latin typeface="Cambria Math" panose="02040503050406030204" pitchFamily="18" charset="0"/>
                                      </a:rPr>
                                    </m:ctrlPr>
                                  </m:accPr>
                                  <m:e>
                                    <m:r>
                                      <a:rPr lang="ro-RO" b="0" i="1" smtClean="0">
                                        <a:latin typeface="Cambria Math" panose="02040503050406030204" pitchFamily="18" charset="0"/>
                                      </a:rPr>
                                      <m:t>𝑣</m:t>
                                    </m:r>
                                  </m:e>
                                </m:acc>
                              </m:e>
                              <m:sub>
                                <m:r>
                                  <a:rPr lang="ro-RO" b="0" i="1" smtClean="0">
                                    <a:latin typeface="Cambria Math" panose="02040503050406030204" pitchFamily="18" charset="0"/>
                                  </a:rPr>
                                  <m:t>𝐶</m:t>
                                </m:r>
                              </m:sub>
                              <m:sup>
                                <m:r>
                                  <a:rPr lang="ro-RO" b="0" i="1" smtClean="0">
                                    <a:latin typeface="Cambria Math" panose="02040503050406030204" pitchFamily="18" charset="0"/>
                                  </a:rPr>
                                  <m:t>2</m:t>
                                </m:r>
                              </m:sup>
                            </m:sSubSup>
                          </m:num>
                          <m:den>
                            <m:r>
                              <a:rPr lang="ro-RO" b="0" i="1" smtClean="0">
                                <a:latin typeface="Cambria Math" panose="02040503050406030204" pitchFamily="18" charset="0"/>
                              </a:rPr>
                              <m:t>𝐶𝐷</m:t>
                            </m:r>
                          </m:den>
                        </m:f>
                        <m:r>
                          <a:rPr lang="ro-RO" b="0" i="1" smtClean="0">
                            <a:latin typeface="Cambria Math" panose="02040503050406030204" pitchFamily="18" charset="0"/>
                          </a:rPr>
                          <m:t>;   </m:t>
                        </m:r>
                        <m:sSubSup>
                          <m:sSubSupPr>
                            <m:ctrlPr>
                              <a:rPr lang="ro-RO" i="1">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i="1">
                                <a:latin typeface="Cambria Math" panose="02040503050406030204" pitchFamily="18" charset="0"/>
                              </a:rPr>
                              <m:t>𝐶</m:t>
                            </m:r>
                          </m:sub>
                          <m:sup>
                            <m:r>
                              <a:rPr lang="ro-RO" i="1">
                                <a:latin typeface="Cambria Math" panose="02040503050406030204" pitchFamily="18" charset="0"/>
                              </a:rPr>
                              <m:t>𝑛</m:t>
                            </m:r>
                          </m:sup>
                        </m:sSubSup>
                        <m:r>
                          <a:rPr lang="en-US"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𝐶</m:t>
                        </m:r>
                        <m:r>
                          <a:rPr lang="ro-RO" b="0" i="1" smtClean="0">
                            <a:latin typeface="Cambria Math" panose="02040503050406030204" pitchFamily="18" charset="0"/>
                            <a:ea typeface="Cambria Math" panose="02040503050406030204" pitchFamily="18" charset="0"/>
                          </a:rPr>
                          <m:t>𝐷</m:t>
                        </m:r>
                      </m:oMath>
                    </m:oMathPara>
                  </a14:m>
                  <a:endParaRPr lang="en-US" dirty="0"/>
                </a:p>
              </p:txBody>
            </p:sp>
          </mc:Choice>
          <mc:Fallback xmlns="">
            <p:sp>
              <p:nvSpPr>
                <p:cNvPr id="39" name="Rectangle 38">
                  <a:extLst>
                    <a:ext uri="{FF2B5EF4-FFF2-40B4-BE49-F238E27FC236}">
                      <a16:creationId xmlns:a16="http://schemas.microsoft.com/office/drawing/2014/main" id="{FA6A6E67-1B42-4B96-BA02-182F7FE575A6}"/>
                    </a:ext>
                  </a:extLst>
                </p:cNvPr>
                <p:cNvSpPr>
                  <a:spLocks noRot="1" noChangeAspect="1" noMove="1" noResize="1" noEditPoints="1" noAdjustHandles="1" noChangeArrowheads="1" noChangeShapeType="1" noTextEdit="1"/>
                </p:cNvSpPr>
                <p:nvPr/>
              </p:nvSpPr>
              <p:spPr>
                <a:xfrm>
                  <a:off x="4666183" y="4789898"/>
                  <a:ext cx="2389809" cy="6533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5B25F564-ACB5-4F60-9CA4-485D79C52EB5}"/>
                    </a:ext>
                  </a:extLst>
                </p:cNvPr>
                <p:cNvSpPr/>
                <p:nvPr/>
              </p:nvSpPr>
              <p:spPr>
                <a:xfrm>
                  <a:off x="4795182" y="5443218"/>
                  <a:ext cx="1070742" cy="374654"/>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ro-RO" i="1" smtClean="0">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b="0" i="1" smtClean="0">
                                <a:latin typeface="Cambria Math" panose="02040503050406030204" pitchFamily="18" charset="0"/>
                              </a:rPr>
                              <m:t>𝐶</m:t>
                            </m:r>
                          </m:sub>
                          <m:sup>
                            <m:r>
                              <a:rPr lang="ro-RO" b="0" i="1" smtClean="0">
                                <a:latin typeface="Cambria Math" panose="02040503050406030204" pitchFamily="18" charset="0"/>
                              </a:rPr>
                              <m:t>𝑡</m:t>
                            </m:r>
                          </m:sup>
                        </m:sSubSup>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𝐶𝐷</m:t>
                        </m:r>
                      </m:oMath>
                    </m:oMathPara>
                  </a14:m>
                  <a:endParaRPr lang="en-US" dirty="0"/>
                </a:p>
              </p:txBody>
            </p:sp>
          </mc:Choice>
          <mc:Fallback xmlns="">
            <p:sp>
              <p:nvSpPr>
                <p:cNvPr id="40" name="Rectangle 39">
                  <a:extLst>
                    <a:ext uri="{FF2B5EF4-FFF2-40B4-BE49-F238E27FC236}">
                      <a16:creationId xmlns:a16="http://schemas.microsoft.com/office/drawing/2014/main" id="{5B25F564-ACB5-4F60-9CA4-485D79C52EB5}"/>
                    </a:ext>
                  </a:extLst>
                </p:cNvPr>
                <p:cNvSpPr>
                  <a:spLocks noRot="1" noChangeAspect="1" noMove="1" noResize="1" noEditPoints="1" noAdjustHandles="1" noChangeArrowheads="1" noChangeShapeType="1" noTextEdit="1"/>
                </p:cNvSpPr>
                <p:nvPr/>
              </p:nvSpPr>
              <p:spPr>
                <a:xfrm>
                  <a:off x="4795182" y="5443218"/>
                  <a:ext cx="1070742" cy="374654"/>
                </a:xfrm>
                <a:prstGeom prst="rect">
                  <a:avLst/>
                </a:prstGeom>
                <a:blipFill>
                  <a:blip r:embed="rId12"/>
                  <a:stretch>
                    <a:fillRect t="-21311" b="-1639"/>
                  </a:stretch>
                </a:blipFill>
                <a:ln>
                  <a:noFill/>
                </a:ln>
              </p:spPr>
              <p:txBody>
                <a:bodyPr/>
                <a:lstStyle/>
                <a:p>
                  <a:r>
                    <a:rPr lang="en-US">
                      <a:noFill/>
                    </a:rPr>
                    <a:t> </a:t>
                  </a:r>
                </a:p>
              </p:txBody>
            </p:sp>
          </mc:Fallback>
        </mc:AlternateContent>
        <p:sp>
          <p:nvSpPr>
            <p:cNvPr id="41" name="Left Brace 40">
              <a:extLst>
                <a:ext uri="{FF2B5EF4-FFF2-40B4-BE49-F238E27FC236}">
                  <a16:creationId xmlns:a16="http://schemas.microsoft.com/office/drawing/2014/main" id="{C5A8D878-D719-4348-927D-D1D37028C4C3}"/>
                </a:ext>
              </a:extLst>
            </p:cNvPr>
            <p:cNvSpPr/>
            <p:nvPr/>
          </p:nvSpPr>
          <p:spPr>
            <a:xfrm>
              <a:off x="4724869" y="5012783"/>
              <a:ext cx="126519" cy="785761"/>
            </a:xfrm>
            <a:prstGeom prst="leftBrace">
              <a:avLst>
                <a:gd name="adj1" fmla="val 48299"/>
                <a:gd name="adj2" fmla="val 50859"/>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BC00CACC-58E8-410B-A056-96036B315763}"/>
              </a:ext>
            </a:extLst>
          </p:cNvPr>
          <p:cNvGrpSpPr/>
          <p:nvPr/>
        </p:nvGrpSpPr>
        <p:grpSpPr>
          <a:xfrm>
            <a:off x="7042916" y="2857622"/>
            <a:ext cx="2500468" cy="1015414"/>
            <a:chOff x="4592851" y="3289771"/>
            <a:chExt cx="2500468" cy="1015414"/>
          </a:xfrm>
        </p:grpSpPr>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A0E759A-80A8-4AD9-B22F-6B7B110913F6}"/>
                    </a:ext>
                  </a:extLst>
                </p:cNvPr>
                <p:cNvSpPr/>
                <p:nvPr/>
              </p:nvSpPr>
              <p:spPr>
                <a:xfrm>
                  <a:off x="4592851" y="3289771"/>
                  <a:ext cx="1475404" cy="6533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ro-RO" i="1" smtClean="0">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b="0" i="1" smtClean="0">
                                <a:latin typeface="Cambria Math" panose="02040503050406030204" pitchFamily="18" charset="0"/>
                              </a:rPr>
                              <m:t>𝐶𝐵</m:t>
                            </m:r>
                          </m:sub>
                          <m:sup>
                            <m:r>
                              <a:rPr lang="ro-RO" b="0" i="1" smtClean="0">
                                <a:latin typeface="Cambria Math" panose="02040503050406030204" pitchFamily="18" charset="0"/>
                              </a:rPr>
                              <m:t>𝑛</m:t>
                            </m:r>
                          </m:sup>
                        </m:sSubSup>
                        <m:r>
                          <a:rPr lang="ro-RO" i="1">
                            <a:latin typeface="Cambria Math" panose="02040503050406030204" pitchFamily="18" charset="0"/>
                          </a:rPr>
                          <m:t>=</m:t>
                        </m:r>
                        <m:f>
                          <m:fPr>
                            <m:ctrlPr>
                              <a:rPr lang="ro-RO" i="1" smtClean="0">
                                <a:latin typeface="Cambria Math" panose="02040503050406030204" pitchFamily="18" charset="0"/>
                              </a:rPr>
                            </m:ctrlPr>
                          </m:fPr>
                          <m:num>
                            <m:sSubSup>
                              <m:sSubSupPr>
                                <m:ctrlPr>
                                  <a:rPr lang="ro-RO" i="1" smtClean="0">
                                    <a:latin typeface="Cambria Math" panose="02040503050406030204" pitchFamily="18" charset="0"/>
                                  </a:rPr>
                                </m:ctrlPr>
                              </m:sSubSupPr>
                              <m:e>
                                <m:acc>
                                  <m:accPr>
                                    <m:chr m:val="⃗"/>
                                    <m:ctrlPr>
                                      <a:rPr lang="ro-RO" i="1" smtClean="0">
                                        <a:latin typeface="Cambria Math" panose="02040503050406030204" pitchFamily="18" charset="0"/>
                                      </a:rPr>
                                    </m:ctrlPr>
                                  </m:accPr>
                                  <m:e>
                                    <m:r>
                                      <a:rPr lang="ro-RO" b="0" i="1" smtClean="0">
                                        <a:latin typeface="Cambria Math" panose="02040503050406030204" pitchFamily="18" charset="0"/>
                                      </a:rPr>
                                      <m:t>𝑣</m:t>
                                    </m:r>
                                  </m:e>
                                </m:acc>
                              </m:e>
                              <m:sub>
                                <m:r>
                                  <a:rPr lang="ro-RO" b="0" i="1" smtClean="0">
                                    <a:latin typeface="Cambria Math" panose="02040503050406030204" pitchFamily="18" charset="0"/>
                                  </a:rPr>
                                  <m:t>𝐶𝐵</m:t>
                                </m:r>
                              </m:sub>
                              <m:sup>
                                <m:r>
                                  <a:rPr lang="ro-RO" b="0" i="1" smtClean="0">
                                    <a:latin typeface="Cambria Math" panose="02040503050406030204" pitchFamily="18" charset="0"/>
                                  </a:rPr>
                                  <m:t>2</m:t>
                                </m:r>
                              </m:sup>
                            </m:sSubSup>
                          </m:num>
                          <m:den>
                            <m:r>
                              <a:rPr lang="ro-RO" b="0" i="1" smtClean="0">
                                <a:latin typeface="Cambria Math" panose="02040503050406030204" pitchFamily="18" charset="0"/>
                              </a:rPr>
                              <m:t>𝐵𝐶</m:t>
                            </m:r>
                          </m:den>
                        </m:f>
                        <m:r>
                          <a:rPr lang="ro-RO" b="0" i="0" smtClean="0">
                            <a:latin typeface="Cambria Math" panose="02040503050406030204" pitchFamily="18" charset="0"/>
                          </a:rPr>
                          <m:t> ;</m:t>
                        </m:r>
                      </m:oMath>
                    </m:oMathPara>
                  </a14:m>
                  <a:endParaRPr lang="en-US" dirty="0"/>
                </a:p>
              </p:txBody>
            </p:sp>
          </mc:Choice>
          <mc:Fallback xmlns="">
            <p:sp>
              <p:nvSpPr>
                <p:cNvPr id="16" name="Rectangle 15">
                  <a:extLst>
                    <a:ext uri="{FF2B5EF4-FFF2-40B4-BE49-F238E27FC236}">
                      <a16:creationId xmlns:a16="http://schemas.microsoft.com/office/drawing/2014/main" id="{0A0E759A-80A8-4AD9-B22F-6B7B110913F6}"/>
                    </a:ext>
                  </a:extLst>
                </p:cNvPr>
                <p:cNvSpPr>
                  <a:spLocks noRot="1" noChangeAspect="1" noMove="1" noResize="1" noEditPoints="1" noAdjustHandles="1" noChangeArrowheads="1" noChangeShapeType="1" noTextEdit="1"/>
                </p:cNvSpPr>
                <p:nvPr/>
              </p:nvSpPr>
              <p:spPr>
                <a:xfrm>
                  <a:off x="4592851" y="3289771"/>
                  <a:ext cx="1475404" cy="65332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6C3143E-83F6-4B62-9094-A76F392C6D84}"/>
                    </a:ext>
                  </a:extLst>
                </p:cNvPr>
                <p:cNvSpPr/>
                <p:nvPr/>
              </p:nvSpPr>
              <p:spPr>
                <a:xfrm>
                  <a:off x="4666623" y="3930531"/>
                  <a:ext cx="1177053" cy="374654"/>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ro-RO" i="1" smtClean="0">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b="0" i="1" smtClean="0">
                                <a:latin typeface="Cambria Math" panose="02040503050406030204" pitchFamily="18" charset="0"/>
                              </a:rPr>
                              <m:t>𝐶𝐵</m:t>
                            </m:r>
                          </m:sub>
                          <m:sup>
                            <m:r>
                              <a:rPr lang="ro-RO" b="0" i="1" smtClean="0">
                                <a:latin typeface="Cambria Math" panose="02040503050406030204" pitchFamily="18" charset="0"/>
                              </a:rPr>
                              <m:t>𝑡</m:t>
                            </m:r>
                          </m:sup>
                        </m:sSubSup>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𝐵𝐶</m:t>
                        </m:r>
                      </m:oMath>
                    </m:oMathPara>
                  </a14:m>
                  <a:endParaRPr lang="en-US" dirty="0"/>
                </a:p>
              </p:txBody>
            </p:sp>
          </mc:Choice>
          <mc:Fallback xmlns="">
            <p:sp>
              <p:nvSpPr>
                <p:cNvPr id="21" name="Rectangle 20">
                  <a:extLst>
                    <a:ext uri="{FF2B5EF4-FFF2-40B4-BE49-F238E27FC236}">
                      <a16:creationId xmlns:a16="http://schemas.microsoft.com/office/drawing/2014/main" id="{D6C3143E-83F6-4B62-9094-A76F392C6D84}"/>
                    </a:ext>
                  </a:extLst>
                </p:cNvPr>
                <p:cNvSpPr>
                  <a:spLocks noRot="1" noChangeAspect="1" noMove="1" noResize="1" noEditPoints="1" noAdjustHandles="1" noChangeArrowheads="1" noChangeShapeType="1" noTextEdit="1"/>
                </p:cNvSpPr>
                <p:nvPr/>
              </p:nvSpPr>
              <p:spPr>
                <a:xfrm>
                  <a:off x="4666623" y="3930531"/>
                  <a:ext cx="1177053" cy="374654"/>
                </a:xfrm>
                <a:prstGeom prst="rect">
                  <a:avLst/>
                </a:prstGeom>
                <a:blipFill>
                  <a:blip r:embed="rId14"/>
                  <a:stretch>
                    <a:fillRect t="-21311" b="-163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F36596B-BDF6-4753-8AFF-2A3AC4DBC52F}"/>
                    </a:ext>
                  </a:extLst>
                </p:cNvPr>
                <p:cNvSpPr txBox="1"/>
                <p:nvPr/>
              </p:nvSpPr>
              <p:spPr>
                <a:xfrm>
                  <a:off x="5854576" y="3511197"/>
                  <a:ext cx="1238743" cy="28411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ro-RO" i="1" smtClean="0">
                                <a:latin typeface="Cambria Math" panose="02040503050406030204" pitchFamily="18" charset="0"/>
                              </a:rPr>
                            </m:ctrlPr>
                          </m:sSubSupPr>
                          <m:e>
                            <m:acc>
                              <m:accPr>
                                <m:chr m:val="⃗"/>
                                <m:ctrlPr>
                                  <a:rPr lang="ro-RO" i="1">
                                    <a:latin typeface="Cambria Math" panose="02040503050406030204" pitchFamily="18" charset="0"/>
                                  </a:rPr>
                                </m:ctrlPr>
                              </m:accPr>
                              <m:e>
                                <m:r>
                                  <a:rPr lang="ro-RO" i="1">
                                    <a:latin typeface="Cambria Math" panose="02040503050406030204" pitchFamily="18" charset="0"/>
                                  </a:rPr>
                                  <m:t>𝑎</m:t>
                                </m:r>
                              </m:e>
                            </m:acc>
                          </m:e>
                          <m:sub>
                            <m:r>
                              <a:rPr lang="ro-RO" b="0" i="1" smtClean="0">
                                <a:latin typeface="Cambria Math" panose="02040503050406030204" pitchFamily="18" charset="0"/>
                              </a:rPr>
                              <m:t>𝐶𝐵</m:t>
                            </m:r>
                          </m:sub>
                          <m:sup>
                            <m:r>
                              <a:rPr lang="ro-RO" i="1">
                                <a:latin typeface="Cambria Math" panose="02040503050406030204" pitchFamily="18" charset="0"/>
                              </a:rPr>
                              <m:t>𝑛</m:t>
                            </m:r>
                          </m:sup>
                        </m:sSubSup>
                        <m:r>
                          <a:rPr lang="en-US"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𝐵𝐶</m:t>
                        </m:r>
                      </m:oMath>
                    </m:oMathPara>
                  </a14:m>
                  <a:endParaRPr lang="ro-RO" b="0" i="1" dirty="0">
                    <a:latin typeface="Cambria Math" panose="02040503050406030204" pitchFamily="18" charset="0"/>
                    <a:ea typeface="Cambria Math" panose="02040503050406030204" pitchFamily="18" charset="0"/>
                  </a:endParaRPr>
                </a:p>
              </p:txBody>
            </p:sp>
          </mc:Choice>
          <mc:Fallback xmlns="">
            <p:sp>
              <p:nvSpPr>
                <p:cNvPr id="37" name="TextBox 36">
                  <a:extLst>
                    <a:ext uri="{FF2B5EF4-FFF2-40B4-BE49-F238E27FC236}">
                      <a16:creationId xmlns:a16="http://schemas.microsoft.com/office/drawing/2014/main" id="{1F36596B-BDF6-4753-8AFF-2A3AC4DBC52F}"/>
                    </a:ext>
                  </a:extLst>
                </p:cNvPr>
                <p:cNvSpPr txBox="1">
                  <a:spLocks noRot="1" noChangeAspect="1" noMove="1" noResize="1" noEditPoints="1" noAdjustHandles="1" noChangeArrowheads="1" noChangeShapeType="1" noTextEdit="1"/>
                </p:cNvSpPr>
                <p:nvPr/>
              </p:nvSpPr>
              <p:spPr>
                <a:xfrm>
                  <a:off x="5854576" y="3511197"/>
                  <a:ext cx="1238743" cy="284117"/>
                </a:xfrm>
                <a:prstGeom prst="rect">
                  <a:avLst/>
                </a:prstGeom>
                <a:blipFill>
                  <a:blip r:embed="rId15"/>
                  <a:stretch>
                    <a:fillRect t="-42553" b="-17021"/>
                  </a:stretch>
                </a:blipFill>
                <a:ln>
                  <a:noFill/>
                </a:ln>
              </p:spPr>
              <p:txBody>
                <a:bodyPr/>
                <a:lstStyle/>
                <a:p>
                  <a:r>
                    <a:rPr lang="en-US">
                      <a:noFill/>
                    </a:rPr>
                    <a:t> </a:t>
                  </a:r>
                </a:p>
              </p:txBody>
            </p:sp>
          </mc:Fallback>
        </mc:AlternateContent>
        <p:sp>
          <p:nvSpPr>
            <p:cNvPr id="42" name="Left Brace 41">
              <a:extLst>
                <a:ext uri="{FF2B5EF4-FFF2-40B4-BE49-F238E27FC236}">
                  <a16:creationId xmlns:a16="http://schemas.microsoft.com/office/drawing/2014/main" id="{0C4E1577-089C-4CB7-9C0E-DA3C7C0955F6}"/>
                </a:ext>
              </a:extLst>
            </p:cNvPr>
            <p:cNvSpPr/>
            <p:nvPr/>
          </p:nvSpPr>
          <p:spPr>
            <a:xfrm>
              <a:off x="4592851" y="3477217"/>
              <a:ext cx="126519" cy="785761"/>
            </a:xfrm>
            <a:prstGeom prst="leftBrace">
              <a:avLst>
                <a:gd name="adj1" fmla="val 48299"/>
                <a:gd name="adj2" fmla="val 50859"/>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2CF70B08-811B-4740-95DA-E42EB7D3C757}"/>
              </a:ext>
            </a:extLst>
          </p:cNvPr>
          <p:cNvGrpSpPr/>
          <p:nvPr/>
        </p:nvGrpSpPr>
        <p:grpSpPr>
          <a:xfrm>
            <a:off x="800218" y="4406506"/>
            <a:ext cx="2861305" cy="732039"/>
            <a:chOff x="623473" y="2106412"/>
            <a:chExt cx="2861305" cy="732039"/>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FCB22F9-4E96-4444-B64E-AD763B8AFF3A}"/>
                    </a:ext>
                  </a:extLst>
                </p:cNvPr>
                <p:cNvSpPr txBox="1"/>
                <p:nvPr/>
              </p:nvSpPr>
              <p:spPr>
                <a:xfrm>
                  <a:off x="623473" y="2276881"/>
                  <a:ext cx="14761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𝑣</m:t>
                                </m:r>
                              </m:e>
                            </m:acc>
                          </m:e>
                          <m:sub>
                            <m:r>
                              <a:rPr lang="ro-RO" b="0" i="1" smtClean="0">
                                <a:latin typeface="Cambria Math" panose="02040503050406030204" pitchFamily="18" charset="0"/>
                              </a:rPr>
                              <m:t>𝐶</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acc>
                              <m:accPr>
                                <m:chr m:val="⃗"/>
                                <m:ctrlPr>
                                  <a:rPr lang="ro-RO" b="0" i="1" smtClean="0">
                                    <a:latin typeface="Cambria Math" panose="02040503050406030204" pitchFamily="18" charset="0"/>
                                  </a:rPr>
                                </m:ctrlPr>
                              </m:accPr>
                              <m:e>
                                <m:r>
                                  <a:rPr lang="ro-RO" b="0" i="1" smtClean="0">
                                    <a:latin typeface="Cambria Math" panose="02040503050406030204" pitchFamily="18" charset="0"/>
                                  </a:rPr>
                                  <m:t>𝑣</m:t>
                                </m:r>
                              </m:e>
                            </m:acc>
                          </m:e>
                          <m:sub>
                            <m:r>
                              <a:rPr lang="ro-RO" b="0" i="1" smtClean="0">
                                <a:latin typeface="Cambria Math" panose="02040503050406030204" pitchFamily="18" charset="0"/>
                              </a:rPr>
                              <m:t>𝐵</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acc>
                              <m:accPr>
                                <m:chr m:val="⃗"/>
                                <m:ctrlPr>
                                  <a:rPr lang="ro-RO" i="1">
                                    <a:latin typeface="Cambria Math" panose="02040503050406030204" pitchFamily="18" charset="0"/>
                                  </a:rPr>
                                </m:ctrlPr>
                              </m:accPr>
                              <m:e>
                                <m:r>
                                  <a:rPr lang="ro-RO" i="1">
                                    <a:latin typeface="Cambria Math" panose="02040503050406030204" pitchFamily="18" charset="0"/>
                                  </a:rPr>
                                  <m:t>𝑣</m:t>
                                </m:r>
                              </m:e>
                            </m:acc>
                          </m:e>
                          <m:sub>
                            <m:r>
                              <a:rPr lang="ro-RO" b="0" i="1" smtClean="0">
                                <a:latin typeface="Cambria Math" panose="02040503050406030204" pitchFamily="18" charset="0"/>
                              </a:rPr>
                              <m:t>𝐶𝐵</m:t>
                            </m:r>
                          </m:sub>
                        </m:sSub>
                      </m:oMath>
                    </m:oMathPara>
                  </a14:m>
                  <a:endParaRPr lang="en-US" dirty="0"/>
                </a:p>
              </p:txBody>
            </p:sp>
          </mc:Choice>
          <mc:Fallback xmlns="">
            <p:sp>
              <p:nvSpPr>
                <p:cNvPr id="20" name="TextBox 19">
                  <a:extLst>
                    <a:ext uri="{FF2B5EF4-FFF2-40B4-BE49-F238E27FC236}">
                      <a16:creationId xmlns:a16="http://schemas.microsoft.com/office/drawing/2014/main" id="{8FCB22F9-4E96-4444-B64E-AD763B8AFF3A}"/>
                    </a:ext>
                  </a:extLst>
                </p:cNvPr>
                <p:cNvSpPr txBox="1">
                  <a:spLocks noRot="1" noChangeAspect="1" noMove="1" noResize="1" noEditPoints="1" noAdjustHandles="1" noChangeArrowheads="1" noChangeShapeType="1" noTextEdit="1"/>
                </p:cNvSpPr>
                <p:nvPr/>
              </p:nvSpPr>
              <p:spPr>
                <a:xfrm>
                  <a:off x="623473" y="2276881"/>
                  <a:ext cx="1476173" cy="276999"/>
                </a:xfrm>
                <a:prstGeom prst="rect">
                  <a:avLst/>
                </a:prstGeom>
                <a:blipFill>
                  <a:blip r:embed="rId16"/>
                  <a:stretch>
                    <a:fillRect l="-3306" t="-48889" r="-8678" b="-15556"/>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286E57DB-1B2D-4BAE-A4C8-7A5AFB92F39E}"/>
                </a:ext>
              </a:extLst>
            </p:cNvPr>
            <p:cNvGrpSpPr/>
            <p:nvPr/>
          </p:nvGrpSpPr>
          <p:grpSpPr>
            <a:xfrm>
              <a:off x="2313175" y="2106412"/>
              <a:ext cx="1171603" cy="694359"/>
              <a:chOff x="2313175" y="2106412"/>
              <a:chExt cx="1171603" cy="694359"/>
            </a:xfrm>
          </p:grpSpPr>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6F923F8-654C-46ED-9AD6-4867FE71EF93}"/>
                      </a:ext>
                    </a:extLst>
                  </p:cNvPr>
                  <p:cNvSpPr/>
                  <p:nvPr/>
                </p:nvSpPr>
                <p:spPr>
                  <a:xfrm>
                    <a:off x="2318380" y="2106412"/>
                    <a:ext cx="10652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𝑣</m:t>
                                  </m:r>
                                </m:e>
                              </m:acc>
                            </m:e>
                            <m:sub>
                              <m:r>
                                <a:rPr lang="ro-RO" b="0" i="1" smtClean="0">
                                  <a:latin typeface="Cambria Math" panose="02040503050406030204" pitchFamily="18" charset="0"/>
                                </a:rPr>
                                <m:t>𝐶</m:t>
                              </m:r>
                            </m:sub>
                          </m:sSub>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𝐶𝐷</m:t>
                          </m:r>
                        </m:oMath>
                      </m:oMathPara>
                    </a14:m>
                    <a:endParaRPr lang="en-US" dirty="0"/>
                  </a:p>
                </p:txBody>
              </p:sp>
            </mc:Choice>
            <mc:Fallback xmlns="">
              <p:sp>
                <p:nvSpPr>
                  <p:cNvPr id="22" name="Rectangle 21">
                    <a:extLst>
                      <a:ext uri="{FF2B5EF4-FFF2-40B4-BE49-F238E27FC236}">
                        <a16:creationId xmlns:a16="http://schemas.microsoft.com/office/drawing/2014/main" id="{56F923F8-654C-46ED-9AD6-4867FE71EF93}"/>
                      </a:ext>
                    </a:extLst>
                  </p:cNvPr>
                  <p:cNvSpPr>
                    <a:spLocks noRot="1" noChangeAspect="1" noMove="1" noResize="1" noEditPoints="1" noAdjustHandles="1" noChangeArrowheads="1" noChangeShapeType="1" noTextEdit="1"/>
                  </p:cNvSpPr>
                  <p:nvPr/>
                </p:nvSpPr>
                <p:spPr>
                  <a:xfrm>
                    <a:off x="2318380" y="2106412"/>
                    <a:ext cx="1065292" cy="369332"/>
                  </a:xfrm>
                  <a:prstGeom prst="rect">
                    <a:avLst/>
                  </a:prstGeom>
                  <a:blipFill>
                    <a:blip r:embed="rId17"/>
                    <a:stretch>
                      <a:fillRect t="-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31561324-80E0-4F56-BFC1-2117FC75A950}"/>
                      </a:ext>
                    </a:extLst>
                  </p:cNvPr>
                  <p:cNvSpPr/>
                  <p:nvPr/>
                </p:nvSpPr>
                <p:spPr>
                  <a:xfrm>
                    <a:off x="2313175" y="2431439"/>
                    <a:ext cx="11716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𝑣</m:t>
                                  </m:r>
                                </m:e>
                              </m:acc>
                            </m:e>
                            <m:sub>
                              <m:r>
                                <a:rPr lang="ro-RO" b="0" i="1" smtClean="0">
                                  <a:latin typeface="Cambria Math" panose="02040503050406030204" pitchFamily="18" charset="0"/>
                                </a:rPr>
                                <m:t>𝐶𝐵</m:t>
                              </m:r>
                            </m:sub>
                          </m:sSub>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𝐵𝐶</m:t>
                          </m:r>
                        </m:oMath>
                      </m:oMathPara>
                    </a14:m>
                    <a:endParaRPr lang="en-US" dirty="0"/>
                  </a:p>
                </p:txBody>
              </p:sp>
            </mc:Choice>
            <mc:Fallback xmlns="">
              <p:sp>
                <p:nvSpPr>
                  <p:cNvPr id="23" name="Rectangle 22">
                    <a:extLst>
                      <a:ext uri="{FF2B5EF4-FFF2-40B4-BE49-F238E27FC236}">
                        <a16:creationId xmlns:a16="http://schemas.microsoft.com/office/drawing/2014/main" id="{31561324-80E0-4F56-BFC1-2117FC75A950}"/>
                      </a:ext>
                    </a:extLst>
                  </p:cNvPr>
                  <p:cNvSpPr>
                    <a:spLocks noRot="1" noChangeAspect="1" noMove="1" noResize="1" noEditPoints="1" noAdjustHandles="1" noChangeArrowheads="1" noChangeShapeType="1" noTextEdit="1"/>
                  </p:cNvSpPr>
                  <p:nvPr/>
                </p:nvSpPr>
                <p:spPr>
                  <a:xfrm>
                    <a:off x="2313175" y="2431439"/>
                    <a:ext cx="1171603" cy="369332"/>
                  </a:xfrm>
                  <a:prstGeom prst="rect">
                    <a:avLst/>
                  </a:prstGeom>
                  <a:blipFill>
                    <a:blip r:embed="rId18"/>
                    <a:stretch>
                      <a:fillRect t="-22951"/>
                    </a:stretch>
                  </a:blipFill>
                </p:spPr>
                <p:txBody>
                  <a:bodyPr/>
                  <a:lstStyle/>
                  <a:p>
                    <a:r>
                      <a:rPr lang="en-US">
                        <a:noFill/>
                      </a:rPr>
                      <a:t> </a:t>
                    </a:r>
                  </a:p>
                </p:txBody>
              </p:sp>
            </mc:Fallback>
          </mc:AlternateContent>
        </p:grpSp>
        <p:sp>
          <p:nvSpPr>
            <p:cNvPr id="44" name="Left Brace 43">
              <a:extLst>
                <a:ext uri="{FF2B5EF4-FFF2-40B4-BE49-F238E27FC236}">
                  <a16:creationId xmlns:a16="http://schemas.microsoft.com/office/drawing/2014/main" id="{54D40A16-72D5-490A-B29E-CAD0118B24C9}"/>
                </a:ext>
              </a:extLst>
            </p:cNvPr>
            <p:cNvSpPr/>
            <p:nvPr/>
          </p:nvSpPr>
          <p:spPr>
            <a:xfrm>
              <a:off x="2270894" y="2145609"/>
              <a:ext cx="126519" cy="692842"/>
            </a:xfrm>
            <a:prstGeom prst="leftBrace">
              <a:avLst>
                <a:gd name="adj1" fmla="val 48299"/>
                <a:gd name="adj2" fmla="val 50859"/>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B3FEFC0-1FE9-4473-949E-DA160CBCFA4F}"/>
                  </a:ext>
                </a:extLst>
              </p:cNvPr>
              <p:cNvSpPr txBox="1"/>
              <p:nvPr/>
            </p:nvSpPr>
            <p:spPr>
              <a:xfrm>
                <a:off x="800218" y="6015929"/>
                <a:ext cx="933204" cy="4748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3</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𝑣</m:t>
                              </m:r>
                            </m:e>
                            <m:sub>
                              <m:r>
                                <a:rPr lang="ro-RO" b="0" i="1" smtClean="0">
                                  <a:latin typeface="Cambria Math" panose="02040503050406030204" pitchFamily="18" charset="0"/>
                                </a:rPr>
                                <m:t>𝐶</m:t>
                              </m:r>
                            </m:sub>
                          </m:sSub>
                        </m:num>
                        <m:den>
                          <m:r>
                            <a:rPr lang="ro-RO" b="0" i="1" smtClean="0">
                              <a:latin typeface="Cambria Math" panose="02040503050406030204" pitchFamily="18" charset="0"/>
                            </a:rPr>
                            <m:t>𝐶𝐷</m:t>
                          </m:r>
                        </m:den>
                      </m:f>
                    </m:oMath>
                  </m:oMathPara>
                </a14:m>
                <a:endParaRPr lang="en-US" dirty="0"/>
              </a:p>
            </p:txBody>
          </p:sp>
        </mc:Choice>
        <mc:Fallback xmlns="">
          <p:sp>
            <p:nvSpPr>
              <p:cNvPr id="47" name="TextBox 46">
                <a:extLst>
                  <a:ext uri="{FF2B5EF4-FFF2-40B4-BE49-F238E27FC236}">
                    <a16:creationId xmlns:a16="http://schemas.microsoft.com/office/drawing/2014/main" id="{1B3FEFC0-1FE9-4473-949E-DA160CBCFA4F}"/>
                  </a:ext>
                </a:extLst>
              </p:cNvPr>
              <p:cNvSpPr txBox="1">
                <a:spLocks noRot="1" noChangeAspect="1" noMove="1" noResize="1" noEditPoints="1" noAdjustHandles="1" noChangeArrowheads="1" noChangeShapeType="1" noTextEdit="1"/>
              </p:cNvSpPr>
              <p:nvPr/>
            </p:nvSpPr>
            <p:spPr>
              <a:xfrm>
                <a:off x="800218" y="6015929"/>
                <a:ext cx="933204" cy="474810"/>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D5CF9F9-26B2-45E9-8E55-B9FB0EA986C1}"/>
                  </a:ext>
                </a:extLst>
              </p:cNvPr>
              <p:cNvSpPr txBox="1"/>
              <p:nvPr/>
            </p:nvSpPr>
            <p:spPr>
              <a:xfrm>
                <a:off x="1916640" y="6015929"/>
                <a:ext cx="981551" cy="4748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2</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rPr>
                                <m:t>𝑣</m:t>
                              </m:r>
                            </m:e>
                            <m:sub>
                              <m:r>
                                <a:rPr lang="ro-RO" b="0" i="1" smtClean="0">
                                  <a:latin typeface="Cambria Math" panose="02040503050406030204" pitchFamily="18" charset="0"/>
                                </a:rPr>
                                <m:t>𝐶𝐵</m:t>
                              </m:r>
                            </m:sub>
                          </m:sSub>
                        </m:num>
                        <m:den>
                          <m:r>
                            <a:rPr lang="ro-RO" b="0" i="1" smtClean="0">
                              <a:latin typeface="Cambria Math" panose="02040503050406030204" pitchFamily="18" charset="0"/>
                            </a:rPr>
                            <m:t>𝐵𝐶</m:t>
                          </m:r>
                        </m:den>
                      </m:f>
                    </m:oMath>
                  </m:oMathPara>
                </a14:m>
                <a:endParaRPr lang="en-US" dirty="0"/>
              </a:p>
            </p:txBody>
          </p:sp>
        </mc:Choice>
        <mc:Fallback xmlns="">
          <p:sp>
            <p:nvSpPr>
              <p:cNvPr id="48" name="TextBox 47">
                <a:extLst>
                  <a:ext uri="{FF2B5EF4-FFF2-40B4-BE49-F238E27FC236}">
                    <a16:creationId xmlns:a16="http://schemas.microsoft.com/office/drawing/2014/main" id="{3D5CF9F9-26B2-45E9-8E55-B9FB0EA986C1}"/>
                  </a:ext>
                </a:extLst>
              </p:cNvPr>
              <p:cNvSpPr txBox="1">
                <a:spLocks noRot="1" noChangeAspect="1" noMove="1" noResize="1" noEditPoints="1" noAdjustHandles="1" noChangeArrowheads="1" noChangeShapeType="1" noTextEdit="1"/>
              </p:cNvSpPr>
              <p:nvPr/>
            </p:nvSpPr>
            <p:spPr>
              <a:xfrm>
                <a:off x="1916640" y="6015929"/>
                <a:ext cx="981551" cy="47481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401ECD76-8333-4C90-B01B-57A1315DC999}"/>
                  </a:ext>
                </a:extLst>
              </p:cNvPr>
              <p:cNvSpPr/>
              <p:nvPr/>
            </p:nvSpPr>
            <p:spPr>
              <a:xfrm>
                <a:off x="7280713" y="5970885"/>
                <a:ext cx="1109598" cy="5648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ro-RO" b="0" i="1" smtClean="0">
                              <a:latin typeface="Cambria Math" panose="02040503050406030204" pitchFamily="18" charset="0"/>
                              <a:ea typeface="Cambria Math" panose="02040503050406030204" pitchFamily="18" charset="0"/>
                            </a:rPr>
                            <m:t>2</m:t>
                          </m:r>
                        </m:sub>
                      </m:sSub>
                      <m:r>
                        <a:rPr lang="ro-RO" i="1">
                          <a:latin typeface="Cambria Math" panose="02040503050406030204" pitchFamily="18" charset="0"/>
                        </a:rPr>
                        <m:t>=</m:t>
                      </m:r>
                      <m:f>
                        <m:fPr>
                          <m:ctrlPr>
                            <a:rPr lang="ro-RO" i="1">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𝑎</m:t>
                              </m:r>
                            </m:e>
                            <m:sub>
                              <m:r>
                                <a:rPr lang="ro-RO" b="0" i="1" smtClean="0">
                                  <a:latin typeface="Cambria Math" panose="02040503050406030204" pitchFamily="18" charset="0"/>
                                </a:rPr>
                                <m:t>𝐵𝐶</m:t>
                              </m:r>
                            </m:sub>
                          </m:sSub>
                        </m:num>
                        <m:den>
                          <m:r>
                            <a:rPr lang="ro-RO" b="0" i="1" smtClean="0">
                              <a:latin typeface="Cambria Math" panose="02040503050406030204" pitchFamily="18" charset="0"/>
                            </a:rPr>
                            <m:t>𝐵𝐶</m:t>
                          </m:r>
                        </m:den>
                      </m:f>
                    </m:oMath>
                  </m:oMathPara>
                </a14:m>
                <a:endParaRPr lang="en-US" dirty="0"/>
              </a:p>
            </p:txBody>
          </p:sp>
        </mc:Choice>
        <mc:Fallback xmlns="">
          <p:sp>
            <p:nvSpPr>
              <p:cNvPr id="49" name="Rectangle 48">
                <a:extLst>
                  <a:ext uri="{FF2B5EF4-FFF2-40B4-BE49-F238E27FC236}">
                    <a16:creationId xmlns:a16="http://schemas.microsoft.com/office/drawing/2014/main" id="{401ECD76-8333-4C90-B01B-57A1315DC999}"/>
                  </a:ext>
                </a:extLst>
              </p:cNvPr>
              <p:cNvSpPr>
                <a:spLocks noRot="1" noChangeAspect="1" noMove="1" noResize="1" noEditPoints="1" noAdjustHandles="1" noChangeArrowheads="1" noChangeShapeType="1" noTextEdit="1"/>
              </p:cNvSpPr>
              <p:nvPr/>
            </p:nvSpPr>
            <p:spPr>
              <a:xfrm>
                <a:off x="7280713" y="5970885"/>
                <a:ext cx="1109598" cy="564898"/>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832BB11F-EF6A-4615-927F-C67198D1128D}"/>
                  </a:ext>
                </a:extLst>
              </p:cNvPr>
              <p:cNvSpPr/>
              <p:nvPr/>
            </p:nvSpPr>
            <p:spPr>
              <a:xfrm>
                <a:off x="6178847" y="5932174"/>
                <a:ext cx="1052917" cy="6506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ro-RO" b="0" i="1" smtClean="0">
                              <a:latin typeface="Cambria Math" panose="02040503050406030204" pitchFamily="18" charset="0"/>
                              <a:ea typeface="Cambria Math" panose="02040503050406030204" pitchFamily="18" charset="0"/>
                            </a:rPr>
                            <m:t>3</m:t>
                          </m:r>
                        </m:sub>
                      </m:sSub>
                      <m:r>
                        <a:rPr lang="ro-RO" i="1">
                          <a:latin typeface="Cambria Math" panose="02040503050406030204" pitchFamily="18" charset="0"/>
                        </a:rPr>
                        <m:t>=</m:t>
                      </m:r>
                      <m:f>
                        <m:fPr>
                          <m:ctrlPr>
                            <a:rPr lang="ro-RO" i="1">
                              <a:latin typeface="Cambria Math" panose="02040503050406030204" pitchFamily="18" charset="0"/>
                            </a:rPr>
                          </m:ctrlPr>
                        </m:fPr>
                        <m:num>
                          <m:sSubSup>
                            <m:sSubSupPr>
                              <m:ctrlPr>
                                <a:rPr lang="ro-RO" i="1">
                                  <a:latin typeface="Cambria Math" panose="02040503050406030204" pitchFamily="18" charset="0"/>
                                </a:rPr>
                              </m:ctrlPr>
                            </m:sSubSupPr>
                            <m:e>
                              <m:r>
                                <a:rPr lang="ro-RO" b="0" i="1" smtClean="0">
                                  <a:latin typeface="Cambria Math" panose="02040503050406030204" pitchFamily="18" charset="0"/>
                                </a:rPr>
                                <m:t>𝑎</m:t>
                              </m:r>
                            </m:e>
                            <m:sub>
                              <m:r>
                                <a:rPr lang="ro-RO" i="1">
                                  <a:latin typeface="Cambria Math" panose="02040503050406030204" pitchFamily="18" charset="0"/>
                                </a:rPr>
                                <m:t>𝐶</m:t>
                              </m:r>
                            </m:sub>
                            <m:sup>
                              <m:r>
                                <a:rPr lang="ro-RO" i="1">
                                  <a:latin typeface="Cambria Math" panose="02040503050406030204" pitchFamily="18" charset="0"/>
                                </a:rPr>
                                <m:t>𝑡</m:t>
                              </m:r>
                            </m:sup>
                          </m:sSubSup>
                        </m:num>
                        <m:den>
                          <m:r>
                            <a:rPr lang="ro-RO" b="0" i="1" smtClean="0">
                              <a:latin typeface="Cambria Math" panose="02040503050406030204" pitchFamily="18" charset="0"/>
                            </a:rPr>
                            <m:t>𝐶𝐷</m:t>
                          </m:r>
                        </m:den>
                      </m:f>
                    </m:oMath>
                  </m:oMathPara>
                </a14:m>
                <a:endParaRPr lang="en-US" dirty="0"/>
              </a:p>
            </p:txBody>
          </p:sp>
        </mc:Choice>
        <mc:Fallback xmlns="">
          <p:sp>
            <p:nvSpPr>
              <p:cNvPr id="50" name="Rectangle 49">
                <a:extLst>
                  <a:ext uri="{FF2B5EF4-FFF2-40B4-BE49-F238E27FC236}">
                    <a16:creationId xmlns:a16="http://schemas.microsoft.com/office/drawing/2014/main" id="{832BB11F-EF6A-4615-927F-C67198D1128D}"/>
                  </a:ext>
                </a:extLst>
              </p:cNvPr>
              <p:cNvSpPr>
                <a:spLocks noRot="1" noChangeAspect="1" noMove="1" noResize="1" noEditPoints="1" noAdjustHandles="1" noChangeArrowheads="1" noChangeShapeType="1" noTextEdit="1"/>
              </p:cNvSpPr>
              <p:nvPr/>
            </p:nvSpPr>
            <p:spPr>
              <a:xfrm>
                <a:off x="6178847" y="5932174"/>
                <a:ext cx="1052917" cy="650691"/>
              </a:xfrm>
              <a:prstGeom prst="rect">
                <a:avLst/>
              </a:prstGeom>
              <a:blipFill>
                <a:blip r:embed="rId23"/>
                <a:stretch>
                  <a:fillRect/>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EA4C83AB-0F03-431B-8695-3DE26CAE61BC}"/>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6820D23C-E0EF-4094-9CB8-929CEF8E1820}"/>
              </a:ext>
            </a:extLst>
          </p:cNvPr>
          <p:cNvSpPr/>
          <p:nvPr/>
        </p:nvSpPr>
        <p:spPr>
          <a:xfrm>
            <a:off x="730897" y="311658"/>
            <a:ext cx="5796523"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CINEMATICĂ</a:t>
            </a:r>
            <a:endParaRPr lang="en-US" sz="2400" dirty="0"/>
          </a:p>
        </p:txBody>
      </p:sp>
      <p:sp>
        <p:nvSpPr>
          <p:cNvPr id="52" name="Rectangle 51">
            <a:extLst>
              <a:ext uri="{FF2B5EF4-FFF2-40B4-BE49-F238E27FC236}">
                <a16:creationId xmlns:a16="http://schemas.microsoft.com/office/drawing/2014/main" id="{216B3589-B68D-4BA9-834A-8E5ACF5B3004}"/>
              </a:ext>
            </a:extLst>
          </p:cNvPr>
          <p:cNvSpPr/>
          <p:nvPr/>
        </p:nvSpPr>
        <p:spPr>
          <a:xfrm>
            <a:off x="955650" y="835687"/>
            <a:ext cx="3278270" cy="369332"/>
          </a:xfrm>
          <a:prstGeom prst="rect">
            <a:avLst/>
          </a:prstGeom>
        </p:spPr>
        <p:txBody>
          <a:bodyPr wrap="none">
            <a:spAutoFit/>
          </a:bodyPr>
          <a:lstStyle/>
          <a:p>
            <a:r>
              <a:rPr lang="ro-RO" b="1" dirty="0"/>
              <a:t>Metoda grafo-analitică. </a:t>
            </a:r>
            <a:r>
              <a:rPr lang="ro-RO" b="1" dirty="0">
                <a:ea typeface="Calibri" panose="020F0502020204030204" pitchFamily="34" charset="0"/>
              </a:rPr>
              <a:t>Exemplu</a:t>
            </a:r>
            <a:endParaRPr lang="en-US" b="1" dirty="0"/>
          </a:p>
        </p:txBody>
      </p:sp>
      <p:pic>
        <p:nvPicPr>
          <p:cNvPr id="2" name="Picture 1">
            <a:extLst>
              <a:ext uri="{FF2B5EF4-FFF2-40B4-BE49-F238E27FC236}">
                <a16:creationId xmlns:a16="http://schemas.microsoft.com/office/drawing/2014/main" id="{87A277DD-D3CA-4079-81AE-13D8E3816F6B}"/>
              </a:ext>
            </a:extLst>
          </p:cNvPr>
          <p:cNvPicPr>
            <a:picLocks noChangeAspect="1"/>
          </p:cNvPicPr>
          <p:nvPr/>
        </p:nvPicPr>
        <p:blipFill>
          <a:blip r:embed="rId24"/>
          <a:stretch>
            <a:fillRect/>
          </a:stretch>
        </p:blipFill>
        <p:spPr>
          <a:xfrm>
            <a:off x="2704610" y="4775838"/>
            <a:ext cx="2829340" cy="2011223"/>
          </a:xfrm>
          <a:prstGeom prst="rect">
            <a:avLst/>
          </a:prstGeom>
        </p:spPr>
      </p:pic>
      <p:pic>
        <p:nvPicPr>
          <p:cNvPr id="4" name="Picture 3">
            <a:extLst>
              <a:ext uri="{FF2B5EF4-FFF2-40B4-BE49-F238E27FC236}">
                <a16:creationId xmlns:a16="http://schemas.microsoft.com/office/drawing/2014/main" id="{05A5F8D6-815E-4EF1-A2AA-002C190BBC28}"/>
              </a:ext>
            </a:extLst>
          </p:cNvPr>
          <p:cNvPicPr>
            <a:picLocks noChangeAspect="1"/>
          </p:cNvPicPr>
          <p:nvPr/>
        </p:nvPicPr>
        <p:blipFill>
          <a:blip r:embed="rId25"/>
          <a:stretch>
            <a:fillRect/>
          </a:stretch>
        </p:blipFill>
        <p:spPr>
          <a:xfrm>
            <a:off x="8817272" y="3909978"/>
            <a:ext cx="2947998" cy="2758233"/>
          </a:xfrm>
          <a:prstGeom prst="rect">
            <a:avLst/>
          </a:prstGeom>
        </p:spPr>
      </p:pic>
    </p:spTree>
    <p:extLst>
      <p:ext uri="{BB962C8B-B14F-4D97-AF65-F5344CB8AC3E}">
        <p14:creationId xmlns:p14="http://schemas.microsoft.com/office/powerpoint/2010/main" val="251014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6" grpId="0"/>
      <p:bldP spid="25" grpId="0"/>
      <p:bldP spid="8" grpId="0"/>
      <p:bldP spid="11" grpId="0"/>
      <p:bldP spid="38" grpId="0"/>
      <p:bldP spid="47" grpId="0"/>
      <p:bldP spid="48" grpId="0"/>
      <p:bldP spid="49" grpId="0"/>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0FF5C8-71D4-4565-9E0C-48F53B7AD29C}"/>
              </a:ext>
            </a:extLst>
          </p:cNvPr>
          <p:cNvSpPr/>
          <p:nvPr/>
        </p:nvSpPr>
        <p:spPr>
          <a:xfrm>
            <a:off x="4458946" y="474501"/>
            <a:ext cx="3130024" cy="584775"/>
          </a:xfrm>
          <a:prstGeom prst="rect">
            <a:avLst/>
          </a:prstGeom>
        </p:spPr>
        <p:txBody>
          <a:bodyPr wrap="none">
            <a:spAutoFit/>
          </a:bodyPr>
          <a:lstStyle/>
          <a:p>
            <a:r>
              <a:rPr lang="ro-RO" sz="3200" dirty="0">
                <a:ea typeface="Times New Roman" panose="02020603050405020304" pitchFamily="18" charset="0"/>
              </a:rPr>
              <a:t>Structura cursului</a:t>
            </a:r>
            <a:endParaRPr lang="en-US" sz="3200" dirty="0"/>
          </a:p>
        </p:txBody>
      </p:sp>
      <p:cxnSp>
        <p:nvCxnSpPr>
          <p:cNvPr id="7" name="Straight Connector 6">
            <a:extLst>
              <a:ext uri="{FF2B5EF4-FFF2-40B4-BE49-F238E27FC236}">
                <a16:creationId xmlns:a16="http://schemas.microsoft.com/office/drawing/2014/main" id="{4B8054DF-FD19-46E9-AAFD-12107867E8BD}"/>
              </a:ext>
            </a:extLst>
          </p:cNvPr>
          <p:cNvCxnSpPr/>
          <p:nvPr/>
        </p:nvCxnSpPr>
        <p:spPr>
          <a:xfrm>
            <a:off x="868569" y="1471052"/>
            <a:ext cx="10670959"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6842819-9FFA-44CF-B92C-41FBFC461144}"/>
              </a:ext>
            </a:extLst>
          </p:cNvPr>
          <p:cNvSpPr/>
          <p:nvPr/>
        </p:nvSpPr>
        <p:spPr>
          <a:xfrm>
            <a:off x="868569" y="1804142"/>
            <a:ext cx="4077719" cy="461665"/>
          </a:xfrm>
          <a:prstGeom prst="rect">
            <a:avLst/>
          </a:prstGeom>
        </p:spPr>
        <p:txBody>
          <a:bodyPr wrap="none">
            <a:spAutoFit/>
          </a:bodyPr>
          <a:lstStyle/>
          <a:p>
            <a:r>
              <a:rPr lang="ro-RO" sz="2400" dirty="0">
                <a:ea typeface="Times New Roman" panose="02020603050405020304" pitchFamily="18" charset="0"/>
              </a:rPr>
              <a:t>Partea I-a: Mecanisme cu came</a:t>
            </a:r>
            <a:endParaRPr lang="en-US" sz="2400" dirty="0"/>
          </a:p>
        </p:txBody>
      </p:sp>
      <p:sp>
        <p:nvSpPr>
          <p:cNvPr id="26" name="Rectangle 25">
            <a:extLst>
              <a:ext uri="{FF2B5EF4-FFF2-40B4-BE49-F238E27FC236}">
                <a16:creationId xmlns:a16="http://schemas.microsoft.com/office/drawing/2014/main" id="{8A4D6AFD-B2DB-455C-9936-53D1DD2ABACC}"/>
              </a:ext>
            </a:extLst>
          </p:cNvPr>
          <p:cNvSpPr/>
          <p:nvPr/>
        </p:nvSpPr>
        <p:spPr>
          <a:xfrm>
            <a:off x="965796" y="2452078"/>
            <a:ext cx="3645550" cy="646331"/>
          </a:xfrm>
          <a:prstGeom prst="rect">
            <a:avLst/>
          </a:prstGeom>
        </p:spPr>
        <p:txBody>
          <a:bodyPr wrap="none">
            <a:spAutoFit/>
          </a:bodyPr>
          <a:lstStyle/>
          <a:p>
            <a:pPr marL="285750" indent="-285750">
              <a:buFontTx/>
              <a:buChar char="-"/>
            </a:pPr>
            <a:r>
              <a:rPr lang="ro-RO" dirty="0">
                <a:ea typeface="Times New Roman" panose="02020603050405020304" pitchFamily="18" charset="0"/>
              </a:rPr>
              <a:t>Analiza structurală și cinetostatică</a:t>
            </a:r>
          </a:p>
          <a:p>
            <a:pPr marL="285750" indent="-285750">
              <a:buFontTx/>
              <a:buChar char="-"/>
            </a:pPr>
            <a:r>
              <a:rPr lang="ro-RO" dirty="0">
                <a:ea typeface="Times New Roman" panose="02020603050405020304" pitchFamily="18" charset="0"/>
              </a:rPr>
              <a:t>Sinteza mecanismelor cu camă </a:t>
            </a:r>
          </a:p>
        </p:txBody>
      </p:sp>
      <p:sp>
        <p:nvSpPr>
          <p:cNvPr id="27" name="Rectangle 26">
            <a:extLst>
              <a:ext uri="{FF2B5EF4-FFF2-40B4-BE49-F238E27FC236}">
                <a16:creationId xmlns:a16="http://schemas.microsoft.com/office/drawing/2014/main" id="{D3D601C4-31DC-48F5-A2FB-6EF98335BC31}"/>
              </a:ext>
            </a:extLst>
          </p:cNvPr>
          <p:cNvSpPr/>
          <p:nvPr/>
        </p:nvSpPr>
        <p:spPr>
          <a:xfrm>
            <a:off x="2012973" y="1048291"/>
            <a:ext cx="9526555" cy="338554"/>
          </a:xfrm>
          <a:prstGeom prst="rect">
            <a:avLst/>
          </a:prstGeom>
        </p:spPr>
        <p:txBody>
          <a:bodyPr wrap="square">
            <a:spAutoFit/>
          </a:bodyPr>
          <a:lstStyle/>
          <a:p>
            <a:r>
              <a:rPr lang="en-US" sz="1600" dirty="0">
                <a:hlinkClick r:id="rId2"/>
              </a:rPr>
              <a:t>https://mecanica.utcluj.ro/files/Planuri</a:t>
            </a:r>
            <a:r>
              <a:rPr lang="ro-RO" sz="1600" dirty="0">
                <a:hlinkClick r:id="rId2"/>
              </a:rPr>
              <a:t> </a:t>
            </a:r>
            <a:r>
              <a:rPr lang="en-US" sz="1600" dirty="0">
                <a:hlinkClick r:id="rId2"/>
              </a:rPr>
              <a:t>de</a:t>
            </a:r>
            <a:r>
              <a:rPr lang="ro-RO" sz="1600" dirty="0">
                <a:hlinkClick r:id="rId2"/>
              </a:rPr>
              <a:t> </a:t>
            </a:r>
            <a:r>
              <a:rPr lang="en-US" sz="1600" dirty="0" err="1">
                <a:hlinkClick r:id="rId2"/>
              </a:rPr>
              <a:t>invatamant</a:t>
            </a:r>
            <a:r>
              <a:rPr lang="en-US" sz="1600" dirty="0">
                <a:hlinkClick r:id="rId2"/>
              </a:rPr>
              <a:t>/FD</a:t>
            </a:r>
            <a:r>
              <a:rPr lang="ro-RO" sz="1600" dirty="0">
                <a:hlinkClick r:id="rId2"/>
              </a:rPr>
              <a:t>-</a:t>
            </a:r>
            <a:r>
              <a:rPr lang="en-US" sz="1600" dirty="0">
                <a:hlinkClick r:id="rId2"/>
              </a:rPr>
              <a:t>2019/Licenta/3.MFNT/39.00_Mecanisme_II.pdf</a:t>
            </a:r>
            <a:endParaRPr lang="ro-RO" sz="1600" dirty="0"/>
          </a:p>
        </p:txBody>
      </p:sp>
      <p:sp>
        <p:nvSpPr>
          <p:cNvPr id="9" name="Rectangle 8">
            <a:extLst>
              <a:ext uri="{FF2B5EF4-FFF2-40B4-BE49-F238E27FC236}">
                <a16:creationId xmlns:a16="http://schemas.microsoft.com/office/drawing/2014/main" id="{8E3C6F23-AFD6-43B1-B09A-8C2612E049F5}"/>
              </a:ext>
            </a:extLst>
          </p:cNvPr>
          <p:cNvSpPr/>
          <p:nvPr/>
        </p:nvSpPr>
        <p:spPr>
          <a:xfrm>
            <a:off x="868569" y="3939201"/>
            <a:ext cx="6737357" cy="461665"/>
          </a:xfrm>
          <a:prstGeom prst="rect">
            <a:avLst/>
          </a:prstGeom>
        </p:spPr>
        <p:txBody>
          <a:bodyPr wrap="none">
            <a:spAutoFit/>
          </a:bodyPr>
          <a:lstStyle/>
          <a:p>
            <a:r>
              <a:rPr lang="ro-RO" sz="2400" dirty="0">
                <a:ea typeface="Times New Roman" panose="02020603050405020304" pitchFamily="18" charset="0"/>
              </a:rPr>
              <a:t>Partea a II-a: </a:t>
            </a:r>
            <a:r>
              <a:rPr lang="ro-RO" sz="2400" dirty="0" err="1">
                <a:ea typeface="Times New Roman" panose="02020603050405020304" pitchFamily="18" charset="0"/>
              </a:rPr>
              <a:t>Cinetostatica</a:t>
            </a:r>
            <a:r>
              <a:rPr lang="ro-RO" sz="2400" dirty="0">
                <a:ea typeface="Times New Roman" panose="02020603050405020304" pitchFamily="18" charset="0"/>
              </a:rPr>
              <a:t> și dinamica mecanismelor</a:t>
            </a:r>
            <a:endParaRPr lang="en-US" sz="2400" dirty="0"/>
          </a:p>
        </p:txBody>
      </p:sp>
      <p:sp>
        <p:nvSpPr>
          <p:cNvPr id="10" name="Rectangle 9">
            <a:extLst>
              <a:ext uri="{FF2B5EF4-FFF2-40B4-BE49-F238E27FC236}">
                <a16:creationId xmlns:a16="http://schemas.microsoft.com/office/drawing/2014/main" id="{912AECCD-E9F7-448F-9A7F-A295D97C898E}"/>
              </a:ext>
            </a:extLst>
          </p:cNvPr>
          <p:cNvSpPr/>
          <p:nvPr/>
        </p:nvSpPr>
        <p:spPr>
          <a:xfrm>
            <a:off x="868569" y="4523245"/>
            <a:ext cx="4469109" cy="1200329"/>
          </a:xfrm>
          <a:prstGeom prst="rect">
            <a:avLst/>
          </a:prstGeom>
        </p:spPr>
        <p:txBody>
          <a:bodyPr wrap="none">
            <a:spAutoFit/>
          </a:bodyPr>
          <a:lstStyle/>
          <a:p>
            <a:pPr marL="285750" indent="-285750">
              <a:buFontTx/>
              <a:buChar char="-"/>
            </a:pPr>
            <a:r>
              <a:rPr lang="ro-RO" dirty="0">
                <a:ea typeface="Times New Roman" panose="02020603050405020304" pitchFamily="18" charset="0"/>
              </a:rPr>
              <a:t>Forțe și momente de inerție.</a:t>
            </a:r>
          </a:p>
          <a:p>
            <a:pPr marL="285750" indent="-285750">
              <a:buFontTx/>
              <a:buChar char="-"/>
            </a:pPr>
            <a:r>
              <a:rPr lang="ro-RO" dirty="0">
                <a:ea typeface="Times New Roman" panose="02020603050405020304" pitchFamily="18" charset="0"/>
              </a:rPr>
              <a:t>Concentrarea statică și dinamică a maselor</a:t>
            </a:r>
          </a:p>
          <a:p>
            <a:pPr marL="285750" indent="-285750">
              <a:buFontTx/>
              <a:buChar char="-"/>
            </a:pPr>
            <a:r>
              <a:rPr lang="ro-RO" dirty="0">
                <a:ea typeface="Times New Roman" panose="02020603050405020304" pitchFamily="18" charset="0"/>
              </a:rPr>
              <a:t>Forțe de legătură (reacțiuni)</a:t>
            </a:r>
          </a:p>
          <a:p>
            <a:pPr marL="285750" indent="-285750">
              <a:buFontTx/>
              <a:buChar char="-"/>
            </a:pPr>
            <a:r>
              <a:rPr lang="ro-RO" dirty="0">
                <a:ea typeface="Times New Roman" panose="02020603050405020304" pitchFamily="18" charset="0"/>
              </a:rPr>
              <a:t>Forță redusă, moment de inerție redus</a:t>
            </a:r>
          </a:p>
        </p:txBody>
      </p:sp>
      <p:sp>
        <p:nvSpPr>
          <p:cNvPr id="11" name="Rectangle 10">
            <a:extLst>
              <a:ext uri="{FF2B5EF4-FFF2-40B4-BE49-F238E27FC236}">
                <a16:creationId xmlns:a16="http://schemas.microsoft.com/office/drawing/2014/main" id="{D5753FE9-415B-40AE-A0C8-4496D78BAFD7}"/>
              </a:ext>
            </a:extLst>
          </p:cNvPr>
          <p:cNvSpPr/>
          <p:nvPr/>
        </p:nvSpPr>
        <p:spPr>
          <a:xfrm>
            <a:off x="6283387" y="4523245"/>
            <a:ext cx="4912114" cy="923330"/>
          </a:xfrm>
          <a:prstGeom prst="rect">
            <a:avLst/>
          </a:prstGeom>
        </p:spPr>
        <p:txBody>
          <a:bodyPr wrap="none">
            <a:spAutoFit/>
          </a:bodyPr>
          <a:lstStyle/>
          <a:p>
            <a:pPr marL="285750" indent="-285750">
              <a:buFontTx/>
              <a:buChar char="-"/>
            </a:pPr>
            <a:r>
              <a:rPr lang="ro-RO" dirty="0">
                <a:ea typeface="Times New Roman" panose="02020603050405020304" pitchFamily="18" charset="0"/>
              </a:rPr>
              <a:t>Echilibrarea statica a mecanismelor</a:t>
            </a:r>
          </a:p>
          <a:p>
            <a:pPr marL="285750" indent="-285750">
              <a:buFontTx/>
              <a:buChar char="-"/>
            </a:pPr>
            <a:r>
              <a:rPr lang="ro-RO" dirty="0">
                <a:ea typeface="Times New Roman" panose="02020603050405020304" pitchFamily="18" charset="0"/>
              </a:rPr>
              <a:t>Echilibrarea statică și dinamică a rotorilor</a:t>
            </a:r>
          </a:p>
          <a:p>
            <a:pPr marL="285750" indent="-285750">
              <a:buFontTx/>
              <a:buChar char="-"/>
            </a:pPr>
            <a:r>
              <a:rPr lang="ro-RO" dirty="0">
                <a:ea typeface="Times New Roman" panose="02020603050405020304" pitchFamily="18" charset="0"/>
              </a:rPr>
              <a:t>Ecuații de mișcare. Randamentul mecanismelor</a:t>
            </a:r>
          </a:p>
        </p:txBody>
      </p:sp>
    </p:spTree>
    <p:extLst>
      <p:ext uri="{BB962C8B-B14F-4D97-AF65-F5344CB8AC3E}">
        <p14:creationId xmlns:p14="http://schemas.microsoft.com/office/powerpoint/2010/main" val="4276747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D8FD709-1CE5-467E-BB71-52626F4D3314}"/>
              </a:ext>
            </a:extLst>
          </p:cNvPr>
          <p:cNvSpPr/>
          <p:nvPr/>
        </p:nvSpPr>
        <p:spPr>
          <a:xfrm>
            <a:off x="774940" y="900616"/>
            <a:ext cx="5433026" cy="369332"/>
          </a:xfrm>
          <a:prstGeom prst="rect">
            <a:avLst/>
          </a:prstGeom>
        </p:spPr>
        <p:txBody>
          <a:bodyPr wrap="none">
            <a:spAutoFit/>
          </a:bodyPr>
          <a:lstStyle/>
          <a:p>
            <a:r>
              <a:rPr lang="ro-RO" b="1" dirty="0"/>
              <a:t>Analiza cinematică cu ajutorul funcțiilor de transmitere</a:t>
            </a:r>
            <a:endParaRPr lang="en-US" b="1" dirty="0"/>
          </a:p>
        </p:txBody>
      </p:sp>
      <p:sp>
        <p:nvSpPr>
          <p:cNvPr id="9" name="Rectangle 8">
            <a:extLst>
              <a:ext uri="{FF2B5EF4-FFF2-40B4-BE49-F238E27FC236}">
                <a16:creationId xmlns:a16="http://schemas.microsoft.com/office/drawing/2014/main" id="{1A690051-57F7-45A1-8B39-082E7730B32C}"/>
              </a:ext>
            </a:extLst>
          </p:cNvPr>
          <p:cNvSpPr/>
          <p:nvPr/>
        </p:nvSpPr>
        <p:spPr>
          <a:xfrm>
            <a:off x="816300" y="1320522"/>
            <a:ext cx="11000792" cy="646331"/>
          </a:xfrm>
          <a:prstGeom prst="rect">
            <a:avLst/>
          </a:prstGeom>
        </p:spPr>
        <p:txBody>
          <a:bodyPr wrap="square">
            <a:spAutoFit/>
          </a:bodyPr>
          <a:lstStyle/>
          <a:p>
            <a:r>
              <a:rPr lang="ro-RO" dirty="0">
                <a:ea typeface="Calibri" panose="020F0502020204030204" pitchFamily="34" charset="0"/>
              </a:rPr>
              <a:t>Funcții de transmitere -  legături între parametri care definesc starea cinematică a elementului condus și parametri ce definesc starea cinematică elementului conducător </a:t>
            </a:r>
            <a:endParaRPr lang="en-US"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D2F0364-B3F2-43DD-A952-9636D0B7F98B}"/>
                  </a:ext>
                </a:extLst>
              </p:cNvPr>
              <p:cNvSpPr/>
              <p:nvPr/>
            </p:nvSpPr>
            <p:spPr>
              <a:xfrm>
                <a:off x="816300" y="2100897"/>
                <a:ext cx="10707006" cy="646331"/>
              </a:xfrm>
              <a:prstGeom prst="rect">
                <a:avLst/>
              </a:prstGeom>
            </p:spPr>
            <p:txBody>
              <a:bodyPr wrap="square">
                <a:spAutoFit/>
              </a:bodyPr>
              <a:lstStyle/>
              <a:p>
                <a:r>
                  <a:rPr lang="ro-RO" i="1" dirty="0">
                    <a:ea typeface="Calibri" panose="020F0502020204030204" pitchFamily="34" charset="0"/>
                  </a:rPr>
                  <a:t>Funcția de transmitere de ordinul zero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ℛ</m:t>
                        </m:r>
                      </m:e>
                      <m:sub>
                        <m:r>
                          <a:rPr lang="ro-RO" i="1">
                            <a:latin typeface="Cambria Math" panose="02040503050406030204" pitchFamily="18" charset="0"/>
                          </a:rPr>
                          <m:t>𝑘</m:t>
                        </m:r>
                      </m:sub>
                    </m:sSub>
                  </m:oMath>
                </a14:m>
                <a:r>
                  <a:rPr lang="ro-RO" i="1" dirty="0">
                    <a:ea typeface="Calibri" panose="020F0502020204030204" pitchFamily="34" charset="0"/>
                  </a:rPr>
                  <a:t> : </a:t>
                </a:r>
                <a:r>
                  <a:rPr lang="ro-RO" dirty="0">
                    <a:ea typeface="Calibri" panose="020F0502020204030204" pitchFamily="34" charset="0"/>
                  </a:rPr>
                  <a:t>legătura între poziția elementului condus și poziția elementului conducător</a:t>
                </a:r>
                <a:endParaRPr lang="en-US" dirty="0"/>
              </a:p>
            </p:txBody>
          </p:sp>
        </mc:Choice>
        <mc:Fallback xmlns="">
          <p:sp>
            <p:nvSpPr>
              <p:cNvPr id="10" name="Rectangle 9">
                <a:extLst>
                  <a:ext uri="{FF2B5EF4-FFF2-40B4-BE49-F238E27FC236}">
                    <a16:creationId xmlns:a16="http://schemas.microsoft.com/office/drawing/2014/main" id="{4D2F0364-B3F2-43DD-A952-9636D0B7F98B}"/>
                  </a:ext>
                </a:extLst>
              </p:cNvPr>
              <p:cNvSpPr>
                <a:spLocks noRot="1" noChangeAspect="1" noMove="1" noResize="1" noEditPoints="1" noAdjustHandles="1" noChangeArrowheads="1" noChangeShapeType="1" noTextEdit="1"/>
              </p:cNvSpPr>
              <p:nvPr/>
            </p:nvSpPr>
            <p:spPr>
              <a:xfrm>
                <a:off x="816300" y="2100897"/>
                <a:ext cx="10707006" cy="646331"/>
              </a:xfrm>
              <a:prstGeom prst="rect">
                <a:avLst/>
              </a:prstGeom>
              <a:blipFill>
                <a:blip r:embed="rId3"/>
                <a:stretch>
                  <a:fillRect l="-513"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2D9B76B-20CE-4270-9C6E-159E5714531F}"/>
                  </a:ext>
                </a:extLst>
              </p:cNvPr>
              <p:cNvSpPr txBox="1"/>
              <p:nvPr/>
            </p:nvSpPr>
            <p:spPr>
              <a:xfrm>
                <a:off x="5569145" y="4039794"/>
                <a:ext cx="5265416" cy="694806"/>
              </a:xfrm>
              <a:prstGeom prst="rect">
                <a:avLst/>
              </a:prstGeom>
              <a:noFill/>
            </p:spPr>
            <p:txBody>
              <a:bodyPr wrap="non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smtClean="0">
                                  <a:latin typeface="Cambria Math" panose="02040503050406030204" pitchFamily="18" charset="0"/>
                                </a:rPr>
                              </m:ctrlPr>
                            </m:eqArrPr>
                            <m:e>
                              <m:sSub>
                                <m:sSubPr>
                                  <m:ctrlPr>
                                    <a:rPr lang="en-US" i="1" smtClean="0">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0">
                                              <a:latin typeface="Cambria Math" panose="02040503050406030204" pitchFamily="18" charset="0"/>
                                            </a:rPr>
                                            <m:t>0</m:t>
                                          </m:r>
                                        </m:sub>
                                      </m:sSub>
                                    </m:e>
                                  </m:func>
                                  <m:r>
                                    <a:rPr lang="en-US" i="0">
                                      <a:latin typeface="Cambria Math" panose="02040503050406030204" pitchFamily="18" charset="0"/>
                                    </a:rPr>
                                    <m:t>+</m:t>
                                  </m:r>
                                  <m:r>
                                    <a:rPr lang="en-US" i="1">
                                      <a:latin typeface="Cambria Math" panose="02040503050406030204" pitchFamily="18" charset="0"/>
                                    </a:rPr>
                                    <m:t>𝑙</m:t>
                                  </m:r>
                                </m:e>
                                <m:sub>
                                  <m:r>
                                    <a:rPr lang="en-US" i="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0">
                                          <a:latin typeface="Cambria Math" panose="02040503050406030204" pitchFamily="18" charset="0"/>
                                        </a:rPr>
                                        <m:t>1</m:t>
                                      </m:r>
                                    </m:sub>
                                  </m:sSub>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0">
                                          <a:latin typeface="Cambria Math" panose="02040503050406030204" pitchFamily="18" charset="0"/>
                                        </a:rPr>
                                        <m:t>2</m:t>
                                      </m:r>
                                    </m:sub>
                                  </m:sSub>
                                </m:e>
                              </m:func>
                              <m:r>
                                <a:rPr lang="ro-RO" b="0" i="0" smtClean="0">
                                  <a:latin typeface="Cambria Math" panose="02040503050406030204" pitchFamily="18" charset="0"/>
                                </a:rPr>
                                <m:t>+</m:t>
                              </m:r>
                              <m:r>
                                <a:rPr lang="ro-RO" b="0" i="1" smtClean="0">
                                  <a:latin typeface="Cambria Math" panose="02040503050406030204" pitchFamily="18" charset="0"/>
                                </a:rPr>
                                <m:t>…</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𝑛</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𝑛</m:t>
                                      </m:r>
                                    </m:sub>
                                  </m:sSub>
                                </m:e>
                              </m:func>
                              <m:r>
                                <a:rPr lang="en-US" i="0">
                                  <a:latin typeface="Cambria Math" panose="02040503050406030204" pitchFamily="18" charset="0"/>
                                </a:rPr>
                                <m:t>=0</m:t>
                              </m:r>
                            </m:e>
                            <m:e>
                              <m:sSub>
                                <m:sSubPr>
                                  <m:ctrlPr>
                                    <a:rPr lang="en-US" i="1" smtClean="0">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0">
                                          <a:latin typeface="Cambria Math" panose="02040503050406030204" pitchFamily="18" charset="0"/>
                                        </a:rPr>
                                        <m:t>0</m:t>
                                      </m:r>
                                    </m:sub>
                                  </m:sSub>
                                  <m:r>
                                    <a:rPr lang="en-US" i="0">
                                      <a:latin typeface="Cambria Math" panose="02040503050406030204" pitchFamily="18" charset="0"/>
                                    </a:rPr>
                                    <m:t>+</m:t>
                                  </m:r>
                                </m:e>
                              </m:func>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0">
                                          <a:latin typeface="Cambria Math" panose="02040503050406030204" pitchFamily="18" charset="0"/>
                                        </a:rPr>
                                        <m:t>1</m:t>
                                      </m:r>
                                    </m:sub>
                                  </m:sSub>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0">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0">
                                          <a:latin typeface="Cambria Math" panose="02040503050406030204" pitchFamily="18" charset="0"/>
                                        </a:rPr>
                                        <m:t>2</m:t>
                                      </m:r>
                                    </m:sub>
                                  </m:sSub>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𝑛</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𝑛</m:t>
                                      </m:r>
                                    </m:sub>
                                  </m:sSub>
                                </m:e>
                              </m:func>
                              <m:r>
                                <a:rPr lang="en-US" i="0">
                                  <a:latin typeface="Cambria Math" panose="02040503050406030204" pitchFamily="18" charset="0"/>
                                </a:rPr>
                                <m:t>=0</m:t>
                              </m:r>
                              <m:r>
                                <m:rPr>
                                  <m:nor/>
                                </m:rPr>
                                <a:rPr lang="en-US" dirty="0"/>
                                <m:t> </m:t>
                              </m:r>
                            </m:e>
                          </m:eqArr>
                        </m:e>
                      </m:d>
                    </m:oMath>
                  </m:oMathPara>
                </a14:m>
                <a:endParaRPr lang="en-US" dirty="0"/>
              </a:p>
            </p:txBody>
          </p:sp>
        </mc:Choice>
        <mc:Fallback xmlns="">
          <p:sp>
            <p:nvSpPr>
              <p:cNvPr id="13" name="TextBox 12">
                <a:extLst>
                  <a:ext uri="{FF2B5EF4-FFF2-40B4-BE49-F238E27FC236}">
                    <a16:creationId xmlns:a16="http://schemas.microsoft.com/office/drawing/2014/main" id="{02D9B76B-20CE-4270-9C6E-159E5714531F}"/>
                  </a:ext>
                </a:extLst>
              </p:cNvPr>
              <p:cNvSpPr txBox="1">
                <a:spLocks noRot="1" noChangeAspect="1" noMove="1" noResize="1" noEditPoints="1" noAdjustHandles="1" noChangeArrowheads="1" noChangeShapeType="1" noTextEdit="1"/>
              </p:cNvSpPr>
              <p:nvPr/>
            </p:nvSpPr>
            <p:spPr>
              <a:xfrm>
                <a:off x="5569145" y="4039794"/>
                <a:ext cx="5265416" cy="69480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03E14C47-770B-48D6-8582-68284F50C32F}"/>
                  </a:ext>
                </a:extLst>
              </p:cNvPr>
              <p:cNvSpPr/>
              <p:nvPr/>
            </p:nvSpPr>
            <p:spPr>
              <a:xfrm>
                <a:off x="6990657" y="3312574"/>
                <a:ext cx="2047868" cy="410305"/>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𝑙</m:t>
                            </m:r>
                          </m:e>
                        </m:acc>
                      </m:e>
                      <m:sub>
                        <m:r>
                          <a:rPr lang="ro-RO" b="0" i="1" smtClean="0">
                            <a:latin typeface="Cambria Math" panose="02040503050406030204" pitchFamily="18" charset="0"/>
                          </a:rPr>
                          <m:t>0</m:t>
                        </m:r>
                      </m:sub>
                    </m:sSub>
                  </m:oMath>
                </a14:m>
                <a:r>
                  <a:rPr lang="ro-RO" dirty="0"/>
                  <a:t>+</a:t>
                </a:r>
                <a:r>
                  <a:rPr lang="en-US" dirty="0"/>
                  <a:t> </a:t>
                </a: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𝑙</m:t>
                            </m:r>
                          </m:e>
                        </m:acc>
                      </m:e>
                      <m:sub>
                        <m:r>
                          <a:rPr lang="ro-RO" b="0" i="1" smtClean="0">
                            <a:latin typeface="Cambria Math" panose="02040503050406030204" pitchFamily="18" charset="0"/>
                          </a:rPr>
                          <m:t>1</m:t>
                        </m:r>
                      </m:sub>
                    </m:sSub>
                  </m:oMath>
                </a14:m>
                <a:r>
                  <a:rPr lang="ro-RO" dirty="0"/>
                  <a:t>+</a:t>
                </a:r>
                <a:r>
                  <a:rPr lang="en-US" dirty="0"/>
                  <a:t> </a:t>
                </a: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𝑙</m:t>
                            </m:r>
                          </m:e>
                        </m:acc>
                      </m:e>
                      <m:sub>
                        <m:r>
                          <a:rPr lang="ro-RO" b="0" i="1" smtClean="0">
                            <a:latin typeface="Cambria Math" panose="02040503050406030204" pitchFamily="18" charset="0"/>
                          </a:rPr>
                          <m:t>2</m:t>
                        </m:r>
                      </m:sub>
                    </m:sSub>
                  </m:oMath>
                </a14:m>
                <a:r>
                  <a:rPr lang="ro-RO" dirty="0"/>
                  <a:t>+...+ </a:t>
                </a: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𝑙</m:t>
                            </m:r>
                          </m:e>
                        </m:acc>
                      </m:e>
                      <m:sub>
                        <m:r>
                          <a:rPr lang="ro-RO" b="0" i="1" smtClean="0">
                            <a:latin typeface="Cambria Math" panose="02040503050406030204" pitchFamily="18" charset="0"/>
                          </a:rPr>
                          <m:t>𝑛</m:t>
                        </m:r>
                      </m:sub>
                    </m:sSub>
                  </m:oMath>
                </a14:m>
                <a:r>
                  <a:rPr lang="ro-RO" dirty="0"/>
                  <a:t>= 0.</a:t>
                </a:r>
                <a:endParaRPr lang="en-US" dirty="0"/>
              </a:p>
            </p:txBody>
          </p:sp>
        </mc:Choice>
        <mc:Fallback xmlns="">
          <p:sp>
            <p:nvSpPr>
              <p:cNvPr id="14" name="Rectangle 13">
                <a:extLst>
                  <a:ext uri="{FF2B5EF4-FFF2-40B4-BE49-F238E27FC236}">
                    <a16:creationId xmlns:a16="http://schemas.microsoft.com/office/drawing/2014/main" id="{03E14C47-770B-48D6-8582-68284F50C32F}"/>
                  </a:ext>
                </a:extLst>
              </p:cNvPr>
              <p:cNvSpPr>
                <a:spLocks noRot="1" noChangeAspect="1" noMove="1" noResize="1" noEditPoints="1" noAdjustHandles="1" noChangeArrowheads="1" noChangeShapeType="1" noTextEdit="1"/>
              </p:cNvSpPr>
              <p:nvPr/>
            </p:nvSpPr>
            <p:spPr>
              <a:xfrm>
                <a:off x="6990657" y="3312574"/>
                <a:ext cx="2047868" cy="410305"/>
              </a:xfrm>
              <a:prstGeom prst="rect">
                <a:avLst/>
              </a:prstGeom>
              <a:blipFill>
                <a:blip r:embed="rId5"/>
                <a:stretch>
                  <a:fillRect l="-1190" t="-22059" r="-1190" b="-22059"/>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5FB913EB-A273-447E-BD73-93D9CB29961E}"/>
              </a:ext>
            </a:extLst>
          </p:cNvPr>
          <p:cNvSpPr/>
          <p:nvPr/>
        </p:nvSpPr>
        <p:spPr>
          <a:xfrm>
            <a:off x="1032779" y="5482079"/>
            <a:ext cx="5957878" cy="369332"/>
          </a:xfrm>
          <a:prstGeom prst="rect">
            <a:avLst/>
          </a:prstGeom>
        </p:spPr>
        <p:txBody>
          <a:bodyPr wrap="square">
            <a:spAutoFit/>
          </a:bodyPr>
          <a:lstStyle/>
          <a:p>
            <a:r>
              <a:rPr lang="ro-RO" dirty="0">
                <a:ea typeface="Calibri" panose="020F0502020204030204" pitchFamily="34" charset="0"/>
              </a:rPr>
              <a:t>2) Se identifică constantele  (vectori și/sau unghiuri)</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00B4BE94-5B5F-49D3-BACF-5E52AA223E87}"/>
                  </a:ext>
                </a:extLst>
              </p:cNvPr>
              <p:cNvSpPr/>
              <p:nvPr/>
            </p:nvSpPr>
            <p:spPr>
              <a:xfrm>
                <a:off x="1032779" y="5862395"/>
                <a:ext cx="9885912" cy="646331"/>
              </a:xfrm>
              <a:prstGeom prst="rect">
                <a:avLst/>
              </a:prstGeom>
            </p:spPr>
            <p:txBody>
              <a:bodyPr wrap="square">
                <a:spAutoFit/>
              </a:bodyPr>
              <a:lstStyle/>
              <a:p>
                <a:r>
                  <a:rPr lang="ro-RO" dirty="0">
                    <a:ea typeface="Calibri" panose="020F0502020204030204" pitchFamily="34" charset="0"/>
                  </a:rPr>
                  <a:t>3) Se identifică parametrul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a:latin typeface="Cambria Math" panose="02040503050406030204" pitchFamily="18" charset="0"/>
                          </a:rPr>
                          <m:t>1</m:t>
                        </m:r>
                      </m:sub>
                    </m:sSub>
                  </m:oMath>
                </a14:m>
                <a:r>
                  <a:rPr lang="ro-RO" dirty="0">
                    <a:ea typeface="Calibri" panose="020F0502020204030204" pitchFamily="34" charset="0"/>
                  </a:rPr>
                  <a:t> care definește poziția </a:t>
                </a:r>
                <a:r>
                  <a:rPr lang="ro-RO" dirty="0" err="1">
                    <a:ea typeface="Calibri" panose="020F0502020204030204" pitchFamily="34" charset="0"/>
                  </a:rPr>
                  <a:t>elem</a:t>
                </a:r>
                <a:r>
                  <a:rPr lang="ro-RO" dirty="0">
                    <a:ea typeface="Calibri" panose="020F0502020204030204" pitchFamily="34" charset="0"/>
                  </a:rPr>
                  <a:t>. conducător  și parametrul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𝑞</m:t>
                        </m:r>
                      </m:e>
                      <m:sub>
                        <m:r>
                          <m:rPr>
                            <m:sty m:val="p"/>
                          </m:rPr>
                          <a:rPr lang="ro-RO" b="0" i="0" smtClean="0">
                            <a:latin typeface="Cambria Math" panose="02040503050406030204" pitchFamily="18" charset="0"/>
                          </a:rPr>
                          <m:t>k</m:t>
                        </m:r>
                      </m:sub>
                    </m:sSub>
                  </m:oMath>
                </a14:m>
                <a:r>
                  <a:rPr lang="ro-RO" dirty="0">
                    <a:ea typeface="Calibri" panose="020F0502020204030204" pitchFamily="34" charset="0"/>
                  </a:rPr>
                  <a:t> care determină poziția </a:t>
                </a:r>
                <a:r>
                  <a:rPr lang="ro-RO" dirty="0" err="1">
                    <a:ea typeface="Calibri" panose="020F0502020204030204" pitchFamily="34" charset="0"/>
                  </a:rPr>
                  <a:t>elem</a:t>
                </a:r>
                <a:r>
                  <a:rPr lang="ro-RO" dirty="0">
                    <a:ea typeface="Calibri" panose="020F0502020204030204" pitchFamily="34" charset="0"/>
                  </a:rPr>
                  <a:t>. condus</a:t>
                </a:r>
              </a:p>
            </p:txBody>
          </p:sp>
        </mc:Choice>
        <mc:Fallback xmlns="">
          <p:sp>
            <p:nvSpPr>
              <p:cNvPr id="27" name="Rectangle 26">
                <a:extLst>
                  <a:ext uri="{FF2B5EF4-FFF2-40B4-BE49-F238E27FC236}">
                    <a16:creationId xmlns:a16="http://schemas.microsoft.com/office/drawing/2014/main" id="{00B4BE94-5B5F-49D3-BACF-5E52AA223E87}"/>
                  </a:ext>
                </a:extLst>
              </p:cNvPr>
              <p:cNvSpPr>
                <a:spLocks noRot="1" noChangeAspect="1" noMove="1" noResize="1" noEditPoints="1" noAdjustHandles="1" noChangeArrowheads="1" noChangeShapeType="1" noTextEdit="1"/>
              </p:cNvSpPr>
              <p:nvPr/>
            </p:nvSpPr>
            <p:spPr>
              <a:xfrm>
                <a:off x="1032779" y="5862395"/>
                <a:ext cx="9885912" cy="646331"/>
              </a:xfrm>
              <a:prstGeom prst="rect">
                <a:avLst/>
              </a:prstGeom>
              <a:blipFill>
                <a:blip r:embed="rId6"/>
                <a:stretch>
                  <a:fillRect l="-493" t="-5660" b="-14151"/>
                </a:stretch>
              </a:blipFill>
            </p:spPr>
            <p:txBody>
              <a:bodyPr/>
              <a:lstStyle/>
              <a:p>
                <a:r>
                  <a:rPr lang="en-US">
                    <a:noFill/>
                  </a:rPr>
                  <a:t> </a:t>
                </a:r>
              </a:p>
            </p:txBody>
          </p:sp>
        </mc:Fallback>
      </mc:AlternateContent>
      <p:graphicFrame>
        <p:nvGraphicFramePr>
          <p:cNvPr id="5" name="Object 4">
            <a:extLst>
              <a:ext uri="{FF2B5EF4-FFF2-40B4-BE49-F238E27FC236}">
                <a16:creationId xmlns:a16="http://schemas.microsoft.com/office/drawing/2014/main" id="{93614233-D8AA-45D7-87A3-DCF1491548CB}"/>
              </a:ext>
            </a:extLst>
          </p:cNvPr>
          <p:cNvGraphicFramePr>
            <a:graphicFrameLocks noChangeAspect="1"/>
          </p:cNvGraphicFramePr>
          <p:nvPr/>
        </p:nvGraphicFramePr>
        <p:xfrm>
          <a:off x="906157" y="2758212"/>
          <a:ext cx="3683300" cy="2528006"/>
        </p:xfrm>
        <a:graphic>
          <a:graphicData uri="http://schemas.openxmlformats.org/presentationml/2006/ole">
            <mc:AlternateContent xmlns:mc="http://schemas.openxmlformats.org/markup-compatibility/2006">
              <mc:Choice xmlns:v="urn:schemas-microsoft-com:vml" Requires="v">
                <p:oleObj spid="_x0000_s10242" name="Visio" r:id="rId7" imgW="2848087" imgH="1962207" progId="Visio.Drawing.15">
                  <p:embed/>
                </p:oleObj>
              </mc:Choice>
              <mc:Fallback>
                <p:oleObj name="Visio" r:id="rId7" imgW="2848087" imgH="1962207" progId="Visio.Drawing.15">
                  <p:embed/>
                  <p:pic>
                    <p:nvPicPr>
                      <p:cNvPr id="5" name="Object 4">
                        <a:extLst>
                          <a:ext uri="{FF2B5EF4-FFF2-40B4-BE49-F238E27FC236}">
                            <a16:creationId xmlns:a16="http://schemas.microsoft.com/office/drawing/2014/main" id="{93614233-D8AA-45D7-87A3-DCF1491548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6157" y="2758212"/>
                        <a:ext cx="3683300" cy="2528006"/>
                      </a:xfrm>
                      <a:prstGeom prst="rect">
                        <a:avLst/>
                      </a:prstGeom>
                      <a:noFill/>
                    </p:spPr>
                  </p:pic>
                </p:oleObj>
              </mc:Fallback>
            </mc:AlternateContent>
          </a:graphicData>
        </a:graphic>
      </p:graphicFrame>
      <p:cxnSp>
        <p:nvCxnSpPr>
          <p:cNvPr id="12" name="Straight Connector 11">
            <a:extLst>
              <a:ext uri="{FF2B5EF4-FFF2-40B4-BE49-F238E27FC236}">
                <a16:creationId xmlns:a16="http://schemas.microsoft.com/office/drawing/2014/main" id="{5D7BDDFF-A788-442C-A735-FF4FAE4D397F}"/>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439505C-0F46-471E-AFC1-D20F683EB3BD}"/>
              </a:ext>
            </a:extLst>
          </p:cNvPr>
          <p:cNvSpPr/>
          <p:nvPr/>
        </p:nvSpPr>
        <p:spPr>
          <a:xfrm>
            <a:off x="730897" y="311658"/>
            <a:ext cx="5796523"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CINEMATICĂ</a:t>
            </a:r>
            <a:endParaRPr lang="en-US" sz="2400" dirty="0"/>
          </a:p>
        </p:txBody>
      </p:sp>
      <p:sp>
        <p:nvSpPr>
          <p:cNvPr id="2" name="Rectangle 1">
            <a:extLst>
              <a:ext uri="{FF2B5EF4-FFF2-40B4-BE49-F238E27FC236}">
                <a16:creationId xmlns:a16="http://schemas.microsoft.com/office/drawing/2014/main" id="{27C5A20D-838A-42F9-ACAE-353B8270CB5A}"/>
              </a:ext>
            </a:extLst>
          </p:cNvPr>
          <p:cNvSpPr/>
          <p:nvPr/>
        </p:nvSpPr>
        <p:spPr>
          <a:xfrm>
            <a:off x="4782832" y="2839513"/>
            <a:ext cx="7063665" cy="369332"/>
          </a:xfrm>
          <a:prstGeom prst="rect">
            <a:avLst/>
          </a:prstGeom>
        </p:spPr>
        <p:txBody>
          <a:bodyPr wrap="none">
            <a:spAutoFit/>
          </a:bodyPr>
          <a:lstStyle/>
          <a:p>
            <a:r>
              <a:rPr lang="ro-RO" dirty="0">
                <a:ea typeface="Calibri" panose="020F0502020204030204" pitchFamily="34" charset="0"/>
              </a:rPr>
              <a:t>1) Se scrie ecuația de închidere </a:t>
            </a:r>
            <a:r>
              <a:rPr lang="ro-RO" dirty="0" err="1">
                <a:ea typeface="Calibri" panose="020F0502020204030204" pitchFamily="34" charset="0"/>
              </a:rPr>
              <a:t>pt</a:t>
            </a:r>
            <a:r>
              <a:rPr lang="ro-RO" dirty="0">
                <a:ea typeface="Calibri" panose="020F0502020204030204" pitchFamily="34" charset="0"/>
              </a:rPr>
              <a:t> conturul vectorial asociat mecanismului</a:t>
            </a:r>
            <a:endParaRPr lang="en-US" dirty="0"/>
          </a:p>
        </p:txBody>
      </p:sp>
    </p:spTree>
    <p:extLst>
      <p:ext uri="{BB962C8B-B14F-4D97-AF65-F5344CB8AC3E}">
        <p14:creationId xmlns:p14="http://schemas.microsoft.com/office/powerpoint/2010/main" val="1014242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D8FD709-1CE5-467E-BB71-52626F4D3314}"/>
              </a:ext>
            </a:extLst>
          </p:cNvPr>
          <p:cNvSpPr/>
          <p:nvPr/>
        </p:nvSpPr>
        <p:spPr>
          <a:xfrm>
            <a:off x="730897" y="758169"/>
            <a:ext cx="5433026" cy="369332"/>
          </a:xfrm>
          <a:prstGeom prst="rect">
            <a:avLst/>
          </a:prstGeom>
        </p:spPr>
        <p:txBody>
          <a:bodyPr wrap="none">
            <a:spAutoFit/>
          </a:bodyPr>
          <a:lstStyle/>
          <a:p>
            <a:r>
              <a:rPr lang="ro-RO" b="1" dirty="0"/>
              <a:t>Analiza cinematică cu ajutorul funcțiilor de transmitere</a:t>
            </a:r>
            <a:endParaRPr lang="en-US" b="1" dirty="0"/>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D9901AEE-B03A-43C4-8C3B-77BB3613C892}"/>
                  </a:ext>
                </a:extLst>
              </p:cNvPr>
              <p:cNvSpPr/>
              <p:nvPr/>
            </p:nvSpPr>
            <p:spPr>
              <a:xfrm>
                <a:off x="3846152" y="6144904"/>
                <a:ext cx="1816170" cy="415498"/>
              </a:xfrm>
              <a:prstGeom prst="rect">
                <a:avLst/>
              </a:prstGeom>
              <a:ln w="19050">
                <a:solidFill>
                  <a:srgbClr val="FF0000"/>
                </a:solidFill>
              </a:ln>
            </p:spPr>
            <p:txBody>
              <a:bodyPr wrap="square">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a:latin typeface="Cambria Math" panose="02040503050406030204" pitchFamily="18" charset="0"/>
                            </a:rPr>
                            <m:t>ℛ</m:t>
                          </m:r>
                        </m:e>
                        <m:sub>
                          <m:r>
                            <a:rPr lang="en-US" sz="1600" i="1">
                              <a:latin typeface="Cambria Math" panose="02040503050406030204" pitchFamily="18" charset="0"/>
                            </a:rPr>
                            <m:t>𝑘</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𝑞</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𝑞</m:t>
                              </m:r>
                            </m:e>
                            <m:sub>
                              <m:r>
                                <a:rPr lang="en-US" sz="1600" i="1">
                                  <a:latin typeface="Cambria Math" panose="02040503050406030204" pitchFamily="18" charset="0"/>
                                </a:rPr>
                                <m:t>𝑘</m:t>
                              </m:r>
                            </m:sub>
                          </m:sSub>
                        </m:e>
                      </m:d>
                      <m:r>
                        <a:rPr lang="en-US" sz="1600" i="0">
                          <a:latin typeface="Cambria Math" panose="02040503050406030204" pitchFamily="18" charset="0"/>
                        </a:rPr>
                        <m:t>=0</m:t>
                      </m:r>
                    </m:oMath>
                  </m:oMathPara>
                </a14:m>
                <a:endParaRPr lang="en-US" sz="1600" dirty="0"/>
              </a:p>
            </p:txBody>
          </p:sp>
        </mc:Choice>
        <mc:Fallback xmlns="">
          <p:sp>
            <p:nvSpPr>
              <p:cNvPr id="30" name="Rectangle 29">
                <a:extLst>
                  <a:ext uri="{FF2B5EF4-FFF2-40B4-BE49-F238E27FC236}">
                    <a16:creationId xmlns:a16="http://schemas.microsoft.com/office/drawing/2014/main" id="{D9901AEE-B03A-43C4-8C3B-77BB3613C892}"/>
                  </a:ext>
                </a:extLst>
              </p:cNvPr>
              <p:cNvSpPr>
                <a:spLocks noRot="1" noChangeAspect="1" noMove="1" noResize="1" noEditPoints="1" noAdjustHandles="1" noChangeArrowheads="1" noChangeShapeType="1" noTextEdit="1"/>
              </p:cNvSpPr>
              <p:nvPr/>
            </p:nvSpPr>
            <p:spPr>
              <a:xfrm>
                <a:off x="3846152" y="6144904"/>
                <a:ext cx="1816170" cy="415498"/>
              </a:xfrm>
              <a:prstGeom prst="rect">
                <a:avLst/>
              </a:prstGeom>
              <a:blipFill>
                <a:blip r:embed="rId2"/>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8798F508-604C-47EB-8D0D-FA28808B8A9E}"/>
                  </a:ext>
                </a:extLst>
              </p:cNvPr>
              <p:cNvSpPr/>
              <p:nvPr/>
            </p:nvSpPr>
            <p:spPr>
              <a:xfrm>
                <a:off x="6231989" y="6203195"/>
                <a:ext cx="1185837" cy="338554"/>
              </a:xfrm>
              <a:prstGeom prst="rect">
                <a:avLst/>
              </a:prstGeom>
              <a:ln w="19050">
                <a:solidFill>
                  <a:srgbClr val="0070C0"/>
                </a:solidFill>
              </a:ln>
            </p:spPr>
            <p:txBody>
              <a:bodyPr wrap="none">
                <a:spAutoFit/>
              </a:bodyPr>
              <a:lstStyle/>
              <a:p>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𝑞</m:t>
                        </m:r>
                      </m:e>
                      <m:sub>
                        <m:r>
                          <a:rPr lang="en-US" sz="1600" i="1">
                            <a:latin typeface="Cambria Math" panose="02040503050406030204" pitchFamily="18" charset="0"/>
                          </a:rPr>
                          <m:t>𝑘</m:t>
                        </m:r>
                      </m:sub>
                    </m:sSub>
                    <m:r>
                      <a:rPr lang="ro-RO" sz="1600" b="0" i="1" smtClean="0">
                        <a:latin typeface="Cambria Math" panose="02040503050406030204" pitchFamily="18" charset="0"/>
                      </a:rPr>
                      <m:t>=</m:t>
                    </m:r>
                  </m:oMath>
                </a14:m>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𝑞</m:t>
                        </m:r>
                      </m:e>
                      <m:sub>
                        <m:r>
                          <a:rPr lang="en-US" sz="1600" i="1">
                            <a:latin typeface="Cambria Math" panose="02040503050406030204" pitchFamily="18" charset="0"/>
                          </a:rPr>
                          <m:t>𝑘</m:t>
                        </m:r>
                      </m:sub>
                    </m:sSub>
                  </m:oMath>
                </a14:m>
                <a:r>
                  <a:rPr lang="ro-RO" sz="1600" dirty="0"/>
                  <a:t>(</a:t>
                </a:r>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𝑞</m:t>
                        </m:r>
                      </m:e>
                      <m:sub>
                        <m:r>
                          <a:rPr lang="ro-RO" sz="1600" b="0" i="1" smtClean="0">
                            <a:latin typeface="Cambria Math" panose="02040503050406030204" pitchFamily="18" charset="0"/>
                          </a:rPr>
                          <m:t>1</m:t>
                        </m:r>
                      </m:sub>
                    </m:sSub>
                  </m:oMath>
                </a14:m>
                <a:r>
                  <a:rPr lang="ro-RO" sz="1600" dirty="0"/>
                  <a:t>)</a:t>
                </a:r>
                <a:endParaRPr lang="en-US" sz="1600" dirty="0"/>
              </a:p>
            </p:txBody>
          </p:sp>
        </mc:Choice>
        <mc:Fallback xmlns="">
          <p:sp>
            <p:nvSpPr>
              <p:cNvPr id="31" name="Rectangle 30">
                <a:extLst>
                  <a:ext uri="{FF2B5EF4-FFF2-40B4-BE49-F238E27FC236}">
                    <a16:creationId xmlns:a16="http://schemas.microsoft.com/office/drawing/2014/main" id="{8798F508-604C-47EB-8D0D-FA28808B8A9E}"/>
                  </a:ext>
                </a:extLst>
              </p:cNvPr>
              <p:cNvSpPr>
                <a:spLocks noRot="1" noChangeAspect="1" noMove="1" noResize="1" noEditPoints="1" noAdjustHandles="1" noChangeArrowheads="1" noChangeShapeType="1" noTextEdit="1"/>
              </p:cNvSpPr>
              <p:nvPr/>
            </p:nvSpPr>
            <p:spPr>
              <a:xfrm>
                <a:off x="6231989" y="6203195"/>
                <a:ext cx="1185837" cy="338554"/>
              </a:xfrm>
              <a:prstGeom prst="rect">
                <a:avLst/>
              </a:prstGeom>
              <a:blipFill>
                <a:blip r:embed="rId3"/>
                <a:stretch>
                  <a:fillRect t="-3448" r="-1010" b="-18966"/>
                </a:stretch>
              </a:blipFill>
              <a:ln w="19050">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7521403-853D-47F4-9D65-4AC557F9AD4C}"/>
                  </a:ext>
                </a:extLst>
              </p:cNvPr>
              <p:cNvSpPr txBox="1"/>
              <p:nvPr/>
            </p:nvSpPr>
            <p:spPr>
              <a:xfrm>
                <a:off x="818837" y="5048488"/>
                <a:ext cx="4584011" cy="626197"/>
              </a:xfrm>
              <a:prstGeom prst="rect">
                <a:avLst/>
              </a:prstGeom>
              <a:noFill/>
            </p:spPr>
            <p:txBody>
              <a:bodyPr wrap="non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eqArr>
                            <m:eqArrPr>
                              <m:ctrlPr>
                                <a:rPr lang="en-US" sz="1600" i="1" smtClean="0">
                                  <a:latin typeface="Cambria Math" panose="02040503050406030204" pitchFamily="18" charset="0"/>
                                </a:rPr>
                              </m:ctrlPr>
                            </m:eqArrPr>
                            <m:e>
                              <m:sSub>
                                <m:sSubPr>
                                  <m:ctrlPr>
                                    <a:rPr lang="en-US" sz="1600" i="1" smtClean="0">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0</m:t>
                                          </m:r>
                                        </m:sub>
                                      </m:sSub>
                                    </m:e>
                                  </m:func>
                                  <m:r>
                                    <a:rPr lang="en-US" sz="1600" i="0">
                                      <a:latin typeface="Cambria Math" panose="02040503050406030204" pitchFamily="18" charset="0"/>
                                    </a:rPr>
                                    <m:t>+</m:t>
                                  </m:r>
                                  <m:r>
                                    <a:rPr lang="en-US" sz="1600" i="1">
                                      <a:latin typeface="Cambria Math" panose="02040503050406030204" pitchFamily="18" charset="0"/>
                                    </a:rPr>
                                    <m:t>𝑙</m:t>
                                  </m:r>
                                </m:e>
                                <m:sub>
                                  <m:r>
                                    <a:rPr lang="en-US" sz="1600" i="0">
                                      <a:latin typeface="Cambria Math" panose="02040503050406030204" pitchFamily="18" charset="0"/>
                                    </a:rPr>
                                    <m:t>1</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e>
                              </m:func>
                              <m:r>
                                <a:rPr lang="ro-RO" sz="1600" b="0" i="0" smtClean="0">
                                  <a:latin typeface="Cambria Math" panose="02040503050406030204" pitchFamily="18" charset="0"/>
                                </a:rPr>
                                <m:t>+</m:t>
                              </m:r>
                              <m:r>
                                <a:rPr lang="ro-RO" sz="1600" b="0" i="1" smtClean="0">
                                  <a:latin typeface="Cambria Math" panose="02040503050406030204" pitchFamily="18" charset="0"/>
                                </a:rPr>
                                <m:t>…</m:t>
                              </m:r>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1">
                                      <a:latin typeface="Cambria Math" panose="02040503050406030204" pitchFamily="18" charset="0"/>
                                    </a:rPr>
                                    <m:t>𝑛</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1">
                                          <a:latin typeface="Cambria Math" panose="02040503050406030204" pitchFamily="18" charset="0"/>
                                        </a:rPr>
                                        <m:t>𝑛</m:t>
                                      </m:r>
                                    </m:sub>
                                  </m:sSub>
                                </m:e>
                              </m:func>
                              <m:r>
                                <a:rPr lang="en-US" sz="1600" i="0">
                                  <a:latin typeface="Cambria Math" panose="02040503050406030204" pitchFamily="18" charset="0"/>
                                </a:rPr>
                                <m:t>=</m:t>
                              </m:r>
                              <m:r>
                                <a:rPr lang="ro-RO"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a:latin typeface="Cambria Math" panose="02040503050406030204" pitchFamily="18" charset="0"/>
                                    </a:rPr>
                                    <m:t>2</m:t>
                                  </m:r>
                                </m:sub>
                              </m:sSub>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cos</m:t>
                                  </m:r>
                                </m:fName>
                                <m:e>
                                  <m:sSub>
                                    <m:sSubPr>
                                      <m:ctrlPr>
                                        <a:rPr lang="en-US" sz="1600" b="1" i="1" smtClean="0">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𝝋</m:t>
                                      </m:r>
                                    </m:e>
                                    <m:sub>
                                      <m:r>
                                        <a:rPr lang="en-US" sz="1600" b="1" i="1">
                                          <a:solidFill>
                                            <a:srgbClr val="FF0000"/>
                                          </a:solidFill>
                                          <a:latin typeface="Cambria Math" panose="02040503050406030204" pitchFamily="18" charset="0"/>
                                        </a:rPr>
                                        <m:t>𝟐</m:t>
                                      </m:r>
                                    </m:sub>
                                  </m:sSub>
                                </m:e>
                              </m:func>
                            </m:e>
                            <m:e>
                              <m:sSub>
                                <m:sSubPr>
                                  <m:ctrlPr>
                                    <a:rPr lang="en-US" sz="1600" i="1" smtClean="0">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0</m:t>
                                      </m:r>
                                    </m:sub>
                                  </m:sSub>
                                  <m:r>
                                    <a:rPr lang="en-US" sz="1600" i="0">
                                      <a:latin typeface="Cambria Math" panose="02040503050406030204" pitchFamily="18" charset="0"/>
                                    </a:rPr>
                                    <m:t>+</m:t>
                                  </m:r>
                                </m:e>
                              </m:func>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e>
                              </m:func>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1">
                                      <a:latin typeface="Cambria Math" panose="02040503050406030204" pitchFamily="18" charset="0"/>
                                    </a:rPr>
                                    <m:t>𝑛</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1">
                                          <a:latin typeface="Cambria Math" panose="02040503050406030204" pitchFamily="18" charset="0"/>
                                        </a:rPr>
                                        <m:t>𝑛</m:t>
                                      </m:r>
                                    </m:sub>
                                  </m:sSub>
                                </m:e>
                              </m:func>
                              <m:r>
                                <a:rPr lang="ro-RO" sz="1600" b="0" i="1" smtClean="0">
                                  <a:latin typeface="Cambria Math" panose="02040503050406030204" pitchFamily="18" charset="0"/>
                                </a:rPr>
                                <m:t>=</m:t>
                              </m:r>
                              <m:r>
                                <a:rPr lang="ro-RO" sz="1600" b="0" i="0"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a:latin typeface="Cambria Math" panose="02040503050406030204" pitchFamily="18" charset="0"/>
                                    </a:rPr>
                                    <m:t>2</m:t>
                                  </m:r>
                                </m:sub>
                              </m:sSub>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sin</m:t>
                                  </m:r>
                                </m:fName>
                                <m:e>
                                  <m:sSub>
                                    <m:sSubPr>
                                      <m:ctrlPr>
                                        <a:rPr lang="en-US" sz="1600" b="1" i="1" smtClean="0">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𝝋</m:t>
                                      </m:r>
                                    </m:e>
                                    <m:sub>
                                      <m:r>
                                        <a:rPr lang="en-US" sz="1600" b="1" i="1">
                                          <a:solidFill>
                                            <a:srgbClr val="FF0000"/>
                                          </a:solidFill>
                                          <a:latin typeface="Cambria Math" panose="02040503050406030204" pitchFamily="18" charset="0"/>
                                        </a:rPr>
                                        <m:t>𝟐</m:t>
                                      </m:r>
                                    </m:sub>
                                  </m:sSub>
                                </m:e>
                              </m:func>
                            </m:e>
                          </m:eqArr>
                        </m:e>
                      </m:d>
                    </m:oMath>
                  </m:oMathPara>
                </a14:m>
                <a:endParaRPr lang="en-US" sz="1600" dirty="0"/>
              </a:p>
            </p:txBody>
          </p:sp>
        </mc:Choice>
        <mc:Fallback xmlns="">
          <p:sp>
            <p:nvSpPr>
              <p:cNvPr id="32" name="TextBox 31">
                <a:extLst>
                  <a:ext uri="{FF2B5EF4-FFF2-40B4-BE49-F238E27FC236}">
                    <a16:creationId xmlns:a16="http://schemas.microsoft.com/office/drawing/2014/main" id="{57521403-853D-47F4-9D65-4AC557F9AD4C}"/>
                  </a:ext>
                </a:extLst>
              </p:cNvPr>
              <p:cNvSpPr txBox="1">
                <a:spLocks noRot="1" noChangeAspect="1" noMove="1" noResize="1" noEditPoints="1" noAdjustHandles="1" noChangeArrowheads="1" noChangeShapeType="1" noTextEdit="1"/>
              </p:cNvSpPr>
              <p:nvPr/>
            </p:nvSpPr>
            <p:spPr>
              <a:xfrm>
                <a:off x="818837" y="5048488"/>
                <a:ext cx="4584011" cy="626197"/>
              </a:xfrm>
              <a:prstGeom prst="rect">
                <a:avLst/>
              </a:prstGeom>
              <a:blipFill>
                <a:blip r:embed="rId4"/>
                <a:stretch>
                  <a:fillRect/>
                </a:stretch>
              </a:blipFill>
            </p:spPr>
            <p:txBody>
              <a:bodyPr/>
              <a:lstStyle/>
              <a:p>
                <a:r>
                  <a:rPr lang="en-US">
                    <a:noFill/>
                  </a:rPr>
                  <a:t> </a:t>
                </a:r>
              </a:p>
            </p:txBody>
          </p:sp>
        </mc:Fallback>
      </mc:AlternateContent>
      <p:cxnSp>
        <p:nvCxnSpPr>
          <p:cNvPr id="33" name="Straight Connector 32">
            <a:extLst>
              <a:ext uri="{FF2B5EF4-FFF2-40B4-BE49-F238E27FC236}">
                <a16:creationId xmlns:a16="http://schemas.microsoft.com/office/drawing/2014/main" id="{0FA0C824-6058-4C3B-8229-33D1CEAAA35C}"/>
              </a:ext>
            </a:extLst>
          </p:cNvPr>
          <p:cNvCxnSpPr/>
          <p:nvPr/>
        </p:nvCxnSpPr>
        <p:spPr>
          <a:xfrm>
            <a:off x="5349969" y="511310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21BA5C4-70DA-4D51-B4D7-9DA86EA4126B}"/>
              </a:ext>
            </a:extLst>
          </p:cNvPr>
          <p:cNvSpPr txBox="1"/>
          <p:nvPr/>
        </p:nvSpPr>
        <p:spPr>
          <a:xfrm>
            <a:off x="5338635" y="4943823"/>
            <a:ext cx="288862" cy="338554"/>
          </a:xfrm>
          <a:prstGeom prst="rect">
            <a:avLst/>
          </a:prstGeom>
          <a:noFill/>
        </p:spPr>
        <p:txBody>
          <a:bodyPr wrap="none" rtlCol="0">
            <a:spAutoFit/>
          </a:bodyPr>
          <a:lstStyle/>
          <a:p>
            <a:r>
              <a:rPr lang="ro-RO" sz="1600" dirty="0"/>
              <a:t>2</a:t>
            </a:r>
            <a:endParaRPr lang="en-US" sz="1600" dirty="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8186B39-7789-41B7-A561-8790CE3FA9D0}"/>
                  </a:ext>
                </a:extLst>
              </p:cNvPr>
              <p:cNvSpPr txBox="1"/>
              <p:nvPr/>
            </p:nvSpPr>
            <p:spPr>
              <a:xfrm>
                <a:off x="5996518" y="5048488"/>
                <a:ext cx="5792483" cy="626197"/>
              </a:xfrm>
              <a:prstGeom prst="rect">
                <a:avLst/>
              </a:prstGeom>
              <a:noFill/>
            </p:spPr>
            <p:txBody>
              <a:bodyPr wrap="non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eqArr>
                            <m:eqArrPr>
                              <m:ctrlPr>
                                <a:rPr lang="en-US" sz="1600" i="1" smtClean="0">
                                  <a:latin typeface="Cambria Math" panose="02040503050406030204" pitchFamily="18" charset="0"/>
                                </a:rPr>
                              </m:ctrlPr>
                            </m:eqArrPr>
                            <m:e>
                              <m:sSub>
                                <m:sSubPr>
                                  <m:ctrlPr>
                                    <a:rPr lang="en-US" sz="1600" i="1" smtClean="0">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0</m:t>
                                          </m:r>
                                        </m:sub>
                                      </m:sSub>
                                    </m:e>
                                  </m:func>
                                  <m:r>
                                    <a:rPr lang="en-US" sz="1600" i="0">
                                      <a:latin typeface="Cambria Math" panose="02040503050406030204" pitchFamily="18" charset="0"/>
                                    </a:rPr>
                                    <m:t>+</m:t>
                                  </m:r>
                                  <m:r>
                                    <a:rPr lang="en-US" sz="1600" i="1">
                                      <a:latin typeface="Cambria Math" panose="02040503050406030204" pitchFamily="18" charset="0"/>
                                    </a:rPr>
                                    <m:t>𝑙</m:t>
                                  </m:r>
                                </m:e>
                                <m:sub>
                                  <m:r>
                                    <a:rPr lang="en-US" sz="1600" i="0">
                                      <a:latin typeface="Cambria Math" panose="02040503050406030204" pitchFamily="18" charset="0"/>
                                    </a:rPr>
                                    <m:t>1</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e>
                              </m:func>
                              <m:r>
                                <a:rPr lang="ro-RO" sz="1600" b="0" i="0" smtClean="0">
                                  <a:latin typeface="Cambria Math" panose="02040503050406030204" pitchFamily="18" charset="0"/>
                                </a:rPr>
                                <m:t>+</m:t>
                              </m:r>
                              <m:sSub>
                                <m:sSubPr>
                                  <m:ctrlPr>
                                    <a:rPr lang="en-US" sz="1600" b="1" i="1" smtClean="0">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𝒍</m:t>
                                  </m:r>
                                </m:e>
                                <m:sub>
                                  <m:r>
                                    <a:rPr lang="en-US" sz="1600" b="1" i="1">
                                      <a:solidFill>
                                        <a:srgbClr val="FF0000"/>
                                      </a:solidFill>
                                      <a:latin typeface="Cambria Math" panose="02040503050406030204" pitchFamily="18" charset="0"/>
                                    </a:rPr>
                                    <m:t>𝟐</m:t>
                                  </m:r>
                                </m:sub>
                              </m:sSub>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a:latin typeface="Cambria Math" panose="02040503050406030204" pitchFamily="18" charset="0"/>
                                        </a:rPr>
                                        <m:t>2</m:t>
                                      </m:r>
                                    </m:sub>
                                  </m:sSub>
                                </m:e>
                              </m:func>
                              <m:r>
                                <a:rPr lang="ro-RO" sz="1600" b="0" i="1" smtClean="0">
                                  <a:latin typeface="Cambria Math" panose="02040503050406030204" pitchFamily="18" charset="0"/>
                                </a:rPr>
                                <m:t>+…</m:t>
                              </m:r>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1">
                                      <a:latin typeface="Cambria Math" panose="02040503050406030204" pitchFamily="18" charset="0"/>
                                    </a:rPr>
                                    <m:t>𝑛</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1">
                                          <a:latin typeface="Cambria Math" panose="02040503050406030204" pitchFamily="18" charset="0"/>
                                        </a:rPr>
                                        <m:t>𝑛</m:t>
                                      </m:r>
                                    </m:sub>
                                  </m:sSub>
                                </m:e>
                              </m:func>
                              <m:r>
                                <a:rPr lang="en-US" sz="1600" i="0">
                                  <a:latin typeface="Cambria Math" panose="02040503050406030204" pitchFamily="18" charset="0"/>
                                </a:rPr>
                                <m:t>=</m:t>
                              </m:r>
                              <m:r>
                                <a:rPr lang="ro-RO" sz="1600" b="0" i="1" smtClean="0">
                                  <a:latin typeface="Cambria Math" panose="02040503050406030204" pitchFamily="18" charset="0"/>
                                </a:rPr>
                                <m:t>0</m:t>
                              </m:r>
                              <m:r>
                                <a:rPr lang="ro-RO" sz="1600" b="0" i="1" smtClean="0">
                                  <a:latin typeface="Cambria Math" panose="02040503050406030204" pitchFamily="18" charset="0"/>
                                  <a:ea typeface="Cambria Math" panose="02040503050406030204" pitchFamily="18" charset="0"/>
                                </a:rPr>
                                <m:t>∕(</m:t>
                              </m:r>
                              <m:r>
                                <a:rPr lang="ro-RO" sz="1600" b="0" i="1" smtClean="0">
                                  <a:latin typeface="Cambria Math" panose="02040503050406030204" pitchFamily="18" charset="0"/>
                                </a:rPr>
                                <m:t>−</m:t>
                              </m:r>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a:latin typeface="Cambria Math" panose="02040503050406030204" pitchFamily="18" charset="0"/>
                                        </a:rPr>
                                        <m:t>2</m:t>
                                      </m:r>
                                    </m:sub>
                                  </m:sSub>
                                  <m:r>
                                    <a:rPr lang="ro-RO" sz="1600" b="0" i="1" smtClean="0">
                                      <a:latin typeface="Cambria Math" panose="02040503050406030204" pitchFamily="18" charset="0"/>
                                    </a:rPr>
                                    <m:t>)</m:t>
                                  </m:r>
                                </m:e>
                              </m:func>
                            </m:e>
                            <m:e>
                              <m:sSub>
                                <m:sSubPr>
                                  <m:ctrlPr>
                                    <a:rPr lang="en-US" sz="1600" i="1" smtClean="0">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0</m:t>
                                      </m:r>
                                    </m:sub>
                                  </m:sSub>
                                  <m:r>
                                    <a:rPr lang="en-US" sz="1600" i="0">
                                      <a:latin typeface="Cambria Math" panose="02040503050406030204" pitchFamily="18" charset="0"/>
                                    </a:rPr>
                                    <m:t>+</m:t>
                                  </m:r>
                                </m:e>
                              </m:func>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e>
                              </m:func>
                              <m:r>
                                <a:rPr lang="en-US" sz="1600" i="0">
                                  <a:latin typeface="Cambria Math" panose="02040503050406030204" pitchFamily="18" charset="0"/>
                                </a:rPr>
                                <m:t>+</m:t>
                              </m:r>
                              <m:sSub>
                                <m:sSubPr>
                                  <m:ctrlPr>
                                    <a:rPr lang="en-US" sz="1600" b="1" i="1" smtClean="0">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𝒍</m:t>
                                  </m:r>
                                </m:e>
                                <m:sub>
                                  <m:r>
                                    <a:rPr lang="en-US" sz="1600" b="1" i="1">
                                      <a:solidFill>
                                        <a:srgbClr val="FF0000"/>
                                      </a:solidFill>
                                      <a:latin typeface="Cambria Math" panose="02040503050406030204" pitchFamily="18" charset="0"/>
                                    </a:rPr>
                                    <m:t>𝟐</m:t>
                                  </m:r>
                                </m:sub>
                              </m:sSub>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a:latin typeface="Cambria Math" panose="02040503050406030204" pitchFamily="18" charset="0"/>
                                        </a:rPr>
                                        <m:t>2</m:t>
                                      </m:r>
                                    </m:sub>
                                  </m:sSub>
                                </m:e>
                              </m:func>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1">
                                      <a:latin typeface="Cambria Math" panose="02040503050406030204" pitchFamily="18" charset="0"/>
                                    </a:rPr>
                                    <m:t>𝑛</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1">
                                          <a:latin typeface="Cambria Math" panose="02040503050406030204" pitchFamily="18" charset="0"/>
                                        </a:rPr>
                                        <m:t>𝑛</m:t>
                                      </m:r>
                                    </m:sub>
                                  </m:sSub>
                                </m:e>
                              </m:func>
                              <m:r>
                                <a:rPr lang="ro-RO" sz="1600" b="0" i="1" smtClean="0">
                                  <a:latin typeface="Cambria Math" panose="02040503050406030204" pitchFamily="18" charset="0"/>
                                </a:rPr>
                                <m:t>=</m:t>
                              </m:r>
                              <m:r>
                                <a:rPr lang="ro-RO" sz="1600" b="0" i="0" smtClean="0">
                                  <a:latin typeface="Cambria Math" panose="02040503050406030204" pitchFamily="18" charset="0"/>
                                </a:rPr>
                                <m:t>0</m:t>
                              </m:r>
                              <m:r>
                                <a:rPr lang="ro-RO" sz="1600" b="0" i="1" smtClean="0">
                                  <a:latin typeface="Cambria Math" panose="02040503050406030204" pitchFamily="18" charset="0"/>
                                  <a:ea typeface="Cambria Math" panose="02040503050406030204" pitchFamily="18" charset="0"/>
                                </a:rPr>
                                <m:t>∕(</m:t>
                              </m:r>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a:latin typeface="Cambria Math" panose="02040503050406030204" pitchFamily="18" charset="0"/>
                                        </a:rPr>
                                        <m:t>2</m:t>
                                      </m:r>
                                    </m:sub>
                                  </m:sSub>
                                </m:e>
                              </m:func>
                              <m:r>
                                <a:rPr lang="ro-RO" sz="1600" b="0" i="1" smtClean="0">
                                  <a:latin typeface="Cambria Math" panose="02040503050406030204" pitchFamily="18" charset="0"/>
                                </a:rPr>
                                <m:t>)</m:t>
                              </m:r>
                            </m:e>
                          </m:eqArr>
                        </m:e>
                      </m:d>
                    </m:oMath>
                  </m:oMathPara>
                </a14:m>
                <a:endParaRPr lang="en-US" sz="1600" dirty="0"/>
              </a:p>
            </p:txBody>
          </p:sp>
        </mc:Choice>
        <mc:Fallback xmlns="">
          <p:sp>
            <p:nvSpPr>
              <p:cNvPr id="35" name="TextBox 34">
                <a:extLst>
                  <a:ext uri="{FF2B5EF4-FFF2-40B4-BE49-F238E27FC236}">
                    <a16:creationId xmlns:a16="http://schemas.microsoft.com/office/drawing/2014/main" id="{98186B39-7789-41B7-A561-8790CE3FA9D0}"/>
                  </a:ext>
                </a:extLst>
              </p:cNvPr>
              <p:cNvSpPr txBox="1">
                <a:spLocks noRot="1" noChangeAspect="1" noMove="1" noResize="1" noEditPoints="1" noAdjustHandles="1" noChangeArrowheads="1" noChangeShapeType="1" noTextEdit="1"/>
              </p:cNvSpPr>
              <p:nvPr/>
            </p:nvSpPr>
            <p:spPr>
              <a:xfrm>
                <a:off x="5996518" y="5048488"/>
                <a:ext cx="5792483" cy="626197"/>
              </a:xfrm>
              <a:prstGeom prst="rect">
                <a:avLst/>
              </a:prstGeom>
              <a:blipFill>
                <a:blip r:embed="rId5"/>
                <a:stretch>
                  <a:fillRect/>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1FAF06F7-F475-4CE0-8F93-D5504DACA3CD}"/>
              </a:ext>
            </a:extLst>
          </p:cNvPr>
          <p:cNvSpPr/>
          <p:nvPr/>
        </p:nvSpPr>
        <p:spPr>
          <a:xfrm>
            <a:off x="1508653" y="4482127"/>
            <a:ext cx="2337499" cy="338554"/>
          </a:xfrm>
          <a:prstGeom prst="rect">
            <a:avLst/>
          </a:prstGeom>
        </p:spPr>
        <p:txBody>
          <a:bodyPr wrap="none">
            <a:spAutoFit/>
          </a:bodyPr>
          <a:lstStyle/>
          <a:p>
            <a:r>
              <a:rPr lang="ro-RO" sz="1600" dirty="0">
                <a:ea typeface="Calibri" panose="020F0502020204030204" pitchFamily="34" charset="0"/>
              </a:rPr>
              <a:t>Caz 1: se elimină un unghi</a:t>
            </a:r>
          </a:p>
        </p:txBody>
      </p:sp>
      <p:sp>
        <p:nvSpPr>
          <p:cNvPr id="37" name="Rectangle 36">
            <a:extLst>
              <a:ext uri="{FF2B5EF4-FFF2-40B4-BE49-F238E27FC236}">
                <a16:creationId xmlns:a16="http://schemas.microsoft.com/office/drawing/2014/main" id="{283A2328-AC73-4E6F-808E-B19BFA30D3D4}"/>
              </a:ext>
            </a:extLst>
          </p:cNvPr>
          <p:cNvSpPr/>
          <p:nvPr/>
        </p:nvSpPr>
        <p:spPr>
          <a:xfrm>
            <a:off x="7405734" y="4509629"/>
            <a:ext cx="2400850" cy="338554"/>
          </a:xfrm>
          <a:prstGeom prst="rect">
            <a:avLst/>
          </a:prstGeom>
        </p:spPr>
        <p:txBody>
          <a:bodyPr wrap="none">
            <a:spAutoFit/>
          </a:bodyPr>
          <a:lstStyle/>
          <a:p>
            <a:r>
              <a:rPr lang="ro-RO" sz="1600" dirty="0">
                <a:ea typeface="Calibri" panose="020F0502020204030204" pitchFamily="34" charset="0"/>
              </a:rPr>
              <a:t>Caz 2: se elimină un vector</a:t>
            </a:r>
          </a:p>
        </p:txBody>
      </p:sp>
      <p:sp>
        <p:nvSpPr>
          <p:cNvPr id="38" name="Rectangle 37">
            <a:extLst>
              <a:ext uri="{FF2B5EF4-FFF2-40B4-BE49-F238E27FC236}">
                <a16:creationId xmlns:a16="http://schemas.microsoft.com/office/drawing/2014/main" id="{DFD1B98F-8730-43FC-BA2D-E0144273AEA6}"/>
              </a:ext>
            </a:extLst>
          </p:cNvPr>
          <p:cNvSpPr/>
          <p:nvPr/>
        </p:nvSpPr>
        <p:spPr>
          <a:xfrm>
            <a:off x="868720" y="1344473"/>
            <a:ext cx="6549097" cy="646331"/>
          </a:xfrm>
          <a:prstGeom prst="rect">
            <a:avLst/>
          </a:prstGeom>
        </p:spPr>
        <p:txBody>
          <a:bodyPr wrap="square">
            <a:spAutoFit/>
          </a:bodyPr>
          <a:lstStyle/>
          <a:p>
            <a:r>
              <a:rPr lang="ro-RO" dirty="0">
                <a:ea typeface="Calibri" panose="020F0502020204030204" pitchFamily="34" charset="0"/>
              </a:rPr>
              <a:t>4) Se elimină parametrul care poziționează elementul de legătură dintre elementul conducător și elementul condus</a:t>
            </a:r>
            <a:endParaRPr lang="en-US" dirty="0"/>
          </a:p>
        </p:txBody>
      </p:sp>
      <p:cxnSp>
        <p:nvCxnSpPr>
          <p:cNvPr id="39" name="Straight Connector 38">
            <a:extLst>
              <a:ext uri="{FF2B5EF4-FFF2-40B4-BE49-F238E27FC236}">
                <a16:creationId xmlns:a16="http://schemas.microsoft.com/office/drawing/2014/main" id="{BF1C42CD-A4D4-4918-944A-79E72D6A1A66}"/>
              </a:ext>
            </a:extLst>
          </p:cNvPr>
          <p:cNvCxnSpPr/>
          <p:nvPr/>
        </p:nvCxnSpPr>
        <p:spPr>
          <a:xfrm>
            <a:off x="5979100" y="4474750"/>
            <a:ext cx="0" cy="140861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72E5B44-C68A-4927-919C-C59CD173637A}"/>
              </a:ext>
            </a:extLst>
          </p:cNvPr>
          <p:cNvCxnSpPr>
            <a:cxnSpLocks/>
          </p:cNvCxnSpPr>
          <p:nvPr/>
        </p:nvCxnSpPr>
        <p:spPr>
          <a:xfrm flipV="1">
            <a:off x="586632" y="4815790"/>
            <a:ext cx="10819774" cy="24770"/>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176EB8DB-A349-4745-9C2C-8198D3237A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1729" y="2375872"/>
            <a:ext cx="4365389" cy="2106255"/>
          </a:xfrm>
          <a:prstGeom prst="rect">
            <a:avLst/>
          </a:prstGeom>
        </p:spPr>
      </p:pic>
      <p:pic>
        <p:nvPicPr>
          <p:cNvPr id="42" name="Picture 41">
            <a:extLst>
              <a:ext uri="{FF2B5EF4-FFF2-40B4-BE49-F238E27FC236}">
                <a16:creationId xmlns:a16="http://schemas.microsoft.com/office/drawing/2014/main" id="{0FBA57E9-EA83-4FD9-8D3A-8B39F3B5D2E0}"/>
              </a:ext>
            </a:extLst>
          </p:cNvPr>
          <p:cNvPicPr>
            <a:picLocks noChangeAspect="1"/>
          </p:cNvPicPr>
          <p:nvPr/>
        </p:nvPicPr>
        <p:blipFill>
          <a:blip r:embed="rId7"/>
          <a:stretch>
            <a:fillRect/>
          </a:stretch>
        </p:blipFill>
        <p:spPr>
          <a:xfrm>
            <a:off x="8038681" y="1344473"/>
            <a:ext cx="1708156" cy="2976868"/>
          </a:xfrm>
          <a:prstGeom prst="rect">
            <a:avLst/>
          </a:prstGeom>
        </p:spPr>
      </p:pic>
      <p:cxnSp>
        <p:nvCxnSpPr>
          <p:cNvPr id="18" name="Straight Connector 17">
            <a:extLst>
              <a:ext uri="{FF2B5EF4-FFF2-40B4-BE49-F238E27FC236}">
                <a16:creationId xmlns:a16="http://schemas.microsoft.com/office/drawing/2014/main" id="{474EF12B-F88E-4409-896D-DBACD4C96BB5}"/>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C458808-88EB-4B93-92D9-46F7CD7BB75E}"/>
              </a:ext>
            </a:extLst>
          </p:cNvPr>
          <p:cNvSpPr/>
          <p:nvPr/>
        </p:nvSpPr>
        <p:spPr>
          <a:xfrm>
            <a:off x="730897" y="311658"/>
            <a:ext cx="5796523"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CINEMATICĂ</a:t>
            </a:r>
            <a:endParaRPr lang="en-US" sz="2400" dirty="0"/>
          </a:p>
        </p:txBody>
      </p:sp>
    </p:spTree>
    <p:extLst>
      <p:ext uri="{BB962C8B-B14F-4D97-AF65-F5344CB8AC3E}">
        <p14:creationId xmlns:p14="http://schemas.microsoft.com/office/powerpoint/2010/main" val="3589237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D8FD709-1CE5-467E-BB71-52626F4D3314}"/>
              </a:ext>
            </a:extLst>
          </p:cNvPr>
          <p:cNvSpPr/>
          <p:nvPr/>
        </p:nvSpPr>
        <p:spPr>
          <a:xfrm>
            <a:off x="730896" y="952266"/>
            <a:ext cx="5433026" cy="369332"/>
          </a:xfrm>
          <a:prstGeom prst="rect">
            <a:avLst/>
          </a:prstGeom>
        </p:spPr>
        <p:txBody>
          <a:bodyPr wrap="none">
            <a:spAutoFit/>
          </a:bodyPr>
          <a:lstStyle/>
          <a:p>
            <a:r>
              <a:rPr lang="ro-RO" b="1" dirty="0"/>
              <a:t>Analiza cinematică cu ajutorul funcțiilor de transmitere</a:t>
            </a:r>
            <a:endParaRPr lang="en-US" b="1" dirty="0"/>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C8210C9-0060-4920-A6F0-9191913BAE2C}"/>
                  </a:ext>
                </a:extLst>
              </p:cNvPr>
              <p:cNvSpPr/>
              <p:nvPr/>
            </p:nvSpPr>
            <p:spPr>
              <a:xfrm>
                <a:off x="730896" y="1598933"/>
                <a:ext cx="4624876" cy="923330"/>
              </a:xfrm>
              <a:prstGeom prst="rect">
                <a:avLst/>
              </a:prstGeom>
            </p:spPr>
            <p:txBody>
              <a:bodyPr wrap="square">
                <a:spAutoFit/>
              </a:bodyPr>
              <a:lstStyle/>
              <a:p>
                <a:pPr algn="just"/>
                <a:r>
                  <a:rPr lang="ro-RO" i="1" dirty="0">
                    <a:ea typeface="Calibri" panose="020F0502020204030204" pitchFamily="34" charset="0"/>
                  </a:rPr>
                  <a:t>Funcția de transmitere de ordinul întâi  </a:t>
                </a:r>
                <a14:m>
                  <m:oMath xmlns:m="http://schemas.openxmlformats.org/officeDocument/2006/math">
                    <m:sSubSup>
                      <m:sSubSupPr>
                        <m:ctrlPr>
                          <a:rPr lang="en-US" i="1">
                            <a:latin typeface="Cambria Math" panose="02040503050406030204" pitchFamily="18" charset="0"/>
                          </a:rPr>
                        </m:ctrlPr>
                      </m:sSubSupPr>
                      <m:e>
                        <m:r>
                          <a:rPr lang="ro-RO" i="1">
                            <a:latin typeface="Cambria Math" panose="02040503050406030204" pitchFamily="18" charset="0"/>
                          </a:rPr>
                          <m:t>ℛ</m:t>
                        </m:r>
                      </m:e>
                      <m:sub>
                        <m:r>
                          <a:rPr lang="en-US" i="1">
                            <a:latin typeface="Cambria Math" panose="02040503050406030204" pitchFamily="18" charset="0"/>
                          </a:rPr>
                          <m:t>𝑘</m:t>
                        </m:r>
                      </m:sub>
                      <m:sup>
                        <m:r>
                          <a:rPr lang="en-US" i="1">
                            <a:latin typeface="Cambria Math" panose="02040503050406030204" pitchFamily="18" charset="0"/>
                          </a:rPr>
                          <m:t>′</m:t>
                        </m:r>
                      </m:sup>
                    </m:sSubSup>
                  </m:oMath>
                </a14:m>
                <a:r>
                  <a:rPr lang="en-US" dirty="0"/>
                  <a:t> </a:t>
                </a:r>
                <a:r>
                  <a:rPr lang="ro-RO" i="1" dirty="0">
                    <a:ea typeface="Calibri" panose="020F0502020204030204" pitchFamily="34" charset="0"/>
                  </a:rPr>
                  <a:t>: </a:t>
                </a:r>
                <a:r>
                  <a:rPr lang="ro-RO" dirty="0">
                    <a:ea typeface="Calibri" panose="020F0502020204030204" pitchFamily="34" charset="0"/>
                  </a:rPr>
                  <a:t>legătura între viteza  elementului condus </a:t>
                </a:r>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sub>
                        <m:r>
                          <a:rPr lang="en-US" i="1">
                            <a:latin typeface="Cambria Math" panose="02040503050406030204" pitchFamily="18" charset="0"/>
                          </a:rPr>
                          <m:t>𝑘</m:t>
                        </m:r>
                      </m:sub>
                    </m:sSub>
                  </m:oMath>
                </a14:m>
                <a:r>
                  <a:rPr lang="ro-RO" dirty="0">
                    <a:ea typeface="Calibri" panose="020F0502020204030204" pitchFamily="34" charset="0"/>
                  </a:rPr>
                  <a:t> și viteza elementului conducător </a:t>
                </a:r>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sub>
                        <m:r>
                          <a:rPr lang="en-US" i="0">
                            <a:latin typeface="Cambria Math" panose="02040503050406030204" pitchFamily="18" charset="0"/>
                          </a:rPr>
                          <m:t>1</m:t>
                        </m:r>
                      </m:sub>
                    </m:sSub>
                  </m:oMath>
                </a14:m>
                <a:endParaRPr lang="en-US" dirty="0"/>
              </a:p>
            </p:txBody>
          </p:sp>
        </mc:Choice>
        <mc:Fallback xmlns="">
          <p:sp>
            <p:nvSpPr>
              <p:cNvPr id="18" name="Rectangle 17">
                <a:extLst>
                  <a:ext uri="{FF2B5EF4-FFF2-40B4-BE49-F238E27FC236}">
                    <a16:creationId xmlns:a16="http://schemas.microsoft.com/office/drawing/2014/main" id="{FC8210C9-0060-4920-A6F0-9191913BAE2C}"/>
                  </a:ext>
                </a:extLst>
              </p:cNvPr>
              <p:cNvSpPr>
                <a:spLocks noRot="1" noChangeAspect="1" noMove="1" noResize="1" noEditPoints="1" noAdjustHandles="1" noChangeArrowheads="1" noChangeShapeType="1" noTextEdit="1"/>
              </p:cNvSpPr>
              <p:nvPr/>
            </p:nvSpPr>
            <p:spPr>
              <a:xfrm>
                <a:off x="730896" y="1598933"/>
                <a:ext cx="4624876" cy="923330"/>
              </a:xfrm>
              <a:prstGeom prst="rect">
                <a:avLst/>
              </a:prstGeom>
              <a:blipFill>
                <a:blip r:embed="rId2"/>
                <a:stretch>
                  <a:fillRect l="-1186" t="-3289" r="-1054"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50AA133-DA75-4E0F-8495-05DDF2FD4C4A}"/>
                  </a:ext>
                </a:extLst>
              </p:cNvPr>
              <p:cNvSpPr/>
              <p:nvPr/>
            </p:nvSpPr>
            <p:spPr>
              <a:xfrm>
                <a:off x="2001042" y="3128412"/>
                <a:ext cx="1492460" cy="1131913"/>
              </a:xfrm>
              <a:prstGeom prst="rect">
                <a:avLst/>
              </a:prstGeom>
              <a:ln w="1905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a:latin typeface="Cambria Math" panose="02040503050406030204" pitchFamily="18" charset="0"/>
                            </a:rPr>
                            <m:t>ℛ</m:t>
                          </m:r>
                        </m:e>
                        <m:sub>
                          <m:r>
                            <a:rPr lang="en-US" i="1">
                              <a:latin typeface="Cambria Math" panose="02040503050406030204" pitchFamily="18" charset="0"/>
                            </a:rPr>
                            <m:t>𝑘</m:t>
                          </m:r>
                        </m:sub>
                        <m:sup>
                          <m:r>
                            <a:rPr lang="en-US" i="0">
                              <a:latin typeface="Cambria Math" panose="02040503050406030204" pitchFamily="18" charset="0"/>
                            </a:rPr>
                            <m:t>′</m:t>
                          </m:r>
                        </m:sup>
                      </m:sSubSup>
                      <m:r>
                        <a:rPr lang="en-US" i="0">
                          <a:latin typeface="Cambria Math" panose="02040503050406030204" pitchFamily="18" charset="0"/>
                        </a:rPr>
                        <m:t>=−</m:t>
                      </m:r>
                      <m:f>
                        <m:fPr>
                          <m:ctrlPr>
                            <a:rPr lang="en-US" i="1">
                              <a:latin typeface="Cambria Math" panose="02040503050406030204" pitchFamily="18" charset="0"/>
                            </a:rPr>
                          </m:ctrlPr>
                        </m:fPr>
                        <m:num>
                          <m:f>
                            <m:fPr>
                              <m:ctrlPr>
                                <a:rPr lang="en-US" i="1">
                                  <a:latin typeface="Cambria Math" panose="02040503050406030204" pitchFamily="18" charset="0"/>
                                </a:rPr>
                              </m:ctrlPr>
                            </m:fPr>
                            <m:num>
                              <m:r>
                                <a:rPr lang="en-US" i="0">
                                  <a:latin typeface="Cambria Math" panose="02040503050406030204" pitchFamily="18" charset="0"/>
                                </a:rPr>
                                <m:t>𝜕</m:t>
                              </m:r>
                              <m:sSub>
                                <m:sSubPr>
                                  <m:ctrlPr>
                                    <a:rPr lang="en-US" i="1">
                                      <a:latin typeface="Cambria Math" panose="02040503050406030204" pitchFamily="18" charset="0"/>
                                    </a:rPr>
                                  </m:ctrlPr>
                                </m:sSubPr>
                                <m:e>
                                  <m:r>
                                    <a:rPr lang="en-US" i="0">
                                      <a:latin typeface="Cambria Math" panose="02040503050406030204" pitchFamily="18" charset="0"/>
                                    </a:rPr>
                                    <m:t>ℛ</m:t>
                                  </m:r>
                                </m:e>
                                <m:sub>
                                  <m:r>
                                    <a:rPr lang="en-US" i="1">
                                      <a:latin typeface="Cambria Math" panose="02040503050406030204" pitchFamily="18" charset="0"/>
                                    </a:rPr>
                                    <m:t>𝑘</m:t>
                                  </m:r>
                                </m:sub>
                              </m:sSub>
                            </m:num>
                            <m:den>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1</m:t>
                                  </m:r>
                                </m:sub>
                              </m:sSub>
                            </m:den>
                          </m:f>
                        </m:num>
                        <m:den>
                          <m:f>
                            <m:fPr>
                              <m:ctrlPr>
                                <a:rPr lang="en-US" i="1">
                                  <a:latin typeface="Cambria Math" panose="02040503050406030204" pitchFamily="18" charset="0"/>
                                </a:rPr>
                              </m:ctrlPr>
                            </m:fPr>
                            <m:num>
                              <m:r>
                                <a:rPr lang="en-US" i="0">
                                  <a:latin typeface="Cambria Math" panose="02040503050406030204" pitchFamily="18" charset="0"/>
                                </a:rPr>
                                <m:t>𝜕</m:t>
                              </m:r>
                              <m:sSub>
                                <m:sSubPr>
                                  <m:ctrlPr>
                                    <a:rPr lang="en-US" i="1">
                                      <a:latin typeface="Cambria Math" panose="02040503050406030204" pitchFamily="18" charset="0"/>
                                    </a:rPr>
                                  </m:ctrlPr>
                                </m:sSubPr>
                                <m:e>
                                  <m:r>
                                    <a:rPr lang="en-US" i="0">
                                      <a:latin typeface="Cambria Math" panose="02040503050406030204" pitchFamily="18" charset="0"/>
                                    </a:rPr>
                                    <m:t>ℛ</m:t>
                                  </m:r>
                                </m:e>
                                <m:sub>
                                  <m:r>
                                    <a:rPr lang="en-US" i="1">
                                      <a:latin typeface="Cambria Math" panose="02040503050406030204" pitchFamily="18" charset="0"/>
                                    </a:rPr>
                                    <m:t>𝑘</m:t>
                                  </m:r>
                                </m:sub>
                              </m:sSub>
                            </m:num>
                            <m:den>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𝑘</m:t>
                                  </m:r>
                                </m:sub>
                              </m:sSub>
                            </m:den>
                          </m:f>
                        </m:den>
                      </m:f>
                    </m:oMath>
                  </m:oMathPara>
                </a14:m>
                <a:endParaRPr lang="en-US" dirty="0"/>
              </a:p>
            </p:txBody>
          </p:sp>
        </mc:Choice>
        <mc:Fallback xmlns="">
          <p:sp>
            <p:nvSpPr>
              <p:cNvPr id="19" name="Rectangle 18">
                <a:extLst>
                  <a:ext uri="{FF2B5EF4-FFF2-40B4-BE49-F238E27FC236}">
                    <a16:creationId xmlns:a16="http://schemas.microsoft.com/office/drawing/2014/main" id="{350AA133-DA75-4E0F-8495-05DDF2FD4C4A}"/>
                  </a:ext>
                </a:extLst>
              </p:cNvPr>
              <p:cNvSpPr>
                <a:spLocks noRot="1" noChangeAspect="1" noMove="1" noResize="1" noEditPoints="1" noAdjustHandles="1" noChangeArrowheads="1" noChangeShapeType="1" noTextEdit="1"/>
              </p:cNvSpPr>
              <p:nvPr/>
            </p:nvSpPr>
            <p:spPr>
              <a:xfrm>
                <a:off x="2001042" y="3128412"/>
                <a:ext cx="1492460" cy="1131913"/>
              </a:xfrm>
              <a:prstGeom prst="rect">
                <a:avLst/>
              </a:prstGeom>
              <a:blipFill>
                <a:blip r:embed="rId3"/>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820BD81B-7D2C-4332-9E9B-4400B7751532}"/>
                  </a:ext>
                </a:extLst>
              </p:cNvPr>
              <p:cNvSpPr/>
              <p:nvPr/>
            </p:nvSpPr>
            <p:spPr>
              <a:xfrm>
                <a:off x="2077872" y="4681451"/>
                <a:ext cx="1291507" cy="369332"/>
              </a:xfrm>
              <a:prstGeom prst="rect">
                <a:avLst/>
              </a:prstGeom>
              <a:ln w="19050">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sub>
                          <m:r>
                            <a:rPr lang="en-US" i="1">
                              <a:latin typeface="Cambria Math" panose="02040503050406030204" pitchFamily="18" charset="0"/>
                            </a:rPr>
                            <m:t>𝑘</m:t>
                          </m:r>
                        </m:sub>
                      </m:sSub>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0">
                              <a:latin typeface="Cambria Math" panose="02040503050406030204" pitchFamily="18" charset="0"/>
                            </a:rPr>
                            <m:t>ℛ</m:t>
                          </m:r>
                        </m:e>
                        <m:sub>
                          <m:r>
                            <a:rPr lang="en-US" i="1">
                              <a:latin typeface="Cambria Math" panose="02040503050406030204" pitchFamily="18" charset="0"/>
                            </a:rPr>
                            <m:t>𝑘</m:t>
                          </m:r>
                        </m:sub>
                        <m:sup>
                          <m:r>
                            <a:rPr lang="en-US" i="0">
                              <a:latin typeface="Cambria Math" panose="02040503050406030204" pitchFamily="18" charset="0"/>
                            </a:rPr>
                            <m:t>′</m:t>
                          </m:r>
                        </m:sup>
                      </m:sSubSup>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sub>
                          <m:r>
                            <a:rPr lang="en-US" i="0">
                              <a:latin typeface="Cambria Math" panose="02040503050406030204" pitchFamily="18" charset="0"/>
                            </a:rPr>
                            <m:t>1</m:t>
                          </m:r>
                        </m:sub>
                      </m:sSub>
                    </m:oMath>
                  </m:oMathPara>
                </a14:m>
                <a:endParaRPr lang="en-US" dirty="0"/>
              </a:p>
            </p:txBody>
          </p:sp>
        </mc:Choice>
        <mc:Fallback xmlns="">
          <p:sp>
            <p:nvSpPr>
              <p:cNvPr id="20" name="Rectangle 19">
                <a:extLst>
                  <a:ext uri="{FF2B5EF4-FFF2-40B4-BE49-F238E27FC236}">
                    <a16:creationId xmlns:a16="http://schemas.microsoft.com/office/drawing/2014/main" id="{820BD81B-7D2C-4332-9E9B-4400B7751532}"/>
                  </a:ext>
                </a:extLst>
              </p:cNvPr>
              <p:cNvSpPr>
                <a:spLocks noRot="1" noChangeAspect="1" noMove="1" noResize="1" noEditPoints="1" noAdjustHandles="1" noChangeArrowheads="1" noChangeShapeType="1" noTextEdit="1"/>
              </p:cNvSpPr>
              <p:nvPr/>
            </p:nvSpPr>
            <p:spPr>
              <a:xfrm>
                <a:off x="2077872" y="4681451"/>
                <a:ext cx="1291507" cy="369332"/>
              </a:xfrm>
              <a:prstGeom prst="rect">
                <a:avLst/>
              </a:prstGeom>
              <a:blipFill>
                <a:blip r:embed="rId4"/>
                <a:stretch>
                  <a:fillRect b="-1563"/>
                </a:stretch>
              </a:blipFill>
              <a:ln w="19050">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9C95B08-240C-4F91-97C4-7EECB52F2729}"/>
                  </a:ext>
                </a:extLst>
              </p:cNvPr>
              <p:cNvSpPr/>
              <p:nvPr/>
            </p:nvSpPr>
            <p:spPr>
              <a:xfrm>
                <a:off x="5919165" y="1623124"/>
                <a:ext cx="5433026" cy="923330"/>
              </a:xfrm>
              <a:prstGeom prst="rect">
                <a:avLst/>
              </a:prstGeom>
            </p:spPr>
            <p:txBody>
              <a:bodyPr wrap="square">
                <a:spAutoFit/>
              </a:bodyPr>
              <a:lstStyle/>
              <a:p>
                <a:pPr algn="just"/>
                <a:r>
                  <a:rPr lang="ro-RO" i="1" dirty="0"/>
                  <a:t>Funcția de transmitere de ordinul doi</a:t>
                </a:r>
                <a:r>
                  <a:rPr lang="ro-RO" dirty="0"/>
                  <a:t> </a:t>
                </a:r>
                <a14:m>
                  <m:oMath xmlns:m="http://schemas.openxmlformats.org/officeDocument/2006/math">
                    <m:sSubSup>
                      <m:sSubSupPr>
                        <m:ctrlPr>
                          <a:rPr lang="en-US" i="1">
                            <a:latin typeface="Cambria Math" panose="02040503050406030204" pitchFamily="18" charset="0"/>
                          </a:rPr>
                        </m:ctrlPr>
                      </m:sSubSupPr>
                      <m:e>
                        <m:r>
                          <a:rPr lang="ro-RO" i="1">
                            <a:latin typeface="Cambria Math" panose="02040503050406030204" pitchFamily="18" charset="0"/>
                          </a:rPr>
                          <m:t>ℛ</m:t>
                        </m:r>
                      </m:e>
                      <m:sub>
                        <m:r>
                          <a:rPr lang="ro-RO" i="1">
                            <a:latin typeface="Cambria Math" panose="02040503050406030204" pitchFamily="18" charset="0"/>
                          </a:rPr>
                          <m:t>𝑘</m:t>
                        </m:r>
                      </m:sub>
                      <m:sup>
                        <m:r>
                          <a:rPr lang="ro-RO" i="1">
                            <a:latin typeface="Cambria Math" panose="02040503050406030204" pitchFamily="18" charset="0"/>
                          </a:rPr>
                          <m:t>′′</m:t>
                        </m:r>
                      </m:sup>
                    </m:sSubSup>
                  </m:oMath>
                </a14:m>
                <a:r>
                  <a:rPr lang="ro-RO" dirty="0"/>
                  <a:t> : </a:t>
                </a:r>
                <a:r>
                  <a:rPr lang="ro-RO" dirty="0">
                    <a:ea typeface="Times New Roman" panose="02020603050405020304" pitchFamily="18" charset="0"/>
                  </a:rPr>
                  <a:t>legătura între accelerația </a:t>
                </a:r>
                <a14:m>
                  <m:oMath xmlns:m="http://schemas.openxmlformats.org/officeDocument/2006/math">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𝑞</m:t>
                            </m:r>
                          </m:e>
                        </m:acc>
                      </m:e>
                      <m:sub>
                        <m:r>
                          <a:rPr lang="ro-RO" i="1">
                            <a:latin typeface="Cambria Math" panose="02040503050406030204" pitchFamily="18" charset="0"/>
                            <a:ea typeface="Calibri" panose="020F0502020204030204" pitchFamily="34" charset="0"/>
                            <a:cs typeface="Times New Roman" panose="02020603050405020304" pitchFamily="18" charset="0"/>
                          </a:rPr>
                          <m:t>𝑘</m:t>
                        </m:r>
                      </m:sub>
                    </m:sSub>
                  </m:oMath>
                </a14:m>
                <a:r>
                  <a:rPr lang="ro-RO" i="1" dirty="0">
                    <a:ea typeface="Calibri" panose="020F0502020204030204" pitchFamily="34" charset="0"/>
                  </a:rPr>
                  <a:t> </a:t>
                </a:r>
                <a:r>
                  <a:rPr lang="ro-RO" dirty="0">
                    <a:ea typeface="Calibri" panose="020F0502020204030204" pitchFamily="34" charset="0"/>
                  </a:rPr>
                  <a:t>a elementului condus și viteza </a:t>
                </a:r>
                <a14:m>
                  <m:oMath xmlns:m="http://schemas.openxmlformats.org/officeDocument/2006/math">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𝑞</m:t>
                            </m:r>
                          </m:e>
                        </m:acc>
                      </m:e>
                      <m:sub>
                        <m:r>
                          <a:rPr lang="ro-RO" i="1">
                            <a:latin typeface="Cambria Math" panose="02040503050406030204" pitchFamily="18" charset="0"/>
                            <a:ea typeface="Calibri" panose="020F0502020204030204" pitchFamily="34" charset="0"/>
                            <a:cs typeface="Times New Roman" panose="02020603050405020304" pitchFamily="18" charset="0"/>
                          </a:rPr>
                          <m:t>1</m:t>
                        </m:r>
                      </m:sub>
                    </m:sSub>
                    <m:r>
                      <a:rPr lang="ro-RO" i="1">
                        <a:latin typeface="Cambria Math" panose="02040503050406030204" pitchFamily="18" charset="0"/>
                        <a:ea typeface="Calibri" panose="020F0502020204030204" pitchFamily="34" charset="0"/>
                        <a:cs typeface="Times New Roman" panose="02020603050405020304" pitchFamily="18" charset="0"/>
                      </a:rPr>
                      <m:t> </m:t>
                    </m:r>
                  </m:oMath>
                </a14:m>
                <a:r>
                  <a:rPr lang="ro-RO" dirty="0">
                    <a:ea typeface="Calibri" panose="020F0502020204030204" pitchFamily="34" charset="0"/>
                  </a:rPr>
                  <a:t>și accelerația </a:t>
                </a:r>
                <a14:m>
                  <m:oMath xmlns:m="http://schemas.openxmlformats.org/officeDocument/2006/math">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𝑞</m:t>
                            </m:r>
                          </m:e>
                        </m:acc>
                      </m:e>
                      <m:sub>
                        <m:r>
                          <a:rPr lang="ro-RO" i="1">
                            <a:latin typeface="Cambria Math" panose="02040503050406030204" pitchFamily="18" charset="0"/>
                            <a:ea typeface="Calibri" panose="020F0502020204030204" pitchFamily="34" charset="0"/>
                            <a:cs typeface="Times New Roman" panose="02020603050405020304" pitchFamily="18" charset="0"/>
                          </a:rPr>
                          <m:t>1</m:t>
                        </m:r>
                      </m:sub>
                    </m:sSub>
                  </m:oMath>
                </a14:m>
                <a:r>
                  <a:rPr lang="ro-RO" dirty="0">
                    <a:ea typeface="Calibri" panose="020F0502020204030204" pitchFamily="34" charset="0"/>
                  </a:rPr>
                  <a:t> ale elementului conducător </a:t>
                </a:r>
                <a:endParaRPr lang="en-US" dirty="0"/>
              </a:p>
            </p:txBody>
          </p:sp>
        </mc:Choice>
        <mc:Fallback xmlns="">
          <p:sp>
            <p:nvSpPr>
              <p:cNvPr id="21" name="Rectangle 20">
                <a:extLst>
                  <a:ext uri="{FF2B5EF4-FFF2-40B4-BE49-F238E27FC236}">
                    <a16:creationId xmlns:a16="http://schemas.microsoft.com/office/drawing/2014/main" id="{29C95B08-240C-4F91-97C4-7EECB52F2729}"/>
                  </a:ext>
                </a:extLst>
              </p:cNvPr>
              <p:cNvSpPr>
                <a:spLocks noRot="1" noChangeAspect="1" noMove="1" noResize="1" noEditPoints="1" noAdjustHandles="1" noChangeArrowheads="1" noChangeShapeType="1" noTextEdit="1"/>
              </p:cNvSpPr>
              <p:nvPr/>
            </p:nvSpPr>
            <p:spPr>
              <a:xfrm>
                <a:off x="5919165" y="1623124"/>
                <a:ext cx="5433026" cy="923330"/>
              </a:xfrm>
              <a:prstGeom prst="rect">
                <a:avLst/>
              </a:prstGeom>
              <a:blipFill>
                <a:blip r:embed="rId5"/>
                <a:stretch>
                  <a:fillRect l="-1010" t="-3289" r="-898"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B9DFEE1F-97F8-44F2-AD51-3E7A5BE97FEE}"/>
                  </a:ext>
                </a:extLst>
              </p:cNvPr>
              <p:cNvSpPr/>
              <p:nvPr/>
            </p:nvSpPr>
            <p:spPr>
              <a:xfrm>
                <a:off x="6261537" y="3100502"/>
                <a:ext cx="4501169" cy="1206869"/>
              </a:xfrm>
              <a:prstGeom prst="rect">
                <a:avLst/>
              </a:prstGeom>
              <a:ln w="1905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a:latin typeface="Cambria Math" panose="02040503050406030204" pitchFamily="18" charset="0"/>
                            </a:rPr>
                            <m:t>ℛ</m:t>
                          </m:r>
                        </m:e>
                        <m:sub>
                          <m:r>
                            <a:rPr lang="en-US" i="1">
                              <a:latin typeface="Cambria Math" panose="02040503050406030204" pitchFamily="18" charset="0"/>
                            </a:rPr>
                            <m:t>𝑘</m:t>
                          </m:r>
                        </m:sub>
                        <m:sup>
                          <m:r>
                            <a:rPr lang="en-US" i="0">
                              <a:latin typeface="Cambria Math" panose="02040503050406030204" pitchFamily="18" charset="0"/>
                            </a:rPr>
                            <m:t>′′</m:t>
                          </m:r>
                        </m:sup>
                      </m:sSubSup>
                      <m:r>
                        <a:rPr lang="en-US" i="0">
                          <a:latin typeface="Cambria Math" panose="02040503050406030204" pitchFamily="18" charset="0"/>
                        </a:rPr>
                        <m:t>=−</m:t>
                      </m:r>
                      <m:f>
                        <m:fPr>
                          <m:ctrlPr>
                            <a:rPr lang="en-US" i="1">
                              <a:latin typeface="Cambria Math" panose="02040503050406030204" pitchFamily="18" charset="0"/>
                            </a:rPr>
                          </m:ctrlPr>
                        </m:fPr>
                        <m:num>
                          <m:f>
                            <m:fPr>
                              <m:ctrlPr>
                                <a:rPr lang="en-US" i="1">
                                  <a:latin typeface="Cambria Math" panose="02040503050406030204" pitchFamily="18" charset="0"/>
                                </a:rPr>
                              </m:ctrlPr>
                            </m:fPr>
                            <m:num>
                              <m:sSub>
                                <m:sSubPr>
                                  <m:ctrlPr>
                                    <a:rPr lang="en-US" i="1">
                                      <a:latin typeface="Cambria Math" panose="02040503050406030204" pitchFamily="18" charset="0"/>
                                    </a:rPr>
                                  </m:ctrlPr>
                                </m:sSubPr>
                                <m:e>
                                  <m:sSup>
                                    <m:sSupPr>
                                      <m:ctrlPr>
                                        <a:rPr lang="en-US" i="1">
                                          <a:latin typeface="Cambria Math" panose="02040503050406030204" pitchFamily="18" charset="0"/>
                                        </a:rPr>
                                      </m:ctrlPr>
                                    </m:sSupPr>
                                    <m:e>
                                      <m:r>
                                        <a:rPr lang="en-US" i="0">
                                          <a:latin typeface="Cambria Math" panose="02040503050406030204" pitchFamily="18" charset="0"/>
                                        </a:rPr>
                                        <m:t>𝜕</m:t>
                                      </m:r>
                                    </m:e>
                                    <m:sup>
                                      <m:r>
                                        <a:rPr lang="en-US" i="0">
                                          <a:latin typeface="Cambria Math" panose="02040503050406030204" pitchFamily="18" charset="0"/>
                                        </a:rPr>
                                        <m:t>2</m:t>
                                      </m:r>
                                    </m:sup>
                                  </m:sSup>
                                  <m:r>
                                    <a:rPr lang="en-US" i="0">
                                      <a:latin typeface="Cambria Math" panose="02040503050406030204" pitchFamily="18" charset="0"/>
                                    </a:rPr>
                                    <m:t>ℛ</m:t>
                                  </m:r>
                                </m:e>
                                <m:sub>
                                  <m:r>
                                    <a:rPr lang="en-US" i="1">
                                      <a:latin typeface="Cambria Math" panose="02040503050406030204" pitchFamily="18" charset="0"/>
                                    </a:rPr>
                                    <m:t>𝑘</m:t>
                                  </m:r>
                                </m:sub>
                              </m:sSub>
                            </m:num>
                            <m:den>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𝑞</m:t>
                                  </m:r>
                                </m:e>
                                <m:sub>
                                  <m:r>
                                    <a:rPr lang="en-US" i="0">
                                      <a:latin typeface="Cambria Math" panose="02040503050406030204" pitchFamily="18" charset="0"/>
                                    </a:rPr>
                                    <m:t>1</m:t>
                                  </m:r>
                                </m:sub>
                                <m:sup>
                                  <m:r>
                                    <a:rPr lang="en-US" i="0">
                                      <a:latin typeface="Cambria Math" panose="02040503050406030204" pitchFamily="18" charset="0"/>
                                    </a:rPr>
                                    <m:t>2</m:t>
                                  </m:r>
                                </m:sup>
                              </m:sSubSup>
                            </m:den>
                          </m:f>
                          <m:r>
                            <a:rPr lang="en-US" i="0">
                              <a:latin typeface="Cambria Math" panose="02040503050406030204" pitchFamily="18" charset="0"/>
                            </a:rPr>
                            <m:t>+2</m:t>
                          </m:r>
                          <m:sSubSup>
                            <m:sSubSupPr>
                              <m:ctrlPr>
                                <a:rPr lang="en-US" i="1">
                                  <a:latin typeface="Cambria Math" panose="02040503050406030204" pitchFamily="18" charset="0"/>
                                </a:rPr>
                              </m:ctrlPr>
                            </m:sSubSupPr>
                            <m:e>
                              <m:r>
                                <a:rPr lang="en-US" i="0">
                                  <a:latin typeface="Cambria Math" panose="02040503050406030204" pitchFamily="18" charset="0"/>
                                </a:rPr>
                                <m:t>ℛ</m:t>
                              </m:r>
                            </m:e>
                            <m:sub>
                              <m:r>
                                <a:rPr lang="en-US" i="1">
                                  <a:latin typeface="Cambria Math" panose="02040503050406030204" pitchFamily="18" charset="0"/>
                                </a:rPr>
                                <m:t>𝑘</m:t>
                              </m:r>
                            </m:sub>
                            <m:sup>
                              <m:r>
                                <a:rPr lang="en-US" i="0">
                                  <a:latin typeface="Cambria Math" panose="02040503050406030204" pitchFamily="18" charset="0"/>
                                </a:rPr>
                                <m:t>′</m:t>
                              </m:r>
                            </m:sup>
                          </m:sSubSup>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0">
                                      <a:latin typeface="Cambria Math" panose="02040503050406030204" pitchFamily="18" charset="0"/>
                                    </a:rPr>
                                    <m:t>𝜕</m:t>
                                  </m:r>
                                </m:e>
                                <m:sup>
                                  <m:r>
                                    <a:rPr lang="en-US" i="0">
                                      <a:latin typeface="Cambria Math" panose="02040503050406030204" pitchFamily="18" charset="0"/>
                                    </a:rPr>
                                    <m:t>2</m:t>
                                  </m:r>
                                </m:sup>
                              </m:sSup>
                              <m:sSub>
                                <m:sSubPr>
                                  <m:ctrlPr>
                                    <a:rPr lang="en-US" i="1">
                                      <a:latin typeface="Cambria Math" panose="02040503050406030204" pitchFamily="18" charset="0"/>
                                    </a:rPr>
                                  </m:ctrlPr>
                                </m:sSubPr>
                                <m:e>
                                  <m:r>
                                    <a:rPr lang="en-US" i="0">
                                      <a:latin typeface="Cambria Math" panose="02040503050406030204" pitchFamily="18" charset="0"/>
                                    </a:rPr>
                                    <m:t>ℛ</m:t>
                                  </m:r>
                                </m:e>
                                <m:sub>
                                  <m:r>
                                    <a:rPr lang="en-US" i="1">
                                      <a:latin typeface="Cambria Math" panose="02040503050406030204" pitchFamily="18" charset="0"/>
                                    </a:rPr>
                                    <m:t>𝑘</m:t>
                                  </m:r>
                                </m:sub>
                              </m:sSub>
                            </m:num>
                            <m:den>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𝑘</m:t>
                                  </m:r>
                                </m:sub>
                              </m:sSub>
                            </m:den>
                          </m:f>
                          <m:r>
                            <a:rPr lang="en-US" i="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0">
                                          <a:latin typeface="Cambria Math" panose="02040503050406030204" pitchFamily="18" charset="0"/>
                                        </a:rPr>
                                        <m:t>ℛ</m:t>
                                      </m:r>
                                    </m:e>
                                    <m:sub>
                                      <m:r>
                                        <a:rPr lang="en-US" i="1">
                                          <a:latin typeface="Cambria Math" panose="02040503050406030204" pitchFamily="18" charset="0"/>
                                        </a:rPr>
                                        <m:t>𝑘</m:t>
                                      </m:r>
                                    </m:sub>
                                    <m:sup>
                                      <m:r>
                                        <a:rPr lang="en-US" i="0">
                                          <a:latin typeface="Cambria Math" panose="02040503050406030204" pitchFamily="18" charset="0"/>
                                        </a:rPr>
                                        <m:t>′</m:t>
                                      </m:r>
                                    </m:sup>
                                  </m:sSubSup>
                                </m:e>
                              </m:d>
                            </m:e>
                            <m:sup>
                              <m:r>
                                <a:rPr lang="en-US" i="0">
                                  <a:latin typeface="Cambria Math" panose="02040503050406030204" pitchFamily="18" charset="0"/>
                                </a:rPr>
                                <m:t>2</m:t>
                              </m:r>
                            </m:sup>
                          </m:sSup>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0">
                                      <a:latin typeface="Cambria Math" panose="02040503050406030204" pitchFamily="18" charset="0"/>
                                    </a:rPr>
                                    <m:t>𝜕</m:t>
                                  </m:r>
                                </m:e>
                                <m:sup>
                                  <m:r>
                                    <a:rPr lang="en-US" i="0">
                                      <a:latin typeface="Cambria Math" panose="02040503050406030204" pitchFamily="18" charset="0"/>
                                    </a:rPr>
                                    <m:t>2</m:t>
                                  </m:r>
                                </m:sup>
                              </m:sSup>
                              <m:sSub>
                                <m:sSubPr>
                                  <m:ctrlPr>
                                    <a:rPr lang="en-US" i="1">
                                      <a:latin typeface="Cambria Math" panose="02040503050406030204" pitchFamily="18" charset="0"/>
                                    </a:rPr>
                                  </m:ctrlPr>
                                </m:sSubPr>
                                <m:e>
                                  <m:r>
                                    <a:rPr lang="en-US" i="0">
                                      <a:latin typeface="Cambria Math" panose="02040503050406030204" pitchFamily="18" charset="0"/>
                                    </a:rPr>
                                    <m:t>ℛ</m:t>
                                  </m:r>
                                </m:e>
                                <m:sub>
                                  <m:r>
                                    <a:rPr lang="en-US" i="1">
                                      <a:latin typeface="Cambria Math" panose="02040503050406030204" pitchFamily="18" charset="0"/>
                                    </a:rPr>
                                    <m:t>𝑘</m:t>
                                  </m:r>
                                </m:sub>
                              </m:sSub>
                            </m:num>
                            <m:den>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𝑞</m:t>
                                  </m:r>
                                </m:e>
                                <m:sub>
                                  <m:r>
                                    <a:rPr lang="en-US" i="1">
                                      <a:latin typeface="Cambria Math" panose="02040503050406030204" pitchFamily="18" charset="0"/>
                                    </a:rPr>
                                    <m:t>𝑘</m:t>
                                  </m:r>
                                </m:sub>
                                <m:sup>
                                  <m:r>
                                    <a:rPr lang="en-US" i="0">
                                      <a:latin typeface="Cambria Math" panose="02040503050406030204" pitchFamily="18" charset="0"/>
                                    </a:rPr>
                                    <m:t>2</m:t>
                                  </m:r>
                                </m:sup>
                              </m:sSubSup>
                            </m:den>
                          </m:f>
                        </m:num>
                        <m:den>
                          <m:f>
                            <m:fPr>
                              <m:ctrlPr>
                                <a:rPr lang="en-US" i="1">
                                  <a:latin typeface="Cambria Math" panose="02040503050406030204" pitchFamily="18" charset="0"/>
                                </a:rPr>
                              </m:ctrlPr>
                            </m:fPr>
                            <m:num>
                              <m:r>
                                <a:rPr lang="en-US" i="0">
                                  <a:latin typeface="Cambria Math" panose="02040503050406030204" pitchFamily="18" charset="0"/>
                                </a:rPr>
                                <m:t>𝜕</m:t>
                              </m:r>
                              <m:sSub>
                                <m:sSubPr>
                                  <m:ctrlPr>
                                    <a:rPr lang="en-US" i="1">
                                      <a:latin typeface="Cambria Math" panose="02040503050406030204" pitchFamily="18" charset="0"/>
                                    </a:rPr>
                                  </m:ctrlPr>
                                </m:sSubPr>
                                <m:e>
                                  <m:r>
                                    <a:rPr lang="en-US" i="0">
                                      <a:latin typeface="Cambria Math" panose="02040503050406030204" pitchFamily="18" charset="0"/>
                                    </a:rPr>
                                    <m:t>ℛ</m:t>
                                  </m:r>
                                </m:e>
                                <m:sub>
                                  <m:r>
                                    <a:rPr lang="en-US" i="1">
                                      <a:latin typeface="Cambria Math" panose="02040503050406030204" pitchFamily="18" charset="0"/>
                                    </a:rPr>
                                    <m:t>𝑘</m:t>
                                  </m:r>
                                </m:sub>
                              </m:sSub>
                            </m:num>
                            <m:den>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𝑘</m:t>
                                  </m:r>
                                </m:sub>
                              </m:sSub>
                            </m:den>
                          </m:f>
                        </m:den>
                      </m:f>
                    </m:oMath>
                  </m:oMathPara>
                </a14:m>
                <a:endParaRPr lang="en-US" dirty="0"/>
              </a:p>
            </p:txBody>
          </p:sp>
        </mc:Choice>
        <mc:Fallback xmlns="">
          <p:sp>
            <p:nvSpPr>
              <p:cNvPr id="22" name="Rectangle 21">
                <a:extLst>
                  <a:ext uri="{FF2B5EF4-FFF2-40B4-BE49-F238E27FC236}">
                    <a16:creationId xmlns:a16="http://schemas.microsoft.com/office/drawing/2014/main" id="{B9DFEE1F-97F8-44F2-AD51-3E7A5BE97FEE}"/>
                  </a:ext>
                </a:extLst>
              </p:cNvPr>
              <p:cNvSpPr>
                <a:spLocks noRot="1" noChangeAspect="1" noMove="1" noResize="1" noEditPoints="1" noAdjustHandles="1" noChangeArrowheads="1" noChangeShapeType="1" noTextEdit="1"/>
              </p:cNvSpPr>
              <p:nvPr/>
            </p:nvSpPr>
            <p:spPr>
              <a:xfrm>
                <a:off x="6261537" y="3100502"/>
                <a:ext cx="4501169" cy="1206869"/>
              </a:xfrm>
              <a:prstGeom prst="rect">
                <a:avLst/>
              </a:prstGeom>
              <a:blipFill>
                <a:blip r:embed="rId6"/>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C1733B19-A60B-4D77-BB1B-C2E7436476AC}"/>
                  </a:ext>
                </a:extLst>
              </p:cNvPr>
              <p:cNvSpPr/>
              <p:nvPr/>
            </p:nvSpPr>
            <p:spPr>
              <a:xfrm>
                <a:off x="7303567" y="4683356"/>
                <a:ext cx="2111988" cy="377091"/>
              </a:xfrm>
              <a:prstGeom prst="rect">
                <a:avLst/>
              </a:prstGeom>
              <a:ln w="19050">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sub>
                          <m:r>
                            <a:rPr lang="en-US" i="1">
                              <a:latin typeface="Cambria Math" panose="02040503050406030204" pitchFamily="18" charset="0"/>
                            </a:rPr>
                            <m:t>𝑘</m:t>
                          </m:r>
                        </m:sub>
                      </m:sSub>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0">
                              <a:latin typeface="Cambria Math" panose="02040503050406030204" pitchFamily="18" charset="0"/>
                            </a:rPr>
                            <m:t>ℛ</m:t>
                          </m:r>
                        </m:e>
                        <m:sub>
                          <m:r>
                            <a:rPr lang="en-US" i="1">
                              <a:latin typeface="Cambria Math" panose="02040503050406030204" pitchFamily="18" charset="0"/>
                            </a:rPr>
                            <m:t>𝑘</m:t>
                          </m:r>
                        </m:sub>
                        <m:sup>
                          <m:r>
                            <a:rPr lang="en-US" i="0">
                              <a:latin typeface="Cambria Math" panose="02040503050406030204" pitchFamily="18" charset="0"/>
                            </a:rPr>
                            <m:t>′′</m:t>
                          </m:r>
                        </m:sup>
                      </m:sSubSup>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sub>
                          <m:r>
                            <a:rPr lang="en-US" i="0">
                              <a:latin typeface="Cambria Math" panose="02040503050406030204" pitchFamily="18" charset="0"/>
                            </a:rPr>
                            <m:t>1</m:t>
                          </m:r>
                        </m:sub>
                        <m:sup>
                          <m:r>
                            <a:rPr lang="en-US" i="0">
                              <a:latin typeface="Cambria Math" panose="02040503050406030204" pitchFamily="18" charset="0"/>
                            </a:rPr>
                            <m:t>2</m:t>
                          </m:r>
                        </m:sup>
                      </m:sSubSup>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0">
                              <a:latin typeface="Cambria Math" panose="02040503050406030204" pitchFamily="18" charset="0"/>
                            </a:rPr>
                            <m:t>ℛ</m:t>
                          </m:r>
                        </m:e>
                        <m:sub>
                          <m:r>
                            <a:rPr lang="en-US" i="1">
                              <a:latin typeface="Cambria Math" panose="02040503050406030204" pitchFamily="18" charset="0"/>
                            </a:rPr>
                            <m:t>𝑘</m:t>
                          </m:r>
                        </m:sub>
                        <m:sup>
                          <m:r>
                            <a:rPr lang="en-US" i="0">
                              <a:latin typeface="Cambria Math" panose="02040503050406030204" pitchFamily="18" charset="0"/>
                            </a:rPr>
                            <m:t>′</m:t>
                          </m:r>
                        </m:sup>
                      </m:sSubSup>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sub>
                          <m:r>
                            <a:rPr lang="en-US" i="0">
                              <a:latin typeface="Cambria Math" panose="02040503050406030204" pitchFamily="18" charset="0"/>
                            </a:rPr>
                            <m:t>1</m:t>
                          </m:r>
                        </m:sub>
                      </m:sSub>
                    </m:oMath>
                  </m:oMathPara>
                </a14:m>
                <a:endParaRPr lang="en-US" dirty="0"/>
              </a:p>
            </p:txBody>
          </p:sp>
        </mc:Choice>
        <mc:Fallback xmlns="">
          <p:sp>
            <p:nvSpPr>
              <p:cNvPr id="23" name="Rectangle 22">
                <a:extLst>
                  <a:ext uri="{FF2B5EF4-FFF2-40B4-BE49-F238E27FC236}">
                    <a16:creationId xmlns:a16="http://schemas.microsoft.com/office/drawing/2014/main" id="{C1733B19-A60B-4D77-BB1B-C2E7436476AC}"/>
                  </a:ext>
                </a:extLst>
              </p:cNvPr>
              <p:cNvSpPr>
                <a:spLocks noRot="1" noChangeAspect="1" noMove="1" noResize="1" noEditPoints="1" noAdjustHandles="1" noChangeArrowheads="1" noChangeShapeType="1" noTextEdit="1"/>
              </p:cNvSpPr>
              <p:nvPr/>
            </p:nvSpPr>
            <p:spPr>
              <a:xfrm>
                <a:off x="7303567" y="4683356"/>
                <a:ext cx="2111988" cy="377091"/>
              </a:xfrm>
              <a:prstGeom prst="rect">
                <a:avLst/>
              </a:prstGeom>
              <a:blipFill>
                <a:blip r:embed="rId7"/>
                <a:stretch>
                  <a:fillRect r="-4286" b="-4615"/>
                </a:stretch>
              </a:blipFill>
              <a:ln w="19050">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50A6935-BEFF-48E2-B873-345E2C0BFE76}"/>
                  </a:ext>
                </a:extLst>
              </p:cNvPr>
              <p:cNvSpPr/>
              <p:nvPr/>
            </p:nvSpPr>
            <p:spPr>
              <a:xfrm>
                <a:off x="1623100" y="5462988"/>
                <a:ext cx="2217723"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sub>
                          <m:r>
                            <a:rPr lang="en-US" i="0">
                              <a:latin typeface="Cambria Math" panose="02040503050406030204" pitchFamily="18" charset="0"/>
                            </a:rPr>
                            <m:t>1</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1</m:t>
                              </m:r>
                            </m:sub>
                          </m:sSub>
                        </m:num>
                        <m:den>
                          <m:r>
                            <a:rPr lang="en-US" i="1">
                              <a:latin typeface="Cambria Math" panose="02040503050406030204" pitchFamily="18" charset="0"/>
                            </a:rPr>
                            <m:t>𝑑𝑡</m:t>
                          </m:r>
                        </m:den>
                      </m:f>
                      <m:r>
                        <a:rPr lang="en-US" i="0">
                          <a:latin typeface="Cambria Math" panose="02040503050406030204" pitchFamily="18" charset="0"/>
                        </a:rPr>
                        <m:t>, </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sub>
                          <m:r>
                            <a:rPr lang="en-US" i="1">
                              <a:latin typeface="Cambria Math" panose="02040503050406030204" pitchFamily="18" charset="0"/>
                            </a:rPr>
                            <m:t>𝑘</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𝑘</m:t>
                              </m:r>
                            </m:sub>
                          </m:sSub>
                        </m:num>
                        <m:den>
                          <m:r>
                            <a:rPr lang="en-US" i="1">
                              <a:latin typeface="Cambria Math" panose="02040503050406030204" pitchFamily="18" charset="0"/>
                            </a:rPr>
                            <m:t>𝑑𝑡</m:t>
                          </m:r>
                        </m:den>
                      </m:f>
                      <m:r>
                        <a:rPr lang="en-US" i="0">
                          <a:latin typeface="Cambria Math" panose="02040503050406030204" pitchFamily="18" charset="0"/>
                        </a:rPr>
                        <m:t> </m:t>
                      </m:r>
                    </m:oMath>
                  </m:oMathPara>
                </a14:m>
                <a:endParaRPr lang="en-US" dirty="0"/>
              </a:p>
            </p:txBody>
          </p:sp>
        </mc:Choice>
        <mc:Fallback xmlns="">
          <p:sp>
            <p:nvSpPr>
              <p:cNvPr id="26" name="Rectangle 25">
                <a:extLst>
                  <a:ext uri="{FF2B5EF4-FFF2-40B4-BE49-F238E27FC236}">
                    <a16:creationId xmlns:a16="http://schemas.microsoft.com/office/drawing/2014/main" id="{150A6935-BEFF-48E2-B873-345E2C0BFE76}"/>
                  </a:ext>
                </a:extLst>
              </p:cNvPr>
              <p:cNvSpPr>
                <a:spLocks noRot="1" noChangeAspect="1" noMove="1" noResize="1" noEditPoints="1" noAdjustHandles="1" noChangeArrowheads="1" noChangeShapeType="1" noTextEdit="1"/>
              </p:cNvSpPr>
              <p:nvPr/>
            </p:nvSpPr>
            <p:spPr>
              <a:xfrm>
                <a:off x="1623100" y="5462988"/>
                <a:ext cx="2217723" cy="61824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9ECDC893-C3E5-4EA7-8C9F-C12618E85620}"/>
                  </a:ext>
                </a:extLst>
              </p:cNvPr>
              <p:cNvSpPr/>
              <p:nvPr/>
            </p:nvSpPr>
            <p:spPr>
              <a:xfrm>
                <a:off x="6697215" y="5398337"/>
                <a:ext cx="3482748"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sub>
                          <m:r>
                            <a:rPr lang="en-US" i="0">
                              <a:latin typeface="Cambria Math" panose="02040503050406030204" pitchFamily="18" charset="0"/>
                            </a:rPr>
                            <m:t>1</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1</m:t>
                              </m:r>
                            </m:sub>
                          </m:sSub>
                        </m:num>
                        <m:den>
                          <m:r>
                            <a:rPr lang="en-US" i="1">
                              <a:latin typeface="Cambria Math" panose="02040503050406030204" pitchFamily="18" charset="0"/>
                            </a:rPr>
                            <m:t>𝑑𝑡</m:t>
                          </m:r>
                        </m:den>
                      </m:f>
                      <m:r>
                        <a:rPr lang="en-US" i="0">
                          <a:latin typeface="Cambria Math" panose="02040503050406030204" pitchFamily="18" charset="0"/>
                        </a:rPr>
                        <m:t>, </m:t>
                      </m:r>
                      <m:sSub>
                        <m:sSubPr>
                          <m:ctrlPr>
                            <a:rPr lang="en-US" i="1">
                              <a:latin typeface="Cambria Math" panose="02040503050406030204" pitchFamily="18" charset="0"/>
                            </a:rPr>
                          </m:ctrlPr>
                        </m:sSubPr>
                        <m:e>
                          <m:r>
                            <a:rPr lang="en-US" i="0">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𝑞</m:t>
                              </m:r>
                            </m:e>
                          </m:acc>
                        </m:e>
                        <m:sub>
                          <m:r>
                            <a:rPr lang="en-US" i="0">
                              <a:latin typeface="Cambria Math" panose="02040503050406030204" pitchFamily="18" charset="0"/>
                            </a:rPr>
                            <m:t>1</m:t>
                          </m:r>
                        </m:sub>
                      </m:sSub>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0">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1</m:t>
                              </m:r>
                            </m:sub>
                          </m:sSub>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0">
                                  <a:latin typeface="Cambria Math" panose="02040503050406030204" pitchFamily="18" charset="0"/>
                                </a:rPr>
                                <m:t>2</m:t>
                              </m:r>
                            </m:sup>
                          </m:sSup>
                        </m:den>
                      </m:f>
                      <m:r>
                        <a:rPr lang="en-US" i="0">
                          <a:latin typeface="Cambria Math" panose="02040503050406030204" pitchFamily="18" charset="0"/>
                        </a:rPr>
                        <m:t>, </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0">
                                  <a:latin typeface="Cambria Math" panose="02040503050406030204" pitchFamily="18" charset="0"/>
                                </a:rPr>
                                <m:t> </m:t>
                              </m:r>
                              <m:r>
                                <a:rPr lang="en-US" i="1">
                                  <a:latin typeface="Cambria Math" panose="02040503050406030204" pitchFamily="18" charset="0"/>
                                </a:rPr>
                                <m:t>𝑞</m:t>
                              </m:r>
                            </m:e>
                          </m:acc>
                        </m:e>
                        <m:sub>
                          <m:r>
                            <a:rPr lang="en-US" i="1">
                              <a:latin typeface="Cambria Math" panose="02040503050406030204" pitchFamily="18" charset="0"/>
                            </a:rPr>
                            <m:t>𝑘</m:t>
                          </m:r>
                        </m:sub>
                      </m:sSub>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0">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𝑘</m:t>
                              </m:r>
                            </m:sub>
                          </m:sSub>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0">
                                  <a:latin typeface="Cambria Math" panose="02040503050406030204" pitchFamily="18" charset="0"/>
                                </a:rPr>
                                <m:t>2</m:t>
                              </m:r>
                            </m:sup>
                          </m:sSup>
                        </m:den>
                      </m:f>
                    </m:oMath>
                  </m:oMathPara>
                </a14:m>
                <a:endParaRPr lang="en-US" dirty="0"/>
              </a:p>
            </p:txBody>
          </p:sp>
        </mc:Choice>
        <mc:Fallback xmlns="">
          <p:sp>
            <p:nvSpPr>
              <p:cNvPr id="27" name="Rectangle 26">
                <a:extLst>
                  <a:ext uri="{FF2B5EF4-FFF2-40B4-BE49-F238E27FC236}">
                    <a16:creationId xmlns:a16="http://schemas.microsoft.com/office/drawing/2014/main" id="{9ECDC893-C3E5-4EA7-8C9F-C12618E85620}"/>
                  </a:ext>
                </a:extLst>
              </p:cNvPr>
              <p:cNvSpPr>
                <a:spLocks noRot="1" noChangeAspect="1" noMove="1" noResize="1" noEditPoints="1" noAdjustHandles="1" noChangeArrowheads="1" noChangeShapeType="1" noTextEdit="1"/>
              </p:cNvSpPr>
              <p:nvPr/>
            </p:nvSpPr>
            <p:spPr>
              <a:xfrm>
                <a:off x="6697215" y="5398337"/>
                <a:ext cx="3482748" cy="648126"/>
              </a:xfrm>
              <a:prstGeom prst="rect">
                <a:avLst/>
              </a:prstGeom>
              <a:blipFill>
                <a:blip r:embed="rId9"/>
                <a:stretch>
                  <a:fillRect/>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A4E3EC78-C8D9-4338-A015-941D1F6A8380}"/>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09D8214-D1A8-4CB2-B97A-F6ADD874BE12}"/>
              </a:ext>
            </a:extLst>
          </p:cNvPr>
          <p:cNvSpPr/>
          <p:nvPr/>
        </p:nvSpPr>
        <p:spPr>
          <a:xfrm>
            <a:off x="730897" y="311658"/>
            <a:ext cx="5796523"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CINEMATICĂ</a:t>
            </a:r>
            <a:endParaRPr lang="en-US" sz="2400" dirty="0"/>
          </a:p>
        </p:txBody>
      </p:sp>
    </p:spTree>
    <p:extLst>
      <p:ext uri="{BB962C8B-B14F-4D97-AF65-F5344CB8AC3E}">
        <p14:creationId xmlns:p14="http://schemas.microsoft.com/office/powerpoint/2010/main" val="2192008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18C88-1EBA-4BC5-A933-26E684387EA2}"/>
              </a:ext>
            </a:extLst>
          </p:cNvPr>
          <p:cNvPicPr>
            <a:picLocks noChangeAspect="1"/>
          </p:cNvPicPr>
          <p:nvPr/>
        </p:nvPicPr>
        <p:blipFill>
          <a:blip r:embed="rId2"/>
          <a:stretch>
            <a:fillRect/>
          </a:stretch>
        </p:blipFill>
        <p:spPr>
          <a:xfrm>
            <a:off x="6417183" y="1004263"/>
            <a:ext cx="4339762" cy="3055445"/>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D2F3E0E-5214-48D6-8EFC-CAB282FC89B0}"/>
                  </a:ext>
                </a:extLst>
              </p:cNvPr>
              <p:cNvSpPr/>
              <p:nvPr/>
            </p:nvSpPr>
            <p:spPr>
              <a:xfrm>
                <a:off x="1959481" y="1306958"/>
                <a:ext cx="1980157" cy="344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600" i="1">
                              <a:latin typeface="Cambria Math" panose="02040503050406030204" pitchFamily="18" charset="0"/>
                            </a:rPr>
                          </m:ctrlPr>
                        </m:accPr>
                        <m:e>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e>
                      </m:acc>
                      <m:r>
                        <a:rPr lang="en-US" sz="1600" i="0">
                          <a:latin typeface="Cambria Math" panose="02040503050406030204" pitchFamily="18" charset="0"/>
                        </a:rPr>
                        <m:t>+</m:t>
                      </m:r>
                      <m:acc>
                        <m:accPr>
                          <m:chr m:val="̅"/>
                          <m:ctrlPr>
                            <a:rPr lang="en-US" sz="1600" i="1">
                              <a:latin typeface="Cambria Math" panose="02040503050406030204" pitchFamily="18" charset="0"/>
                            </a:rPr>
                          </m:ctrlPr>
                        </m:accPr>
                        <m:e>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2</m:t>
                              </m:r>
                            </m:sub>
                          </m:sSub>
                        </m:e>
                      </m:acc>
                      <m:r>
                        <a:rPr lang="en-US" sz="1600" i="0">
                          <a:latin typeface="Cambria Math" panose="02040503050406030204" pitchFamily="18" charset="0"/>
                        </a:rPr>
                        <m:t>+</m:t>
                      </m:r>
                      <m:acc>
                        <m:accPr>
                          <m:chr m:val="̅"/>
                          <m:ctrlPr>
                            <a:rPr lang="en-US" sz="1600" i="1">
                              <a:latin typeface="Cambria Math" panose="02040503050406030204" pitchFamily="18" charset="0"/>
                            </a:rPr>
                          </m:ctrlPr>
                        </m:accPr>
                        <m:e>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e>
                      </m:acc>
                      <m:r>
                        <a:rPr lang="en-US" sz="1600" i="0">
                          <a:latin typeface="Cambria Math" panose="02040503050406030204" pitchFamily="18" charset="0"/>
                        </a:rPr>
                        <m:t>+</m:t>
                      </m:r>
                      <m:acc>
                        <m:accPr>
                          <m:chr m:val="̅"/>
                          <m:ctrlPr>
                            <a:rPr lang="en-US" sz="1600" i="1">
                              <a:latin typeface="Cambria Math" panose="02040503050406030204" pitchFamily="18" charset="0"/>
                            </a:rPr>
                          </m:ctrlPr>
                        </m:accPr>
                        <m:e>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e>
                      </m:acc>
                      <m:r>
                        <a:rPr lang="en-US" sz="1600" i="0">
                          <a:latin typeface="Cambria Math" panose="02040503050406030204" pitchFamily="18" charset="0"/>
                        </a:rPr>
                        <m:t>=0</m:t>
                      </m:r>
                    </m:oMath>
                  </m:oMathPara>
                </a14:m>
                <a:endParaRPr lang="en-US" sz="1600" dirty="0"/>
              </a:p>
            </p:txBody>
          </p:sp>
        </mc:Choice>
        <mc:Fallback xmlns="">
          <p:sp>
            <p:nvSpPr>
              <p:cNvPr id="3" name="Rectangle 2">
                <a:extLst>
                  <a:ext uri="{FF2B5EF4-FFF2-40B4-BE49-F238E27FC236}">
                    <a16:creationId xmlns:a16="http://schemas.microsoft.com/office/drawing/2014/main" id="{AD2F3E0E-5214-48D6-8EFC-CAB282FC89B0}"/>
                  </a:ext>
                </a:extLst>
              </p:cNvPr>
              <p:cNvSpPr>
                <a:spLocks noRot="1" noChangeAspect="1" noMove="1" noResize="1" noEditPoints="1" noAdjustHandles="1" noChangeArrowheads="1" noChangeShapeType="1" noTextEdit="1"/>
              </p:cNvSpPr>
              <p:nvPr/>
            </p:nvSpPr>
            <p:spPr>
              <a:xfrm>
                <a:off x="1959481" y="1306958"/>
                <a:ext cx="1980157" cy="344005"/>
              </a:xfrm>
              <a:prstGeom prst="rect">
                <a:avLst/>
              </a:prstGeom>
              <a:blipFill>
                <a:blip r:embed="rId3"/>
                <a:stretch>
                  <a:fillRect/>
                </a:stretch>
              </a:blipFill>
            </p:spPr>
            <p:txBody>
              <a:bodyPr/>
              <a:lstStyle/>
              <a:p>
                <a:r>
                  <a:rPr lang="en-US">
                    <a:noFill/>
                  </a:rPr>
                  <a:t> </a:t>
                </a:r>
              </a:p>
            </p:txBody>
          </p:sp>
        </mc:Fallback>
      </mc:AlternateContent>
      <p:sp>
        <p:nvSpPr>
          <p:cNvPr id="8" name="Arrow: Down 7">
            <a:extLst>
              <a:ext uri="{FF2B5EF4-FFF2-40B4-BE49-F238E27FC236}">
                <a16:creationId xmlns:a16="http://schemas.microsoft.com/office/drawing/2014/main" id="{9F5B23E3-5971-42F1-8080-4F55E3BA0CEA}"/>
              </a:ext>
            </a:extLst>
          </p:cNvPr>
          <p:cNvSpPr/>
          <p:nvPr/>
        </p:nvSpPr>
        <p:spPr>
          <a:xfrm>
            <a:off x="2845080" y="1679818"/>
            <a:ext cx="220363" cy="1962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E517A51-0036-40B0-A7DD-1F58BC627136}"/>
                  </a:ext>
                </a:extLst>
              </p:cNvPr>
              <p:cNvSpPr/>
              <p:nvPr/>
            </p:nvSpPr>
            <p:spPr>
              <a:xfrm>
                <a:off x="760288" y="1842089"/>
                <a:ext cx="4383379"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a:rPr lang="en-US" sz="1600">
                                  <a:latin typeface="Cambria Math" panose="02040503050406030204" pitchFamily="18" charset="0"/>
                                </a:rPr>
                                <m:t>&amp;</m:t>
                              </m:r>
                              <m:sSub>
                                <m:sSubPr>
                                  <m:ctrlPr>
                                    <a:rPr lang="en-US" sz="1600" i="1">
                                      <a:latin typeface="Cambria Math" panose="02040503050406030204" pitchFamily="18" charset="0"/>
                                    </a:rPr>
                                  </m:ctrlPr>
                                </m:sSubPr>
                                <m:e>
                                  <m:r>
                                    <a:rPr lang="en-US" sz="1600" i="0">
                                      <a:latin typeface="Cambria Math" panose="02040503050406030204" pitchFamily="18" charset="0"/>
                                    </a:rPr>
                                    <m:t> </m:t>
                                  </m:r>
                                  <m:r>
                                    <a:rPr lang="en-US" sz="1600" i="1">
                                      <a:latin typeface="Cambria Math" panose="02040503050406030204" pitchFamily="18" charset="0"/>
                                    </a:rPr>
                                    <m:t>𝑙</m:t>
                                  </m:r>
                                </m:e>
                                <m:sub>
                                  <m:r>
                                    <a:rPr lang="en-US" sz="1600" i="0">
                                      <a:latin typeface="Cambria Math" panose="02040503050406030204" pitchFamily="18" charset="0"/>
                                    </a:rPr>
                                    <m:t>1</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e>
                              </m:func>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2</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2</m:t>
                                      </m:r>
                                    </m:sub>
                                  </m:sSub>
                                </m:e>
                              </m:func>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r>
                                    <a:rPr lang="en-US" sz="1600" i="0">
                                      <a:latin typeface="Cambria Math" panose="02040503050406030204" pitchFamily="18" charset="0"/>
                                    </a:rPr>
                                    <m:t>+</m:t>
                                  </m:r>
                                </m:e>
                              </m:func>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a:rPr lang="en-US" sz="1600" i="1">
                                  <a:latin typeface="Cambria Math" panose="02040503050406030204" pitchFamily="18" charset="0"/>
                                </a:rPr>
                                <m:t>𝑐𝑜𝑠</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0</m:t>
                                  </m:r>
                                </m:sub>
                              </m:sSub>
                              <m:r>
                                <a:rPr lang="en-US" sz="1600" i="0">
                                  <a:latin typeface="Cambria Math" panose="02040503050406030204" pitchFamily="18" charset="0"/>
                                </a:rPr>
                                <m:t>=0</m:t>
                              </m:r>
                            </m:e>
                            <m:e>
                              <m:r>
                                <a:rPr lang="en-US" sz="1600" i="0">
                                  <a:latin typeface="Cambria Math" panose="02040503050406030204" pitchFamily="18" charset="0"/>
                                </a:rPr>
                                <m:t>&amp;</m:t>
                              </m:r>
                              <m:sSub>
                                <m:sSubPr>
                                  <m:ctrlPr>
                                    <a:rPr lang="en-US" sz="1600" i="1">
                                      <a:latin typeface="Cambria Math" panose="02040503050406030204" pitchFamily="18" charset="0"/>
                                    </a:rPr>
                                  </m:ctrlPr>
                                </m:sSubPr>
                                <m:e>
                                  <m:r>
                                    <a:rPr lang="en-US" sz="1600" i="0">
                                      <a:latin typeface="Cambria Math" panose="02040503050406030204" pitchFamily="18" charset="0"/>
                                    </a:rPr>
                                    <m:t> </m:t>
                                  </m:r>
                                  <m:r>
                                    <a:rPr lang="en-US" sz="1600" i="1">
                                      <a:latin typeface="Cambria Math" panose="02040503050406030204" pitchFamily="18" charset="0"/>
                                    </a:rPr>
                                    <m:t>𝑙</m:t>
                                  </m:r>
                                </m:e>
                                <m:sub>
                                  <m:r>
                                    <a:rPr lang="en-US" sz="1600" i="0">
                                      <a:latin typeface="Cambria Math" panose="02040503050406030204" pitchFamily="18" charset="0"/>
                                    </a:rPr>
                                    <m:t>1</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e>
                              </m:func>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2</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2</m:t>
                                      </m:r>
                                    </m:sub>
                                  </m:sSub>
                                </m:e>
                              </m:func>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r>
                                    <a:rPr lang="en-US" sz="1600" i="0">
                                      <a:latin typeface="Cambria Math" panose="02040503050406030204" pitchFamily="18" charset="0"/>
                                    </a:rPr>
                                    <m:t>+</m:t>
                                  </m:r>
                                </m:e>
                              </m:func>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0</m:t>
                                      </m:r>
                                    </m:sub>
                                  </m:sSub>
                                </m:e>
                              </m:func>
                              <m:r>
                                <a:rPr lang="en-US" sz="1600" i="0">
                                  <a:latin typeface="Cambria Math" panose="02040503050406030204" pitchFamily="18" charset="0"/>
                                </a:rPr>
                                <m:t>=0</m:t>
                              </m:r>
                            </m:e>
                          </m:eqArr>
                        </m:e>
                      </m:d>
                    </m:oMath>
                  </m:oMathPara>
                </a14:m>
                <a:endParaRPr lang="en-US" sz="1600" dirty="0"/>
              </a:p>
            </p:txBody>
          </p:sp>
        </mc:Choice>
        <mc:Fallback xmlns="">
          <p:sp>
            <p:nvSpPr>
              <p:cNvPr id="10" name="Rectangle 9">
                <a:extLst>
                  <a:ext uri="{FF2B5EF4-FFF2-40B4-BE49-F238E27FC236}">
                    <a16:creationId xmlns:a16="http://schemas.microsoft.com/office/drawing/2014/main" id="{6E517A51-0036-40B0-A7DD-1F58BC627136}"/>
                  </a:ext>
                </a:extLst>
              </p:cNvPr>
              <p:cNvSpPr>
                <a:spLocks noRot="1" noChangeAspect="1" noMove="1" noResize="1" noEditPoints="1" noAdjustHandles="1" noChangeArrowheads="1" noChangeShapeType="1" noTextEdit="1"/>
              </p:cNvSpPr>
              <p:nvPr/>
            </p:nvSpPr>
            <p:spPr>
              <a:xfrm>
                <a:off x="760288" y="1842089"/>
                <a:ext cx="4383379" cy="64158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225F333-364F-487D-951D-A3AC0AB3CD7F}"/>
                  </a:ext>
                </a:extLst>
              </p:cNvPr>
              <p:cNvSpPr/>
              <p:nvPr/>
            </p:nvSpPr>
            <p:spPr>
              <a:xfrm>
                <a:off x="1858301" y="2672207"/>
                <a:ext cx="2182521"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𝑙</m:t>
                        </m:r>
                      </m:e>
                      <m:sub>
                        <m:r>
                          <a:rPr lang="ro-RO" i="1">
                            <a:latin typeface="Cambria Math" panose="02040503050406030204" pitchFamily="18" charset="0"/>
                            <a:ea typeface="Calibri" panose="020F0502020204030204" pitchFamily="34" charset="0"/>
                            <a:cs typeface="Times New Roman" panose="02020603050405020304" pitchFamily="18" charset="0"/>
                          </a:rPr>
                          <m:t>1</m:t>
                        </m:r>
                      </m:sub>
                    </m:sSub>
                    <m:r>
                      <a:rPr lang="ro-RO" i="1">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𝑙</m:t>
                        </m:r>
                      </m:e>
                      <m:sub>
                        <m:r>
                          <a:rPr lang="ro-RO" i="1">
                            <a:latin typeface="Cambria Math" panose="02040503050406030204" pitchFamily="18" charset="0"/>
                            <a:ea typeface="Calibri" panose="020F0502020204030204" pitchFamily="34" charset="0"/>
                            <a:cs typeface="Times New Roman" panose="02020603050405020304" pitchFamily="18" charset="0"/>
                          </a:rPr>
                          <m:t>2</m:t>
                        </m:r>
                      </m:sub>
                    </m:sSub>
                  </m:oMath>
                </a14:m>
                <a:r>
                  <a:rPr lang="ro-RO" dirty="0">
                    <a:latin typeface="Times New Roman" panose="02020603050405020304" pitchFamily="18" charset="0"/>
                    <a:ea typeface="Times New Roman" panose="02020603050405020304" pitchFamily="18" charset="0"/>
                  </a:rPr>
                  <a:t>, </a:t>
                </a:r>
                <a14:m>
                  <m:oMath xmlns:m="http://schemas.openxmlformats.org/officeDocument/2006/math">
                    <m:sSub>
                      <m:sSubPr>
                        <m:ctrlPr>
                          <a:rPr lang="en-US" sz="1600" i="1">
                            <a:effectLst/>
                            <a:latin typeface="Cambria Math" panose="02040503050406030204" pitchFamily="18" charset="0"/>
                          </a:rPr>
                        </m:ctrlPr>
                      </m:sSubPr>
                      <m:e>
                        <m:r>
                          <a:rPr lang="ro-RO" sz="1600" i="1">
                            <a:latin typeface="Cambria Math" panose="02040503050406030204" pitchFamily="18" charset="0"/>
                            <a:ea typeface="Calibri" panose="020F0502020204030204" pitchFamily="34" charset="0"/>
                            <a:cs typeface="Times New Roman" panose="02020603050405020304" pitchFamily="18" charset="0"/>
                          </a:rPr>
                          <m:t>𝑙</m:t>
                        </m:r>
                      </m:e>
                      <m:sub>
                        <m:r>
                          <a:rPr lang="ro-RO" sz="1600" i="1">
                            <a:latin typeface="Cambria Math" panose="02040503050406030204" pitchFamily="18" charset="0"/>
                            <a:ea typeface="Calibri" panose="020F0502020204030204" pitchFamily="34" charset="0"/>
                            <a:cs typeface="Times New Roman" panose="02020603050405020304" pitchFamily="18" charset="0"/>
                          </a:rPr>
                          <m:t>3</m:t>
                        </m:r>
                      </m:sub>
                    </m:sSub>
                    <m:r>
                      <a:rPr lang="ro-RO" sz="16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rPr>
                        </m:ctrlPr>
                      </m:sSubPr>
                      <m:e>
                        <m:r>
                          <a:rPr lang="ro-RO" sz="1600" i="1">
                            <a:latin typeface="Cambria Math" panose="02040503050406030204" pitchFamily="18" charset="0"/>
                            <a:ea typeface="Calibri" panose="020F0502020204030204" pitchFamily="34" charset="0"/>
                            <a:cs typeface="Times New Roman" panose="02020603050405020304" pitchFamily="18" charset="0"/>
                          </a:rPr>
                          <m:t>𝑙</m:t>
                        </m:r>
                      </m:e>
                      <m:sub>
                        <m:r>
                          <a:rPr lang="ro-RO" sz="1600" i="1">
                            <a:latin typeface="Cambria Math" panose="02040503050406030204" pitchFamily="18" charset="0"/>
                            <a:ea typeface="Calibri" panose="020F0502020204030204" pitchFamily="34" charset="0"/>
                            <a:cs typeface="Times New Roman" panose="02020603050405020304" pitchFamily="18" charset="0"/>
                          </a:rPr>
                          <m:t>0</m:t>
                        </m:r>
                      </m:sub>
                    </m:sSub>
                    <m:r>
                      <a:rPr lang="ro-RO" sz="16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rPr>
                        </m:ctrlPr>
                      </m:sSubPr>
                      <m:e>
                        <m:r>
                          <a:rPr lang="ro-RO" sz="1600" i="1">
                            <a:latin typeface="Cambria Math" panose="02040503050406030204" pitchFamily="18" charset="0"/>
                            <a:ea typeface="Calibri" panose="020F0502020204030204" pitchFamily="34" charset="0"/>
                            <a:cs typeface="Times New Roman" panose="02020603050405020304" pitchFamily="18" charset="0"/>
                          </a:rPr>
                          <m:t>𝜑</m:t>
                        </m:r>
                      </m:e>
                      <m:sub>
                        <m:r>
                          <a:rPr lang="ro-RO" sz="1600" i="1">
                            <a:latin typeface="Cambria Math" panose="02040503050406030204" pitchFamily="18" charset="0"/>
                            <a:ea typeface="Calibri" panose="020F0502020204030204" pitchFamily="34" charset="0"/>
                            <a:cs typeface="Times New Roman" panose="02020603050405020304" pitchFamily="18" charset="0"/>
                          </a:rPr>
                          <m:t>0</m:t>
                        </m:r>
                      </m:sub>
                    </m:sSub>
                    <m:r>
                      <a:rPr lang="ro-RO" sz="1600" i="1">
                        <a:latin typeface="Cambria Math" panose="02040503050406030204" pitchFamily="18" charset="0"/>
                        <a:ea typeface="Calibri" panose="020F0502020204030204" pitchFamily="34" charset="0"/>
                        <a:cs typeface="Times New Roman" panose="02020603050405020304" pitchFamily="18" charset="0"/>
                      </a:rPr>
                      <m:t>=</m:t>
                    </m:r>
                    <m:r>
                      <m:rPr>
                        <m:sty m:val="p"/>
                      </m:rPr>
                      <a:rPr lang="ro-RO" sz="1600">
                        <a:latin typeface="Cambria Math" panose="02040503050406030204" pitchFamily="18" charset="0"/>
                        <a:ea typeface="Calibri" panose="020F0502020204030204" pitchFamily="34" charset="0"/>
                        <a:cs typeface="Times New Roman" panose="02020603050405020304" pitchFamily="18" charset="0"/>
                      </a:rPr>
                      <m:t>const</m:t>
                    </m:r>
                  </m:oMath>
                </a14:m>
                <a:endParaRPr lang="en-US" sz="1600" dirty="0"/>
              </a:p>
            </p:txBody>
          </p:sp>
        </mc:Choice>
        <mc:Fallback xmlns="">
          <p:sp>
            <p:nvSpPr>
              <p:cNvPr id="15" name="Rectangle 14">
                <a:extLst>
                  <a:ext uri="{FF2B5EF4-FFF2-40B4-BE49-F238E27FC236}">
                    <a16:creationId xmlns:a16="http://schemas.microsoft.com/office/drawing/2014/main" id="{1225F333-364F-487D-951D-A3AC0AB3CD7F}"/>
                  </a:ext>
                </a:extLst>
              </p:cNvPr>
              <p:cNvSpPr>
                <a:spLocks noRot="1" noChangeAspect="1" noMove="1" noResize="1" noEditPoints="1" noAdjustHandles="1" noChangeArrowheads="1" noChangeShapeType="1" noTextEdit="1"/>
              </p:cNvSpPr>
              <p:nvPr/>
            </p:nvSpPr>
            <p:spPr>
              <a:xfrm>
                <a:off x="1858301" y="2672207"/>
                <a:ext cx="2182521" cy="369332"/>
              </a:xfrm>
              <a:prstGeom prst="rect">
                <a:avLst/>
              </a:prstGeom>
              <a:blipFill>
                <a:blip r:embed="rId5"/>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4AB8E78E-661B-4741-B656-26CF84557C05}"/>
                  </a:ext>
                </a:extLst>
              </p:cNvPr>
              <p:cNvSpPr/>
              <p:nvPr/>
            </p:nvSpPr>
            <p:spPr>
              <a:xfrm>
                <a:off x="881741" y="3091282"/>
                <a:ext cx="413563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ro-RO" sz="1600" i="1">
                              <a:latin typeface="Cambria Math" panose="02040503050406030204" pitchFamily="18" charset="0"/>
                              <a:ea typeface="Calibri" panose="020F0502020204030204" pitchFamily="34" charset="0"/>
                              <a:cs typeface="Times New Roman" panose="02020603050405020304" pitchFamily="18" charset="0"/>
                            </a:rPr>
                            <m:t>𝜑</m:t>
                          </m:r>
                        </m:e>
                        <m:sub>
                          <m:r>
                            <a:rPr lang="ro-RO" sz="1600" i="1">
                              <a:latin typeface="Cambria Math" panose="02040503050406030204" pitchFamily="18" charset="0"/>
                              <a:ea typeface="Calibri" panose="020F0502020204030204" pitchFamily="34" charset="0"/>
                              <a:cs typeface="Times New Roman" panose="02020603050405020304" pitchFamily="18" charset="0"/>
                            </a:rPr>
                            <m:t>1</m:t>
                          </m:r>
                        </m:sub>
                      </m:sSub>
                      <m:r>
                        <a:rPr lang="ro-RO" sz="16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ro-RO" sz="1600" i="1">
                              <a:latin typeface="Cambria Math" panose="02040503050406030204" pitchFamily="18" charset="0"/>
                              <a:ea typeface="Cambria Math" panose="02040503050406030204" pitchFamily="18" charset="0"/>
                              <a:cs typeface="Times New Roman" panose="02020603050405020304" pitchFamily="18" charset="0"/>
                            </a:rPr>
                          </m:ctrlPr>
                        </m:sSubPr>
                        <m:e>
                          <m:r>
                            <a:rPr lang="ro-RO" sz="1600" i="1">
                              <a:latin typeface="Cambria Math" panose="02040503050406030204" pitchFamily="18" charset="0"/>
                              <a:ea typeface="Cambria Math" panose="02040503050406030204" pitchFamily="18" charset="0"/>
                              <a:cs typeface="Times New Roman" panose="02020603050405020304" pitchFamily="18" charset="0"/>
                            </a:rPr>
                            <m:t>𝑞</m:t>
                          </m:r>
                        </m:e>
                        <m:sub>
                          <m:r>
                            <a:rPr lang="ro-RO" sz="1600" i="1">
                              <a:latin typeface="Cambria Math" panose="02040503050406030204" pitchFamily="18" charset="0"/>
                              <a:ea typeface="Cambria Math" panose="02040503050406030204" pitchFamily="18" charset="0"/>
                              <a:cs typeface="Times New Roman" panose="02020603050405020304" pitchFamily="18" charset="0"/>
                            </a:rPr>
                            <m:t>1</m:t>
                          </m:r>
                        </m:sub>
                      </m:sSub>
                      <m:r>
                        <a:rPr lang="ro-RO" sz="1600" i="1">
                          <a:latin typeface="Cambria Math" panose="02040503050406030204" pitchFamily="18" charset="0"/>
                          <a:ea typeface="Cambria Math" panose="02040503050406030204" pitchFamily="18" charset="0"/>
                          <a:cs typeface="Times New Roman" panose="02020603050405020304" pitchFamily="18" charset="0"/>
                        </a:rPr>
                        <m:t> −</m:t>
                      </m:r>
                      <m:r>
                        <a:rPr lang="ro-RO" sz="1600" i="1">
                          <a:latin typeface="Cambria Math" panose="02040503050406030204" pitchFamily="18" charset="0"/>
                          <a:ea typeface="Cambria Math" panose="02040503050406030204" pitchFamily="18" charset="0"/>
                          <a:cs typeface="Times New Roman" panose="02020603050405020304" pitchFamily="18" charset="0"/>
                        </a:rPr>
                        <m:t>𝑝𝑜𝑧𝑖</m:t>
                      </m:r>
                      <m:r>
                        <a:rPr lang="ro-RO" sz="1600" i="1">
                          <a:latin typeface="Cambria Math" panose="02040503050406030204" pitchFamily="18" charset="0"/>
                          <a:ea typeface="Cambria Math" panose="02040503050406030204" pitchFamily="18" charset="0"/>
                          <a:cs typeface="Times New Roman" panose="02020603050405020304" pitchFamily="18" charset="0"/>
                        </a:rPr>
                        <m:t>ț</m:t>
                      </m:r>
                      <m:r>
                        <a:rPr lang="ro-RO" sz="1600" i="1">
                          <a:latin typeface="Cambria Math" panose="02040503050406030204" pitchFamily="18" charset="0"/>
                          <a:ea typeface="Cambria Math" panose="02040503050406030204" pitchFamily="18" charset="0"/>
                          <a:cs typeface="Times New Roman" panose="02020603050405020304" pitchFamily="18" charset="0"/>
                        </a:rPr>
                        <m:t>𝑖𝑎</m:t>
                      </m:r>
                      <m:r>
                        <a:rPr lang="ro-RO" sz="1600" i="1">
                          <a:latin typeface="Cambria Math" panose="02040503050406030204" pitchFamily="18" charset="0"/>
                          <a:ea typeface="Cambria Math" panose="02040503050406030204" pitchFamily="18" charset="0"/>
                          <a:cs typeface="Times New Roman" panose="02020603050405020304" pitchFamily="18" charset="0"/>
                        </a:rPr>
                        <m:t> </m:t>
                      </m:r>
                      <m:r>
                        <a:rPr lang="ro-RO" sz="1600" i="1">
                          <a:latin typeface="Cambria Math" panose="02040503050406030204" pitchFamily="18" charset="0"/>
                          <a:ea typeface="Cambria Math" panose="02040503050406030204" pitchFamily="18" charset="0"/>
                          <a:cs typeface="Times New Roman" panose="02020603050405020304" pitchFamily="18" charset="0"/>
                        </a:rPr>
                        <m:t>𝑒𝑙𝑒𝑚𝑒𝑛𝑡𝑢𝑙𝑢𝑖</m:t>
                      </m:r>
                      <m:r>
                        <a:rPr lang="ro-RO" sz="1600" i="1">
                          <a:latin typeface="Cambria Math" panose="02040503050406030204" pitchFamily="18" charset="0"/>
                          <a:ea typeface="Cambria Math" panose="02040503050406030204" pitchFamily="18" charset="0"/>
                          <a:cs typeface="Times New Roman" panose="02020603050405020304" pitchFamily="18" charset="0"/>
                        </a:rPr>
                        <m:t> </m:t>
                      </m:r>
                      <m:r>
                        <a:rPr lang="ro-RO" sz="1600" i="1">
                          <a:latin typeface="Cambria Math" panose="02040503050406030204" pitchFamily="18" charset="0"/>
                          <a:ea typeface="Cambria Math" panose="02040503050406030204" pitchFamily="18" charset="0"/>
                          <a:cs typeface="Times New Roman" panose="02020603050405020304" pitchFamily="18" charset="0"/>
                        </a:rPr>
                        <m:t>𝑐𝑜𝑛𝑑𝑢𝑐</m:t>
                      </m:r>
                      <m:r>
                        <a:rPr lang="ro-RO" sz="1600" i="1">
                          <a:latin typeface="Cambria Math" panose="02040503050406030204" pitchFamily="18" charset="0"/>
                          <a:ea typeface="Cambria Math" panose="02040503050406030204" pitchFamily="18" charset="0"/>
                          <a:cs typeface="Times New Roman" panose="02020603050405020304" pitchFamily="18" charset="0"/>
                        </a:rPr>
                        <m:t>ă</m:t>
                      </m:r>
                      <m:r>
                        <a:rPr lang="ro-RO" sz="1600" i="1">
                          <a:latin typeface="Cambria Math" panose="02040503050406030204" pitchFamily="18" charset="0"/>
                          <a:ea typeface="Cambria Math" panose="02040503050406030204" pitchFamily="18" charset="0"/>
                          <a:cs typeface="Times New Roman" panose="02020603050405020304" pitchFamily="18" charset="0"/>
                        </a:rPr>
                        <m:t>𝑡𝑜𝑟</m:t>
                      </m:r>
                      <m:r>
                        <a:rPr lang="ro-RO" sz="1600" i="1">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ro-RO" sz="1600" i="1" dirty="0">
                  <a:latin typeface="Cambria Math" panose="02040503050406030204" pitchFamily="18" charset="0"/>
                  <a:ea typeface="Cambria Math" panose="02040503050406030204" pitchFamily="18" charset="0"/>
                  <a:cs typeface="Times New Roman" panose="02020603050405020304" pitchFamily="18" charset="0"/>
                </a:endParaRPr>
              </a:p>
              <a:p>
                <a:pPr algn="ctr"/>
                <a:r>
                  <a:rPr lang="ro-RO" sz="1600" dirty="0">
                    <a:ea typeface="Cambria Math" panose="02040503050406030204" pitchFamily="18" charset="0"/>
                    <a:cs typeface="Times New Roman" panose="02020603050405020304" pitchFamily="18" charset="0"/>
                  </a:rPr>
                  <a:t>(se consideră cunoscută)</a:t>
                </a:r>
                <a14:m>
                  <m:oMath xmlns:m="http://schemas.openxmlformats.org/officeDocument/2006/math">
                    <m:r>
                      <a:rPr lang="ro-RO" sz="1600" i="1">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1600" dirty="0"/>
              </a:p>
            </p:txBody>
          </p:sp>
        </mc:Choice>
        <mc:Fallback xmlns="">
          <p:sp>
            <p:nvSpPr>
              <p:cNvPr id="29" name="Rectangle 28">
                <a:extLst>
                  <a:ext uri="{FF2B5EF4-FFF2-40B4-BE49-F238E27FC236}">
                    <a16:creationId xmlns:a16="http://schemas.microsoft.com/office/drawing/2014/main" id="{4AB8E78E-661B-4741-B656-26CF84557C05}"/>
                  </a:ext>
                </a:extLst>
              </p:cNvPr>
              <p:cNvSpPr>
                <a:spLocks noRot="1" noChangeAspect="1" noMove="1" noResize="1" noEditPoints="1" noAdjustHandles="1" noChangeArrowheads="1" noChangeShapeType="1" noTextEdit="1"/>
              </p:cNvSpPr>
              <p:nvPr/>
            </p:nvSpPr>
            <p:spPr>
              <a:xfrm>
                <a:off x="881741" y="3091282"/>
                <a:ext cx="4135636" cy="584775"/>
              </a:xfrm>
              <a:prstGeom prst="rect">
                <a:avLst/>
              </a:prstGeom>
              <a:blipFill>
                <a:blip r:embed="rId6"/>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74EB9B92-5765-4ADE-B397-1543EB4043A9}"/>
                  </a:ext>
                </a:extLst>
              </p:cNvPr>
              <p:cNvSpPr/>
              <p:nvPr/>
            </p:nvSpPr>
            <p:spPr>
              <a:xfrm>
                <a:off x="1092573" y="3621032"/>
                <a:ext cx="373326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ro-RO" sz="1600" i="1">
                              <a:latin typeface="Cambria Math" panose="02040503050406030204" pitchFamily="18" charset="0"/>
                              <a:ea typeface="Calibri" panose="020F0502020204030204" pitchFamily="34" charset="0"/>
                              <a:cs typeface="Times New Roman" panose="02020603050405020304" pitchFamily="18" charset="0"/>
                            </a:rPr>
                            <m:t>𝜑</m:t>
                          </m:r>
                        </m:e>
                        <m:sub>
                          <m:r>
                            <a:rPr lang="ro-RO" sz="1600" b="0" i="1" smtClean="0">
                              <a:latin typeface="Cambria Math" panose="02040503050406030204" pitchFamily="18" charset="0"/>
                              <a:ea typeface="Calibri" panose="020F0502020204030204" pitchFamily="34" charset="0"/>
                              <a:cs typeface="Times New Roman" panose="02020603050405020304" pitchFamily="18" charset="0"/>
                            </a:rPr>
                            <m:t>3</m:t>
                          </m:r>
                        </m:sub>
                      </m:sSub>
                      <m:r>
                        <a:rPr lang="ro-RO" sz="16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ro-RO" sz="1600" i="1">
                              <a:latin typeface="Cambria Math" panose="02040503050406030204" pitchFamily="18" charset="0"/>
                              <a:ea typeface="Cambria Math" panose="02040503050406030204" pitchFamily="18" charset="0"/>
                              <a:cs typeface="Times New Roman" panose="02020603050405020304" pitchFamily="18" charset="0"/>
                            </a:rPr>
                          </m:ctrlPr>
                        </m:sSubPr>
                        <m:e>
                          <m:r>
                            <a:rPr lang="ro-RO" sz="1600" i="1">
                              <a:latin typeface="Cambria Math" panose="02040503050406030204" pitchFamily="18" charset="0"/>
                              <a:ea typeface="Cambria Math" panose="02040503050406030204" pitchFamily="18" charset="0"/>
                              <a:cs typeface="Times New Roman" panose="02020603050405020304" pitchFamily="18" charset="0"/>
                            </a:rPr>
                            <m:t>𝑞</m:t>
                          </m:r>
                        </m:e>
                        <m:sub>
                          <m:r>
                            <a:rPr lang="ro-RO" sz="1600" b="0" i="1" smtClean="0">
                              <a:latin typeface="Cambria Math" panose="02040503050406030204" pitchFamily="18" charset="0"/>
                              <a:ea typeface="Cambria Math" panose="02040503050406030204" pitchFamily="18" charset="0"/>
                              <a:cs typeface="Times New Roman" panose="02020603050405020304" pitchFamily="18" charset="0"/>
                            </a:rPr>
                            <m:t>𝑘</m:t>
                          </m:r>
                        </m:sub>
                      </m:sSub>
                      <m:r>
                        <a:rPr lang="ro-RO" sz="1600" i="1">
                          <a:latin typeface="Cambria Math" panose="02040503050406030204" pitchFamily="18" charset="0"/>
                          <a:ea typeface="Cambria Math" panose="02040503050406030204" pitchFamily="18" charset="0"/>
                          <a:cs typeface="Times New Roman" panose="02020603050405020304" pitchFamily="18" charset="0"/>
                        </a:rPr>
                        <m:t> −</m:t>
                      </m:r>
                      <m:r>
                        <a:rPr lang="ro-RO" sz="1600" i="1">
                          <a:latin typeface="Cambria Math" panose="02040503050406030204" pitchFamily="18" charset="0"/>
                          <a:ea typeface="Cambria Math" panose="02040503050406030204" pitchFamily="18" charset="0"/>
                          <a:cs typeface="Times New Roman" panose="02020603050405020304" pitchFamily="18" charset="0"/>
                        </a:rPr>
                        <m:t>𝑝𝑜𝑧𝑖</m:t>
                      </m:r>
                      <m:r>
                        <a:rPr lang="ro-RO" sz="1600" i="1">
                          <a:latin typeface="Cambria Math" panose="02040503050406030204" pitchFamily="18" charset="0"/>
                          <a:ea typeface="Cambria Math" panose="02040503050406030204" pitchFamily="18" charset="0"/>
                          <a:cs typeface="Times New Roman" panose="02020603050405020304" pitchFamily="18" charset="0"/>
                        </a:rPr>
                        <m:t>ț</m:t>
                      </m:r>
                      <m:r>
                        <a:rPr lang="ro-RO" sz="1600" i="1">
                          <a:latin typeface="Cambria Math" panose="02040503050406030204" pitchFamily="18" charset="0"/>
                          <a:ea typeface="Cambria Math" panose="02040503050406030204" pitchFamily="18" charset="0"/>
                          <a:cs typeface="Times New Roman" panose="02020603050405020304" pitchFamily="18" charset="0"/>
                        </a:rPr>
                        <m:t>𝑖𝑎</m:t>
                      </m:r>
                      <m:r>
                        <a:rPr lang="ro-RO" sz="1600" i="1">
                          <a:latin typeface="Cambria Math" panose="02040503050406030204" pitchFamily="18" charset="0"/>
                          <a:ea typeface="Cambria Math" panose="02040503050406030204" pitchFamily="18" charset="0"/>
                          <a:cs typeface="Times New Roman" panose="02020603050405020304" pitchFamily="18" charset="0"/>
                        </a:rPr>
                        <m:t> </m:t>
                      </m:r>
                      <m:r>
                        <a:rPr lang="ro-RO" sz="1600" i="1">
                          <a:latin typeface="Cambria Math" panose="02040503050406030204" pitchFamily="18" charset="0"/>
                          <a:ea typeface="Cambria Math" panose="02040503050406030204" pitchFamily="18" charset="0"/>
                          <a:cs typeface="Times New Roman" panose="02020603050405020304" pitchFamily="18" charset="0"/>
                        </a:rPr>
                        <m:t>𝑒𝑙𝑒𝑚𝑒𝑛𝑡𝑢𝑙𝑢𝑖</m:t>
                      </m:r>
                      <m:r>
                        <a:rPr lang="ro-RO" sz="1600" i="1">
                          <a:latin typeface="Cambria Math" panose="02040503050406030204" pitchFamily="18" charset="0"/>
                          <a:ea typeface="Cambria Math" panose="02040503050406030204" pitchFamily="18" charset="0"/>
                          <a:cs typeface="Times New Roman" panose="02020603050405020304" pitchFamily="18" charset="0"/>
                        </a:rPr>
                        <m:t> </m:t>
                      </m:r>
                      <m:r>
                        <a:rPr lang="ro-RO" sz="1600" b="0" i="1" smtClean="0">
                          <a:latin typeface="Cambria Math" panose="02040503050406030204" pitchFamily="18" charset="0"/>
                          <a:ea typeface="Cambria Math" panose="02040503050406030204" pitchFamily="18" charset="0"/>
                          <a:cs typeface="Times New Roman" panose="02020603050405020304" pitchFamily="18" charset="0"/>
                        </a:rPr>
                        <m:t>𝑐𝑜𝑛𝑑𝑢𝑠</m:t>
                      </m:r>
                    </m:oMath>
                  </m:oMathPara>
                </a14:m>
                <a:endParaRPr lang="ro-RO" sz="1600" dirty="0"/>
              </a:p>
              <a:p>
                <a:pPr algn="ctr"/>
                <a:r>
                  <a:rPr lang="ro-RO" sz="1600" dirty="0"/>
                  <a:t>(trebuie determinată)</a:t>
                </a:r>
                <a:endParaRPr lang="en-US" sz="1600" dirty="0"/>
              </a:p>
            </p:txBody>
          </p:sp>
        </mc:Choice>
        <mc:Fallback xmlns="">
          <p:sp>
            <p:nvSpPr>
              <p:cNvPr id="30" name="Rectangle 29">
                <a:extLst>
                  <a:ext uri="{FF2B5EF4-FFF2-40B4-BE49-F238E27FC236}">
                    <a16:creationId xmlns:a16="http://schemas.microsoft.com/office/drawing/2014/main" id="{74EB9B92-5765-4ADE-B397-1543EB4043A9}"/>
                  </a:ext>
                </a:extLst>
              </p:cNvPr>
              <p:cNvSpPr>
                <a:spLocks noRot="1" noChangeAspect="1" noMove="1" noResize="1" noEditPoints="1" noAdjustHandles="1" noChangeArrowheads="1" noChangeShapeType="1" noTextEdit="1"/>
              </p:cNvSpPr>
              <p:nvPr/>
            </p:nvSpPr>
            <p:spPr>
              <a:xfrm>
                <a:off x="1092573" y="3621032"/>
                <a:ext cx="3733265" cy="584775"/>
              </a:xfrm>
              <a:prstGeom prst="rect">
                <a:avLst/>
              </a:prstGeom>
              <a:blipFill>
                <a:blip r:embed="rId7"/>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71300927-7998-4D85-8E98-BD61C2EAB5A4}"/>
                  </a:ext>
                </a:extLst>
              </p:cNvPr>
              <p:cNvSpPr/>
              <p:nvPr/>
            </p:nvSpPr>
            <p:spPr>
              <a:xfrm>
                <a:off x="1092573" y="4160777"/>
                <a:ext cx="3805794"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ro-RO" sz="1600" i="1">
                              <a:latin typeface="Cambria Math" panose="02040503050406030204" pitchFamily="18" charset="0"/>
                              <a:ea typeface="Calibri" panose="020F0502020204030204" pitchFamily="34" charset="0"/>
                              <a:cs typeface="Times New Roman" panose="02020603050405020304" pitchFamily="18" charset="0"/>
                            </a:rPr>
                            <m:t>𝜑</m:t>
                          </m:r>
                        </m:e>
                        <m:sub>
                          <m:r>
                            <a:rPr lang="ro-RO" sz="1600" i="1">
                              <a:latin typeface="Cambria Math" panose="02040503050406030204" pitchFamily="18" charset="0"/>
                              <a:ea typeface="Calibri" panose="020F0502020204030204" pitchFamily="34" charset="0"/>
                              <a:cs typeface="Times New Roman" panose="02020603050405020304" pitchFamily="18" charset="0"/>
                            </a:rPr>
                            <m:t>2</m:t>
                          </m:r>
                        </m:sub>
                      </m:sSub>
                      <m:r>
                        <a:rPr lang="ro-RO" sz="1600" i="1">
                          <a:latin typeface="Cambria Math" panose="02040503050406030204" pitchFamily="18" charset="0"/>
                          <a:ea typeface="Cambria Math" panose="02040503050406030204" pitchFamily="18" charset="0"/>
                          <a:cs typeface="Times New Roman" panose="02020603050405020304" pitchFamily="18" charset="0"/>
                        </a:rPr>
                        <m:t> −</m:t>
                      </m:r>
                      <m:r>
                        <a:rPr lang="ro-RO" sz="1600" i="1">
                          <a:latin typeface="Cambria Math" panose="02040503050406030204" pitchFamily="18" charset="0"/>
                          <a:ea typeface="Cambria Math" panose="02040503050406030204" pitchFamily="18" charset="0"/>
                          <a:cs typeface="Times New Roman" panose="02020603050405020304" pitchFamily="18" charset="0"/>
                        </a:rPr>
                        <m:t>𝑝𝑜𝑧𝑖</m:t>
                      </m:r>
                      <m:r>
                        <a:rPr lang="ro-RO" sz="1600" i="1">
                          <a:latin typeface="Cambria Math" panose="02040503050406030204" pitchFamily="18" charset="0"/>
                          <a:ea typeface="Cambria Math" panose="02040503050406030204" pitchFamily="18" charset="0"/>
                          <a:cs typeface="Times New Roman" panose="02020603050405020304" pitchFamily="18" charset="0"/>
                        </a:rPr>
                        <m:t>ț</m:t>
                      </m:r>
                      <m:r>
                        <a:rPr lang="ro-RO" sz="1600" i="1">
                          <a:latin typeface="Cambria Math" panose="02040503050406030204" pitchFamily="18" charset="0"/>
                          <a:ea typeface="Cambria Math" panose="02040503050406030204" pitchFamily="18" charset="0"/>
                          <a:cs typeface="Times New Roman" panose="02020603050405020304" pitchFamily="18" charset="0"/>
                        </a:rPr>
                        <m:t>𝑖𝑎</m:t>
                      </m:r>
                      <m:r>
                        <a:rPr lang="ro-RO" sz="1600" i="1">
                          <a:latin typeface="Cambria Math" panose="02040503050406030204" pitchFamily="18" charset="0"/>
                          <a:ea typeface="Cambria Math" panose="02040503050406030204" pitchFamily="18" charset="0"/>
                          <a:cs typeface="Times New Roman" panose="02020603050405020304" pitchFamily="18" charset="0"/>
                        </a:rPr>
                        <m:t> </m:t>
                      </m:r>
                      <m:r>
                        <a:rPr lang="ro-RO" sz="1600" i="1">
                          <a:latin typeface="Cambria Math" panose="02040503050406030204" pitchFamily="18" charset="0"/>
                          <a:ea typeface="Cambria Math" panose="02040503050406030204" pitchFamily="18" charset="0"/>
                          <a:cs typeface="Times New Roman" panose="02020603050405020304" pitchFamily="18" charset="0"/>
                        </a:rPr>
                        <m:t>𝑒𝑙𝑒𝑚𝑒𝑛𝑡𝑢𝑙𝑢𝑖</m:t>
                      </m:r>
                      <m:r>
                        <a:rPr lang="ro-RO" sz="1600" i="1">
                          <a:latin typeface="Cambria Math" panose="02040503050406030204" pitchFamily="18" charset="0"/>
                          <a:ea typeface="Cambria Math" panose="02040503050406030204" pitchFamily="18" charset="0"/>
                          <a:cs typeface="Times New Roman" panose="02020603050405020304" pitchFamily="18" charset="0"/>
                        </a:rPr>
                        <m:t> </m:t>
                      </m:r>
                      <m:r>
                        <a:rPr lang="ro-RO" sz="1600" i="1">
                          <a:latin typeface="Cambria Math" panose="02040503050406030204" pitchFamily="18" charset="0"/>
                          <a:ea typeface="Cambria Math" panose="02040503050406030204" pitchFamily="18" charset="0"/>
                          <a:cs typeface="Times New Roman" panose="02020603050405020304" pitchFamily="18" charset="0"/>
                        </a:rPr>
                        <m:t>𝑖𝑛𝑡𝑒𝑟𝑚𝑒𝑑𝑖𝑎𝑟</m:t>
                      </m:r>
                    </m:oMath>
                  </m:oMathPara>
                </a14:m>
                <a:endParaRPr lang="ro-RO" i="1" dirty="0">
                  <a:latin typeface="Cambria Math" panose="02040503050406030204" pitchFamily="18" charset="0"/>
                  <a:ea typeface="Cambria Math" panose="02040503050406030204" pitchFamily="18" charset="0"/>
                  <a:cs typeface="Times New Roman" panose="02020603050405020304" pitchFamily="18" charset="0"/>
                </a:endParaRPr>
              </a:p>
              <a:p>
                <a:pPr algn="ctr"/>
                <a:r>
                  <a:rPr lang="ro-RO" sz="1600" dirty="0">
                    <a:ea typeface="Cambria Math" panose="02040503050406030204" pitchFamily="18" charset="0"/>
                    <a:cs typeface="Times New Roman" panose="02020603050405020304" pitchFamily="18" charset="0"/>
                  </a:rPr>
                  <a:t>(se elimină)</a:t>
                </a:r>
                <a14:m>
                  <m:oMath xmlns:m="http://schemas.openxmlformats.org/officeDocument/2006/math">
                    <m:r>
                      <a:rPr lang="ro-RO" sz="1600" i="1">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1600" dirty="0"/>
              </a:p>
            </p:txBody>
          </p:sp>
        </mc:Choice>
        <mc:Fallback xmlns="">
          <p:sp>
            <p:nvSpPr>
              <p:cNvPr id="31" name="Rectangle 30">
                <a:extLst>
                  <a:ext uri="{FF2B5EF4-FFF2-40B4-BE49-F238E27FC236}">
                    <a16:creationId xmlns:a16="http://schemas.microsoft.com/office/drawing/2014/main" id="{71300927-7998-4D85-8E98-BD61C2EAB5A4}"/>
                  </a:ext>
                </a:extLst>
              </p:cNvPr>
              <p:cNvSpPr>
                <a:spLocks noRot="1" noChangeAspect="1" noMove="1" noResize="1" noEditPoints="1" noAdjustHandles="1" noChangeArrowheads="1" noChangeShapeType="1" noTextEdit="1"/>
              </p:cNvSpPr>
              <p:nvPr/>
            </p:nvSpPr>
            <p:spPr>
              <a:xfrm>
                <a:off x="1092573" y="4160777"/>
                <a:ext cx="3805794" cy="584775"/>
              </a:xfrm>
              <a:prstGeom prst="rect">
                <a:avLst/>
              </a:prstGeom>
              <a:blipFill>
                <a:blip r:embed="rId8"/>
                <a:stretch>
                  <a:fillRect b="-1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81A7C2D8-549A-4459-808B-92DC3D663BAD}"/>
                  </a:ext>
                </a:extLst>
              </p:cNvPr>
              <p:cNvSpPr/>
              <p:nvPr/>
            </p:nvSpPr>
            <p:spPr>
              <a:xfrm>
                <a:off x="1174748" y="4957855"/>
                <a:ext cx="3641445"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a:rPr lang="en-US" sz="1600">
                                  <a:latin typeface="Cambria Math" panose="02040503050406030204" pitchFamily="18" charset="0"/>
                                </a:rPr>
                                <m:t>&amp;</m:t>
                              </m:r>
                              <m:sSub>
                                <m:sSubPr>
                                  <m:ctrlPr>
                                    <a:rPr lang="en-US" sz="1600" i="1">
                                      <a:latin typeface="Cambria Math" panose="02040503050406030204" pitchFamily="18" charset="0"/>
                                    </a:rPr>
                                  </m:ctrlPr>
                                </m:sSubPr>
                                <m:e>
                                  <m:r>
                                    <a:rPr lang="en-US" sz="1600" i="0">
                                      <a:latin typeface="Cambria Math" panose="02040503050406030204" pitchFamily="18" charset="0"/>
                                    </a:rPr>
                                    <m:t> </m:t>
                                  </m:r>
                                  <m:r>
                                    <a:rPr lang="en-US" sz="1600" i="1">
                                      <a:latin typeface="Cambria Math" panose="02040503050406030204" pitchFamily="18" charset="0"/>
                                    </a:rPr>
                                    <m:t>𝑙</m:t>
                                  </m:r>
                                </m:e>
                                <m:sub>
                                  <m:r>
                                    <a:rPr lang="en-US" sz="1600" i="0">
                                      <a:latin typeface="Cambria Math" panose="02040503050406030204" pitchFamily="18" charset="0"/>
                                    </a:rPr>
                                    <m:t>1</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e>
                              </m:func>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r>
                                    <a:rPr lang="en-US" sz="1600" i="0">
                                      <a:latin typeface="Cambria Math" panose="02040503050406030204" pitchFamily="18" charset="0"/>
                                    </a:rPr>
                                    <m:t>−</m:t>
                                  </m:r>
                                </m:e>
                              </m:func>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2</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cos</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2</m:t>
                                      </m:r>
                                    </m:sub>
                                  </m:sSub>
                                </m:e>
                              </m:func>
                            </m:e>
                            <m:e>
                              <m:r>
                                <a:rPr lang="en-US" sz="1600" i="0">
                                  <a:latin typeface="Cambria Math" panose="02040503050406030204" pitchFamily="18" charset="0"/>
                                </a:rPr>
                                <m:t>&amp;</m:t>
                              </m:r>
                              <m:sSub>
                                <m:sSubPr>
                                  <m:ctrlPr>
                                    <a:rPr lang="en-US" sz="1600" i="1">
                                      <a:latin typeface="Cambria Math" panose="02040503050406030204" pitchFamily="18" charset="0"/>
                                    </a:rPr>
                                  </m:ctrlPr>
                                </m:sSubPr>
                                <m:e>
                                  <m:r>
                                    <a:rPr lang="en-US" sz="1600" i="0">
                                      <a:latin typeface="Cambria Math" panose="02040503050406030204" pitchFamily="18" charset="0"/>
                                    </a:rPr>
                                    <m:t> </m:t>
                                  </m:r>
                                  <m:r>
                                    <a:rPr lang="en-US" sz="1600" i="1">
                                      <a:latin typeface="Cambria Math" panose="02040503050406030204" pitchFamily="18" charset="0"/>
                                    </a:rPr>
                                    <m:t>𝑙</m:t>
                                  </m:r>
                                </m:e>
                                <m:sub>
                                  <m:r>
                                    <a:rPr lang="en-US" sz="1600" i="0">
                                      <a:latin typeface="Cambria Math" panose="02040503050406030204" pitchFamily="18" charset="0"/>
                                    </a:rPr>
                                    <m:t>1</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e>
                              </m:func>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func>
                              <m:r>
                                <a:rPr lang="en-US" sz="1600" i="0">
                                  <a:latin typeface="Cambria Math" panose="02040503050406030204" pitchFamily="18" charset="0"/>
                                </a:rPr>
                                <m:t>          =</m:t>
                              </m:r>
                              <m:sSub>
                                <m:sSubPr>
                                  <m:ctrlPr>
                                    <a:rPr lang="en-US" sz="1600" i="1">
                                      <a:latin typeface="Cambria Math" panose="02040503050406030204" pitchFamily="18" charset="0"/>
                                    </a:rPr>
                                  </m:ctrlPr>
                                </m:sSubPr>
                                <m:e>
                                  <m:r>
                                    <a:rPr lang="en-US" sz="1600" i="0">
                                      <a:latin typeface="Cambria Math" panose="02040503050406030204" pitchFamily="18" charset="0"/>
                                    </a:rPr>
                                    <m:t>−</m:t>
                                  </m:r>
                                  <m:r>
                                    <a:rPr lang="en-US" sz="1600" i="1">
                                      <a:latin typeface="Cambria Math" panose="02040503050406030204" pitchFamily="18" charset="0"/>
                                    </a:rPr>
                                    <m:t>𝑙</m:t>
                                  </m:r>
                                </m:e>
                                <m:sub>
                                  <m:r>
                                    <a:rPr lang="en-US" sz="1600" i="0">
                                      <a:latin typeface="Cambria Math" panose="02040503050406030204" pitchFamily="18" charset="0"/>
                                    </a:rPr>
                                    <m:t>2</m:t>
                                  </m:r>
                                </m:sub>
                              </m:sSub>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2</m:t>
                                      </m:r>
                                    </m:sub>
                                  </m:sSub>
                                </m:e>
                              </m:func>
                            </m:e>
                          </m:eqArr>
                        </m:e>
                      </m:d>
                    </m:oMath>
                  </m:oMathPara>
                </a14:m>
                <a:endParaRPr lang="en-US" sz="1600" dirty="0"/>
              </a:p>
            </p:txBody>
          </p:sp>
        </mc:Choice>
        <mc:Fallback xmlns="">
          <p:sp>
            <p:nvSpPr>
              <p:cNvPr id="33" name="Rectangle 32">
                <a:extLst>
                  <a:ext uri="{FF2B5EF4-FFF2-40B4-BE49-F238E27FC236}">
                    <a16:creationId xmlns:a16="http://schemas.microsoft.com/office/drawing/2014/main" id="{81A7C2D8-549A-4459-808B-92DC3D663BAD}"/>
                  </a:ext>
                </a:extLst>
              </p:cNvPr>
              <p:cNvSpPr>
                <a:spLocks noRot="1" noChangeAspect="1" noMove="1" noResize="1" noEditPoints="1" noAdjustHandles="1" noChangeArrowheads="1" noChangeShapeType="1" noTextEdit="1"/>
              </p:cNvSpPr>
              <p:nvPr/>
            </p:nvSpPr>
            <p:spPr>
              <a:xfrm>
                <a:off x="1174748" y="4957855"/>
                <a:ext cx="3641445" cy="641586"/>
              </a:xfrm>
              <a:prstGeom prst="rect">
                <a:avLst/>
              </a:prstGeom>
              <a:blipFill>
                <a:blip r:embed="rId9"/>
                <a:stretch>
                  <a:fillRect/>
                </a:stretch>
              </a:blipFill>
            </p:spPr>
            <p:txBody>
              <a:bodyPr/>
              <a:lstStyle/>
              <a:p>
                <a:r>
                  <a:rPr lang="en-US">
                    <a:noFill/>
                  </a:rPr>
                  <a:t> </a:t>
                </a:r>
              </a:p>
            </p:txBody>
          </p:sp>
        </mc:Fallback>
      </mc:AlternateContent>
      <p:sp>
        <p:nvSpPr>
          <p:cNvPr id="36" name="Arrow: Down 35">
            <a:extLst>
              <a:ext uri="{FF2B5EF4-FFF2-40B4-BE49-F238E27FC236}">
                <a16:creationId xmlns:a16="http://schemas.microsoft.com/office/drawing/2014/main" id="{2B779FE0-5D48-46FA-B61D-3AFE1465495C}"/>
              </a:ext>
            </a:extLst>
          </p:cNvPr>
          <p:cNvSpPr/>
          <p:nvPr/>
        </p:nvSpPr>
        <p:spPr>
          <a:xfrm>
            <a:off x="2839381" y="2510193"/>
            <a:ext cx="220363" cy="1962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81070AE9-7D9F-4794-94B6-797B6E3544E4}"/>
              </a:ext>
            </a:extLst>
          </p:cNvPr>
          <p:cNvSpPr/>
          <p:nvPr/>
        </p:nvSpPr>
        <p:spPr>
          <a:xfrm>
            <a:off x="2839381" y="4744719"/>
            <a:ext cx="220363" cy="2112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434AEB7A-95BD-436F-BD15-7DA316016F48}"/>
                  </a:ext>
                </a:extLst>
              </p:cNvPr>
              <p:cNvSpPr/>
              <p:nvPr/>
            </p:nvSpPr>
            <p:spPr>
              <a:xfrm>
                <a:off x="760288" y="6060426"/>
                <a:ext cx="7631868" cy="371448"/>
              </a:xfrm>
              <a:prstGeom prst="rect">
                <a:avLst/>
              </a:prstGeom>
              <a:ln w="19050">
                <a:solidFill>
                  <a:srgbClr val="0070C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a:latin typeface="Cambria Math" panose="02040503050406030204" pitchFamily="18" charset="0"/>
                            </a:rPr>
                            <m:t> </m:t>
                          </m:r>
                          <m:r>
                            <a:rPr lang="en-US" sz="1600" i="0">
                              <a:latin typeface="Cambria Math" panose="02040503050406030204" pitchFamily="18" charset="0"/>
                            </a:rPr>
                            <m:t>ℛ</m:t>
                          </m:r>
                        </m:e>
                        <m:sub>
                          <m:r>
                            <a:rPr lang="en-US" sz="1600" i="0">
                              <a:latin typeface="Cambria Math" panose="02040503050406030204" pitchFamily="18" charset="0"/>
                            </a:rPr>
                            <m:t>3</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r>
                        <a:rPr lang="en-US" sz="1600" i="0">
                          <a:latin typeface="Cambria Math" panose="02040503050406030204" pitchFamily="18" charset="0"/>
                        </a:rPr>
                        <m:t>= </m:t>
                      </m:r>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1</m:t>
                          </m:r>
                        </m:sub>
                        <m:sup>
                          <m:r>
                            <a:rPr lang="en-US" sz="1600" i="0">
                              <a:latin typeface="Cambria Math" panose="02040503050406030204" pitchFamily="18" charset="0"/>
                            </a:rPr>
                            <m:t>2</m:t>
                          </m:r>
                        </m:sup>
                      </m:sSubSup>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2</m:t>
                          </m:r>
                        </m:sub>
                        <m:sup>
                          <m:r>
                            <a:rPr lang="en-US" sz="1600" i="0">
                              <a:latin typeface="Cambria Math" panose="02040503050406030204" pitchFamily="18" charset="0"/>
                            </a:rPr>
                            <m:t>2</m:t>
                          </m:r>
                        </m:sup>
                      </m:sSubSup>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3</m:t>
                          </m:r>
                        </m:sub>
                        <m:sup>
                          <m:r>
                            <a:rPr lang="en-US" sz="1600" i="0">
                              <a:latin typeface="Cambria Math" panose="02040503050406030204" pitchFamily="18" charset="0"/>
                            </a:rPr>
                            <m:t>2</m:t>
                          </m:r>
                        </m:sup>
                      </m:sSubSup>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0</m:t>
                          </m:r>
                        </m:sub>
                        <m:sup>
                          <m:r>
                            <a:rPr lang="en-US" sz="1600" i="0">
                              <a:latin typeface="Cambria Math" panose="02040503050406030204" pitchFamily="18" charset="0"/>
                            </a:rPr>
                            <m:t>2</m:t>
                          </m:r>
                        </m:sup>
                      </m:sSubSup>
                      <m:r>
                        <a:rPr lang="en-US" sz="1600" i="0">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r>
                        <m:rPr>
                          <m:sty m:val="p"/>
                        </m:rPr>
                        <a:rPr lang="en-US" sz="1600" i="0">
                          <a:latin typeface="Cambria Math" panose="02040503050406030204" pitchFamily="18" charset="0"/>
                        </a:rPr>
                        <m:t>cos</m:t>
                      </m:r>
                      <m:sSub>
                        <m:sSubPr>
                          <m:ctrlPr>
                            <a:rPr lang="en-US" sz="1600" i="1">
                              <a:latin typeface="Cambria Math" panose="02040503050406030204" pitchFamily="18" charset="0"/>
                            </a:rPr>
                          </m:ctrlPr>
                        </m:sSubPr>
                        <m:e>
                          <m:d>
                            <m:dPr>
                              <m:endChr m:val=""/>
                              <m:ctrlPr>
                                <a:rPr lang="en-US" sz="1600" i="1">
                                  <a:latin typeface="Cambria Math" panose="02040503050406030204" pitchFamily="18" charset="0"/>
                                </a:rPr>
                              </m:ctrlPr>
                            </m:dPr>
                            <m:e>
                              <m:r>
                                <a:rPr lang="en-US" sz="1600" i="1">
                                  <a:latin typeface="Cambria Math" panose="02040503050406030204" pitchFamily="18" charset="0"/>
                                </a:rPr>
                                <m:t>𝜑</m:t>
                              </m:r>
                            </m:e>
                          </m:d>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r>
                        <a:rPr lang="en-US" sz="1600" i="0">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cos</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ro-RO" sz="1600" i="1">
                          <a:latin typeface="Cambria Math" panose="02040503050406030204" pitchFamily="18" charset="0"/>
                        </a:rPr>
                        <m:t>−2</m:t>
                      </m:r>
                      <m:sSub>
                        <m:sSubPr>
                          <m:ctrlPr>
                            <a:rPr lang="en-US" sz="1600" i="1">
                              <a:latin typeface="Cambria Math" panose="02040503050406030204" pitchFamily="18" charset="0"/>
                            </a:rPr>
                          </m:ctrlPr>
                        </m:sSubPr>
                        <m:e>
                          <m:r>
                            <a:rPr lang="ro-RO" sz="1600" i="1">
                              <a:latin typeface="Cambria Math" panose="02040503050406030204" pitchFamily="18" charset="0"/>
                            </a:rPr>
                            <m:t>𝑙</m:t>
                          </m:r>
                        </m:e>
                        <m:sub>
                          <m:r>
                            <a:rPr lang="ro-RO" sz="1600" i="1">
                              <a:latin typeface="Cambria Math" panose="02040503050406030204" pitchFamily="18" charset="0"/>
                            </a:rPr>
                            <m:t>3</m:t>
                          </m:r>
                        </m:sub>
                      </m:sSub>
                      <m:sSub>
                        <m:sSubPr>
                          <m:ctrlPr>
                            <a:rPr lang="en-US" sz="1600" i="1">
                              <a:latin typeface="Cambria Math" panose="02040503050406030204" pitchFamily="18" charset="0"/>
                            </a:rPr>
                          </m:ctrlPr>
                        </m:sSubPr>
                        <m:e>
                          <m:r>
                            <a:rPr lang="ro-RO" sz="1600" i="1">
                              <a:latin typeface="Cambria Math" panose="02040503050406030204" pitchFamily="18" charset="0"/>
                            </a:rPr>
                            <m:t>𝑙</m:t>
                          </m:r>
                        </m:e>
                        <m:sub>
                          <m:r>
                            <a:rPr lang="ro-RO" sz="1600" i="1">
                              <a:latin typeface="Cambria Math" panose="02040503050406030204" pitchFamily="18" charset="0"/>
                            </a:rPr>
                            <m:t>0</m:t>
                          </m:r>
                        </m:sub>
                      </m:sSub>
                      <m:r>
                        <m:rPr>
                          <m:sty m:val="p"/>
                        </m:rPr>
                        <a:rPr lang="ro-RO" sz="1600">
                          <a:latin typeface="Cambria Math" panose="02040503050406030204" pitchFamily="18" charset="0"/>
                        </a:rPr>
                        <m:t>cos</m:t>
                      </m:r>
                      <m:sSub>
                        <m:sSubPr>
                          <m:ctrlPr>
                            <a:rPr lang="en-US" sz="1600" i="1">
                              <a:latin typeface="Cambria Math" panose="02040503050406030204" pitchFamily="18" charset="0"/>
                            </a:rPr>
                          </m:ctrlPr>
                        </m:sSubPr>
                        <m:e>
                          <m:r>
                            <a:rPr lang="ro-RO" sz="1600" i="1">
                              <a:latin typeface="Cambria Math" panose="02040503050406030204" pitchFamily="18" charset="0"/>
                            </a:rPr>
                            <m:t>𝜑</m:t>
                          </m:r>
                        </m:e>
                        <m:sub>
                          <m:r>
                            <a:rPr lang="ro-RO" sz="1600" i="1">
                              <a:latin typeface="Cambria Math" panose="02040503050406030204" pitchFamily="18" charset="0"/>
                            </a:rPr>
                            <m:t>0</m:t>
                          </m:r>
                        </m:sub>
                      </m:sSub>
                      <m:r>
                        <a:rPr lang="ro-RO" sz="1600" i="1">
                          <a:latin typeface="Cambria Math" panose="02040503050406030204" pitchFamily="18" charset="0"/>
                        </a:rPr>
                        <m:t>=0</m:t>
                      </m:r>
                    </m:oMath>
                  </m:oMathPara>
                </a14:m>
                <a:endParaRPr lang="en-US" sz="1600" dirty="0"/>
              </a:p>
            </p:txBody>
          </p:sp>
        </mc:Choice>
        <mc:Fallback xmlns="">
          <p:sp>
            <p:nvSpPr>
              <p:cNvPr id="38" name="Rectangle 37">
                <a:extLst>
                  <a:ext uri="{FF2B5EF4-FFF2-40B4-BE49-F238E27FC236}">
                    <a16:creationId xmlns:a16="http://schemas.microsoft.com/office/drawing/2014/main" id="{434AEB7A-95BD-436F-BD15-7DA316016F48}"/>
                  </a:ext>
                </a:extLst>
              </p:cNvPr>
              <p:cNvSpPr>
                <a:spLocks noRot="1" noChangeAspect="1" noMove="1" noResize="1" noEditPoints="1" noAdjustHandles="1" noChangeArrowheads="1" noChangeShapeType="1" noTextEdit="1"/>
              </p:cNvSpPr>
              <p:nvPr/>
            </p:nvSpPr>
            <p:spPr>
              <a:xfrm>
                <a:off x="760288" y="6060426"/>
                <a:ext cx="7631868" cy="371448"/>
              </a:xfrm>
              <a:prstGeom prst="rect">
                <a:avLst/>
              </a:prstGeom>
              <a:blipFill>
                <a:blip r:embed="rId10"/>
                <a:stretch>
                  <a:fillRect t="-90625" b="-139063"/>
                </a:stretch>
              </a:blipFill>
              <a:ln w="19050">
                <a:solidFill>
                  <a:srgbClr val="0070C0"/>
                </a:solidFill>
              </a:ln>
            </p:spPr>
            <p:txBody>
              <a:bodyPr/>
              <a:lstStyle/>
              <a:p>
                <a:r>
                  <a:rPr lang="en-US">
                    <a:noFill/>
                  </a:rPr>
                  <a:t> </a:t>
                </a:r>
              </a:p>
            </p:txBody>
          </p:sp>
        </mc:Fallback>
      </mc:AlternateContent>
      <p:sp>
        <p:nvSpPr>
          <p:cNvPr id="39" name="Arrow: Down 38">
            <a:extLst>
              <a:ext uri="{FF2B5EF4-FFF2-40B4-BE49-F238E27FC236}">
                <a16:creationId xmlns:a16="http://schemas.microsoft.com/office/drawing/2014/main" id="{6DBF5CE0-4713-49EF-A1BE-D7C4EF41C440}"/>
              </a:ext>
            </a:extLst>
          </p:cNvPr>
          <p:cNvSpPr/>
          <p:nvPr/>
        </p:nvSpPr>
        <p:spPr>
          <a:xfrm>
            <a:off x="2839381" y="5727214"/>
            <a:ext cx="220363" cy="2054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F5FAC23D-1FE1-476F-BC61-F99477CD6F22}"/>
                  </a:ext>
                </a:extLst>
              </p:cNvPr>
              <p:cNvSpPr/>
              <p:nvPr/>
            </p:nvSpPr>
            <p:spPr>
              <a:xfrm>
                <a:off x="5143667" y="4689174"/>
                <a:ext cx="6886794" cy="896527"/>
              </a:xfrm>
              <a:prstGeom prst="rect">
                <a:avLst/>
              </a:prstGeom>
              <a:ln w="1270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r>
                        <a:rPr lang="en-US" sz="1600" i="0">
                          <a:latin typeface="Cambria Math" panose="02040503050406030204" pitchFamily="18" charset="0"/>
                        </a:rPr>
                        <m:t>= 2</m:t>
                      </m:r>
                      <m:r>
                        <a:rPr lang="en-US" sz="1600" i="1">
                          <a:latin typeface="Cambria Math" panose="02040503050406030204" pitchFamily="18" charset="0"/>
                        </a:rPr>
                        <m:t>𝜋</m:t>
                      </m:r>
                      <m:r>
                        <a:rPr lang="en-US" sz="1600" i="0">
                          <a:latin typeface="Cambria Math" panose="02040503050406030204" pitchFamily="18" charset="0"/>
                        </a:rPr>
                        <m:t>−</m:t>
                      </m:r>
                      <m:r>
                        <m:rPr>
                          <m:sty m:val="p"/>
                        </m:rPr>
                        <a:rPr lang="en-US" sz="1600" i="0">
                          <a:latin typeface="Cambria Math" panose="02040503050406030204" pitchFamily="18" charset="0"/>
                        </a:rPr>
                        <m:t>arctg</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r>
                                <m:rPr>
                                  <m:sty m:val="p"/>
                                </m:rPr>
                                <a:rPr lang="en-US" sz="1600" i="0">
                                  <a:latin typeface="Cambria Math" panose="02040503050406030204" pitchFamily="18" charset="0"/>
                                </a:rPr>
                                <m:t>sin</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r>
                                <m:rPr>
                                  <m:sty m:val="p"/>
                                </m:rPr>
                                <a:rPr lang="en-US" sz="1600" i="0">
                                  <a:latin typeface="Cambria Math" panose="02040503050406030204" pitchFamily="18" charset="0"/>
                                </a:rPr>
                                <m:t>cos</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den>
                          </m:f>
                        </m:e>
                      </m:d>
                      <m:r>
                        <a:rPr lang="en-US" sz="1600" i="0">
                          <a:latin typeface="Cambria Math" panose="02040503050406030204" pitchFamily="18" charset="0"/>
                        </a:rPr>
                        <m:t>−</m:t>
                      </m:r>
                      <m:r>
                        <m:rPr>
                          <m:sty m:val="p"/>
                        </m:rPr>
                        <a:rPr lang="en-US" sz="1600" i="0">
                          <a:latin typeface="Cambria Math" panose="02040503050406030204" pitchFamily="18" charset="0"/>
                        </a:rPr>
                        <m:t>arccos</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1</m:t>
                                  </m:r>
                                </m:sub>
                                <m:sup>
                                  <m:r>
                                    <a:rPr lang="en-US" sz="1600" i="0">
                                      <a:latin typeface="Cambria Math" panose="02040503050406030204" pitchFamily="18" charset="0"/>
                                    </a:rPr>
                                    <m:t>2</m:t>
                                  </m:r>
                                </m:sup>
                              </m:sSubSup>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2</m:t>
                                  </m:r>
                                </m:sub>
                                <m:sup>
                                  <m:r>
                                    <a:rPr lang="en-US" sz="1600" i="0">
                                      <a:latin typeface="Cambria Math" panose="02040503050406030204" pitchFamily="18" charset="0"/>
                                    </a:rPr>
                                    <m:t>2</m:t>
                                  </m:r>
                                </m:sup>
                              </m:sSubSup>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3</m:t>
                                  </m:r>
                                </m:sub>
                                <m:sup>
                                  <m:r>
                                    <a:rPr lang="en-US" sz="1600" i="0">
                                      <a:latin typeface="Cambria Math" panose="02040503050406030204" pitchFamily="18" charset="0"/>
                                    </a:rPr>
                                    <m:t>2</m:t>
                                  </m:r>
                                </m:sup>
                              </m:sSubSup>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0</m:t>
                                  </m:r>
                                </m:sub>
                                <m:sup>
                                  <m:r>
                                    <a:rPr lang="en-US" sz="1600" i="0">
                                      <a:latin typeface="Cambria Math" panose="02040503050406030204" pitchFamily="18" charset="0"/>
                                    </a:rPr>
                                    <m:t>2</m:t>
                                  </m:r>
                                </m:sup>
                              </m:sSubSup>
                              <m:r>
                                <a:rPr lang="en-US" sz="1600" i="0">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cos</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 </m:t>
                              </m:r>
                            </m:num>
                            <m:den>
                              <m:r>
                                <a:rPr lang="en-US" sz="1600" i="0">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rad>
                                <m:radPr>
                                  <m:degHide m:val="on"/>
                                  <m:ctrlPr>
                                    <a:rPr lang="en-US" sz="1600" i="1">
                                      <a:latin typeface="Cambria Math" panose="02040503050406030204" pitchFamily="18" charset="0"/>
                                    </a:rPr>
                                  </m:ctrlPr>
                                </m:radPr>
                                <m:deg/>
                                <m:e>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1</m:t>
                                      </m:r>
                                    </m:sub>
                                    <m:sup>
                                      <m:r>
                                        <a:rPr lang="en-US" sz="1600" i="0">
                                          <a:latin typeface="Cambria Math" panose="02040503050406030204" pitchFamily="18" charset="0"/>
                                        </a:rPr>
                                        <m:t>2</m:t>
                                      </m:r>
                                    </m:sup>
                                  </m:sSubSup>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0</m:t>
                                      </m:r>
                                    </m:sub>
                                    <m:sup>
                                      <m:r>
                                        <a:rPr lang="en-US" sz="1600" i="0">
                                          <a:latin typeface="Cambria Math" panose="02040503050406030204" pitchFamily="18" charset="0"/>
                                        </a:rPr>
                                        <m:t>2</m:t>
                                      </m:r>
                                    </m:sup>
                                  </m:sSubSup>
                                  <m:r>
                                    <a:rPr lang="en-US" sz="1600" i="0">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cos</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 </m:t>
                                  </m:r>
                                </m:e>
                              </m:rad>
                            </m:den>
                          </m:f>
                        </m:e>
                      </m:d>
                    </m:oMath>
                  </m:oMathPara>
                </a14:m>
                <a:endParaRPr lang="en-US" sz="1600" dirty="0"/>
              </a:p>
            </p:txBody>
          </p:sp>
        </mc:Choice>
        <mc:Fallback xmlns="">
          <p:sp>
            <p:nvSpPr>
              <p:cNvPr id="40" name="Rectangle 39">
                <a:extLst>
                  <a:ext uri="{FF2B5EF4-FFF2-40B4-BE49-F238E27FC236}">
                    <a16:creationId xmlns:a16="http://schemas.microsoft.com/office/drawing/2014/main" id="{F5FAC23D-1FE1-476F-BC61-F99477CD6F22}"/>
                  </a:ext>
                </a:extLst>
              </p:cNvPr>
              <p:cNvSpPr>
                <a:spLocks noRot="1" noChangeAspect="1" noMove="1" noResize="1" noEditPoints="1" noAdjustHandles="1" noChangeArrowheads="1" noChangeShapeType="1" noTextEdit="1"/>
              </p:cNvSpPr>
              <p:nvPr/>
            </p:nvSpPr>
            <p:spPr>
              <a:xfrm>
                <a:off x="5143667" y="4689174"/>
                <a:ext cx="6886794" cy="896527"/>
              </a:xfrm>
              <a:prstGeom prst="rect">
                <a:avLst/>
              </a:prstGeom>
              <a:blipFill>
                <a:blip r:embed="rId11"/>
                <a:stretch>
                  <a:fillRect/>
                </a:stretch>
              </a:blipFill>
              <a:ln w="12700">
                <a:solidFill>
                  <a:srgbClr val="FF0000"/>
                </a:solidFill>
              </a:ln>
            </p:spPr>
            <p:txBody>
              <a:bodyPr/>
              <a:lstStyle/>
              <a:p>
                <a:r>
                  <a:rPr lang="en-US">
                    <a:noFill/>
                  </a:rPr>
                  <a:t> </a:t>
                </a:r>
              </a:p>
            </p:txBody>
          </p:sp>
        </mc:Fallback>
      </mc:AlternateContent>
      <p:sp>
        <p:nvSpPr>
          <p:cNvPr id="41" name="Arrow: Down 40">
            <a:extLst>
              <a:ext uri="{FF2B5EF4-FFF2-40B4-BE49-F238E27FC236}">
                <a16:creationId xmlns:a16="http://schemas.microsoft.com/office/drawing/2014/main" id="{6124ACC9-186B-438D-B773-DE0D22DB0140}"/>
              </a:ext>
            </a:extLst>
          </p:cNvPr>
          <p:cNvSpPr/>
          <p:nvPr/>
        </p:nvSpPr>
        <p:spPr>
          <a:xfrm flipV="1">
            <a:off x="7335181" y="5654580"/>
            <a:ext cx="220363" cy="27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12BC120-0ADB-4D27-AB51-EE633CF414ED}"/>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755556A-058F-43A8-B4B1-8F5D9D41FDD2}"/>
              </a:ext>
            </a:extLst>
          </p:cNvPr>
          <p:cNvSpPr/>
          <p:nvPr/>
        </p:nvSpPr>
        <p:spPr>
          <a:xfrm>
            <a:off x="730897" y="311658"/>
            <a:ext cx="5796523"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CINEMATICĂ</a:t>
            </a:r>
            <a:endParaRPr lang="en-US" sz="2400" dirty="0"/>
          </a:p>
        </p:txBody>
      </p:sp>
      <p:sp>
        <p:nvSpPr>
          <p:cNvPr id="22" name="Rectangle 21">
            <a:extLst>
              <a:ext uri="{FF2B5EF4-FFF2-40B4-BE49-F238E27FC236}">
                <a16:creationId xmlns:a16="http://schemas.microsoft.com/office/drawing/2014/main" id="{31B14BCB-C9B3-4634-98A2-1265F60DB071}"/>
              </a:ext>
            </a:extLst>
          </p:cNvPr>
          <p:cNvSpPr/>
          <p:nvPr/>
        </p:nvSpPr>
        <p:spPr>
          <a:xfrm>
            <a:off x="730897" y="758169"/>
            <a:ext cx="5691430" cy="338554"/>
          </a:xfrm>
          <a:prstGeom prst="rect">
            <a:avLst/>
          </a:prstGeom>
        </p:spPr>
        <p:txBody>
          <a:bodyPr wrap="none">
            <a:spAutoFit/>
          </a:bodyPr>
          <a:lstStyle/>
          <a:p>
            <a:r>
              <a:rPr lang="ro-RO" sz="1600" b="1" dirty="0"/>
              <a:t>Analiza cinematică cu ajutorul funcțiilor de transmitere. Exemplu</a:t>
            </a:r>
            <a:endParaRPr lang="en-US" sz="1600" b="1" dirty="0"/>
          </a:p>
        </p:txBody>
      </p:sp>
      <p:cxnSp>
        <p:nvCxnSpPr>
          <p:cNvPr id="6" name="Straight Connector 5">
            <a:extLst>
              <a:ext uri="{FF2B5EF4-FFF2-40B4-BE49-F238E27FC236}">
                <a16:creationId xmlns:a16="http://schemas.microsoft.com/office/drawing/2014/main" id="{11BD36E0-092D-49DC-BBAD-44FB48746306}"/>
              </a:ext>
            </a:extLst>
          </p:cNvPr>
          <p:cNvCxnSpPr>
            <a:cxnSpLocks/>
          </p:cNvCxnSpPr>
          <p:nvPr/>
        </p:nvCxnSpPr>
        <p:spPr>
          <a:xfrm>
            <a:off x="907608" y="3215640"/>
            <a:ext cx="0" cy="8440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8FF6C7F-F029-43A4-8513-BF76225E85E5}"/>
              </a:ext>
            </a:extLst>
          </p:cNvPr>
          <p:cNvSpPr/>
          <p:nvPr/>
        </p:nvSpPr>
        <p:spPr>
          <a:xfrm>
            <a:off x="1411558" y="1387680"/>
            <a:ext cx="246286" cy="2462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600" dirty="0">
                <a:solidFill>
                  <a:schemeClr val="tx1"/>
                </a:solidFill>
              </a:rPr>
              <a:t>1</a:t>
            </a:r>
            <a:endParaRPr lang="en-US" sz="1600" dirty="0">
              <a:solidFill>
                <a:schemeClr val="tx1"/>
              </a:solidFill>
            </a:endParaRPr>
          </a:p>
        </p:txBody>
      </p:sp>
      <p:sp>
        <p:nvSpPr>
          <p:cNvPr id="28" name="Oval 27">
            <a:extLst>
              <a:ext uri="{FF2B5EF4-FFF2-40B4-BE49-F238E27FC236}">
                <a16:creationId xmlns:a16="http://schemas.microsoft.com/office/drawing/2014/main" id="{1B02C061-411B-4382-9F55-994682B83320}"/>
              </a:ext>
            </a:extLst>
          </p:cNvPr>
          <p:cNvSpPr/>
          <p:nvPr/>
        </p:nvSpPr>
        <p:spPr>
          <a:xfrm>
            <a:off x="1411558" y="2758603"/>
            <a:ext cx="246286" cy="2462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600" dirty="0">
                <a:solidFill>
                  <a:schemeClr val="tx1"/>
                </a:solidFill>
              </a:rPr>
              <a:t>2</a:t>
            </a:r>
            <a:endParaRPr lang="en-US" sz="1600" dirty="0">
              <a:solidFill>
                <a:schemeClr val="tx1"/>
              </a:solidFill>
            </a:endParaRPr>
          </a:p>
        </p:txBody>
      </p:sp>
      <p:sp>
        <p:nvSpPr>
          <p:cNvPr id="32" name="Oval 31">
            <a:extLst>
              <a:ext uri="{FF2B5EF4-FFF2-40B4-BE49-F238E27FC236}">
                <a16:creationId xmlns:a16="http://schemas.microsoft.com/office/drawing/2014/main" id="{782C1358-C26F-4C6D-9920-3B40F69F4E8E}"/>
              </a:ext>
            </a:extLst>
          </p:cNvPr>
          <p:cNvSpPr/>
          <p:nvPr/>
        </p:nvSpPr>
        <p:spPr>
          <a:xfrm>
            <a:off x="488875" y="3514531"/>
            <a:ext cx="246286" cy="2462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600" dirty="0">
                <a:solidFill>
                  <a:schemeClr val="tx1"/>
                </a:solidFill>
              </a:rPr>
              <a:t>3</a:t>
            </a:r>
            <a:endParaRPr lang="en-US" sz="1600" dirty="0">
              <a:solidFill>
                <a:schemeClr val="tx1"/>
              </a:solidFill>
            </a:endParaRPr>
          </a:p>
        </p:txBody>
      </p:sp>
      <p:sp>
        <p:nvSpPr>
          <p:cNvPr id="34" name="Oval 33">
            <a:extLst>
              <a:ext uri="{FF2B5EF4-FFF2-40B4-BE49-F238E27FC236}">
                <a16:creationId xmlns:a16="http://schemas.microsoft.com/office/drawing/2014/main" id="{D6BEBF2A-B6AC-40CE-9139-12443885E6C8}"/>
              </a:ext>
            </a:extLst>
          </p:cNvPr>
          <p:cNvSpPr/>
          <p:nvPr/>
        </p:nvSpPr>
        <p:spPr>
          <a:xfrm>
            <a:off x="488875" y="4286691"/>
            <a:ext cx="246286" cy="2462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600" dirty="0">
                <a:solidFill>
                  <a:schemeClr val="tx1"/>
                </a:solidFill>
              </a:rPr>
              <a:t>4</a:t>
            </a:r>
            <a:endParaRPr lang="en-US" sz="1600" dirty="0">
              <a:solidFill>
                <a:schemeClr val="tx1"/>
              </a:solidFill>
            </a:endParaRPr>
          </a:p>
        </p:txBody>
      </p:sp>
    </p:spTree>
    <p:extLst>
      <p:ext uri="{BB962C8B-B14F-4D97-AF65-F5344CB8AC3E}">
        <p14:creationId xmlns:p14="http://schemas.microsoft.com/office/powerpoint/2010/main" val="85402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0" grpId="0"/>
      <p:bldP spid="15" grpId="0"/>
      <p:bldP spid="29" grpId="0"/>
      <p:bldP spid="30" grpId="0"/>
      <p:bldP spid="31" grpId="0"/>
      <p:bldP spid="33" grpId="0"/>
      <p:bldP spid="36" grpId="0" animBg="1"/>
      <p:bldP spid="37" grpId="0" animBg="1"/>
      <p:bldP spid="38" grpId="0" animBg="1"/>
      <p:bldP spid="39" grpId="0" animBg="1"/>
      <p:bldP spid="40" grpId="0" animBg="1"/>
      <p:bldP spid="41" grpId="0" animBg="1"/>
      <p:bldP spid="9" grpId="0" animBg="1"/>
      <p:bldP spid="28" grpId="0" animBg="1"/>
      <p:bldP spid="32"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CCEBCE2A-6ED0-402D-949C-7ADBBD6800EF}"/>
                  </a:ext>
                </a:extLst>
              </p:cNvPr>
              <p:cNvSpPr/>
              <p:nvPr/>
            </p:nvSpPr>
            <p:spPr>
              <a:xfrm>
                <a:off x="1991062" y="1126753"/>
                <a:ext cx="7631868" cy="371448"/>
              </a:xfrm>
              <a:prstGeom prst="rect">
                <a:avLst/>
              </a:prstGeom>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a:latin typeface="Cambria Math" panose="02040503050406030204" pitchFamily="18" charset="0"/>
                            </a:rPr>
                            <m:t> </m:t>
                          </m:r>
                          <m:r>
                            <a:rPr lang="en-US" sz="1600" i="0">
                              <a:latin typeface="Cambria Math" panose="02040503050406030204" pitchFamily="18" charset="0"/>
                            </a:rPr>
                            <m:t>ℛ</m:t>
                          </m:r>
                        </m:e>
                        <m:sub>
                          <m:r>
                            <a:rPr lang="en-US" sz="1600" i="0">
                              <a:latin typeface="Cambria Math" panose="02040503050406030204" pitchFamily="18" charset="0"/>
                            </a:rPr>
                            <m:t>3</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r>
                        <a:rPr lang="en-US" sz="1600" i="0">
                          <a:latin typeface="Cambria Math" panose="02040503050406030204" pitchFamily="18" charset="0"/>
                        </a:rPr>
                        <m:t>= </m:t>
                      </m:r>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1</m:t>
                          </m:r>
                        </m:sub>
                        <m:sup>
                          <m:r>
                            <a:rPr lang="en-US" sz="1600" i="0">
                              <a:latin typeface="Cambria Math" panose="02040503050406030204" pitchFamily="18" charset="0"/>
                            </a:rPr>
                            <m:t>2</m:t>
                          </m:r>
                        </m:sup>
                      </m:sSubSup>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2</m:t>
                          </m:r>
                        </m:sub>
                        <m:sup>
                          <m:r>
                            <a:rPr lang="en-US" sz="1600" i="0">
                              <a:latin typeface="Cambria Math" panose="02040503050406030204" pitchFamily="18" charset="0"/>
                            </a:rPr>
                            <m:t>2</m:t>
                          </m:r>
                        </m:sup>
                      </m:sSubSup>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3</m:t>
                          </m:r>
                        </m:sub>
                        <m:sup>
                          <m:r>
                            <a:rPr lang="en-US" sz="1600" i="0">
                              <a:latin typeface="Cambria Math" panose="02040503050406030204" pitchFamily="18" charset="0"/>
                            </a:rPr>
                            <m:t>2</m:t>
                          </m:r>
                        </m:sup>
                      </m:sSubSup>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𝑙</m:t>
                          </m:r>
                        </m:e>
                        <m:sub>
                          <m:r>
                            <a:rPr lang="en-US" sz="1600" i="0">
                              <a:latin typeface="Cambria Math" panose="02040503050406030204" pitchFamily="18" charset="0"/>
                            </a:rPr>
                            <m:t>0</m:t>
                          </m:r>
                        </m:sub>
                        <m:sup>
                          <m:r>
                            <a:rPr lang="en-US" sz="1600" i="0">
                              <a:latin typeface="Cambria Math" panose="02040503050406030204" pitchFamily="18" charset="0"/>
                            </a:rPr>
                            <m:t>2</m:t>
                          </m:r>
                        </m:sup>
                      </m:sSubSup>
                      <m:r>
                        <a:rPr lang="en-US" sz="1600" i="0">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r>
                        <m:rPr>
                          <m:sty m:val="p"/>
                        </m:rPr>
                        <a:rPr lang="en-US" sz="1600" i="0">
                          <a:latin typeface="Cambria Math" panose="02040503050406030204" pitchFamily="18" charset="0"/>
                        </a:rPr>
                        <m:t>cos</m:t>
                      </m:r>
                      <m:sSub>
                        <m:sSubPr>
                          <m:ctrlPr>
                            <a:rPr lang="en-US" sz="1600" i="1">
                              <a:latin typeface="Cambria Math" panose="02040503050406030204" pitchFamily="18" charset="0"/>
                            </a:rPr>
                          </m:ctrlPr>
                        </m:sSubPr>
                        <m:e>
                          <m:d>
                            <m:dPr>
                              <m:endChr m:val=""/>
                              <m:ctrlPr>
                                <a:rPr lang="en-US" sz="1600" i="1">
                                  <a:latin typeface="Cambria Math" panose="02040503050406030204" pitchFamily="18" charset="0"/>
                                </a:rPr>
                              </m:ctrlPr>
                            </m:dPr>
                            <m:e>
                              <m:r>
                                <a:rPr lang="en-US" sz="1600" i="1">
                                  <a:latin typeface="Cambria Math" panose="02040503050406030204" pitchFamily="18" charset="0"/>
                                </a:rPr>
                                <m:t>𝜑</m:t>
                              </m:r>
                            </m:e>
                          </m:d>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r>
                        <a:rPr lang="en-US" sz="1600" i="0">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cos</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ro-RO" sz="1600" i="1">
                          <a:latin typeface="Cambria Math" panose="02040503050406030204" pitchFamily="18" charset="0"/>
                        </a:rPr>
                        <m:t>−2</m:t>
                      </m:r>
                      <m:sSub>
                        <m:sSubPr>
                          <m:ctrlPr>
                            <a:rPr lang="en-US" sz="1600" i="1">
                              <a:latin typeface="Cambria Math" panose="02040503050406030204" pitchFamily="18" charset="0"/>
                            </a:rPr>
                          </m:ctrlPr>
                        </m:sSubPr>
                        <m:e>
                          <m:r>
                            <a:rPr lang="ro-RO" sz="1600" i="1">
                              <a:latin typeface="Cambria Math" panose="02040503050406030204" pitchFamily="18" charset="0"/>
                            </a:rPr>
                            <m:t>𝑙</m:t>
                          </m:r>
                        </m:e>
                        <m:sub>
                          <m:r>
                            <a:rPr lang="ro-RO" sz="1600" i="1">
                              <a:latin typeface="Cambria Math" panose="02040503050406030204" pitchFamily="18" charset="0"/>
                            </a:rPr>
                            <m:t>3</m:t>
                          </m:r>
                        </m:sub>
                      </m:sSub>
                      <m:sSub>
                        <m:sSubPr>
                          <m:ctrlPr>
                            <a:rPr lang="en-US" sz="1600" i="1">
                              <a:latin typeface="Cambria Math" panose="02040503050406030204" pitchFamily="18" charset="0"/>
                            </a:rPr>
                          </m:ctrlPr>
                        </m:sSubPr>
                        <m:e>
                          <m:r>
                            <a:rPr lang="ro-RO" sz="1600" i="1">
                              <a:latin typeface="Cambria Math" panose="02040503050406030204" pitchFamily="18" charset="0"/>
                            </a:rPr>
                            <m:t>𝑙</m:t>
                          </m:r>
                        </m:e>
                        <m:sub>
                          <m:r>
                            <a:rPr lang="ro-RO" sz="1600" i="1">
                              <a:latin typeface="Cambria Math" panose="02040503050406030204" pitchFamily="18" charset="0"/>
                            </a:rPr>
                            <m:t>0</m:t>
                          </m:r>
                        </m:sub>
                      </m:sSub>
                      <m:r>
                        <m:rPr>
                          <m:sty m:val="p"/>
                        </m:rPr>
                        <a:rPr lang="ro-RO" sz="1600">
                          <a:latin typeface="Cambria Math" panose="02040503050406030204" pitchFamily="18" charset="0"/>
                        </a:rPr>
                        <m:t>cos</m:t>
                      </m:r>
                      <m:sSub>
                        <m:sSubPr>
                          <m:ctrlPr>
                            <a:rPr lang="en-US" sz="1600" i="1">
                              <a:latin typeface="Cambria Math" panose="02040503050406030204" pitchFamily="18" charset="0"/>
                            </a:rPr>
                          </m:ctrlPr>
                        </m:sSubPr>
                        <m:e>
                          <m:r>
                            <a:rPr lang="ro-RO" sz="1600" i="1">
                              <a:latin typeface="Cambria Math" panose="02040503050406030204" pitchFamily="18" charset="0"/>
                            </a:rPr>
                            <m:t>𝜑</m:t>
                          </m:r>
                        </m:e>
                        <m:sub>
                          <m:r>
                            <a:rPr lang="ro-RO" sz="1600" i="1">
                              <a:latin typeface="Cambria Math" panose="02040503050406030204" pitchFamily="18" charset="0"/>
                            </a:rPr>
                            <m:t>0</m:t>
                          </m:r>
                        </m:sub>
                      </m:sSub>
                      <m:r>
                        <a:rPr lang="ro-RO" sz="1600" i="1">
                          <a:latin typeface="Cambria Math" panose="02040503050406030204" pitchFamily="18" charset="0"/>
                        </a:rPr>
                        <m:t>=0</m:t>
                      </m:r>
                    </m:oMath>
                  </m:oMathPara>
                </a14:m>
                <a:endParaRPr lang="en-US" sz="1600" dirty="0"/>
              </a:p>
            </p:txBody>
          </p:sp>
        </mc:Choice>
        <mc:Fallback xmlns="">
          <p:sp>
            <p:nvSpPr>
              <p:cNvPr id="5" name="Rectangle 4">
                <a:extLst>
                  <a:ext uri="{FF2B5EF4-FFF2-40B4-BE49-F238E27FC236}">
                    <a16:creationId xmlns:a16="http://schemas.microsoft.com/office/drawing/2014/main" id="{CCEBCE2A-6ED0-402D-949C-7ADBBD6800EF}"/>
                  </a:ext>
                </a:extLst>
              </p:cNvPr>
              <p:cNvSpPr>
                <a:spLocks noRot="1" noChangeAspect="1" noMove="1" noResize="1" noEditPoints="1" noAdjustHandles="1" noChangeArrowheads="1" noChangeShapeType="1" noTextEdit="1"/>
              </p:cNvSpPr>
              <p:nvPr/>
            </p:nvSpPr>
            <p:spPr>
              <a:xfrm>
                <a:off x="1991062" y="1126753"/>
                <a:ext cx="7631868" cy="371448"/>
              </a:xfrm>
              <a:prstGeom prst="rect">
                <a:avLst/>
              </a:prstGeom>
              <a:blipFill>
                <a:blip r:embed="rId2"/>
                <a:stretch>
                  <a:fillRect t="-96721" b="-149180"/>
                </a:stretch>
              </a:blipFill>
              <a:ln>
                <a:noFill/>
              </a:ln>
            </p:spPr>
            <p:txBody>
              <a:bodyPr/>
              <a:lstStyle/>
              <a:p>
                <a:r>
                  <a:rPr lang="en-US">
                    <a:noFill/>
                  </a:rPr>
                  <a:t> </a:t>
                </a:r>
              </a:p>
            </p:txBody>
          </p:sp>
        </mc:Fallback>
      </mc:AlternateContent>
      <p:sp>
        <p:nvSpPr>
          <p:cNvPr id="6" name="Arrow: Down 5">
            <a:extLst>
              <a:ext uri="{FF2B5EF4-FFF2-40B4-BE49-F238E27FC236}">
                <a16:creationId xmlns:a16="http://schemas.microsoft.com/office/drawing/2014/main" id="{D30A7E24-D731-4153-A740-CD19C15B90F4}"/>
              </a:ext>
            </a:extLst>
          </p:cNvPr>
          <p:cNvSpPr/>
          <p:nvPr/>
        </p:nvSpPr>
        <p:spPr>
          <a:xfrm>
            <a:off x="2996907" y="3367775"/>
            <a:ext cx="220363" cy="6022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3B55CD2-8FF7-4E5A-963B-2305B839C7D1}"/>
                  </a:ext>
                </a:extLst>
              </p:cNvPr>
              <p:cNvSpPr/>
              <p:nvPr/>
            </p:nvSpPr>
            <p:spPr>
              <a:xfrm>
                <a:off x="1103081" y="2028216"/>
                <a:ext cx="3844065" cy="6022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i="0">
                                  <a:latin typeface="Cambria Math" panose="02040503050406030204" pitchFamily="18" charset="0"/>
                                </a:rPr>
                                <m:t>ℛ</m:t>
                              </m:r>
                            </m:e>
                            <m:sub>
                              <m:r>
                                <a:rPr lang="en-US" sz="1600" i="0">
                                  <a:latin typeface="Cambria Math" panose="02040503050406030204" pitchFamily="18" charset="0"/>
                                </a:rPr>
                                <m:t>3</m:t>
                              </m:r>
                            </m:sub>
                          </m:sSub>
                        </m:num>
                        <m:den>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den>
                      </m:f>
                      <m:r>
                        <a:rPr lang="en-US" sz="1600" i="0">
                          <a:latin typeface="Cambria Math" panose="02040503050406030204" pitchFamily="18" charset="0"/>
                        </a:rPr>
                        <m:t>= −2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r>
                        <m:rPr>
                          <m:sty m:val="p"/>
                        </m:rPr>
                        <a:rPr lang="en-US" sz="1600" i="0">
                          <a:latin typeface="Cambria Math" panose="02040503050406030204" pitchFamily="18" charset="0"/>
                        </a:rPr>
                        <m:t>sin</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r>
                        <a:rPr lang="en-US" sz="1600" i="0">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sin</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oMath>
                  </m:oMathPara>
                </a14:m>
                <a:endParaRPr lang="en-US" sz="1600" dirty="0"/>
              </a:p>
            </p:txBody>
          </p:sp>
        </mc:Choice>
        <mc:Fallback xmlns="">
          <p:sp>
            <p:nvSpPr>
              <p:cNvPr id="7" name="Rectangle 6">
                <a:extLst>
                  <a:ext uri="{FF2B5EF4-FFF2-40B4-BE49-F238E27FC236}">
                    <a16:creationId xmlns:a16="http://schemas.microsoft.com/office/drawing/2014/main" id="{33B55CD2-8FF7-4E5A-963B-2305B839C7D1}"/>
                  </a:ext>
                </a:extLst>
              </p:cNvPr>
              <p:cNvSpPr>
                <a:spLocks noRot="1" noChangeAspect="1" noMove="1" noResize="1" noEditPoints="1" noAdjustHandles="1" noChangeArrowheads="1" noChangeShapeType="1" noTextEdit="1"/>
              </p:cNvSpPr>
              <p:nvPr/>
            </p:nvSpPr>
            <p:spPr>
              <a:xfrm>
                <a:off x="1103081" y="2028216"/>
                <a:ext cx="3844065" cy="60221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A14D76A-3D65-4182-B5DA-4428CE530DE4}"/>
                  </a:ext>
                </a:extLst>
              </p:cNvPr>
              <p:cNvSpPr/>
              <p:nvPr/>
            </p:nvSpPr>
            <p:spPr>
              <a:xfrm>
                <a:off x="1103081" y="2630432"/>
                <a:ext cx="3744551" cy="6022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i="0">
                                  <a:latin typeface="Cambria Math" panose="02040503050406030204" pitchFamily="18" charset="0"/>
                                </a:rPr>
                                <m:t>ℛ</m:t>
                              </m:r>
                            </m:e>
                            <m:sub>
                              <m:r>
                                <a:rPr lang="en-US" sz="1600" i="0">
                                  <a:latin typeface="Cambria Math" panose="02040503050406030204" pitchFamily="18" charset="0"/>
                                </a:rPr>
                                <m:t>3</m:t>
                              </m:r>
                            </m:sub>
                          </m:sSub>
                        </m:num>
                        <m:den>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den>
                      </m:f>
                      <m:r>
                        <a:rPr lang="en-US" sz="1600" i="0">
                          <a:latin typeface="Cambria Math" panose="02040503050406030204" pitchFamily="18" charset="0"/>
                        </a:rPr>
                        <m:t>= 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r>
                        <m:rPr>
                          <m:sty m:val="p"/>
                        </m:rPr>
                        <a:rPr lang="en-US" sz="1600" i="0">
                          <a:latin typeface="Cambria Math" panose="02040503050406030204" pitchFamily="18" charset="0"/>
                        </a:rPr>
                        <m:t>sin</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r>
                        <a:rPr lang="en-US" sz="1600" i="0">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sin</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r>
                        <a:rPr lang="en-US" sz="1600" i="0">
                          <a:latin typeface="Cambria Math" panose="02040503050406030204" pitchFamily="18" charset="0"/>
                        </a:rPr>
                        <m:t> ;</m:t>
                      </m:r>
                    </m:oMath>
                  </m:oMathPara>
                </a14:m>
                <a:endParaRPr lang="en-US" sz="1600" dirty="0"/>
              </a:p>
            </p:txBody>
          </p:sp>
        </mc:Choice>
        <mc:Fallback xmlns="">
          <p:sp>
            <p:nvSpPr>
              <p:cNvPr id="8" name="Rectangle 7">
                <a:extLst>
                  <a:ext uri="{FF2B5EF4-FFF2-40B4-BE49-F238E27FC236}">
                    <a16:creationId xmlns:a16="http://schemas.microsoft.com/office/drawing/2014/main" id="{8A14D76A-3D65-4182-B5DA-4428CE530DE4}"/>
                  </a:ext>
                </a:extLst>
              </p:cNvPr>
              <p:cNvSpPr>
                <a:spLocks noRot="1" noChangeAspect="1" noMove="1" noResize="1" noEditPoints="1" noAdjustHandles="1" noChangeArrowheads="1" noChangeShapeType="1" noTextEdit="1"/>
              </p:cNvSpPr>
              <p:nvPr/>
            </p:nvSpPr>
            <p:spPr>
              <a:xfrm>
                <a:off x="1103081" y="2630432"/>
                <a:ext cx="3744551" cy="60221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B9488E8-9F47-413A-A0E1-4C375206C9BB}"/>
                  </a:ext>
                </a:extLst>
              </p:cNvPr>
              <p:cNvSpPr/>
              <p:nvPr/>
            </p:nvSpPr>
            <p:spPr>
              <a:xfrm>
                <a:off x="1449993" y="4160070"/>
                <a:ext cx="3313856" cy="612027"/>
              </a:xfrm>
              <a:prstGeom prst="rect">
                <a:avLst/>
              </a:prstGeom>
              <a:ln w="19050">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600" i="1">
                              <a:latin typeface="Cambria Math" panose="02040503050406030204" pitchFamily="18" charset="0"/>
                            </a:rPr>
                          </m:ctrlPr>
                        </m:sSubSupPr>
                        <m:e>
                          <m:r>
                            <a:rPr lang="en-US" sz="1600">
                              <a:latin typeface="Cambria Math" panose="02040503050406030204" pitchFamily="18" charset="0"/>
                            </a:rPr>
                            <m:t>ℛ</m:t>
                          </m:r>
                        </m:e>
                        <m:sub>
                          <m:r>
                            <a:rPr lang="en-US" sz="1600" i="0">
                              <a:latin typeface="Cambria Math" panose="02040503050406030204" pitchFamily="18" charset="0"/>
                            </a:rPr>
                            <m:t>3</m:t>
                          </m:r>
                        </m:sub>
                        <m:sup>
                          <m:r>
                            <a:rPr lang="en-US" sz="1600" i="0">
                              <a:latin typeface="Cambria Math" panose="02040503050406030204" pitchFamily="18" charset="0"/>
                            </a:rPr>
                            <m:t>′</m:t>
                          </m:r>
                        </m:sup>
                      </m:sSubSup>
                      <m:r>
                        <a:rPr lang="en-US" sz="1600" i="0">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den>
                      </m:f>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r>
                            <m:rPr>
                              <m:sty m:val="p"/>
                            </m:rPr>
                            <a:rPr lang="en-US" sz="1600" i="0">
                              <a:latin typeface="Cambria Math" panose="02040503050406030204" pitchFamily="18" charset="0"/>
                            </a:rPr>
                            <m:t>sin</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sin</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num>
                        <m:den>
                          <m:r>
                            <a:rPr lang="en-US" sz="1600" i="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r>
                            <m:rPr>
                              <m:sty m:val="p"/>
                            </m:rPr>
                            <a:rPr lang="en-US" sz="1600" i="0">
                              <a:latin typeface="Cambria Math" panose="02040503050406030204" pitchFamily="18" charset="0"/>
                            </a:rPr>
                            <m:t>sin</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sin</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den>
                      </m:f>
                      <m:r>
                        <a:rPr lang="en-US" sz="1600" i="0">
                          <a:latin typeface="Cambria Math" panose="02040503050406030204" pitchFamily="18" charset="0"/>
                        </a:rPr>
                        <m:t>; </m:t>
                      </m:r>
                    </m:oMath>
                  </m:oMathPara>
                </a14:m>
                <a:endParaRPr lang="en-US" sz="1600" dirty="0"/>
              </a:p>
            </p:txBody>
          </p:sp>
        </mc:Choice>
        <mc:Fallback xmlns="">
          <p:sp>
            <p:nvSpPr>
              <p:cNvPr id="9" name="Rectangle 8">
                <a:extLst>
                  <a:ext uri="{FF2B5EF4-FFF2-40B4-BE49-F238E27FC236}">
                    <a16:creationId xmlns:a16="http://schemas.microsoft.com/office/drawing/2014/main" id="{9B9488E8-9F47-413A-A0E1-4C375206C9BB}"/>
                  </a:ext>
                </a:extLst>
              </p:cNvPr>
              <p:cNvSpPr>
                <a:spLocks noRot="1" noChangeAspect="1" noMove="1" noResize="1" noEditPoints="1" noAdjustHandles="1" noChangeArrowheads="1" noChangeShapeType="1" noTextEdit="1"/>
              </p:cNvSpPr>
              <p:nvPr/>
            </p:nvSpPr>
            <p:spPr>
              <a:xfrm>
                <a:off x="1449993" y="4160070"/>
                <a:ext cx="3313856" cy="612027"/>
              </a:xfrm>
              <a:prstGeom prst="rect">
                <a:avLst/>
              </a:prstGeom>
              <a:blipFill>
                <a:blip r:embed="rId5"/>
                <a:stretch>
                  <a:fillRect/>
                </a:stretch>
              </a:blipFill>
              <a:ln w="19050">
                <a:solidFill>
                  <a:srgbClr val="0070C0"/>
                </a:solidFill>
              </a:ln>
            </p:spPr>
            <p:txBody>
              <a:bodyPr/>
              <a:lstStyle/>
              <a:p>
                <a:r>
                  <a:rPr lang="en-US">
                    <a:noFill/>
                  </a:rPr>
                  <a:t> </a:t>
                </a:r>
              </a:p>
            </p:txBody>
          </p:sp>
        </mc:Fallback>
      </mc:AlternateContent>
      <p:sp>
        <p:nvSpPr>
          <p:cNvPr id="10" name="Arrow: Down 9">
            <a:extLst>
              <a:ext uri="{FF2B5EF4-FFF2-40B4-BE49-F238E27FC236}">
                <a16:creationId xmlns:a16="http://schemas.microsoft.com/office/drawing/2014/main" id="{A626FA7F-E878-4AFC-A7DE-8D7241F7E878}"/>
              </a:ext>
            </a:extLst>
          </p:cNvPr>
          <p:cNvSpPr/>
          <p:nvPr/>
        </p:nvSpPr>
        <p:spPr>
          <a:xfrm>
            <a:off x="2979213" y="4898584"/>
            <a:ext cx="238057" cy="6120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C6DA6B3-03B8-4B17-9612-1C5B6B33609E}"/>
                  </a:ext>
                </a:extLst>
              </p:cNvPr>
              <p:cNvSpPr/>
              <p:nvPr/>
            </p:nvSpPr>
            <p:spPr>
              <a:xfrm>
                <a:off x="2490309" y="5648870"/>
                <a:ext cx="1233223" cy="338554"/>
              </a:xfrm>
              <a:prstGeom prst="rect">
                <a:avLst/>
              </a:prstGeom>
              <a:ln w="1905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𝜔</m:t>
                          </m:r>
                        </m:e>
                        <m:sub>
                          <m:r>
                            <a:rPr lang="en-US" sz="1600" i="0">
                              <a:latin typeface="Cambria Math" panose="02040503050406030204" pitchFamily="18" charset="0"/>
                            </a:rPr>
                            <m:t>3</m:t>
                          </m:r>
                        </m:sub>
                      </m:sSub>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0">
                              <a:latin typeface="Cambria Math" panose="02040503050406030204" pitchFamily="18" charset="0"/>
                            </a:rPr>
                            <m:t>ℛ</m:t>
                          </m:r>
                        </m:e>
                        <m:sub>
                          <m:r>
                            <a:rPr lang="en-US" sz="1600" i="0">
                              <a:latin typeface="Cambria Math" panose="02040503050406030204" pitchFamily="18" charset="0"/>
                            </a:rPr>
                            <m:t>3</m:t>
                          </m:r>
                        </m:sub>
                        <m:sup>
                          <m:r>
                            <a:rPr lang="en-US" sz="1600" i="0">
                              <a:latin typeface="Cambria Math" panose="02040503050406030204" pitchFamily="18" charset="0"/>
                            </a:rPr>
                            <m:t>′</m:t>
                          </m:r>
                        </m:sup>
                      </m:sSubSup>
                      <m:sSub>
                        <m:sSubPr>
                          <m:ctrlPr>
                            <a:rPr lang="en-US" sz="1600" i="1">
                              <a:latin typeface="Cambria Math" panose="02040503050406030204" pitchFamily="18" charset="0"/>
                            </a:rPr>
                          </m:ctrlPr>
                        </m:sSubPr>
                        <m:e>
                          <m:r>
                            <a:rPr lang="en-US" sz="1600" i="1">
                              <a:latin typeface="Cambria Math" panose="02040503050406030204" pitchFamily="18" charset="0"/>
                            </a:rPr>
                            <m:t>𝜔</m:t>
                          </m:r>
                        </m:e>
                        <m:sub>
                          <m:r>
                            <a:rPr lang="en-US" sz="1600" i="0">
                              <a:latin typeface="Cambria Math" panose="02040503050406030204" pitchFamily="18" charset="0"/>
                            </a:rPr>
                            <m:t>1</m:t>
                          </m:r>
                        </m:sub>
                      </m:sSub>
                    </m:oMath>
                  </m:oMathPara>
                </a14:m>
                <a:endParaRPr lang="en-US" sz="1600" dirty="0"/>
              </a:p>
            </p:txBody>
          </p:sp>
        </mc:Choice>
        <mc:Fallback xmlns="">
          <p:sp>
            <p:nvSpPr>
              <p:cNvPr id="11" name="Rectangle 10">
                <a:extLst>
                  <a:ext uri="{FF2B5EF4-FFF2-40B4-BE49-F238E27FC236}">
                    <a16:creationId xmlns:a16="http://schemas.microsoft.com/office/drawing/2014/main" id="{3C6DA6B3-03B8-4B17-9612-1C5B6B33609E}"/>
                  </a:ext>
                </a:extLst>
              </p:cNvPr>
              <p:cNvSpPr>
                <a:spLocks noRot="1" noChangeAspect="1" noMove="1" noResize="1" noEditPoints="1" noAdjustHandles="1" noChangeArrowheads="1" noChangeShapeType="1" noTextEdit="1"/>
              </p:cNvSpPr>
              <p:nvPr/>
            </p:nvSpPr>
            <p:spPr>
              <a:xfrm>
                <a:off x="2490309" y="5648870"/>
                <a:ext cx="1233223" cy="338554"/>
              </a:xfrm>
              <a:prstGeom prst="rect">
                <a:avLst/>
              </a:prstGeom>
              <a:blipFill>
                <a:blip r:embed="rId6"/>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07667D4-E687-4646-B85A-57F6BC4229B4}"/>
                  </a:ext>
                </a:extLst>
              </p:cNvPr>
              <p:cNvSpPr/>
              <p:nvPr/>
            </p:nvSpPr>
            <p:spPr>
              <a:xfrm>
                <a:off x="6850226" y="1704552"/>
                <a:ext cx="3993657" cy="6452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sSup>
                                <m:sSupPr>
                                  <m:ctrlPr>
                                    <a:rPr lang="en-US" sz="1600" i="1">
                                      <a:latin typeface="Cambria Math" panose="02040503050406030204" pitchFamily="18" charset="0"/>
                                    </a:rPr>
                                  </m:ctrlPr>
                                </m:sSupPr>
                                <m:e>
                                  <m:r>
                                    <a:rPr lang="en-US" sz="1600">
                                      <a:latin typeface="Cambria Math" panose="02040503050406030204" pitchFamily="18" charset="0"/>
                                    </a:rPr>
                                    <m:t>𝜕</m:t>
                                  </m:r>
                                </m:e>
                                <m:sup>
                                  <m:r>
                                    <a:rPr lang="en-US" sz="1600" i="0">
                                      <a:latin typeface="Cambria Math" panose="02040503050406030204" pitchFamily="18" charset="0"/>
                                    </a:rPr>
                                    <m:t>2</m:t>
                                  </m:r>
                                </m:sup>
                              </m:sSup>
                              <m:r>
                                <a:rPr lang="en-US" sz="1600" i="0">
                                  <a:latin typeface="Cambria Math" panose="02040503050406030204" pitchFamily="18" charset="0"/>
                                </a:rPr>
                                <m:t>ℛ</m:t>
                              </m:r>
                            </m:e>
                            <m:sub>
                              <m:r>
                                <a:rPr lang="en-US" sz="1600" i="0">
                                  <a:latin typeface="Cambria Math" panose="02040503050406030204" pitchFamily="18" charset="0"/>
                                </a:rPr>
                                <m:t>3</m:t>
                              </m:r>
                            </m:sub>
                          </m:sSub>
                        </m:num>
                        <m:den>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𝜑</m:t>
                              </m:r>
                            </m:e>
                            <m:sub>
                              <m:r>
                                <a:rPr lang="en-US" sz="1600" i="0">
                                  <a:latin typeface="Cambria Math" panose="02040503050406030204" pitchFamily="18" charset="0"/>
                                </a:rPr>
                                <m:t>1</m:t>
                              </m:r>
                            </m:sub>
                            <m:sup>
                              <m:r>
                                <a:rPr lang="en-US" sz="1600" i="0">
                                  <a:latin typeface="Cambria Math" panose="02040503050406030204" pitchFamily="18" charset="0"/>
                                </a:rPr>
                                <m:t>2</m:t>
                              </m:r>
                            </m:sup>
                          </m:sSubSup>
                        </m:den>
                      </m:f>
                      <m:r>
                        <a:rPr lang="en-US" sz="1600" i="0">
                          <a:latin typeface="Cambria Math" panose="02040503050406030204" pitchFamily="18" charset="0"/>
                        </a:rPr>
                        <m:t>= −2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r>
                        <m:rPr>
                          <m:sty m:val="p"/>
                        </m:rPr>
                        <a:rPr lang="en-US" sz="1600" i="0">
                          <a:latin typeface="Cambria Math" panose="02040503050406030204" pitchFamily="18" charset="0"/>
                        </a:rPr>
                        <m:t>cos</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r>
                        <a:rPr lang="en-US" sz="1600" i="0">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cos</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oMath>
                  </m:oMathPara>
                </a14:m>
                <a:endParaRPr lang="en-US" dirty="0"/>
              </a:p>
            </p:txBody>
          </p:sp>
        </mc:Choice>
        <mc:Fallback xmlns="">
          <p:sp>
            <p:nvSpPr>
              <p:cNvPr id="12" name="Rectangle 11">
                <a:extLst>
                  <a:ext uri="{FF2B5EF4-FFF2-40B4-BE49-F238E27FC236}">
                    <a16:creationId xmlns:a16="http://schemas.microsoft.com/office/drawing/2014/main" id="{307667D4-E687-4646-B85A-57F6BC4229B4}"/>
                  </a:ext>
                </a:extLst>
              </p:cNvPr>
              <p:cNvSpPr>
                <a:spLocks noRot="1" noChangeAspect="1" noMove="1" noResize="1" noEditPoints="1" noAdjustHandles="1" noChangeArrowheads="1" noChangeShapeType="1" noTextEdit="1"/>
              </p:cNvSpPr>
              <p:nvPr/>
            </p:nvSpPr>
            <p:spPr>
              <a:xfrm>
                <a:off x="6850226" y="1704552"/>
                <a:ext cx="3993657" cy="6452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CFA6FEA3-FB6D-4E88-BBE5-15DCEE526868}"/>
                  </a:ext>
                </a:extLst>
              </p:cNvPr>
              <p:cNvSpPr/>
              <p:nvPr/>
            </p:nvSpPr>
            <p:spPr>
              <a:xfrm>
                <a:off x="6605192" y="2338587"/>
                <a:ext cx="4483727" cy="6467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sSup>
                                <m:sSupPr>
                                  <m:ctrlPr>
                                    <a:rPr lang="en-US" sz="1600" i="1">
                                      <a:latin typeface="Cambria Math" panose="02040503050406030204" pitchFamily="18" charset="0"/>
                                    </a:rPr>
                                  </m:ctrlPr>
                                </m:sSupPr>
                                <m:e>
                                  <m:r>
                                    <a:rPr lang="en-US" sz="1600">
                                      <a:latin typeface="Cambria Math" panose="02040503050406030204" pitchFamily="18" charset="0"/>
                                    </a:rPr>
                                    <m:t>𝜕</m:t>
                                  </m:r>
                                </m:e>
                                <m:sup>
                                  <m:r>
                                    <a:rPr lang="en-US" sz="1600" i="0">
                                      <a:latin typeface="Cambria Math" panose="02040503050406030204" pitchFamily="18" charset="0"/>
                                    </a:rPr>
                                    <m:t>2</m:t>
                                  </m:r>
                                </m:sup>
                              </m:sSup>
                              <m:r>
                                <a:rPr lang="en-US" sz="1600" i="0">
                                  <a:latin typeface="Cambria Math" panose="02040503050406030204" pitchFamily="18" charset="0"/>
                                </a:rPr>
                                <m:t>ℛ</m:t>
                              </m:r>
                            </m:e>
                            <m:sub>
                              <m:r>
                                <a:rPr lang="en-US" sz="1600" i="0">
                                  <a:latin typeface="Cambria Math" panose="02040503050406030204" pitchFamily="18" charset="0"/>
                                </a:rPr>
                                <m:t>3</m:t>
                              </m:r>
                            </m:sub>
                          </m:sSub>
                        </m:num>
                        <m:den>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𝜑</m:t>
                              </m:r>
                            </m:e>
                            <m:sub>
                              <m:r>
                                <a:rPr lang="en-US" sz="1600" i="0">
                                  <a:latin typeface="Cambria Math" panose="02040503050406030204" pitchFamily="18" charset="0"/>
                                </a:rPr>
                                <m:t>3</m:t>
                              </m:r>
                            </m:sub>
                            <m:sup>
                              <m:r>
                                <a:rPr lang="en-US" sz="1600" i="0">
                                  <a:latin typeface="Cambria Math" panose="02040503050406030204" pitchFamily="18" charset="0"/>
                                </a:rPr>
                                <m:t>2</m:t>
                              </m:r>
                            </m:sup>
                          </m:sSubSup>
                        </m:den>
                      </m:f>
                      <m:r>
                        <a:rPr lang="en-US" sz="1600" i="0">
                          <a:latin typeface="Cambria Math" panose="02040503050406030204" pitchFamily="18" charset="0"/>
                        </a:rPr>
                        <m:t>= −2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r>
                        <m:rPr>
                          <m:sty m:val="p"/>
                        </m:rPr>
                        <a:rPr lang="en-US" sz="1600" i="0">
                          <a:latin typeface="Cambria Math" panose="02040503050406030204" pitchFamily="18" charset="0"/>
                        </a:rPr>
                        <m:t>cos</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r>
                        <a:rPr lang="en-US" sz="1600" i="0">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cos</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r>
                        <a:rPr lang="en-US" sz="1600" i="0">
                          <a:latin typeface="Cambria Math" panose="02040503050406030204" pitchFamily="18" charset="0"/>
                        </a:rPr>
                        <m:t>;</m:t>
                      </m:r>
                    </m:oMath>
                  </m:oMathPara>
                </a14:m>
                <a:endParaRPr lang="en-US" sz="1600" dirty="0"/>
              </a:p>
            </p:txBody>
          </p:sp>
        </mc:Choice>
        <mc:Fallback xmlns="">
          <p:sp>
            <p:nvSpPr>
              <p:cNvPr id="13" name="Rectangle 12">
                <a:extLst>
                  <a:ext uri="{FF2B5EF4-FFF2-40B4-BE49-F238E27FC236}">
                    <a16:creationId xmlns:a16="http://schemas.microsoft.com/office/drawing/2014/main" id="{CFA6FEA3-FB6D-4E88-BBE5-15DCEE526868}"/>
                  </a:ext>
                </a:extLst>
              </p:cNvPr>
              <p:cNvSpPr>
                <a:spLocks noRot="1" noChangeAspect="1" noMove="1" noResize="1" noEditPoints="1" noAdjustHandles="1" noChangeArrowheads="1" noChangeShapeType="1" noTextEdit="1"/>
              </p:cNvSpPr>
              <p:nvPr/>
            </p:nvSpPr>
            <p:spPr>
              <a:xfrm>
                <a:off x="6605192" y="2338587"/>
                <a:ext cx="4483727" cy="64678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D6BD058-18FF-4BCA-9967-FB13D33A80E8}"/>
                  </a:ext>
                </a:extLst>
              </p:cNvPr>
              <p:cNvSpPr/>
              <p:nvPr/>
            </p:nvSpPr>
            <p:spPr>
              <a:xfrm>
                <a:off x="7394094" y="2997173"/>
                <a:ext cx="2905924" cy="6281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a:latin typeface="Cambria Math" panose="02040503050406030204" pitchFamily="18" charset="0"/>
                                </a:rPr>
                                <m:t>𝜕</m:t>
                              </m:r>
                            </m:e>
                            <m:sup>
                              <m:r>
                                <a:rPr lang="en-US" sz="1600" i="0">
                                  <a:latin typeface="Cambria Math" panose="02040503050406030204" pitchFamily="18" charset="0"/>
                                </a:rPr>
                                <m:t>2</m:t>
                              </m:r>
                            </m:sup>
                          </m:sSup>
                          <m:sSub>
                            <m:sSubPr>
                              <m:ctrlPr>
                                <a:rPr lang="en-US" sz="1600" i="1">
                                  <a:latin typeface="Cambria Math" panose="02040503050406030204" pitchFamily="18" charset="0"/>
                                </a:rPr>
                              </m:ctrlPr>
                            </m:sSubPr>
                            <m:e>
                              <m:r>
                                <a:rPr lang="en-US" sz="1600" i="0">
                                  <a:latin typeface="Cambria Math" panose="02040503050406030204" pitchFamily="18" charset="0"/>
                                </a:rPr>
                                <m:t>ℛ</m:t>
                              </m:r>
                            </m:e>
                            <m:sub>
                              <m:r>
                                <a:rPr lang="en-US" sz="1600" i="0">
                                  <a:latin typeface="Cambria Math" panose="02040503050406030204" pitchFamily="18" charset="0"/>
                                </a:rPr>
                                <m:t>3</m:t>
                              </m:r>
                            </m:sub>
                          </m:sSub>
                        </m:num>
                        <m:den>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den>
                      </m:f>
                      <m:r>
                        <a:rPr lang="en-US" sz="1600" i="0">
                          <a:latin typeface="Cambria Math" panose="02040503050406030204" pitchFamily="18" charset="0"/>
                        </a:rPr>
                        <m:t>= 2</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r>
                        <m:rPr>
                          <m:sty m:val="p"/>
                        </m:rPr>
                        <a:rPr lang="en-US" sz="1600" i="0">
                          <a:latin typeface="Cambria Math" panose="02040503050406030204" pitchFamily="18" charset="0"/>
                        </a:rPr>
                        <m:t>cos</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r>
                        <a:rPr lang="en-US" sz="1600" i="0">
                          <a:latin typeface="Cambria Math" panose="02040503050406030204" pitchFamily="18" charset="0"/>
                        </a:rPr>
                        <m:t> </m:t>
                      </m:r>
                    </m:oMath>
                  </m:oMathPara>
                </a14:m>
                <a:endParaRPr lang="en-US" dirty="0"/>
              </a:p>
            </p:txBody>
          </p:sp>
        </mc:Choice>
        <mc:Fallback xmlns="">
          <p:sp>
            <p:nvSpPr>
              <p:cNvPr id="14" name="Rectangle 13">
                <a:extLst>
                  <a:ext uri="{FF2B5EF4-FFF2-40B4-BE49-F238E27FC236}">
                    <a16:creationId xmlns:a16="http://schemas.microsoft.com/office/drawing/2014/main" id="{9D6BD058-18FF-4BCA-9967-FB13D33A80E8}"/>
                  </a:ext>
                </a:extLst>
              </p:cNvPr>
              <p:cNvSpPr>
                <a:spLocks noRot="1" noChangeAspect="1" noMove="1" noResize="1" noEditPoints="1" noAdjustHandles="1" noChangeArrowheads="1" noChangeShapeType="1" noTextEdit="1"/>
              </p:cNvSpPr>
              <p:nvPr/>
            </p:nvSpPr>
            <p:spPr>
              <a:xfrm>
                <a:off x="7394094" y="2997173"/>
                <a:ext cx="2905924" cy="628121"/>
              </a:xfrm>
              <a:prstGeom prst="rect">
                <a:avLst/>
              </a:prstGeom>
              <a:blipFill>
                <a:blip r:embed="rId9"/>
                <a:stretch>
                  <a:fillRect/>
                </a:stretch>
              </a:blipFill>
            </p:spPr>
            <p:txBody>
              <a:bodyPr/>
              <a:lstStyle/>
              <a:p>
                <a:r>
                  <a:rPr lang="en-US">
                    <a:noFill/>
                  </a:rPr>
                  <a:t> </a:t>
                </a:r>
              </a:p>
            </p:txBody>
          </p:sp>
        </mc:Fallback>
      </mc:AlternateContent>
      <p:sp>
        <p:nvSpPr>
          <p:cNvPr id="15" name="Arrow: Down 14">
            <a:extLst>
              <a:ext uri="{FF2B5EF4-FFF2-40B4-BE49-F238E27FC236}">
                <a16:creationId xmlns:a16="http://schemas.microsoft.com/office/drawing/2014/main" id="{BDEADA1F-CA5A-4E44-B28F-68A8431FF4B8}"/>
              </a:ext>
            </a:extLst>
          </p:cNvPr>
          <p:cNvSpPr/>
          <p:nvPr/>
        </p:nvSpPr>
        <p:spPr>
          <a:xfrm>
            <a:off x="8736875" y="3570430"/>
            <a:ext cx="220363" cy="27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BDE2882-7842-4CED-954F-84139A830631}"/>
              </a:ext>
            </a:extLst>
          </p:cNvPr>
          <p:cNvGrpSpPr/>
          <p:nvPr/>
        </p:nvGrpSpPr>
        <p:grpSpPr>
          <a:xfrm>
            <a:off x="6027792" y="3944621"/>
            <a:ext cx="5638531" cy="1249194"/>
            <a:chOff x="6027792" y="3944621"/>
            <a:chExt cx="5638531" cy="1249194"/>
          </a:xfrm>
        </p:grpSpPr>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A0B292D-CFE8-4212-BBC0-3AE62D0BB99D}"/>
                    </a:ext>
                  </a:extLst>
                </p:cNvPr>
                <p:cNvSpPr/>
                <p:nvPr/>
              </p:nvSpPr>
              <p:spPr>
                <a:xfrm>
                  <a:off x="6027792" y="3944621"/>
                  <a:ext cx="5638531" cy="6149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US" sz="1600">
                                <a:latin typeface="Cambria Math" panose="02040503050406030204" pitchFamily="18" charset="0"/>
                              </a:rPr>
                              <m:t>ℛ</m:t>
                            </m:r>
                          </m:e>
                          <m:sub>
                            <m:r>
                              <a:rPr lang="en-US" sz="1600" i="0">
                                <a:latin typeface="Cambria Math" panose="02040503050406030204" pitchFamily="18" charset="0"/>
                              </a:rPr>
                              <m:t>3</m:t>
                            </m:r>
                          </m:sub>
                          <m:sup>
                            <m:r>
                              <a:rPr lang="en-US" sz="1600" i="0">
                                <a:latin typeface="Cambria Math" panose="02040503050406030204" pitchFamily="18" charset="0"/>
                              </a:rPr>
                              <m:t>′′</m:t>
                            </m:r>
                          </m:sup>
                        </m:sSubSup>
                        <m:r>
                          <a:rPr lang="en-US" sz="1600" i="0">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r>
                                  <m:rPr>
                                    <m:sty m:val="p"/>
                                  </m:rPr>
                                  <a:rPr lang="en-US" sz="1600" i="0">
                                    <a:latin typeface="Cambria Math" panose="02040503050406030204" pitchFamily="18" charset="0"/>
                                  </a:rPr>
                                  <m:t>cos</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cos</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e>
                            </m:d>
                            <m:r>
                              <a:rPr lang="en-US" sz="1600" i="0">
                                <a:latin typeface="Cambria Math" panose="02040503050406030204" pitchFamily="18" charset="0"/>
                              </a:rPr>
                              <m:t>−2</m:t>
                            </m:r>
                            <m:sSubSup>
                              <m:sSubSupPr>
                                <m:ctrlPr>
                                  <a:rPr lang="en-US" sz="1600" i="1">
                                    <a:latin typeface="Cambria Math" panose="02040503050406030204" pitchFamily="18" charset="0"/>
                                  </a:rPr>
                                </m:ctrlPr>
                              </m:sSubSupPr>
                              <m:e>
                                <m:r>
                                  <a:rPr lang="en-US" sz="1600" i="0">
                                    <a:latin typeface="Cambria Math" panose="02040503050406030204" pitchFamily="18" charset="0"/>
                                  </a:rPr>
                                  <m:t>ℛ</m:t>
                                </m:r>
                              </m:e>
                              <m:sub>
                                <m:r>
                                  <a:rPr lang="en-US" sz="1600" i="0">
                                    <a:latin typeface="Cambria Math" panose="02040503050406030204" pitchFamily="18" charset="0"/>
                                  </a:rPr>
                                  <m:t>3 </m:t>
                                </m:r>
                              </m:sub>
                              <m:sup>
                                <m:r>
                                  <a:rPr lang="en-US" sz="1600" i="0">
                                    <a:latin typeface="Cambria Math" panose="02040503050406030204" pitchFamily="18" charset="0"/>
                                  </a:rPr>
                                  <m:t>′</m:t>
                                </m:r>
                              </m:sup>
                            </m:sSubSup>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r>
                              <m:rPr>
                                <m:sty m:val="p"/>
                              </m:rPr>
                              <a:rPr lang="en-US" sz="1600" i="0">
                                <a:latin typeface="Cambria Math" panose="02040503050406030204" pitchFamily="18" charset="0"/>
                              </a:rPr>
                              <m:t>cos</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num>
                          <m:den>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r>
                                  <m:rPr>
                                    <m:sty m:val="p"/>
                                  </m:rPr>
                                  <a:rPr lang="en-US" sz="1600" i="0">
                                    <a:latin typeface="Cambria Math" panose="02040503050406030204" pitchFamily="18" charset="0"/>
                                  </a:rPr>
                                  <m:t>sin</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sin</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den>
                        </m:f>
                        <m:r>
                          <a:rPr lang="ro-RO" sz="1600" b="0" i="1" smtClean="0">
                            <a:latin typeface="Cambria Math" panose="02040503050406030204" pitchFamily="18" charset="0"/>
                          </a:rPr>
                          <m:t>+</m:t>
                        </m:r>
                      </m:oMath>
                    </m:oMathPara>
                  </a14:m>
                  <a:endParaRPr lang="en-US" sz="1600" dirty="0"/>
                </a:p>
              </p:txBody>
            </p:sp>
          </mc:Choice>
          <mc:Fallback xmlns="">
            <p:sp>
              <p:nvSpPr>
                <p:cNvPr id="16" name="Rectangle 15">
                  <a:extLst>
                    <a:ext uri="{FF2B5EF4-FFF2-40B4-BE49-F238E27FC236}">
                      <a16:creationId xmlns:a16="http://schemas.microsoft.com/office/drawing/2014/main" id="{BA0B292D-CFE8-4212-BBC0-3AE62D0BB99D}"/>
                    </a:ext>
                  </a:extLst>
                </p:cNvPr>
                <p:cNvSpPr>
                  <a:spLocks noRot="1" noChangeAspect="1" noMove="1" noResize="1" noEditPoints="1" noAdjustHandles="1" noChangeArrowheads="1" noChangeShapeType="1" noTextEdit="1"/>
                </p:cNvSpPr>
                <p:nvPr/>
              </p:nvSpPr>
              <p:spPr>
                <a:xfrm>
                  <a:off x="6027792" y="3944621"/>
                  <a:ext cx="5638531" cy="61491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467D7566-8D99-4D82-B5C0-CB2ABD8366A8}"/>
                    </a:ext>
                  </a:extLst>
                </p:cNvPr>
                <p:cNvSpPr/>
                <p:nvPr/>
              </p:nvSpPr>
              <p:spPr>
                <a:xfrm>
                  <a:off x="7324768" y="4530300"/>
                  <a:ext cx="3189078" cy="663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a:latin typeface="Cambria Math" panose="02040503050406030204" pitchFamily="18" charset="0"/>
                          </a:rPr>
                          <m:t>+</m:t>
                        </m: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sSubSup>
                                  <m:sSubSupPr>
                                    <m:ctrlPr>
                                      <a:rPr lang="en-US" sz="1600" i="1">
                                        <a:latin typeface="Cambria Math" panose="02040503050406030204" pitchFamily="18" charset="0"/>
                                      </a:rPr>
                                    </m:ctrlPr>
                                  </m:sSubSupPr>
                                  <m:e>
                                    <m:r>
                                      <a:rPr lang="en-US" sz="1600" i="0">
                                        <a:latin typeface="Cambria Math" panose="02040503050406030204" pitchFamily="18" charset="0"/>
                                      </a:rPr>
                                      <m:t>ℛ</m:t>
                                    </m:r>
                                  </m:e>
                                  <m:sub>
                                    <m:r>
                                      <a:rPr lang="en-US" sz="1600" i="0">
                                        <a:latin typeface="Cambria Math" panose="02040503050406030204" pitchFamily="18" charset="0"/>
                                      </a:rPr>
                                      <m:t>3 </m:t>
                                    </m:r>
                                  </m:sub>
                                  <m:sup>
                                    <m:r>
                                      <a:rPr lang="en-US" sz="1600" i="0">
                                        <a:latin typeface="Cambria Math" panose="02040503050406030204" pitchFamily="18" charset="0"/>
                                      </a:rPr>
                                      <m:t>′</m:t>
                                    </m:r>
                                  </m:sup>
                                </m:sSubSup>
                              </m:e>
                              <m:sup>
                                <m:r>
                                  <a:rPr lang="en-US" sz="1600" i="0">
                                    <a:latin typeface="Cambria Math" panose="02040503050406030204" pitchFamily="18" charset="0"/>
                                  </a:rPr>
                                  <m:t>2</m:t>
                                </m:r>
                              </m:sup>
                            </m:sSup>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r>
                                  <m:rPr>
                                    <m:sty m:val="p"/>
                                  </m:rPr>
                                  <a:rPr lang="en-US" sz="1600" i="0">
                                    <a:latin typeface="Cambria Math" panose="02040503050406030204" pitchFamily="18" charset="0"/>
                                  </a:rPr>
                                  <m:t>cos</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cos</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num>
                          <m:den>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3</m:t>
                                </m:r>
                              </m:sub>
                            </m:sSub>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1</m:t>
                                    </m:r>
                                  </m:sub>
                                </m:sSub>
                                <m:r>
                                  <m:rPr>
                                    <m:sty m:val="p"/>
                                  </m:rPr>
                                  <a:rPr lang="en-US" sz="1600" i="0">
                                    <a:latin typeface="Cambria Math" panose="02040503050406030204" pitchFamily="18" charset="0"/>
                                  </a:rPr>
                                  <m:t>sin</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1</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a:rPr lang="en-US" sz="1600" i="0">
                                        <a:latin typeface="Cambria Math" panose="02040503050406030204" pitchFamily="18" charset="0"/>
                                      </a:rPr>
                                      <m:t>0</m:t>
                                    </m:r>
                                  </m:sub>
                                </m:sSub>
                                <m:r>
                                  <m:rPr>
                                    <m:sty m:val="p"/>
                                  </m:rPr>
                                  <a:rPr lang="en-US" sz="1600" i="0">
                                    <a:latin typeface="Cambria Math" panose="02040503050406030204" pitchFamily="18" charset="0"/>
                                  </a:rPr>
                                  <m:t>sin</m:t>
                                </m:r>
                                <m:sSub>
                                  <m:sSubPr>
                                    <m:ctrlPr>
                                      <a:rPr lang="en-US" sz="1600" i="1">
                                        <a:latin typeface="Cambria Math" panose="02040503050406030204" pitchFamily="18" charset="0"/>
                                      </a:rPr>
                                    </m:ctrlPr>
                                  </m:sSubPr>
                                  <m:e>
                                    <m:r>
                                      <a:rPr lang="en-US" sz="1600" i="1">
                                        <a:latin typeface="Cambria Math" panose="02040503050406030204" pitchFamily="18" charset="0"/>
                                      </a:rPr>
                                      <m:t>𝜑</m:t>
                                    </m:r>
                                  </m:e>
                                  <m:sub>
                                    <m:r>
                                      <a:rPr lang="en-US" sz="1600" i="0">
                                        <a:latin typeface="Cambria Math" panose="02040503050406030204" pitchFamily="18" charset="0"/>
                                      </a:rPr>
                                      <m:t>3</m:t>
                                    </m:r>
                                  </m:sub>
                                </m:sSub>
                              </m:e>
                            </m:d>
                          </m:den>
                        </m:f>
                      </m:oMath>
                    </m:oMathPara>
                  </a14:m>
                  <a:endParaRPr lang="en-US" sz="1600" dirty="0"/>
                </a:p>
              </p:txBody>
            </p:sp>
          </mc:Choice>
          <mc:Fallback xmlns="">
            <p:sp>
              <p:nvSpPr>
                <p:cNvPr id="17" name="Rectangle 16">
                  <a:extLst>
                    <a:ext uri="{FF2B5EF4-FFF2-40B4-BE49-F238E27FC236}">
                      <a16:creationId xmlns:a16="http://schemas.microsoft.com/office/drawing/2014/main" id="{467D7566-8D99-4D82-B5C0-CB2ABD8366A8}"/>
                    </a:ext>
                  </a:extLst>
                </p:cNvPr>
                <p:cNvSpPr>
                  <a:spLocks noRot="1" noChangeAspect="1" noMove="1" noResize="1" noEditPoints="1" noAdjustHandles="1" noChangeArrowheads="1" noChangeShapeType="1" noTextEdit="1"/>
                </p:cNvSpPr>
                <p:nvPr/>
              </p:nvSpPr>
              <p:spPr>
                <a:xfrm>
                  <a:off x="7324768" y="4530300"/>
                  <a:ext cx="3189078" cy="663515"/>
                </a:xfrm>
                <a:prstGeom prst="rect">
                  <a:avLst/>
                </a:prstGeom>
                <a:blipFill>
                  <a:blip r:embed="rId11"/>
                  <a:stretch>
                    <a:fillRect/>
                  </a:stretch>
                </a:blipFill>
              </p:spPr>
              <p:txBody>
                <a:bodyPr/>
                <a:lstStyle/>
                <a:p>
                  <a:r>
                    <a:rPr lang="en-US">
                      <a:noFill/>
                    </a:rPr>
                    <a:t> </a:t>
                  </a:r>
                </a:p>
              </p:txBody>
            </p:sp>
          </mc:Fallback>
        </mc:AlternateContent>
      </p:grpSp>
      <p:sp>
        <p:nvSpPr>
          <p:cNvPr id="18" name="Arrow: Down 17">
            <a:extLst>
              <a:ext uri="{FF2B5EF4-FFF2-40B4-BE49-F238E27FC236}">
                <a16:creationId xmlns:a16="http://schemas.microsoft.com/office/drawing/2014/main" id="{D7C81344-5BFE-4B8E-BEC6-66B1299DC798}"/>
              </a:ext>
            </a:extLst>
          </p:cNvPr>
          <p:cNvSpPr/>
          <p:nvPr/>
        </p:nvSpPr>
        <p:spPr>
          <a:xfrm>
            <a:off x="8748165" y="5332491"/>
            <a:ext cx="220363" cy="27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C7953F87-FDFA-4527-879B-FC70D674B7D8}"/>
                  </a:ext>
                </a:extLst>
              </p:cNvPr>
              <p:cNvSpPr/>
              <p:nvPr/>
            </p:nvSpPr>
            <p:spPr>
              <a:xfrm>
                <a:off x="9852458" y="5779494"/>
                <a:ext cx="1248612" cy="342914"/>
              </a:xfrm>
              <a:prstGeom prst="rect">
                <a:avLst/>
              </a:prstGeom>
              <a:ln w="1905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160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𝜀</m:t>
                          </m:r>
                        </m:e>
                        <m:sub>
                          <m:r>
                            <a:rPr lang="en-US" sz="1600" i="0">
                              <a:latin typeface="Cambria Math" panose="02040503050406030204" pitchFamily="18" charset="0"/>
                            </a:rPr>
                            <m:t>3</m:t>
                          </m:r>
                        </m:sub>
                      </m:sSub>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0">
                              <a:latin typeface="Cambria Math" panose="02040503050406030204" pitchFamily="18" charset="0"/>
                            </a:rPr>
                            <m:t>ℛ</m:t>
                          </m:r>
                        </m:e>
                        <m:sub>
                          <m:r>
                            <a:rPr lang="en-US" sz="1600" i="0">
                              <a:latin typeface="Cambria Math" panose="02040503050406030204" pitchFamily="18" charset="0"/>
                            </a:rPr>
                            <m:t>3</m:t>
                          </m:r>
                        </m:sub>
                        <m:sup>
                          <m:r>
                            <a:rPr lang="en-US" sz="1600" i="0">
                              <a:latin typeface="Cambria Math" panose="02040503050406030204" pitchFamily="18" charset="0"/>
                            </a:rPr>
                            <m:t>′′</m:t>
                          </m:r>
                        </m:sup>
                      </m:sSubSup>
                      <m:sSubSup>
                        <m:sSubSupPr>
                          <m:ctrlPr>
                            <a:rPr lang="en-US" sz="1600" i="1">
                              <a:latin typeface="Cambria Math" panose="02040503050406030204" pitchFamily="18" charset="0"/>
                            </a:rPr>
                          </m:ctrlPr>
                        </m:sSubSupPr>
                        <m:e>
                          <m:r>
                            <a:rPr lang="en-US" sz="1600" i="1">
                              <a:latin typeface="Cambria Math" panose="02040503050406030204" pitchFamily="18" charset="0"/>
                            </a:rPr>
                            <m:t>𝜔</m:t>
                          </m:r>
                        </m:e>
                        <m:sub>
                          <m:r>
                            <a:rPr lang="en-US" sz="1600" i="0">
                              <a:latin typeface="Cambria Math" panose="02040503050406030204" pitchFamily="18" charset="0"/>
                            </a:rPr>
                            <m:t>1</m:t>
                          </m:r>
                        </m:sub>
                        <m:sup>
                          <m:r>
                            <a:rPr lang="en-US" sz="1600" i="0">
                              <a:latin typeface="Cambria Math" panose="02040503050406030204" pitchFamily="18" charset="0"/>
                            </a:rPr>
                            <m:t>2</m:t>
                          </m:r>
                        </m:sup>
                      </m:sSubSup>
                    </m:oMath>
                  </m:oMathPara>
                </a14:m>
                <a:endParaRPr lang="en-US" sz="1600" dirty="0"/>
              </a:p>
            </p:txBody>
          </p:sp>
        </mc:Choice>
        <mc:Fallback xmlns="">
          <p:sp>
            <p:nvSpPr>
              <p:cNvPr id="19" name="Rectangle 18">
                <a:extLst>
                  <a:ext uri="{FF2B5EF4-FFF2-40B4-BE49-F238E27FC236}">
                    <a16:creationId xmlns:a16="http://schemas.microsoft.com/office/drawing/2014/main" id="{C7953F87-FDFA-4527-879B-FC70D674B7D8}"/>
                  </a:ext>
                </a:extLst>
              </p:cNvPr>
              <p:cNvSpPr>
                <a:spLocks noRot="1" noChangeAspect="1" noMove="1" noResize="1" noEditPoints="1" noAdjustHandles="1" noChangeArrowheads="1" noChangeShapeType="1" noTextEdit="1"/>
              </p:cNvSpPr>
              <p:nvPr/>
            </p:nvSpPr>
            <p:spPr>
              <a:xfrm>
                <a:off x="9852458" y="5779494"/>
                <a:ext cx="1248612" cy="342914"/>
              </a:xfrm>
              <a:prstGeom prst="rect">
                <a:avLst/>
              </a:prstGeom>
              <a:blipFill>
                <a:blip r:embed="rId12"/>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B45322D-956C-45EC-8F1B-4EB2D613A462}"/>
                  </a:ext>
                </a:extLst>
              </p:cNvPr>
              <p:cNvSpPr/>
              <p:nvPr/>
            </p:nvSpPr>
            <p:spPr>
              <a:xfrm>
                <a:off x="6965821" y="5613283"/>
                <a:ext cx="2145972" cy="3741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a:latin typeface="Cambria Math" panose="02040503050406030204" pitchFamily="18" charset="0"/>
                            </a:rPr>
                            <m:t>3</m:t>
                          </m:r>
                        </m:sub>
                      </m:sSub>
                      <m:r>
                        <a:rPr lang="en-US" i="1">
                          <a:latin typeface="Cambria Math" panose="02040503050406030204" pitchFamily="18" charset="0"/>
                        </a:rPr>
                        <m:t> </m:t>
                      </m:r>
                      <m:r>
                        <a:rPr lang="en-US">
                          <a:latin typeface="Cambria Math" panose="02040503050406030204" pitchFamily="18" charset="0"/>
                        </a:rPr>
                        <m:t>=</m:t>
                      </m:r>
                      <m:sSubSup>
                        <m:sSubSupPr>
                          <m:ctrlPr>
                            <a:rPr lang="en-US" i="1">
                              <a:latin typeface="Cambria Math" panose="02040503050406030204" pitchFamily="18" charset="0"/>
                            </a:rPr>
                          </m:ctrlPr>
                        </m:sSubSupPr>
                        <m:e>
                          <m:r>
                            <a:rPr lang="en-US">
                              <a:latin typeface="Cambria Math" panose="02040503050406030204" pitchFamily="18" charset="0"/>
                            </a:rPr>
                            <m:t>ℛ</m:t>
                          </m:r>
                        </m:e>
                        <m:sub>
                          <m:r>
                            <a:rPr lang="en-US">
                              <a:latin typeface="Cambria Math" panose="02040503050406030204" pitchFamily="18" charset="0"/>
                            </a:rPr>
                            <m:t>3</m:t>
                          </m:r>
                        </m:sub>
                        <m:sup>
                          <m:r>
                            <a:rPr lang="en-US">
                              <a:latin typeface="Cambria Math" panose="02040503050406030204" pitchFamily="18" charset="0"/>
                            </a:rPr>
                            <m:t>′′</m:t>
                          </m:r>
                        </m:sup>
                      </m:sSubSup>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a:latin typeface="Cambria Math" panose="02040503050406030204" pitchFamily="18" charset="0"/>
                            </a:rPr>
                            <m:t>1</m:t>
                          </m:r>
                        </m:sub>
                        <m:sup>
                          <m:r>
                            <a:rPr lang="en-US">
                              <a:latin typeface="Cambria Math" panose="02040503050406030204" pitchFamily="18" charset="0"/>
                            </a:rPr>
                            <m:t>2</m:t>
                          </m:r>
                        </m:sup>
                      </m:sSubSup>
                      <m:r>
                        <a:rPr lang="en-US">
                          <a:latin typeface="Cambria Math" panose="02040503050406030204" pitchFamily="18" charset="0"/>
                        </a:rPr>
                        <m:t>+</m:t>
                      </m:r>
                      <m:sSubSup>
                        <m:sSubSupPr>
                          <m:ctrlPr>
                            <a:rPr lang="en-US" i="1">
                              <a:latin typeface="Cambria Math" panose="02040503050406030204" pitchFamily="18" charset="0"/>
                            </a:rPr>
                          </m:ctrlPr>
                        </m:sSubSupPr>
                        <m:e>
                          <m:r>
                            <a:rPr lang="en-US">
                              <a:latin typeface="Cambria Math" panose="02040503050406030204" pitchFamily="18" charset="0"/>
                            </a:rPr>
                            <m:t>ℛ</m:t>
                          </m:r>
                        </m:e>
                        <m:sub>
                          <m:r>
                            <a:rPr lang="en-US">
                              <a:latin typeface="Cambria Math" panose="02040503050406030204" pitchFamily="18" charset="0"/>
                            </a:rPr>
                            <m:t>3</m:t>
                          </m:r>
                        </m:sub>
                        <m:sup>
                          <m:r>
                            <a:rPr lang="en-US">
                              <a:latin typeface="Cambria Math" panose="02040503050406030204" pitchFamily="18" charset="0"/>
                            </a:rPr>
                            <m:t>′</m:t>
                          </m:r>
                        </m:sup>
                      </m:sSubSup>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a:latin typeface="Cambria Math" panose="02040503050406030204" pitchFamily="18" charset="0"/>
                            </a:rPr>
                            <m:t>1</m:t>
                          </m:r>
                        </m:sub>
                      </m:sSub>
                    </m:oMath>
                  </m:oMathPara>
                </a14:m>
                <a:endParaRPr lang="en-US" dirty="0"/>
              </a:p>
            </p:txBody>
          </p:sp>
        </mc:Choice>
        <mc:Fallback xmlns="">
          <p:sp>
            <p:nvSpPr>
              <p:cNvPr id="20" name="Rectangle 19">
                <a:extLst>
                  <a:ext uri="{FF2B5EF4-FFF2-40B4-BE49-F238E27FC236}">
                    <a16:creationId xmlns:a16="http://schemas.microsoft.com/office/drawing/2014/main" id="{CB45322D-956C-45EC-8F1B-4EB2D613A462}"/>
                  </a:ext>
                </a:extLst>
              </p:cNvPr>
              <p:cNvSpPr>
                <a:spLocks noRot="1" noChangeAspect="1" noMove="1" noResize="1" noEditPoints="1" noAdjustHandles="1" noChangeArrowheads="1" noChangeShapeType="1" noTextEdit="1"/>
              </p:cNvSpPr>
              <p:nvPr/>
            </p:nvSpPr>
            <p:spPr>
              <a:xfrm>
                <a:off x="6965821" y="5613283"/>
                <a:ext cx="2145972" cy="374141"/>
              </a:xfrm>
              <a:prstGeom prst="rect">
                <a:avLst/>
              </a:prstGeom>
              <a:blipFill>
                <a:blip r:embed="rId13"/>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B35344B-5F30-4ECF-BA24-8AB586706CD1}"/>
                  </a:ext>
                </a:extLst>
              </p:cNvPr>
              <p:cNvSpPr/>
              <p:nvPr/>
            </p:nvSpPr>
            <p:spPr>
              <a:xfrm>
                <a:off x="6988808" y="6007171"/>
                <a:ext cx="209999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𝜔</m:t>
                          </m:r>
                        </m:e>
                        <m:sub>
                          <m:r>
                            <a:rPr lang="en-US" sz="1600">
                              <a:latin typeface="Cambria Math" panose="02040503050406030204" pitchFamily="18" charset="0"/>
                            </a:rPr>
                            <m:t>1</m:t>
                          </m:r>
                        </m:sub>
                      </m:sSub>
                      <m:r>
                        <a:rPr lang="en-US" sz="1600">
                          <a:latin typeface="Cambria Math" panose="02040503050406030204" pitchFamily="18" charset="0"/>
                        </a:rPr>
                        <m:t>=</m:t>
                      </m:r>
                      <m:r>
                        <m:rPr>
                          <m:sty m:val="p"/>
                        </m:rPr>
                        <a:rPr lang="ro-RO" sz="1600">
                          <a:latin typeface="Cambria Math" panose="02040503050406030204" pitchFamily="18" charset="0"/>
                        </a:rPr>
                        <m:t>const</m:t>
                      </m:r>
                      <m:r>
                        <a:rPr lang="ro-RO" sz="1600">
                          <a:latin typeface="Cambria Math" panose="02040503050406030204" pitchFamily="18" charset="0"/>
                        </a:rPr>
                        <m:t> </m:t>
                      </m:r>
                      <m:r>
                        <a:rPr lang="ro-RO"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𝜀</m:t>
                          </m:r>
                        </m:e>
                        <m:sub>
                          <m:r>
                            <a:rPr lang="en-US" sz="1600" i="1">
                              <a:latin typeface="Cambria Math" panose="02040503050406030204" pitchFamily="18" charset="0"/>
                            </a:rPr>
                            <m:t>1</m:t>
                          </m:r>
                        </m:sub>
                      </m:sSub>
                      <m:r>
                        <a:rPr lang="en-US" sz="1600" i="1">
                          <a:latin typeface="Cambria Math" panose="02040503050406030204" pitchFamily="18" charset="0"/>
                        </a:rPr>
                        <m:t>=0</m:t>
                      </m:r>
                    </m:oMath>
                  </m:oMathPara>
                </a14:m>
                <a:endParaRPr lang="en-US" sz="1600" dirty="0"/>
              </a:p>
            </p:txBody>
          </p:sp>
        </mc:Choice>
        <mc:Fallback xmlns="">
          <p:sp>
            <p:nvSpPr>
              <p:cNvPr id="21" name="Rectangle 20">
                <a:extLst>
                  <a:ext uri="{FF2B5EF4-FFF2-40B4-BE49-F238E27FC236}">
                    <a16:creationId xmlns:a16="http://schemas.microsoft.com/office/drawing/2014/main" id="{FB35344B-5F30-4ECF-BA24-8AB586706CD1}"/>
                  </a:ext>
                </a:extLst>
              </p:cNvPr>
              <p:cNvSpPr>
                <a:spLocks noRot="1" noChangeAspect="1" noMove="1" noResize="1" noEditPoints="1" noAdjustHandles="1" noChangeArrowheads="1" noChangeShapeType="1" noTextEdit="1"/>
              </p:cNvSpPr>
              <p:nvPr/>
            </p:nvSpPr>
            <p:spPr>
              <a:xfrm>
                <a:off x="6988808" y="6007171"/>
                <a:ext cx="2099997" cy="338554"/>
              </a:xfrm>
              <a:prstGeom prst="rect">
                <a:avLst/>
              </a:prstGeom>
              <a:blipFill>
                <a:blip r:embed="rId14"/>
                <a:stretch>
                  <a:fillRect/>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0C18B110-A5C0-4275-8C56-848367D17DDC}"/>
              </a:ext>
            </a:extLst>
          </p:cNvPr>
          <p:cNvSpPr/>
          <p:nvPr/>
        </p:nvSpPr>
        <p:spPr>
          <a:xfrm>
            <a:off x="6096000" y="3903366"/>
            <a:ext cx="5539740" cy="136544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CEF9C509-464D-4A70-A76C-E0F2161B371E}"/>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E5258C6-AE41-48F1-8ADA-E3850743AE92}"/>
              </a:ext>
            </a:extLst>
          </p:cNvPr>
          <p:cNvSpPr/>
          <p:nvPr/>
        </p:nvSpPr>
        <p:spPr>
          <a:xfrm>
            <a:off x="730897" y="311658"/>
            <a:ext cx="5796523"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CINEMATICĂ</a:t>
            </a:r>
            <a:endParaRPr lang="en-US" sz="2400" dirty="0"/>
          </a:p>
        </p:txBody>
      </p:sp>
      <p:sp>
        <p:nvSpPr>
          <p:cNvPr id="28" name="Rectangle 27">
            <a:extLst>
              <a:ext uri="{FF2B5EF4-FFF2-40B4-BE49-F238E27FC236}">
                <a16:creationId xmlns:a16="http://schemas.microsoft.com/office/drawing/2014/main" id="{74875E52-7652-49C8-A1EB-17E3D60EA1F4}"/>
              </a:ext>
            </a:extLst>
          </p:cNvPr>
          <p:cNvSpPr/>
          <p:nvPr/>
        </p:nvSpPr>
        <p:spPr>
          <a:xfrm>
            <a:off x="730897" y="758169"/>
            <a:ext cx="5691430" cy="338554"/>
          </a:xfrm>
          <a:prstGeom prst="rect">
            <a:avLst/>
          </a:prstGeom>
        </p:spPr>
        <p:txBody>
          <a:bodyPr wrap="none">
            <a:spAutoFit/>
          </a:bodyPr>
          <a:lstStyle/>
          <a:p>
            <a:r>
              <a:rPr lang="ro-RO" sz="1600" b="1" dirty="0"/>
              <a:t>Analiza cinematică cu ajutorul funcțiilor de transmitere. Exemplu</a:t>
            </a:r>
            <a:endParaRPr lang="en-US" sz="1600" b="1" dirty="0"/>
          </a:p>
        </p:txBody>
      </p:sp>
    </p:spTree>
    <p:extLst>
      <p:ext uri="{BB962C8B-B14F-4D97-AF65-F5344CB8AC3E}">
        <p14:creationId xmlns:p14="http://schemas.microsoft.com/office/powerpoint/2010/main" val="245362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animBg="1"/>
      <p:bldP spid="12" grpId="0"/>
      <p:bldP spid="13" grpId="0"/>
      <p:bldP spid="14" grpId="0"/>
      <p:bldP spid="15" grpId="0" animBg="1"/>
      <p:bldP spid="18" grpId="0" animBg="1"/>
      <p:bldP spid="19" grpId="0" animBg="1"/>
      <p:bldP spid="20" grpId="0"/>
      <p:bldP spid="21"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1433016-9145-460B-B6D4-491EEF69C133}"/>
                  </a:ext>
                </a:extLst>
              </p:cNvPr>
              <p:cNvSpPr/>
              <p:nvPr/>
            </p:nvSpPr>
            <p:spPr>
              <a:xfrm>
                <a:off x="1216981" y="1520630"/>
                <a:ext cx="1449371"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a:latin typeface="Cambria Math" panose="02040503050406030204" pitchFamily="18" charset="0"/>
                          </a:rPr>
                          <m:t>1</m:t>
                        </m:r>
                      </m:sub>
                    </m:sSub>
                  </m:oMath>
                </a14:m>
                <a:r>
                  <a:rPr lang="ro-RO" dirty="0"/>
                  <a:t>= 50 mm →</a:t>
                </a:r>
                <a:endParaRPr lang="en-US" dirty="0"/>
              </a:p>
            </p:txBody>
          </p:sp>
        </mc:Choice>
        <mc:Fallback xmlns="">
          <p:sp>
            <p:nvSpPr>
              <p:cNvPr id="7" name="Rectangle 6">
                <a:extLst>
                  <a:ext uri="{FF2B5EF4-FFF2-40B4-BE49-F238E27FC236}">
                    <a16:creationId xmlns:a16="http://schemas.microsoft.com/office/drawing/2014/main" id="{71433016-9145-460B-B6D4-491EEF69C133}"/>
                  </a:ext>
                </a:extLst>
              </p:cNvPr>
              <p:cNvSpPr>
                <a:spLocks noRot="1" noChangeAspect="1" noMove="1" noResize="1" noEditPoints="1" noAdjustHandles="1" noChangeArrowheads="1" noChangeShapeType="1" noTextEdit="1"/>
              </p:cNvSpPr>
              <p:nvPr/>
            </p:nvSpPr>
            <p:spPr>
              <a:xfrm>
                <a:off x="1216981" y="1520630"/>
                <a:ext cx="1449371" cy="369332"/>
              </a:xfrm>
              <a:prstGeom prst="rect">
                <a:avLst/>
              </a:prstGeom>
              <a:blipFill>
                <a:blip r:embed="rId2"/>
                <a:stretch>
                  <a:fillRect t="-8197" r="-2110" b="-2459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CE9C095-518E-48B4-969E-BBE876F8EF19}"/>
              </a:ext>
            </a:extLst>
          </p:cNvPr>
          <p:cNvSpPr txBox="1"/>
          <p:nvPr/>
        </p:nvSpPr>
        <p:spPr>
          <a:xfrm>
            <a:off x="2621013" y="1520630"/>
            <a:ext cx="946734" cy="369332"/>
          </a:xfrm>
          <a:prstGeom prst="rect">
            <a:avLst/>
          </a:prstGeom>
          <a:noFill/>
        </p:spPr>
        <p:txBody>
          <a:bodyPr wrap="none" rtlCol="0">
            <a:spAutoFit/>
          </a:bodyPr>
          <a:lstStyle/>
          <a:p>
            <a:r>
              <a:rPr lang="ro-RO" dirty="0"/>
              <a:t>albastru</a:t>
            </a:r>
            <a:endParaRPr lang="en-US"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C376F1C-3CF2-4F76-9FE1-85DE0971953C}"/>
                  </a:ext>
                </a:extLst>
              </p:cNvPr>
              <p:cNvSpPr/>
              <p:nvPr/>
            </p:nvSpPr>
            <p:spPr>
              <a:xfrm>
                <a:off x="1216981" y="1855193"/>
                <a:ext cx="1444050"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𝑙</m:t>
                        </m:r>
                      </m:e>
                      <m:sub>
                        <m:r>
                          <a:rPr lang="ro-RO" b="0" i="1" smtClean="0">
                            <a:latin typeface="Cambria Math" panose="02040503050406030204" pitchFamily="18" charset="0"/>
                          </a:rPr>
                          <m:t>1</m:t>
                        </m:r>
                      </m:sub>
                    </m:sSub>
                  </m:oMath>
                </a14:m>
                <a:r>
                  <a:rPr lang="ro-RO" dirty="0"/>
                  <a:t>= 70 mm →</a:t>
                </a:r>
                <a:endParaRPr lang="en-US" dirty="0"/>
              </a:p>
            </p:txBody>
          </p:sp>
        </mc:Choice>
        <mc:Fallback xmlns="">
          <p:sp>
            <p:nvSpPr>
              <p:cNvPr id="9" name="Rectangle 8">
                <a:extLst>
                  <a:ext uri="{FF2B5EF4-FFF2-40B4-BE49-F238E27FC236}">
                    <a16:creationId xmlns:a16="http://schemas.microsoft.com/office/drawing/2014/main" id="{EC376F1C-3CF2-4F76-9FE1-85DE0971953C}"/>
                  </a:ext>
                </a:extLst>
              </p:cNvPr>
              <p:cNvSpPr>
                <a:spLocks noRot="1" noChangeAspect="1" noMove="1" noResize="1" noEditPoints="1" noAdjustHandles="1" noChangeArrowheads="1" noChangeShapeType="1" noTextEdit="1"/>
              </p:cNvSpPr>
              <p:nvPr/>
            </p:nvSpPr>
            <p:spPr>
              <a:xfrm>
                <a:off x="1216981" y="1855193"/>
                <a:ext cx="1444050" cy="369332"/>
              </a:xfrm>
              <a:prstGeom prst="rect">
                <a:avLst/>
              </a:prstGeom>
              <a:blipFill>
                <a:blip r:embed="rId3"/>
                <a:stretch>
                  <a:fillRect t="-8197" r="-2110" b="-2459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5B985A8-5D9E-43D0-BFF5-6C195FE60792}"/>
              </a:ext>
            </a:extLst>
          </p:cNvPr>
          <p:cNvSpPr txBox="1"/>
          <p:nvPr/>
        </p:nvSpPr>
        <p:spPr>
          <a:xfrm>
            <a:off x="2651493" y="1855801"/>
            <a:ext cx="761625" cy="369332"/>
          </a:xfrm>
          <a:prstGeom prst="rect">
            <a:avLst/>
          </a:prstGeom>
          <a:noFill/>
        </p:spPr>
        <p:txBody>
          <a:bodyPr wrap="square" rtlCol="0">
            <a:spAutoFit/>
          </a:bodyPr>
          <a:lstStyle/>
          <a:p>
            <a:r>
              <a:rPr lang="ro-RO" dirty="0"/>
              <a:t>verde</a:t>
            </a:r>
            <a:endParaRPr lang="en-US" dirty="0"/>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AC2E776-898B-4780-BF61-501A0B782017}"/>
                  </a:ext>
                </a:extLst>
              </p:cNvPr>
              <p:cNvSpPr/>
              <p:nvPr/>
            </p:nvSpPr>
            <p:spPr>
              <a:xfrm>
                <a:off x="1219635" y="2188036"/>
                <a:ext cx="1444050"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𝑙</m:t>
                        </m:r>
                      </m:e>
                      <m:sub>
                        <m:r>
                          <a:rPr lang="ro-RO" b="0" i="0" smtClean="0">
                            <a:latin typeface="Cambria Math" panose="02040503050406030204" pitchFamily="18" charset="0"/>
                          </a:rPr>
                          <m:t>1</m:t>
                        </m:r>
                      </m:sub>
                    </m:sSub>
                  </m:oMath>
                </a14:m>
                <a:r>
                  <a:rPr lang="ro-RO" dirty="0"/>
                  <a:t>= 90 mm →</a:t>
                </a:r>
                <a:endParaRPr lang="en-US" dirty="0"/>
              </a:p>
            </p:txBody>
          </p:sp>
        </mc:Choice>
        <mc:Fallback xmlns="">
          <p:sp>
            <p:nvSpPr>
              <p:cNvPr id="11" name="Rectangle 10">
                <a:extLst>
                  <a:ext uri="{FF2B5EF4-FFF2-40B4-BE49-F238E27FC236}">
                    <a16:creationId xmlns:a16="http://schemas.microsoft.com/office/drawing/2014/main" id="{3AC2E776-898B-4780-BF61-501A0B782017}"/>
                  </a:ext>
                </a:extLst>
              </p:cNvPr>
              <p:cNvSpPr>
                <a:spLocks noRot="1" noChangeAspect="1" noMove="1" noResize="1" noEditPoints="1" noAdjustHandles="1" noChangeArrowheads="1" noChangeShapeType="1" noTextEdit="1"/>
              </p:cNvSpPr>
              <p:nvPr/>
            </p:nvSpPr>
            <p:spPr>
              <a:xfrm>
                <a:off x="1219635" y="2188036"/>
                <a:ext cx="1444050" cy="369332"/>
              </a:xfrm>
              <a:prstGeom prst="rect">
                <a:avLst/>
              </a:prstGeom>
              <a:blipFill>
                <a:blip r:embed="rId4"/>
                <a:stretch>
                  <a:fillRect t="-9836" r="-2532" b="-2459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E276DDD-D393-49E5-ADEE-3D8F7DAAC174}"/>
              </a:ext>
            </a:extLst>
          </p:cNvPr>
          <p:cNvSpPr txBox="1"/>
          <p:nvPr/>
        </p:nvSpPr>
        <p:spPr>
          <a:xfrm>
            <a:off x="2631550" y="2176910"/>
            <a:ext cx="761625" cy="369332"/>
          </a:xfrm>
          <a:prstGeom prst="rect">
            <a:avLst/>
          </a:prstGeom>
          <a:noFill/>
        </p:spPr>
        <p:txBody>
          <a:bodyPr wrap="square" rtlCol="0">
            <a:spAutoFit/>
          </a:bodyPr>
          <a:lstStyle/>
          <a:p>
            <a:r>
              <a:rPr lang="ro-RO" dirty="0"/>
              <a:t>roșu</a:t>
            </a:r>
            <a:endParaRPr lang="en-US"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2CC8A07-AEC0-4915-AB07-C618AA237812}"/>
                  </a:ext>
                </a:extLst>
              </p:cNvPr>
              <p:cNvSpPr/>
              <p:nvPr/>
            </p:nvSpPr>
            <p:spPr>
              <a:xfrm>
                <a:off x="5896388" y="1558970"/>
                <a:ext cx="1274580"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a:latin typeface="Cambria Math" panose="02040503050406030204" pitchFamily="18" charset="0"/>
                          </a:rPr>
                          <m:t>1</m:t>
                        </m:r>
                      </m:sub>
                    </m:sSub>
                  </m:oMath>
                </a14:m>
                <a:r>
                  <a:rPr lang="ro-RO" dirty="0"/>
                  <a:t>= 5 rad/s</a:t>
                </a:r>
                <a:endParaRPr lang="en-US" dirty="0"/>
              </a:p>
            </p:txBody>
          </p:sp>
        </mc:Choice>
        <mc:Fallback xmlns="">
          <p:sp>
            <p:nvSpPr>
              <p:cNvPr id="13" name="Rectangle 12">
                <a:extLst>
                  <a:ext uri="{FF2B5EF4-FFF2-40B4-BE49-F238E27FC236}">
                    <a16:creationId xmlns:a16="http://schemas.microsoft.com/office/drawing/2014/main" id="{52CC8A07-AEC0-4915-AB07-C618AA237812}"/>
                  </a:ext>
                </a:extLst>
              </p:cNvPr>
              <p:cNvSpPr>
                <a:spLocks noRot="1" noChangeAspect="1" noMove="1" noResize="1" noEditPoints="1" noAdjustHandles="1" noChangeArrowheads="1" noChangeShapeType="1" noTextEdit="1"/>
              </p:cNvSpPr>
              <p:nvPr/>
            </p:nvSpPr>
            <p:spPr>
              <a:xfrm>
                <a:off x="5896388" y="1558970"/>
                <a:ext cx="1274580" cy="369332"/>
              </a:xfrm>
              <a:prstGeom prst="rect">
                <a:avLst/>
              </a:prstGeom>
              <a:blipFill>
                <a:blip r:embed="rId5"/>
                <a:stretch>
                  <a:fillRect t="-10000" r="-3828"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997FC81-0188-4299-9708-1E77478AE368}"/>
                  </a:ext>
                </a:extLst>
              </p:cNvPr>
              <p:cNvSpPr/>
              <p:nvPr/>
            </p:nvSpPr>
            <p:spPr>
              <a:xfrm>
                <a:off x="3942058" y="1542972"/>
                <a:ext cx="1358000"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a:latin typeface="Cambria Math" panose="02040503050406030204" pitchFamily="18" charset="0"/>
                          </a:rPr>
                          <m:t>2</m:t>
                        </m:r>
                      </m:sub>
                    </m:sSub>
                  </m:oMath>
                </a14:m>
                <a:r>
                  <a:rPr lang="ro-RO" dirty="0"/>
                  <a:t>= 150 mm </a:t>
                </a:r>
                <a:endParaRPr lang="en-US" dirty="0"/>
              </a:p>
            </p:txBody>
          </p:sp>
        </mc:Choice>
        <mc:Fallback xmlns="">
          <p:sp>
            <p:nvSpPr>
              <p:cNvPr id="14" name="Rectangle 13">
                <a:extLst>
                  <a:ext uri="{FF2B5EF4-FFF2-40B4-BE49-F238E27FC236}">
                    <a16:creationId xmlns:a16="http://schemas.microsoft.com/office/drawing/2014/main" id="{9997FC81-0188-4299-9708-1E77478AE368}"/>
                  </a:ext>
                </a:extLst>
              </p:cNvPr>
              <p:cNvSpPr>
                <a:spLocks noRot="1" noChangeAspect="1" noMove="1" noResize="1" noEditPoints="1" noAdjustHandles="1" noChangeArrowheads="1" noChangeShapeType="1" noTextEdit="1"/>
              </p:cNvSpPr>
              <p:nvPr/>
            </p:nvSpPr>
            <p:spPr>
              <a:xfrm>
                <a:off x="3942058" y="1542972"/>
                <a:ext cx="1358000" cy="369332"/>
              </a:xfrm>
              <a:prstGeom prst="rect">
                <a:avLst/>
              </a:prstGeom>
              <a:blipFill>
                <a:blip r:embed="rId6"/>
                <a:stretch>
                  <a:fillRect t="-8197" r="-2703"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834634F8-52FD-444F-AF02-DCD62E7DDF8F}"/>
                  </a:ext>
                </a:extLst>
              </p:cNvPr>
              <p:cNvSpPr/>
              <p:nvPr/>
            </p:nvSpPr>
            <p:spPr>
              <a:xfrm>
                <a:off x="3942058" y="1855990"/>
                <a:ext cx="1358000"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𝑙</m:t>
                        </m:r>
                      </m:e>
                      <m:sub>
                        <m:r>
                          <a:rPr lang="ro-RO" b="0" i="1" smtClean="0">
                            <a:latin typeface="Cambria Math" panose="02040503050406030204" pitchFamily="18" charset="0"/>
                          </a:rPr>
                          <m:t>3</m:t>
                        </m:r>
                      </m:sub>
                    </m:sSub>
                  </m:oMath>
                </a14:m>
                <a:r>
                  <a:rPr lang="ro-RO" dirty="0"/>
                  <a:t>= 200 mm </a:t>
                </a:r>
                <a:endParaRPr lang="en-US" dirty="0"/>
              </a:p>
            </p:txBody>
          </p:sp>
        </mc:Choice>
        <mc:Fallback xmlns="">
          <p:sp>
            <p:nvSpPr>
              <p:cNvPr id="15" name="Rectangle 14">
                <a:extLst>
                  <a:ext uri="{FF2B5EF4-FFF2-40B4-BE49-F238E27FC236}">
                    <a16:creationId xmlns:a16="http://schemas.microsoft.com/office/drawing/2014/main" id="{834634F8-52FD-444F-AF02-DCD62E7DDF8F}"/>
                  </a:ext>
                </a:extLst>
              </p:cNvPr>
              <p:cNvSpPr>
                <a:spLocks noRot="1" noChangeAspect="1" noMove="1" noResize="1" noEditPoints="1" noAdjustHandles="1" noChangeArrowheads="1" noChangeShapeType="1" noTextEdit="1"/>
              </p:cNvSpPr>
              <p:nvPr/>
            </p:nvSpPr>
            <p:spPr>
              <a:xfrm>
                <a:off x="3942058" y="1855990"/>
                <a:ext cx="1358000" cy="369332"/>
              </a:xfrm>
              <a:prstGeom prst="rect">
                <a:avLst/>
              </a:prstGeom>
              <a:blipFill>
                <a:blip r:embed="rId7"/>
                <a:stretch>
                  <a:fillRect t="-8197" r="-2703"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FEF798B-A5BF-419E-B9E1-8CD713BD7F21}"/>
                  </a:ext>
                </a:extLst>
              </p:cNvPr>
              <p:cNvSpPr/>
              <p:nvPr/>
            </p:nvSpPr>
            <p:spPr>
              <a:xfrm>
                <a:off x="3942058" y="2153768"/>
                <a:ext cx="1358000"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𝑙</m:t>
                        </m:r>
                      </m:e>
                      <m:sub>
                        <m:r>
                          <a:rPr lang="ro-RO" b="0" i="1" smtClean="0">
                            <a:latin typeface="Cambria Math" panose="02040503050406030204" pitchFamily="18" charset="0"/>
                          </a:rPr>
                          <m:t>0</m:t>
                        </m:r>
                      </m:sub>
                    </m:sSub>
                  </m:oMath>
                </a14:m>
                <a:r>
                  <a:rPr lang="ro-RO" dirty="0"/>
                  <a:t>= 220 mm </a:t>
                </a:r>
                <a:endParaRPr lang="en-US" dirty="0"/>
              </a:p>
            </p:txBody>
          </p:sp>
        </mc:Choice>
        <mc:Fallback xmlns="">
          <p:sp>
            <p:nvSpPr>
              <p:cNvPr id="16" name="Rectangle 15">
                <a:extLst>
                  <a:ext uri="{FF2B5EF4-FFF2-40B4-BE49-F238E27FC236}">
                    <a16:creationId xmlns:a16="http://schemas.microsoft.com/office/drawing/2014/main" id="{BFEF798B-A5BF-419E-B9E1-8CD713BD7F21}"/>
                  </a:ext>
                </a:extLst>
              </p:cNvPr>
              <p:cNvSpPr>
                <a:spLocks noRot="1" noChangeAspect="1" noMove="1" noResize="1" noEditPoints="1" noAdjustHandles="1" noChangeArrowheads="1" noChangeShapeType="1" noTextEdit="1"/>
              </p:cNvSpPr>
              <p:nvPr/>
            </p:nvSpPr>
            <p:spPr>
              <a:xfrm>
                <a:off x="3942058" y="2153768"/>
                <a:ext cx="1358000" cy="369332"/>
              </a:xfrm>
              <a:prstGeom prst="rect">
                <a:avLst/>
              </a:prstGeom>
              <a:blipFill>
                <a:blip r:embed="rId8"/>
                <a:stretch>
                  <a:fillRect t="-8197" r="-2703" b="-24590"/>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89F36C55-EBAD-4E98-AAEF-A9C30AF4C5EC}"/>
              </a:ext>
            </a:extLst>
          </p:cNvPr>
          <p:cNvPicPr>
            <a:picLocks noChangeAspect="1"/>
          </p:cNvPicPr>
          <p:nvPr/>
        </p:nvPicPr>
        <p:blipFill>
          <a:blip r:embed="rId9"/>
          <a:stretch>
            <a:fillRect/>
          </a:stretch>
        </p:blipFill>
        <p:spPr>
          <a:xfrm>
            <a:off x="501554" y="2984565"/>
            <a:ext cx="3836766" cy="2700889"/>
          </a:xfrm>
          <a:prstGeom prst="rect">
            <a:avLst/>
          </a:prstGeom>
        </p:spPr>
      </p:pic>
      <p:pic>
        <p:nvPicPr>
          <p:cNvPr id="18" name="Picture 17">
            <a:extLst>
              <a:ext uri="{FF2B5EF4-FFF2-40B4-BE49-F238E27FC236}">
                <a16:creationId xmlns:a16="http://schemas.microsoft.com/office/drawing/2014/main" id="{6586370C-66F1-41A8-A54A-A0F5BE82BCBA}"/>
              </a:ext>
            </a:extLst>
          </p:cNvPr>
          <p:cNvPicPr>
            <a:picLocks noChangeAspect="1"/>
          </p:cNvPicPr>
          <p:nvPr/>
        </p:nvPicPr>
        <p:blipFill>
          <a:blip r:embed="rId10"/>
          <a:stretch>
            <a:fillRect/>
          </a:stretch>
        </p:blipFill>
        <p:spPr>
          <a:xfrm>
            <a:off x="4194017" y="2984565"/>
            <a:ext cx="3832590" cy="2700889"/>
          </a:xfrm>
          <a:prstGeom prst="rect">
            <a:avLst/>
          </a:prstGeom>
        </p:spPr>
      </p:pic>
      <p:pic>
        <p:nvPicPr>
          <p:cNvPr id="19" name="Picture 18">
            <a:extLst>
              <a:ext uri="{FF2B5EF4-FFF2-40B4-BE49-F238E27FC236}">
                <a16:creationId xmlns:a16="http://schemas.microsoft.com/office/drawing/2014/main" id="{780B7479-F3EE-4A53-AD53-2C2B8F0DAA49}"/>
              </a:ext>
            </a:extLst>
          </p:cNvPr>
          <p:cNvPicPr>
            <a:picLocks noChangeAspect="1"/>
          </p:cNvPicPr>
          <p:nvPr/>
        </p:nvPicPr>
        <p:blipFill>
          <a:blip r:embed="rId11"/>
          <a:stretch>
            <a:fillRect/>
          </a:stretch>
        </p:blipFill>
        <p:spPr>
          <a:xfrm>
            <a:off x="7928476" y="2984564"/>
            <a:ext cx="3866378" cy="2700889"/>
          </a:xfrm>
          <a:prstGeom prst="rect">
            <a:avLst/>
          </a:prstGeom>
        </p:spPr>
      </p:pic>
      <p:cxnSp>
        <p:nvCxnSpPr>
          <p:cNvPr id="22" name="Straight Connector 21">
            <a:extLst>
              <a:ext uri="{FF2B5EF4-FFF2-40B4-BE49-F238E27FC236}">
                <a16:creationId xmlns:a16="http://schemas.microsoft.com/office/drawing/2014/main" id="{57717DB1-6890-4362-8547-16C6148231DD}"/>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98DAEEB-D213-4072-B401-40A64E39AA7B}"/>
              </a:ext>
            </a:extLst>
          </p:cNvPr>
          <p:cNvSpPr/>
          <p:nvPr/>
        </p:nvSpPr>
        <p:spPr>
          <a:xfrm>
            <a:off x="730897" y="311658"/>
            <a:ext cx="5796523"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CINEMATICĂ</a:t>
            </a:r>
            <a:endParaRPr lang="en-US" sz="2400" dirty="0"/>
          </a:p>
        </p:txBody>
      </p:sp>
      <p:sp>
        <p:nvSpPr>
          <p:cNvPr id="24" name="Rectangle 23">
            <a:extLst>
              <a:ext uri="{FF2B5EF4-FFF2-40B4-BE49-F238E27FC236}">
                <a16:creationId xmlns:a16="http://schemas.microsoft.com/office/drawing/2014/main" id="{51AB1C1E-DD6C-4252-AFFC-76F9D350C7BA}"/>
              </a:ext>
            </a:extLst>
          </p:cNvPr>
          <p:cNvSpPr/>
          <p:nvPr/>
        </p:nvSpPr>
        <p:spPr>
          <a:xfrm>
            <a:off x="730897" y="758169"/>
            <a:ext cx="6365269" cy="369332"/>
          </a:xfrm>
          <a:prstGeom prst="rect">
            <a:avLst/>
          </a:prstGeom>
        </p:spPr>
        <p:txBody>
          <a:bodyPr wrap="none">
            <a:spAutoFit/>
          </a:bodyPr>
          <a:lstStyle/>
          <a:p>
            <a:r>
              <a:rPr lang="ro-RO" b="1" dirty="0"/>
              <a:t>Analiza cinematică cu ajutorul funcțiilor de transmitere. Exemplu</a:t>
            </a:r>
            <a:endParaRPr lang="en-US" b="1" dirty="0"/>
          </a:p>
        </p:txBody>
      </p:sp>
    </p:spTree>
    <p:extLst>
      <p:ext uri="{BB962C8B-B14F-4D97-AF65-F5344CB8AC3E}">
        <p14:creationId xmlns:p14="http://schemas.microsoft.com/office/powerpoint/2010/main" val="1719842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9FFC053-415F-4D7D-AEA0-CB06D6D6AFF3}"/>
              </a:ext>
            </a:extLst>
          </p:cNvPr>
          <p:cNvSpPr/>
          <p:nvPr/>
        </p:nvSpPr>
        <p:spPr>
          <a:xfrm>
            <a:off x="668227" y="1093748"/>
            <a:ext cx="11016809" cy="646331"/>
          </a:xfrm>
          <a:prstGeom prst="rect">
            <a:avLst/>
          </a:prstGeom>
        </p:spPr>
        <p:txBody>
          <a:bodyPr wrap="square">
            <a:spAutoFit/>
          </a:bodyPr>
          <a:lstStyle/>
          <a:p>
            <a:r>
              <a:rPr lang="ro-RO" dirty="0">
                <a:ea typeface="Calibri" panose="020F0502020204030204" pitchFamily="34" charset="0"/>
              </a:rPr>
              <a:t>Mecanismele cu roți dințate, numite pe scurt </a:t>
            </a:r>
            <a:r>
              <a:rPr lang="ro-RO" i="1" dirty="0">
                <a:ea typeface="Calibri" panose="020F0502020204030204" pitchFamily="34" charset="0"/>
              </a:rPr>
              <a:t>angrenaje</a:t>
            </a:r>
            <a:r>
              <a:rPr lang="ro-RO" dirty="0">
                <a:ea typeface="Calibri" panose="020F0502020204030204" pitchFamily="34" charset="0"/>
              </a:rPr>
              <a:t>, transmit mișcarea de rotație de la o roată conducătoare la o roată  condusă, prin intermediul unor dinți aflați succesiv și continuu în contact.</a:t>
            </a:r>
            <a:endParaRPr lang="en-US" dirty="0"/>
          </a:p>
        </p:txBody>
      </p:sp>
      <p:grpSp>
        <p:nvGrpSpPr>
          <p:cNvPr id="23" name="Group 22">
            <a:extLst>
              <a:ext uri="{FF2B5EF4-FFF2-40B4-BE49-F238E27FC236}">
                <a16:creationId xmlns:a16="http://schemas.microsoft.com/office/drawing/2014/main" id="{2FDDD832-6560-4E53-A120-5FE983AAB920}"/>
              </a:ext>
            </a:extLst>
          </p:cNvPr>
          <p:cNvGrpSpPr/>
          <p:nvPr/>
        </p:nvGrpSpPr>
        <p:grpSpPr>
          <a:xfrm>
            <a:off x="1098706" y="2084905"/>
            <a:ext cx="3542200" cy="3679347"/>
            <a:chOff x="1179295" y="2414628"/>
            <a:chExt cx="3542200" cy="3679347"/>
          </a:xfrm>
        </p:grpSpPr>
        <p:pic>
          <p:nvPicPr>
            <p:cNvPr id="24" name="Picture 23" descr="A close up of ware&#10;&#10;Description automatically generated">
              <a:extLst>
                <a:ext uri="{FF2B5EF4-FFF2-40B4-BE49-F238E27FC236}">
                  <a16:creationId xmlns:a16="http://schemas.microsoft.com/office/drawing/2014/main" id="{79CDDD67-00CC-4FC8-BE1F-964A4DE5CF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9295" y="2632317"/>
              <a:ext cx="3380265" cy="3461658"/>
            </a:xfrm>
            <a:prstGeom prst="rect">
              <a:avLst/>
            </a:prstGeom>
          </p:spPr>
        </p:pic>
        <p:sp>
          <p:nvSpPr>
            <p:cNvPr id="25" name="TextBox 24">
              <a:extLst>
                <a:ext uri="{FF2B5EF4-FFF2-40B4-BE49-F238E27FC236}">
                  <a16:creationId xmlns:a16="http://schemas.microsoft.com/office/drawing/2014/main" id="{C6F1F1A8-2A83-45BF-95D3-0E7F607CE965}"/>
                </a:ext>
              </a:extLst>
            </p:cNvPr>
            <p:cNvSpPr txBox="1"/>
            <p:nvPr/>
          </p:nvSpPr>
          <p:spPr>
            <a:xfrm>
              <a:off x="3446780" y="2414628"/>
              <a:ext cx="673582" cy="369332"/>
            </a:xfrm>
            <a:prstGeom prst="rect">
              <a:avLst/>
            </a:prstGeom>
            <a:noFill/>
          </p:spPr>
          <p:txBody>
            <a:bodyPr wrap="none" rtlCol="0">
              <a:spAutoFit/>
            </a:bodyPr>
            <a:lstStyle/>
            <a:p>
              <a:r>
                <a:rPr lang="ro-RO" dirty="0"/>
                <a:t>Flanc</a:t>
              </a:r>
              <a:endParaRPr lang="en-US" dirty="0"/>
            </a:p>
          </p:txBody>
        </p:sp>
        <p:cxnSp>
          <p:nvCxnSpPr>
            <p:cNvPr id="26" name="Straight Arrow Connector 25">
              <a:extLst>
                <a:ext uri="{FF2B5EF4-FFF2-40B4-BE49-F238E27FC236}">
                  <a16:creationId xmlns:a16="http://schemas.microsoft.com/office/drawing/2014/main" id="{22288159-1DE4-44A6-BAEE-BD9FE6E33DAA}"/>
                </a:ext>
              </a:extLst>
            </p:cNvPr>
            <p:cNvCxnSpPr/>
            <p:nvPr/>
          </p:nvCxnSpPr>
          <p:spPr>
            <a:xfrm flipH="1">
              <a:off x="2785110" y="2721252"/>
              <a:ext cx="712470" cy="36195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F558E20-18E9-4AF7-921F-FBEC5BE6427E}"/>
                </a:ext>
              </a:extLst>
            </p:cNvPr>
            <p:cNvSpPr txBox="1"/>
            <p:nvPr/>
          </p:nvSpPr>
          <p:spPr>
            <a:xfrm>
              <a:off x="1287577" y="2414628"/>
              <a:ext cx="677878" cy="369332"/>
            </a:xfrm>
            <a:prstGeom prst="rect">
              <a:avLst/>
            </a:prstGeom>
            <a:noFill/>
          </p:spPr>
          <p:txBody>
            <a:bodyPr wrap="none" rtlCol="0">
              <a:spAutoFit/>
            </a:bodyPr>
            <a:lstStyle/>
            <a:p>
              <a:r>
                <a:rPr lang="ro-RO" dirty="0"/>
                <a:t>Profil</a:t>
              </a:r>
              <a:endParaRPr lang="en-US" dirty="0"/>
            </a:p>
          </p:txBody>
        </p:sp>
        <p:cxnSp>
          <p:nvCxnSpPr>
            <p:cNvPr id="28" name="Straight Arrow Connector 27">
              <a:extLst>
                <a:ext uri="{FF2B5EF4-FFF2-40B4-BE49-F238E27FC236}">
                  <a16:creationId xmlns:a16="http://schemas.microsoft.com/office/drawing/2014/main" id="{22D9859B-9009-43C6-A171-2AD996CD77B4}"/>
                </a:ext>
              </a:extLst>
            </p:cNvPr>
            <p:cNvCxnSpPr/>
            <p:nvPr/>
          </p:nvCxnSpPr>
          <p:spPr>
            <a:xfrm>
              <a:off x="1965455" y="2721252"/>
              <a:ext cx="408175" cy="42672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710D8348-4E2C-4E8E-B3EC-875C3E0B41FC}"/>
                </a:ext>
              </a:extLst>
            </p:cNvPr>
            <p:cNvSpPr/>
            <p:nvPr/>
          </p:nvSpPr>
          <p:spPr>
            <a:xfrm rot="959135">
              <a:off x="1830711" y="3565642"/>
              <a:ext cx="1926479" cy="1627923"/>
            </a:xfrm>
            <a:prstGeom prst="arc">
              <a:avLst>
                <a:gd name="adj1" fmla="val 17870474"/>
                <a:gd name="adj2" fmla="val 20294776"/>
              </a:avLst>
            </a:prstGeom>
            <a:ln w="952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6999ED21-83AC-4FCB-B660-9F15995E5CD7}"/>
                </a:ext>
              </a:extLst>
            </p:cNvPr>
            <p:cNvSpPr txBox="1"/>
            <p:nvPr/>
          </p:nvSpPr>
          <p:spPr>
            <a:xfrm>
              <a:off x="4222769" y="3522624"/>
              <a:ext cx="498726" cy="369332"/>
            </a:xfrm>
            <a:prstGeom prst="rect">
              <a:avLst/>
            </a:prstGeom>
            <a:noFill/>
          </p:spPr>
          <p:txBody>
            <a:bodyPr wrap="none" rtlCol="0">
              <a:spAutoFit/>
            </a:bodyPr>
            <a:lstStyle/>
            <a:p>
              <a:r>
                <a:rPr lang="en-US" dirty="0"/>
                <a:t>Pas</a:t>
              </a:r>
            </a:p>
          </p:txBody>
        </p:sp>
        <p:cxnSp>
          <p:nvCxnSpPr>
            <p:cNvPr id="31" name="Straight Connector 30">
              <a:extLst>
                <a:ext uri="{FF2B5EF4-FFF2-40B4-BE49-F238E27FC236}">
                  <a16:creationId xmlns:a16="http://schemas.microsoft.com/office/drawing/2014/main" id="{EA5C6C14-7DD8-4E6F-8E80-38792B792536}"/>
                </a:ext>
              </a:extLst>
            </p:cNvPr>
            <p:cNvCxnSpPr>
              <a:stCxn id="30" idx="1"/>
            </p:cNvCxnSpPr>
            <p:nvPr/>
          </p:nvCxnSpPr>
          <p:spPr>
            <a:xfrm flipH="1">
              <a:off x="3642360" y="3707290"/>
              <a:ext cx="580409" cy="35163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2F4D5A29-7B05-4121-A8A3-4485ABF6B290}"/>
                  </a:ext>
                </a:extLst>
              </p:cNvPr>
              <p:cNvSpPr/>
              <p:nvPr/>
            </p:nvSpPr>
            <p:spPr>
              <a:xfrm>
                <a:off x="5405780" y="2818249"/>
                <a:ext cx="6025699" cy="991169"/>
              </a:xfrm>
              <a:prstGeom prst="rect">
                <a:avLst/>
              </a:prstGeom>
            </p:spPr>
            <p:txBody>
              <a:bodyPr wrap="square">
                <a:spAutoFit/>
              </a:bodyPr>
              <a:lstStyle/>
              <a:p>
                <a:pPr algn="just">
                  <a:lnSpc>
                    <a:spcPct val="110000"/>
                  </a:lnSpc>
                  <a:spcBef>
                    <a:spcPts val="600"/>
                  </a:spcBef>
                  <a:spcAft>
                    <a:spcPts val="600"/>
                  </a:spcAft>
                  <a:tabLst>
                    <a:tab pos="447675" algn="l"/>
                  </a:tabLst>
                </a:pPr>
                <a:r>
                  <a:rPr lang="ro-RO" dirty="0">
                    <a:ea typeface="Calibri" panose="020F0502020204030204" pitchFamily="34" charset="0"/>
                    <a:cs typeface="Times New Roman" panose="02020603050405020304" pitchFamily="18" charset="0"/>
                  </a:rPr>
                  <a:t>Între orice două roți dințate aflate în angrenare se poate stabili un </a:t>
                </a:r>
                <a:r>
                  <a:rPr lang="ro-RO" i="1" dirty="0">
                    <a:ea typeface="Calibri" panose="020F0502020204030204" pitchFamily="34" charset="0"/>
                    <a:cs typeface="Times New Roman" panose="02020603050405020304" pitchFamily="18" charset="0"/>
                  </a:rPr>
                  <a:t>raport de transmitere </a:t>
                </a:r>
                <a14:m>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𝑖</m:t>
                        </m:r>
                      </m:e>
                      <m:sub>
                        <m:r>
                          <a:rPr lang="ro-RO" i="1">
                            <a:latin typeface="Cambria Math" panose="02040503050406030204" pitchFamily="18" charset="0"/>
                            <a:ea typeface="Calibri" panose="020F0502020204030204" pitchFamily="34" charset="0"/>
                            <a:cs typeface="Times New Roman" panose="02020603050405020304" pitchFamily="18" charset="0"/>
                          </a:rPr>
                          <m:t>12</m:t>
                        </m:r>
                      </m:sub>
                    </m:sSub>
                  </m:oMath>
                </a14:m>
                <a:r>
                  <a:rPr lang="ro-RO" dirty="0">
                    <a:ea typeface="Times New Roman" panose="02020603050405020304" pitchFamily="18" charset="0"/>
                    <a:cs typeface="Times New Roman" panose="02020603050405020304" pitchFamily="18" charset="0"/>
                  </a:rPr>
                  <a:t>. Acesta este egal cu raportul vitezelor unghiulare ale celor două roți:</a:t>
                </a:r>
                <a:endParaRPr lang="en-US" dirty="0">
                  <a:ea typeface="Calibri" panose="020F0502020204030204" pitchFamily="34" charset="0"/>
                  <a:cs typeface="Times New Roman" panose="02020603050405020304" pitchFamily="18" charset="0"/>
                </a:endParaRPr>
              </a:p>
            </p:txBody>
          </p:sp>
        </mc:Choice>
        <mc:Fallback xmlns="">
          <p:sp>
            <p:nvSpPr>
              <p:cNvPr id="32" name="Rectangle 31">
                <a:extLst>
                  <a:ext uri="{FF2B5EF4-FFF2-40B4-BE49-F238E27FC236}">
                    <a16:creationId xmlns:a16="http://schemas.microsoft.com/office/drawing/2014/main" id="{2F4D5A29-7B05-4121-A8A3-4485ABF6B290}"/>
                  </a:ext>
                </a:extLst>
              </p:cNvPr>
              <p:cNvSpPr>
                <a:spLocks noRot="1" noChangeAspect="1" noMove="1" noResize="1" noEditPoints="1" noAdjustHandles="1" noChangeArrowheads="1" noChangeShapeType="1" noTextEdit="1"/>
              </p:cNvSpPr>
              <p:nvPr/>
            </p:nvSpPr>
            <p:spPr>
              <a:xfrm>
                <a:off x="5405780" y="2818249"/>
                <a:ext cx="6025699" cy="991169"/>
              </a:xfrm>
              <a:prstGeom prst="rect">
                <a:avLst/>
              </a:prstGeom>
              <a:blipFill>
                <a:blip r:embed="rId3"/>
                <a:stretch>
                  <a:fillRect l="-911" t="-1840" r="-810" b="-85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4CF93DB6-546D-47DD-A48C-948CA62E71EA}"/>
                  </a:ext>
                </a:extLst>
              </p:cNvPr>
              <p:cNvSpPr/>
              <p:nvPr/>
            </p:nvSpPr>
            <p:spPr>
              <a:xfrm>
                <a:off x="5405780" y="4636301"/>
                <a:ext cx="2053960" cy="612027"/>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𝑖</m:t>
                          </m:r>
                        </m:e>
                        <m:sub>
                          <m:r>
                            <a:rPr lang="en-US" i="0">
                              <a:latin typeface="Cambria Math" panose="02040503050406030204" pitchFamily="18" charset="0"/>
                            </a:rPr>
                            <m:t>12</m:t>
                          </m:r>
                        </m:sub>
                      </m:sSub>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0">
                                  <a:latin typeface="Cambria Math" panose="02040503050406030204" pitchFamily="18" charset="0"/>
                                </a:rPr>
                                <m:t>2</m:t>
                              </m:r>
                            </m:sub>
                          </m:sSub>
                        </m:den>
                      </m:f>
                      <m:r>
                        <a:rPr lang="ro-RO" b="0" i="1" smtClean="0">
                          <a:latin typeface="Cambria Math" panose="02040503050406030204" pitchFamily="18" charset="0"/>
                        </a:rPr>
                        <m:t>=</m:t>
                      </m:r>
                      <m:r>
                        <a:rPr lang="ro-RO" b="0" i="1" smtClean="0">
                          <a:latin typeface="Cambria Math" panose="02040503050406030204" pitchFamily="18" charset="0"/>
                        </a:rPr>
                        <m:t>𝑐𝑜𝑛𝑠𝑡</m:t>
                      </m:r>
                      <m:r>
                        <a:rPr lang="ro-RO" b="0" i="1" smtClean="0">
                          <a:latin typeface="Cambria Math" panose="02040503050406030204" pitchFamily="18" charset="0"/>
                        </a:rPr>
                        <m:t>.</m:t>
                      </m:r>
                    </m:oMath>
                  </m:oMathPara>
                </a14:m>
                <a:endParaRPr lang="en-US" dirty="0"/>
              </a:p>
            </p:txBody>
          </p:sp>
        </mc:Choice>
        <mc:Fallback xmlns="">
          <p:sp>
            <p:nvSpPr>
              <p:cNvPr id="33" name="Rectangle 32">
                <a:extLst>
                  <a:ext uri="{FF2B5EF4-FFF2-40B4-BE49-F238E27FC236}">
                    <a16:creationId xmlns:a16="http://schemas.microsoft.com/office/drawing/2014/main" id="{4CF93DB6-546D-47DD-A48C-948CA62E71EA}"/>
                  </a:ext>
                </a:extLst>
              </p:cNvPr>
              <p:cNvSpPr>
                <a:spLocks noRot="1" noChangeAspect="1" noMove="1" noResize="1" noEditPoints="1" noAdjustHandles="1" noChangeArrowheads="1" noChangeShapeType="1" noTextEdit="1"/>
              </p:cNvSpPr>
              <p:nvPr/>
            </p:nvSpPr>
            <p:spPr>
              <a:xfrm>
                <a:off x="5405780" y="4636301"/>
                <a:ext cx="2053960" cy="612027"/>
              </a:xfrm>
              <a:prstGeom prst="rect">
                <a:avLst/>
              </a:prstGeom>
              <a:blipFill>
                <a:blip r:embed="rId4"/>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FD121B68-EF9A-40F2-A140-AC9ADEB877BC}"/>
                  </a:ext>
                </a:extLst>
              </p:cNvPr>
              <p:cNvSpPr/>
              <p:nvPr/>
            </p:nvSpPr>
            <p:spPr>
              <a:xfrm>
                <a:off x="7551491" y="4947637"/>
                <a:ext cx="4569221" cy="369332"/>
              </a:xfrm>
              <a:prstGeom prst="rect">
                <a:avLst/>
              </a:prstGeom>
            </p:spPr>
            <p:txBody>
              <a:bodyPr wrap="square">
                <a:spAutoFit/>
              </a:bodyPr>
              <a:lstStyle/>
              <a:p>
                <a:r>
                  <a:rPr lang="ro-RO" dirty="0">
                    <a:ea typeface="Times New Roman" panose="02020603050405020304" pitchFamily="18" charset="0"/>
                  </a:rPr>
                  <a:t>dacă </a:t>
                </a:r>
                <a14:m>
                  <m:oMath xmlns:m="http://schemas.openxmlformats.org/officeDocument/2006/math">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0&lt;</m:t>
                        </m:r>
                        <m:r>
                          <a:rPr lang="ro-RO" i="1">
                            <a:latin typeface="Cambria Math" panose="02040503050406030204" pitchFamily="18" charset="0"/>
                            <a:ea typeface="Calibri" panose="020F0502020204030204" pitchFamily="34" charset="0"/>
                            <a:cs typeface="Times New Roman" panose="02020603050405020304" pitchFamily="18" charset="0"/>
                          </a:rPr>
                          <m:t>𝑖</m:t>
                        </m:r>
                      </m:e>
                      <m:sub>
                        <m:r>
                          <a:rPr lang="ro-RO" i="1">
                            <a:latin typeface="Cambria Math" panose="02040503050406030204" pitchFamily="18" charset="0"/>
                            <a:ea typeface="Calibri" panose="020F0502020204030204" pitchFamily="34" charset="0"/>
                            <a:cs typeface="Times New Roman" panose="02020603050405020304" pitchFamily="18" charset="0"/>
                          </a:rPr>
                          <m:t>12</m:t>
                        </m:r>
                      </m:sub>
                    </m:sSub>
                    <m:r>
                      <a:rPr lang="ro-RO" i="1">
                        <a:latin typeface="Cambria Math" panose="02040503050406030204" pitchFamily="18" charset="0"/>
                        <a:ea typeface="Calibri" panose="020F0502020204030204" pitchFamily="34" charset="0"/>
                        <a:cs typeface="Times New Roman" panose="02020603050405020304" pitchFamily="18" charset="0"/>
                      </a:rPr>
                      <m:t>&lt;1</m:t>
                    </m:r>
                    <m:r>
                      <a:rPr lang="ro-RO" b="0" i="1" smtClean="0">
                        <a:latin typeface="Cambria Math" panose="02040503050406030204" pitchFamily="18" charset="0"/>
                        <a:ea typeface="Calibri" panose="020F0502020204030204" pitchFamily="34" charset="0"/>
                        <a:cs typeface="Times New Roman" panose="02020603050405020304" pitchFamily="18" charset="0"/>
                      </a:rPr>
                      <m:t> </m:t>
                    </m:r>
                    <m:r>
                      <a:rPr lang="ro-RO"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o-RO" dirty="0">
                    <a:ea typeface="Times New Roman" panose="02020603050405020304" pitchFamily="18" charset="0"/>
                  </a:rPr>
                  <a:t> angrenaj </a:t>
                </a:r>
                <a:r>
                  <a:rPr lang="ro-RO" i="1" dirty="0">
                    <a:ea typeface="Times New Roman" panose="02020603050405020304" pitchFamily="18" charset="0"/>
                  </a:rPr>
                  <a:t>multiplicator</a:t>
                </a:r>
                <a:endParaRPr lang="en-US" dirty="0"/>
              </a:p>
            </p:txBody>
          </p:sp>
        </mc:Choice>
        <mc:Fallback xmlns="">
          <p:sp>
            <p:nvSpPr>
              <p:cNvPr id="34" name="Rectangle 33">
                <a:extLst>
                  <a:ext uri="{FF2B5EF4-FFF2-40B4-BE49-F238E27FC236}">
                    <a16:creationId xmlns:a16="http://schemas.microsoft.com/office/drawing/2014/main" id="{FD121B68-EF9A-40F2-A140-AC9ADEB877BC}"/>
                  </a:ext>
                </a:extLst>
              </p:cNvPr>
              <p:cNvSpPr>
                <a:spLocks noRot="1" noChangeAspect="1" noMove="1" noResize="1" noEditPoints="1" noAdjustHandles="1" noChangeArrowheads="1" noChangeShapeType="1" noTextEdit="1"/>
              </p:cNvSpPr>
              <p:nvPr/>
            </p:nvSpPr>
            <p:spPr>
              <a:xfrm>
                <a:off x="7551491" y="4947637"/>
                <a:ext cx="4569221" cy="369332"/>
              </a:xfrm>
              <a:prstGeom prst="rect">
                <a:avLst/>
              </a:prstGeom>
              <a:blipFill>
                <a:blip r:embed="rId5"/>
                <a:stretch>
                  <a:fillRect l="-1202"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0188E58C-624B-48B1-AB1D-387EDAD135B6}"/>
                  </a:ext>
                </a:extLst>
              </p:cNvPr>
              <p:cNvSpPr/>
              <p:nvPr/>
            </p:nvSpPr>
            <p:spPr>
              <a:xfrm>
                <a:off x="7551491" y="4636301"/>
                <a:ext cx="3541803" cy="369332"/>
              </a:xfrm>
              <a:prstGeom prst="rect">
                <a:avLst/>
              </a:prstGeom>
            </p:spPr>
            <p:txBody>
              <a:bodyPr wrap="none">
                <a:spAutoFit/>
              </a:bodyPr>
              <a:lstStyle/>
              <a:p>
                <a:r>
                  <a:rPr lang="ro-RO" dirty="0">
                    <a:ea typeface="Times New Roman" panose="02020603050405020304" pitchFamily="18" charset="0"/>
                  </a:rPr>
                  <a:t>dacă </a:t>
                </a:r>
                <a14:m>
                  <m:oMath xmlns:m="http://schemas.openxmlformats.org/officeDocument/2006/math">
                    <m:r>
                      <a:rPr lang="ro-RO">
                        <a:latin typeface="Cambria Math" panose="02040503050406030204" pitchFamily="18" charset="0"/>
                      </a:rPr>
                      <m:t> </m:t>
                    </m:r>
                    <m:sSub>
                      <m:sSubPr>
                        <m:ctrlPr>
                          <a:rPr lang="en-US" i="1">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𝑖</m:t>
                        </m:r>
                      </m:e>
                      <m:sub>
                        <m:r>
                          <a:rPr lang="ro-RO" i="1">
                            <a:latin typeface="Cambria Math" panose="02040503050406030204" pitchFamily="18" charset="0"/>
                            <a:ea typeface="Calibri" panose="020F0502020204030204" pitchFamily="34" charset="0"/>
                            <a:cs typeface="Times New Roman" panose="02020603050405020304" pitchFamily="18" charset="0"/>
                          </a:rPr>
                          <m:t>12</m:t>
                        </m:r>
                      </m:sub>
                    </m:sSub>
                    <m:r>
                      <a:rPr lang="ro-RO" i="1">
                        <a:latin typeface="Cambria Math" panose="02040503050406030204" pitchFamily="18" charset="0"/>
                        <a:ea typeface="Calibri" panose="020F0502020204030204" pitchFamily="34" charset="0"/>
                        <a:cs typeface="Times New Roman" panose="02020603050405020304" pitchFamily="18" charset="0"/>
                      </a:rPr>
                      <m:t>&gt;1</m:t>
                    </m:r>
                    <m:r>
                      <a:rPr lang="ro-RO" b="0" i="0" smtClean="0">
                        <a:latin typeface="Cambria Math" panose="02040503050406030204" pitchFamily="18" charset="0"/>
                        <a:ea typeface="Calibri" panose="020F0502020204030204" pitchFamily="34" charset="0"/>
                        <a:cs typeface="Times New Roman" panose="02020603050405020304" pitchFamily="18" charset="0"/>
                      </a:rPr>
                      <m:t> </m:t>
                    </m:r>
                    <m:r>
                      <a:rPr lang="ro-RO"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o-RO" dirty="0">
                    <a:ea typeface="Times New Roman" panose="02020603050405020304" pitchFamily="18" charset="0"/>
                  </a:rPr>
                  <a:t>  angrenaj </a:t>
                </a:r>
                <a:r>
                  <a:rPr lang="ro-RO" i="1" dirty="0">
                    <a:ea typeface="Times New Roman" panose="02020603050405020304" pitchFamily="18" charset="0"/>
                  </a:rPr>
                  <a:t>reductor</a:t>
                </a:r>
                <a:r>
                  <a:rPr lang="ro-RO" dirty="0">
                    <a:ea typeface="Times New Roman" panose="02020603050405020304" pitchFamily="18" charset="0"/>
                  </a:rPr>
                  <a:t> </a:t>
                </a:r>
                <a:endParaRPr lang="en-US" dirty="0"/>
              </a:p>
            </p:txBody>
          </p:sp>
        </mc:Choice>
        <mc:Fallback xmlns="">
          <p:sp>
            <p:nvSpPr>
              <p:cNvPr id="35" name="Rectangle 34">
                <a:extLst>
                  <a:ext uri="{FF2B5EF4-FFF2-40B4-BE49-F238E27FC236}">
                    <a16:creationId xmlns:a16="http://schemas.microsoft.com/office/drawing/2014/main" id="{0188E58C-624B-48B1-AB1D-387EDAD135B6}"/>
                  </a:ext>
                </a:extLst>
              </p:cNvPr>
              <p:cNvSpPr>
                <a:spLocks noRot="1" noChangeAspect="1" noMove="1" noResize="1" noEditPoints="1" noAdjustHandles="1" noChangeArrowheads="1" noChangeShapeType="1" noTextEdit="1"/>
              </p:cNvSpPr>
              <p:nvPr/>
            </p:nvSpPr>
            <p:spPr>
              <a:xfrm>
                <a:off x="7551491" y="4636301"/>
                <a:ext cx="3541803" cy="369332"/>
              </a:xfrm>
              <a:prstGeom prst="rect">
                <a:avLst/>
              </a:prstGeom>
              <a:blipFill>
                <a:blip r:embed="rId6"/>
                <a:stretch>
                  <a:fillRect l="-1549" t="-10000" r="-172" b="-26667"/>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69E0E2CE-5836-4947-A6AC-E0A3684C2506}"/>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B678D49-F3D2-4122-9AE0-3B207C482A2D}"/>
              </a:ext>
            </a:extLst>
          </p:cNvPr>
          <p:cNvSpPr/>
          <p:nvPr/>
        </p:nvSpPr>
        <p:spPr>
          <a:xfrm>
            <a:off x="730897" y="311658"/>
            <a:ext cx="3967305"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ROȚI DINȚATE</a:t>
            </a:r>
            <a:endParaRPr lang="en-US" sz="2400" dirty="0"/>
          </a:p>
        </p:txBody>
      </p:sp>
    </p:spTree>
    <p:extLst>
      <p:ext uri="{BB962C8B-B14F-4D97-AF65-F5344CB8AC3E}">
        <p14:creationId xmlns:p14="http://schemas.microsoft.com/office/powerpoint/2010/main" val="323932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AE0A94-A006-4CCE-BF60-C7B1D8AEA0D0}"/>
              </a:ext>
            </a:extLst>
          </p:cNvPr>
          <p:cNvSpPr/>
          <p:nvPr/>
        </p:nvSpPr>
        <p:spPr>
          <a:xfrm>
            <a:off x="730897" y="761299"/>
            <a:ext cx="2035429" cy="400110"/>
          </a:xfrm>
          <a:prstGeom prst="rect">
            <a:avLst/>
          </a:prstGeom>
        </p:spPr>
        <p:txBody>
          <a:bodyPr wrap="none">
            <a:spAutoFit/>
          </a:bodyPr>
          <a:lstStyle/>
          <a:p>
            <a:r>
              <a:rPr lang="ro-RO" sz="2000" b="1" dirty="0">
                <a:ea typeface="Calibri" panose="020F0502020204030204" pitchFamily="34" charset="0"/>
              </a:rPr>
              <a:t>Evolventa de cerc</a:t>
            </a:r>
            <a:endParaRPr lang="en-US" sz="2000" b="1" dirty="0"/>
          </a:p>
        </p:txBody>
      </p:sp>
      <p:graphicFrame>
        <p:nvGraphicFramePr>
          <p:cNvPr id="4" name="Object 3">
            <a:extLst>
              <a:ext uri="{FF2B5EF4-FFF2-40B4-BE49-F238E27FC236}">
                <a16:creationId xmlns:a16="http://schemas.microsoft.com/office/drawing/2014/main" id="{AB983BC7-57DB-4ECC-9995-1C05E0E976EC}"/>
              </a:ext>
            </a:extLst>
          </p:cNvPr>
          <p:cNvGraphicFramePr>
            <a:graphicFrameLocks noChangeAspect="1"/>
          </p:cNvGraphicFramePr>
          <p:nvPr/>
        </p:nvGraphicFramePr>
        <p:xfrm>
          <a:off x="527518" y="1491621"/>
          <a:ext cx="5152011" cy="4272400"/>
        </p:xfrm>
        <a:graphic>
          <a:graphicData uri="http://schemas.openxmlformats.org/presentationml/2006/ole">
            <mc:AlternateContent xmlns:mc="http://schemas.openxmlformats.org/markup-compatibility/2006">
              <mc:Choice xmlns:v="urn:schemas-microsoft-com:vml" Requires="v">
                <p:oleObj spid="_x0000_s11266" name="Visio" r:id="rId3" imgW="3680566" imgH="3017662" progId="Visio.Drawing.15">
                  <p:embed/>
                </p:oleObj>
              </mc:Choice>
              <mc:Fallback>
                <p:oleObj name="Visio" r:id="rId3" imgW="3680566" imgH="3017662" progId="Visio.Drawing.15">
                  <p:embed/>
                  <p:pic>
                    <p:nvPicPr>
                      <p:cNvPr id="4" name="Object 3">
                        <a:extLst>
                          <a:ext uri="{FF2B5EF4-FFF2-40B4-BE49-F238E27FC236}">
                            <a16:creationId xmlns:a16="http://schemas.microsoft.com/office/drawing/2014/main" id="{AB983BC7-57DB-4ECC-9995-1C05E0E97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18" y="1491621"/>
                        <a:ext cx="5152011" cy="4272400"/>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B01E42E-4572-4A4A-9198-0A0D298590AD}"/>
                  </a:ext>
                </a:extLst>
              </p:cNvPr>
              <p:cNvSpPr/>
              <p:nvPr/>
            </p:nvSpPr>
            <p:spPr>
              <a:xfrm>
                <a:off x="6431282" y="1491621"/>
                <a:ext cx="2379754" cy="376770"/>
              </a:xfrm>
              <a:prstGeom prst="rect">
                <a:avLst/>
              </a:prstGeom>
            </p:spPr>
            <p:txBody>
              <a:bodyPr wrap="none">
                <a:spAutoFit/>
              </a:bodyPr>
              <a:lstStyle/>
              <a:p>
                <a14:m>
                  <m:oMath xmlns:m="http://schemas.openxmlformats.org/officeDocument/2006/math">
                    <m:acc>
                      <m:accPr>
                        <m:chr m:val="̂"/>
                        <m:ctrlPr>
                          <a:rPr lang="en-US" i="1">
                            <a:latin typeface="Cambria Math" panose="02040503050406030204" pitchFamily="18" charset="0"/>
                          </a:rPr>
                        </m:ctrlPr>
                      </m:accPr>
                      <m:e>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𝑀</m:t>
                            </m:r>
                          </m:e>
                          <m:sub>
                            <m:r>
                              <a:rPr lang="ro-RO" i="1">
                                <a:latin typeface="Cambria Math" panose="02040503050406030204" pitchFamily="18" charset="0"/>
                                <a:ea typeface="Calibri" panose="020F0502020204030204" pitchFamily="34" charset="0"/>
                                <a:cs typeface="Times New Roman" panose="02020603050405020304" pitchFamily="18" charset="0"/>
                              </a:rPr>
                              <m:t>𝑜</m:t>
                            </m:r>
                          </m:sub>
                        </m:sSub>
                        <m:r>
                          <a:rPr lang="ro-RO" i="1">
                            <a:latin typeface="Cambria Math" panose="02040503050406030204" pitchFamily="18" charset="0"/>
                            <a:ea typeface="Calibri" panose="020F0502020204030204" pitchFamily="34" charset="0"/>
                            <a:cs typeface="Times New Roman" panose="02020603050405020304" pitchFamily="18" charset="0"/>
                          </a:rPr>
                          <m:t>𝑇</m:t>
                        </m:r>
                      </m:e>
                    </m:acc>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𝑟</m:t>
                        </m:r>
                      </m:e>
                      <m:sub>
                        <m:r>
                          <a:rPr lang="ro-RO" i="1">
                            <a:latin typeface="Cambria Math" panose="02040503050406030204" pitchFamily="18" charset="0"/>
                            <a:ea typeface="Times New Roman" panose="02020603050405020304" pitchFamily="18" charset="0"/>
                            <a:cs typeface="Times New Roman" panose="02020603050405020304" pitchFamily="18" charset="0"/>
                          </a:rPr>
                          <m:t>𝑏</m:t>
                        </m:r>
                      </m:sub>
                    </m:sSub>
                    <m:d>
                      <m:dPr>
                        <m:ctrlPr>
                          <a:rPr lang="en-US" i="1">
                            <a:effectLst/>
                            <a:latin typeface="Cambria Math" panose="02040503050406030204" pitchFamily="18" charset="0"/>
                            <a:ea typeface="Times New Roman" panose="02020603050405020304" pitchFamily="18" charset="0"/>
                          </a:rPr>
                        </m:ctrlPr>
                      </m:dPr>
                      <m:e>
                        <m:r>
                          <a:rPr lang="ro-RO" i="1">
                            <a:latin typeface="Cambria Math" panose="02040503050406030204" pitchFamily="18" charset="0"/>
                            <a:ea typeface="Times New Roman" panose="02020603050405020304" pitchFamily="18" charset="0"/>
                            <a:cs typeface="Times New Roman" panose="02020603050405020304" pitchFamily="18" charset="0"/>
                          </a:rPr>
                          <m:t>𝑖𝑛𝑣</m:t>
                        </m:r>
                        <m:r>
                          <a:rPr lang="ro-RO" i="1">
                            <a:latin typeface="Cambria Math" panose="02040503050406030204" pitchFamily="18" charset="0"/>
                            <a:ea typeface="Times New Roman" panose="02020603050405020304" pitchFamily="18" charset="0"/>
                            <a:cs typeface="Times New Roman" panose="02020603050405020304" pitchFamily="18" charset="0"/>
                          </a:rPr>
                          <m:t> </m:t>
                        </m:r>
                        <m:r>
                          <a:rPr lang="ro-RO" i="1">
                            <a:latin typeface="Cambria Math" panose="02040503050406030204" pitchFamily="18" charset="0"/>
                            <a:ea typeface="Times New Roman" panose="02020603050405020304" pitchFamily="18" charset="0"/>
                            <a:cs typeface="Times New Roman" panose="02020603050405020304" pitchFamily="18" charset="0"/>
                          </a:rPr>
                          <m:t>𝛼</m:t>
                        </m:r>
                        <m:r>
                          <a:rPr lang="ro-RO" i="1">
                            <a:latin typeface="Cambria Math" panose="02040503050406030204" pitchFamily="18" charset="0"/>
                            <a:ea typeface="Times New Roman" panose="02020603050405020304" pitchFamily="18" charset="0"/>
                            <a:cs typeface="Times New Roman" panose="02020603050405020304" pitchFamily="18" charset="0"/>
                          </a:rPr>
                          <m:t>+ </m:t>
                        </m:r>
                        <m:r>
                          <a:rPr lang="ro-RO" i="1">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ro-RO" dirty="0">
                    <a:latin typeface="Times New Roman" panose="02020603050405020304" pitchFamily="18" charset="0"/>
                    <a:ea typeface="Times New Roman" panose="02020603050405020304" pitchFamily="18" charset="0"/>
                  </a:rPr>
                  <a:t> </a:t>
                </a:r>
                <a:endParaRPr lang="en-US" dirty="0"/>
              </a:p>
            </p:txBody>
          </p:sp>
        </mc:Choice>
        <mc:Fallback xmlns="">
          <p:sp>
            <p:nvSpPr>
              <p:cNvPr id="6" name="Rectangle 5">
                <a:extLst>
                  <a:ext uri="{FF2B5EF4-FFF2-40B4-BE49-F238E27FC236}">
                    <a16:creationId xmlns:a16="http://schemas.microsoft.com/office/drawing/2014/main" id="{9B01E42E-4572-4A4A-9198-0A0D298590AD}"/>
                  </a:ext>
                </a:extLst>
              </p:cNvPr>
              <p:cNvSpPr>
                <a:spLocks noRot="1" noChangeAspect="1" noMove="1" noResize="1" noEditPoints="1" noAdjustHandles="1" noChangeArrowheads="1" noChangeShapeType="1" noTextEdit="1"/>
              </p:cNvSpPr>
              <p:nvPr/>
            </p:nvSpPr>
            <p:spPr>
              <a:xfrm>
                <a:off x="6431282" y="1491621"/>
                <a:ext cx="2379754" cy="376770"/>
              </a:xfrm>
              <a:prstGeom prst="rect">
                <a:avLst/>
              </a:prstGeom>
              <a:blipFill>
                <a:blip r:embed="rId5"/>
                <a:stretch>
                  <a:fillRect t="-1639"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77B9FCE-4447-4492-91E0-D08E0358BA8E}"/>
                  </a:ext>
                </a:extLst>
              </p:cNvPr>
              <p:cNvSpPr/>
              <p:nvPr/>
            </p:nvSpPr>
            <p:spPr>
              <a:xfrm>
                <a:off x="9567003" y="1491621"/>
                <a:ext cx="1539332" cy="369332"/>
              </a:xfrm>
              <a:prstGeom prst="rect">
                <a:avLst/>
              </a:prstGeom>
            </p:spPr>
            <p:txBody>
              <a:bodyPr wrap="none">
                <a:spAutoFit/>
              </a:bodyPr>
              <a:lstStyle/>
              <a:p>
                <a14:m>
                  <m:oMath xmlns:m="http://schemas.openxmlformats.org/officeDocument/2006/math">
                    <m:acc>
                      <m:accPr>
                        <m:chr m:val="̅"/>
                        <m:ctrlPr>
                          <a:rPr lang="en-US" i="1">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𝑀𝑇</m:t>
                        </m:r>
                      </m:e>
                    </m:acc>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𝑟</m:t>
                        </m:r>
                      </m:e>
                      <m:sub>
                        <m:r>
                          <a:rPr lang="ro-RO" i="1">
                            <a:latin typeface="Cambria Math" panose="02040503050406030204" pitchFamily="18" charset="0"/>
                            <a:ea typeface="Times New Roman" panose="02020603050405020304" pitchFamily="18" charset="0"/>
                            <a:cs typeface="Times New Roman" panose="02020603050405020304" pitchFamily="18" charset="0"/>
                          </a:rPr>
                          <m:t>𝑏</m:t>
                        </m:r>
                      </m:sub>
                    </m:sSub>
                    <m:func>
                      <m:funcPr>
                        <m:ctrlPr>
                          <a:rPr lang="en-US" i="1">
                            <a:effectLst/>
                            <a:latin typeface="Cambria Math" panose="02040503050406030204" pitchFamily="18" charset="0"/>
                            <a:ea typeface="Times New Roman" panose="02020603050405020304" pitchFamily="18" charset="0"/>
                          </a:rPr>
                        </m:ctrlPr>
                      </m:funcPr>
                      <m:fName>
                        <m:r>
                          <m:rPr>
                            <m:sty m:val="p"/>
                          </m:rPr>
                          <a:rPr lang="ro-RO">
                            <a:latin typeface="Cambria Math" panose="02040503050406030204" pitchFamily="18" charset="0"/>
                            <a:ea typeface="Times New Roman" panose="02020603050405020304" pitchFamily="18" charset="0"/>
                            <a:cs typeface="Times New Roman" panose="02020603050405020304" pitchFamily="18" charset="0"/>
                          </a:rPr>
                          <m:t>tg</m:t>
                        </m:r>
                      </m:fName>
                      <m:e>
                        <m:r>
                          <a:rPr lang="ro-RO" i="1">
                            <a:latin typeface="Cambria Math" panose="02040503050406030204" pitchFamily="18" charset="0"/>
                            <a:ea typeface="Times New Roman" panose="02020603050405020304" pitchFamily="18" charset="0"/>
                            <a:cs typeface="Times New Roman" panose="02020603050405020304" pitchFamily="18" charset="0"/>
                          </a:rPr>
                          <m:t>∝</m:t>
                        </m:r>
                      </m:e>
                    </m:func>
                  </m:oMath>
                </a14:m>
                <a:r>
                  <a:rPr lang="ro-RO" dirty="0">
                    <a:latin typeface="Times New Roman" panose="02020603050405020304" pitchFamily="18" charset="0"/>
                    <a:ea typeface="Times New Roman" panose="02020603050405020304" pitchFamily="18" charset="0"/>
                  </a:rPr>
                  <a:t> </a:t>
                </a:r>
                <a:endParaRPr lang="en-US" dirty="0"/>
              </a:p>
            </p:txBody>
          </p:sp>
        </mc:Choice>
        <mc:Fallback xmlns="">
          <p:sp>
            <p:nvSpPr>
              <p:cNvPr id="8" name="Rectangle 7">
                <a:extLst>
                  <a:ext uri="{FF2B5EF4-FFF2-40B4-BE49-F238E27FC236}">
                    <a16:creationId xmlns:a16="http://schemas.microsoft.com/office/drawing/2014/main" id="{777B9FCE-4447-4492-91E0-D08E0358BA8E}"/>
                  </a:ext>
                </a:extLst>
              </p:cNvPr>
              <p:cNvSpPr>
                <a:spLocks noRot="1" noChangeAspect="1" noMove="1" noResize="1" noEditPoints="1" noAdjustHandles="1" noChangeArrowheads="1" noChangeShapeType="1" noTextEdit="1"/>
              </p:cNvSpPr>
              <p:nvPr/>
            </p:nvSpPr>
            <p:spPr>
              <a:xfrm>
                <a:off x="9567003" y="1491621"/>
                <a:ext cx="1539332" cy="369332"/>
              </a:xfrm>
              <a:prstGeom prst="rect">
                <a:avLst/>
              </a:prstGeom>
              <a:blipFill>
                <a:blip r:embed="rId6"/>
                <a:stretch>
                  <a:fillRect b="-1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B9F7E24-1281-4A2E-968D-DD9C0B8E61B4}"/>
                  </a:ext>
                </a:extLst>
              </p:cNvPr>
              <p:cNvSpPr/>
              <p:nvPr/>
            </p:nvSpPr>
            <p:spPr>
              <a:xfrm>
                <a:off x="9567003" y="1947866"/>
                <a:ext cx="1438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𝑏</m:t>
                          </m:r>
                        </m:sub>
                      </m:sSub>
                      <m:r>
                        <a:rPr lang="en-US" i="0">
                          <a:latin typeface="Cambria Math" panose="02040503050406030204" pitchFamily="18" charset="0"/>
                        </a:rPr>
                        <m:t>=</m:t>
                      </m:r>
                      <m:r>
                        <a:rPr lang="en-US" i="1">
                          <a:latin typeface="Cambria Math" panose="02040503050406030204" pitchFamily="18" charset="0"/>
                        </a:rPr>
                        <m:t>𝑟</m:t>
                      </m:r>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0">
                              <a:latin typeface="Cambria Math" panose="02040503050406030204" pitchFamily="18" charset="0"/>
                            </a:rPr>
                            <m:t>∝</m:t>
                          </m:r>
                        </m:e>
                      </m:func>
                    </m:oMath>
                  </m:oMathPara>
                </a14:m>
                <a:endParaRPr lang="en-US" dirty="0"/>
              </a:p>
            </p:txBody>
          </p:sp>
        </mc:Choice>
        <mc:Fallback xmlns="">
          <p:sp>
            <p:nvSpPr>
              <p:cNvPr id="11" name="Rectangle 10">
                <a:extLst>
                  <a:ext uri="{FF2B5EF4-FFF2-40B4-BE49-F238E27FC236}">
                    <a16:creationId xmlns:a16="http://schemas.microsoft.com/office/drawing/2014/main" id="{8B9F7E24-1281-4A2E-968D-DD9C0B8E61B4}"/>
                  </a:ext>
                </a:extLst>
              </p:cNvPr>
              <p:cNvSpPr>
                <a:spLocks noRot="1" noChangeAspect="1" noMove="1" noResize="1" noEditPoints="1" noAdjustHandles="1" noChangeArrowheads="1" noChangeShapeType="1" noTextEdit="1"/>
              </p:cNvSpPr>
              <p:nvPr/>
            </p:nvSpPr>
            <p:spPr>
              <a:xfrm>
                <a:off x="9567003" y="1947866"/>
                <a:ext cx="1438342" cy="369332"/>
              </a:xfrm>
              <a:prstGeom prst="rect">
                <a:avLst/>
              </a:prstGeom>
              <a:blipFill>
                <a:blip r:embed="rId7"/>
                <a:stretch>
                  <a:fillRect/>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2F958EB7-374C-4315-B47D-A4D099E829D9}"/>
              </a:ext>
            </a:extLst>
          </p:cNvPr>
          <p:cNvCxnSpPr>
            <a:cxnSpLocks/>
          </p:cNvCxnSpPr>
          <p:nvPr/>
        </p:nvCxnSpPr>
        <p:spPr>
          <a:xfrm>
            <a:off x="9059343" y="1403144"/>
            <a:ext cx="0" cy="886980"/>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3DF42408-5C87-4D3C-9075-A57A607C0998}"/>
                  </a:ext>
                </a:extLst>
              </p:cNvPr>
              <p:cNvSpPr/>
              <p:nvPr/>
            </p:nvSpPr>
            <p:spPr>
              <a:xfrm>
                <a:off x="8368011" y="2438684"/>
                <a:ext cx="1380763" cy="376770"/>
              </a:xfrm>
              <a:prstGeom prst="rect">
                <a:avLst/>
              </a:prstGeom>
            </p:spPr>
            <p:txBody>
              <a:bodyPr wrap="none">
                <a:spAutoFit/>
              </a:bodyPr>
              <a:lstStyle/>
              <a:p>
                <a14:m>
                  <m:oMath xmlns:m="http://schemas.openxmlformats.org/officeDocument/2006/math">
                    <m:acc>
                      <m:accPr>
                        <m:chr m:val="̂"/>
                        <m:ctrlPr>
                          <a:rPr lang="en-US" i="1">
                            <a:latin typeface="Cambria Math" panose="02040503050406030204" pitchFamily="18" charset="0"/>
                          </a:rPr>
                        </m:ctrlPr>
                      </m:accPr>
                      <m:e>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𝑀</m:t>
                            </m:r>
                          </m:e>
                          <m:sub>
                            <m:r>
                              <a:rPr lang="ro-RO" i="1">
                                <a:latin typeface="Cambria Math" panose="02040503050406030204" pitchFamily="18" charset="0"/>
                                <a:ea typeface="Calibri" panose="020F0502020204030204" pitchFamily="34" charset="0"/>
                                <a:cs typeface="Times New Roman" panose="02020603050405020304" pitchFamily="18" charset="0"/>
                              </a:rPr>
                              <m:t>𝑜</m:t>
                            </m:r>
                          </m:sub>
                        </m:sSub>
                        <m:r>
                          <a:rPr lang="ro-RO" i="1">
                            <a:latin typeface="Cambria Math" panose="02040503050406030204" pitchFamily="18" charset="0"/>
                            <a:ea typeface="Calibri" panose="020F0502020204030204" pitchFamily="34" charset="0"/>
                            <a:cs typeface="Times New Roman" panose="02020603050405020304" pitchFamily="18" charset="0"/>
                          </a:rPr>
                          <m:t>𝑇</m:t>
                        </m:r>
                      </m:e>
                    </m:acc>
                    <m:r>
                      <a:rPr lang="ro-RO"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𝑀𝑇</m:t>
                        </m:r>
                      </m:e>
                    </m:acc>
                  </m:oMath>
                </a14:m>
                <a:r>
                  <a:rPr lang="ro-RO" dirty="0">
                    <a:latin typeface="Times New Roman" panose="02020603050405020304" pitchFamily="18" charset="0"/>
                    <a:ea typeface="Times New Roman" panose="02020603050405020304" pitchFamily="18" charset="0"/>
                  </a:rPr>
                  <a:t>. </a:t>
                </a:r>
                <a:endParaRPr lang="en-US" dirty="0"/>
              </a:p>
            </p:txBody>
          </p:sp>
        </mc:Choice>
        <mc:Fallback xmlns="">
          <p:sp>
            <p:nvSpPr>
              <p:cNvPr id="17" name="Rectangle 16">
                <a:extLst>
                  <a:ext uri="{FF2B5EF4-FFF2-40B4-BE49-F238E27FC236}">
                    <a16:creationId xmlns:a16="http://schemas.microsoft.com/office/drawing/2014/main" id="{3DF42408-5C87-4D3C-9075-A57A607C0998}"/>
                  </a:ext>
                </a:extLst>
              </p:cNvPr>
              <p:cNvSpPr>
                <a:spLocks noRot="1" noChangeAspect="1" noMove="1" noResize="1" noEditPoints="1" noAdjustHandles="1" noChangeArrowheads="1" noChangeShapeType="1" noTextEdit="1"/>
              </p:cNvSpPr>
              <p:nvPr/>
            </p:nvSpPr>
            <p:spPr>
              <a:xfrm>
                <a:off x="8368011" y="2438684"/>
                <a:ext cx="1380763" cy="376770"/>
              </a:xfrm>
              <a:prstGeom prst="rect">
                <a:avLst/>
              </a:prstGeom>
              <a:blipFill>
                <a:blip r:embed="rId8"/>
                <a:stretch>
                  <a:fillRect t="-6452" r="-3097" b="-24194"/>
                </a:stretch>
              </a:blipFill>
            </p:spPr>
            <p:txBody>
              <a:bodyPr/>
              <a:lstStyle/>
              <a:p>
                <a:r>
                  <a:rPr lang="en-US">
                    <a:noFill/>
                  </a:rPr>
                  <a:t> </a:t>
                </a:r>
              </a:p>
            </p:txBody>
          </p:sp>
        </mc:Fallback>
      </mc:AlternateContent>
      <p:sp>
        <p:nvSpPr>
          <p:cNvPr id="20" name="Arrow: Down 19">
            <a:extLst>
              <a:ext uri="{FF2B5EF4-FFF2-40B4-BE49-F238E27FC236}">
                <a16:creationId xmlns:a16="http://schemas.microsoft.com/office/drawing/2014/main" id="{96404B18-CD30-4C1D-8B65-72934B12E60A}"/>
              </a:ext>
            </a:extLst>
          </p:cNvPr>
          <p:cNvSpPr/>
          <p:nvPr/>
        </p:nvSpPr>
        <p:spPr>
          <a:xfrm>
            <a:off x="8913643" y="2886455"/>
            <a:ext cx="321456" cy="3767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5B90F90E-C310-4D46-A13F-C6F9595F647C}"/>
                  </a:ext>
                </a:extLst>
              </p:cNvPr>
              <p:cNvSpPr/>
              <p:nvPr/>
            </p:nvSpPr>
            <p:spPr>
              <a:xfrm>
                <a:off x="7621159" y="3385747"/>
                <a:ext cx="1309205" cy="5666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i="1" smtClean="0">
                          <a:latin typeface="Cambria Math" panose="02040503050406030204" pitchFamily="18" charset="0"/>
                          <a:ea typeface="Calibri" panose="020F0502020204030204" pitchFamily="34" charset="0"/>
                          <a:cs typeface="Times New Roman" panose="02020603050405020304" pitchFamily="18" charset="0"/>
                        </a:rPr>
                        <m:t>𝑟</m:t>
                      </m:r>
                      <m:r>
                        <a:rPr lang="ro-RO"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𝑟</m:t>
                              </m:r>
                            </m:e>
                            <m:sub>
                              <m:r>
                                <a:rPr lang="ro-RO" i="1">
                                  <a:latin typeface="Cambria Math" panose="02040503050406030204" pitchFamily="18" charset="0"/>
                                  <a:ea typeface="Times New Roman" panose="02020603050405020304" pitchFamily="18" charset="0"/>
                                  <a:cs typeface="Times New Roman" panose="02020603050405020304" pitchFamily="18" charset="0"/>
                                </a:rPr>
                                <m:t>𝑏</m:t>
                              </m:r>
                            </m:sub>
                          </m:sSub>
                        </m:num>
                        <m:den>
                          <m:func>
                            <m:funcPr>
                              <m:ctrlPr>
                                <a:rPr lang="en-US"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ro-RO">
                                  <a:latin typeface="Cambria Math" panose="02040503050406030204" pitchFamily="18" charset="0"/>
                                  <a:ea typeface="Times New Roman" panose="02020603050405020304" pitchFamily="18" charset="0"/>
                                  <a:cs typeface="Times New Roman" panose="02020603050405020304" pitchFamily="18" charset="0"/>
                                </a:rPr>
                                <m:t>cos</m:t>
                              </m:r>
                            </m:fName>
                            <m:e>
                              <m:r>
                                <a:rPr lang="ro-RO" i="1">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ro-RO" b="0" i="1" smtClean="0">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dirty="0"/>
              </a:p>
            </p:txBody>
          </p:sp>
        </mc:Choice>
        <mc:Fallback xmlns="">
          <p:sp>
            <p:nvSpPr>
              <p:cNvPr id="21" name="Rectangle 20">
                <a:extLst>
                  <a:ext uri="{FF2B5EF4-FFF2-40B4-BE49-F238E27FC236}">
                    <a16:creationId xmlns:a16="http://schemas.microsoft.com/office/drawing/2014/main" id="{5B90F90E-C310-4D46-A13F-C6F9595F647C}"/>
                  </a:ext>
                </a:extLst>
              </p:cNvPr>
              <p:cNvSpPr>
                <a:spLocks noRot="1" noChangeAspect="1" noMove="1" noResize="1" noEditPoints="1" noAdjustHandles="1" noChangeArrowheads="1" noChangeShapeType="1" noTextEdit="1"/>
              </p:cNvSpPr>
              <p:nvPr/>
            </p:nvSpPr>
            <p:spPr>
              <a:xfrm>
                <a:off x="7621159" y="3385747"/>
                <a:ext cx="1309205" cy="56669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4373CE40-1E21-4640-9882-DECEE67358E7}"/>
                  </a:ext>
                </a:extLst>
              </p:cNvPr>
              <p:cNvSpPr/>
              <p:nvPr/>
            </p:nvSpPr>
            <p:spPr>
              <a:xfrm>
                <a:off x="8926319" y="3484428"/>
                <a:ext cx="1932388" cy="369332"/>
              </a:xfrm>
              <a:prstGeom prst="rect">
                <a:avLst/>
              </a:prstGeom>
            </p:spPr>
            <p:txBody>
              <a:bodyPr wrap="none">
                <a:spAutoFit/>
              </a:bodyPr>
              <a:lstStyle/>
              <a:p>
                <a14:m>
                  <m:oMath xmlns:m="http://schemas.openxmlformats.org/officeDocument/2006/math">
                    <m:r>
                      <a:rPr lang="ro-RO" i="1">
                        <a:latin typeface="Cambria Math" panose="02040503050406030204" pitchFamily="18" charset="0"/>
                        <a:ea typeface="Times New Roman" panose="02020603050405020304" pitchFamily="18" charset="0"/>
                        <a:cs typeface="Times New Roman" panose="02020603050405020304" pitchFamily="18" charset="0"/>
                      </a:rPr>
                      <m:t>𝑖𝑛𝑣</m:t>
                    </m:r>
                    <m:r>
                      <a:rPr lang="ro-RO" i="1">
                        <a:latin typeface="Cambria Math" panose="02040503050406030204" pitchFamily="18" charset="0"/>
                        <a:ea typeface="Times New Roman" panose="02020603050405020304" pitchFamily="18" charset="0"/>
                        <a:cs typeface="Times New Roman" panose="02020603050405020304" pitchFamily="18" charset="0"/>
                      </a:rPr>
                      <m:t> </m:t>
                    </m:r>
                    <m:r>
                      <a:rPr lang="ro-RO" i="1">
                        <a:latin typeface="Cambria Math" panose="02040503050406030204" pitchFamily="18" charset="0"/>
                        <a:ea typeface="Times New Roman" panose="02020603050405020304" pitchFamily="18" charset="0"/>
                        <a:cs typeface="Times New Roman" panose="02020603050405020304" pitchFamily="18" charset="0"/>
                      </a:rPr>
                      <m:t>𝛼</m:t>
                    </m:r>
                    <m:r>
                      <a:rPr lang="ro-RO" i="1">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i="1">
                            <a:latin typeface="Cambria Math" panose="02040503050406030204" pitchFamily="18" charset="0"/>
                            <a:ea typeface="Times New Roman" panose="02020603050405020304" pitchFamily="18" charset="0"/>
                          </a:rPr>
                        </m:ctrlPr>
                      </m:funcPr>
                      <m:fName>
                        <m:r>
                          <m:rPr>
                            <m:sty m:val="p"/>
                          </m:rPr>
                          <a:rPr lang="ro-RO">
                            <a:latin typeface="Cambria Math" panose="02040503050406030204" pitchFamily="18" charset="0"/>
                            <a:ea typeface="Times New Roman" panose="02020603050405020304" pitchFamily="18" charset="0"/>
                            <a:cs typeface="Times New Roman" panose="02020603050405020304" pitchFamily="18" charset="0"/>
                          </a:rPr>
                          <m:t>tg</m:t>
                        </m:r>
                      </m:fName>
                      <m:e>
                        <m:r>
                          <a:rPr lang="ro-RO" i="1">
                            <a:latin typeface="Cambria Math" panose="02040503050406030204" pitchFamily="18" charset="0"/>
                            <a:ea typeface="Times New Roman" panose="02020603050405020304" pitchFamily="18" charset="0"/>
                            <a:cs typeface="Times New Roman" panose="02020603050405020304" pitchFamily="18" charset="0"/>
                          </a:rPr>
                          <m:t>𝛼</m:t>
                        </m:r>
                        <m:r>
                          <a:rPr lang="ro-RO" i="1">
                            <a:latin typeface="Cambria Math" panose="02040503050406030204" pitchFamily="18" charset="0"/>
                            <a:ea typeface="Times New Roman" panose="02020603050405020304" pitchFamily="18" charset="0"/>
                            <a:cs typeface="Times New Roman" panose="02020603050405020304" pitchFamily="18" charset="0"/>
                          </a:rPr>
                          <m:t>−</m:t>
                        </m:r>
                        <m:r>
                          <a:rPr lang="ro-RO" i="1">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ro-RO" dirty="0">
                    <a:latin typeface="Times New Roman" panose="02020603050405020304" pitchFamily="18" charset="0"/>
                    <a:ea typeface="Times New Roman" panose="02020603050405020304" pitchFamily="18" charset="0"/>
                  </a:rPr>
                  <a:t>. </a:t>
                </a:r>
                <a:endParaRPr lang="en-US" dirty="0"/>
              </a:p>
            </p:txBody>
          </p:sp>
        </mc:Choice>
        <mc:Fallback xmlns="">
          <p:sp>
            <p:nvSpPr>
              <p:cNvPr id="22" name="Rectangle 21">
                <a:extLst>
                  <a:ext uri="{FF2B5EF4-FFF2-40B4-BE49-F238E27FC236}">
                    <a16:creationId xmlns:a16="http://schemas.microsoft.com/office/drawing/2014/main" id="{4373CE40-1E21-4640-9882-DECEE67358E7}"/>
                  </a:ext>
                </a:extLst>
              </p:cNvPr>
              <p:cNvSpPr>
                <a:spLocks noRot="1" noChangeAspect="1" noMove="1" noResize="1" noEditPoints="1" noAdjustHandles="1" noChangeArrowheads="1" noChangeShapeType="1" noTextEdit="1"/>
              </p:cNvSpPr>
              <p:nvPr/>
            </p:nvSpPr>
            <p:spPr>
              <a:xfrm>
                <a:off x="8926319" y="3484428"/>
                <a:ext cx="1932388" cy="369332"/>
              </a:xfrm>
              <a:prstGeom prst="rect">
                <a:avLst/>
              </a:prstGeom>
              <a:blipFill>
                <a:blip r:embed="rId10"/>
                <a:stretch>
                  <a:fillRect t="-11667" r="-1893" b="-25000"/>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26E765CA-0CA0-4178-A5BA-157DBB0663E6}"/>
              </a:ext>
            </a:extLst>
          </p:cNvPr>
          <p:cNvSpPr/>
          <p:nvPr/>
        </p:nvSpPr>
        <p:spPr>
          <a:xfrm>
            <a:off x="7533639" y="3329036"/>
            <a:ext cx="3383281" cy="69206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747FC409-31EB-4EC3-A4F9-CAA0827389BE}"/>
                  </a:ext>
                </a:extLst>
              </p:cNvPr>
              <p:cNvSpPr/>
              <p:nvPr/>
            </p:nvSpPr>
            <p:spPr>
              <a:xfrm>
                <a:off x="4998695" y="4816832"/>
                <a:ext cx="6696371" cy="1677511"/>
              </a:xfrm>
              <a:prstGeom prst="rect">
                <a:avLst/>
              </a:prstGeom>
            </p:spPr>
            <p:txBody>
              <a:bodyPr wrap="square">
                <a:spAutoFit/>
              </a:bodyPr>
              <a:lstStyle/>
              <a:p>
                <a:pPr marL="342900" lvl="0" indent="-342900" algn="just">
                  <a:lnSpc>
                    <a:spcPct val="110000"/>
                  </a:lnSpc>
                  <a:spcBef>
                    <a:spcPts val="600"/>
                  </a:spcBef>
                  <a:spcAft>
                    <a:spcPts val="0"/>
                  </a:spcAft>
                  <a:buFont typeface="Times New Roman" panose="02020603050405020304" pitchFamily="18" charset="0"/>
                  <a:buChar char="-"/>
                </a:pPr>
                <a:r>
                  <a:rPr lang="ro-RO" dirty="0">
                    <a:ea typeface="Times New Roman" panose="02020603050405020304" pitchFamily="18" charset="0"/>
                    <a:cs typeface="Times New Roman" panose="02020603050405020304" pitchFamily="18" charset="0"/>
                  </a:rPr>
                  <a:t>normala la evolventă este chiar dreapta care o generează</a:t>
                </a:r>
                <a:endParaRPr lang="en-US" dirty="0">
                  <a:ea typeface="Times New Roman" panose="02020603050405020304" pitchFamily="18" charset="0"/>
                  <a:cs typeface="Times New Roman" panose="02020603050405020304" pitchFamily="18" charset="0"/>
                </a:endParaRPr>
              </a:p>
              <a:p>
                <a:pPr marL="342900" lvl="0" indent="-342900" algn="just">
                  <a:lnSpc>
                    <a:spcPct val="110000"/>
                  </a:lnSpc>
                  <a:spcAft>
                    <a:spcPts val="600"/>
                  </a:spcAft>
                  <a:buFont typeface="Times New Roman" panose="02020603050405020304" pitchFamily="18" charset="0"/>
                  <a:buChar char="-"/>
                </a:pPr>
                <a:r>
                  <a:rPr lang="ro-RO" dirty="0">
                    <a:ea typeface="Times New Roman" panose="02020603050405020304" pitchFamily="18" charset="0"/>
                    <a:cs typeface="Times New Roman" panose="02020603050405020304" pitchFamily="18" charset="0"/>
                  </a:rPr>
                  <a:t>centrul de curbură al evolventei se găsește întotdeauna pe cercul de bază</a:t>
                </a:r>
              </a:p>
              <a:p>
                <a:pPr marL="342900" lvl="0" indent="-342900" algn="just">
                  <a:lnSpc>
                    <a:spcPct val="110000"/>
                  </a:lnSpc>
                  <a:spcAft>
                    <a:spcPts val="600"/>
                  </a:spcAft>
                  <a:buFont typeface="Times New Roman" panose="02020603050405020304" pitchFamily="18" charset="0"/>
                  <a:buChar char="-"/>
                </a:pPr>
                <a:r>
                  <a:rPr lang="ro-RO" dirty="0">
                    <a:ea typeface="Calibri" panose="020F0502020204030204" pitchFamily="34" charset="0"/>
                  </a:rPr>
                  <a:t>când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𝑟</m:t>
                        </m:r>
                      </m:e>
                      <m:sub>
                        <m:r>
                          <a:rPr lang="ro-RO" i="1">
                            <a:latin typeface="Cambria Math" panose="02040503050406030204" pitchFamily="18" charset="0"/>
                            <a:ea typeface="Times New Roman" panose="02020603050405020304" pitchFamily="18" charset="0"/>
                            <a:cs typeface="Times New Roman" panose="02020603050405020304" pitchFamily="18" charset="0"/>
                          </a:rPr>
                          <m:t>𝑏</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oMath>
                </a14:m>
                <a:r>
                  <a:rPr lang="ro-RO" dirty="0">
                    <a:ea typeface="Times New Roman" panose="02020603050405020304" pitchFamily="18" charset="0"/>
                  </a:rPr>
                  <a:t> evolventa degenerează într-o dreaptă perpendiculară pe </a:t>
                </a:r>
                <a:r>
                  <a:rPr lang="ro-RO" i="1" dirty="0">
                    <a:ea typeface="Times New Roman" panose="02020603050405020304" pitchFamily="18" charset="0"/>
                  </a:rPr>
                  <a:t>d</a:t>
                </a:r>
                <a:r>
                  <a:rPr lang="ro-RO" dirty="0">
                    <a:ea typeface="Times New Roman" panose="02020603050405020304" pitchFamily="18" charset="0"/>
                  </a:rPr>
                  <a:t>, adică în dreapta </a:t>
                </a:r>
                <a:r>
                  <a:rPr lang="ro-RO" i="1" dirty="0">
                    <a:ea typeface="Times New Roman" panose="02020603050405020304" pitchFamily="18" charset="0"/>
                  </a:rPr>
                  <a:t>δ</a:t>
                </a:r>
                <a:endParaRPr lang="en-US" dirty="0"/>
              </a:p>
            </p:txBody>
          </p:sp>
        </mc:Choice>
        <mc:Fallback xmlns="">
          <p:sp>
            <p:nvSpPr>
              <p:cNvPr id="26" name="Rectangle 25">
                <a:extLst>
                  <a:ext uri="{FF2B5EF4-FFF2-40B4-BE49-F238E27FC236}">
                    <a16:creationId xmlns:a16="http://schemas.microsoft.com/office/drawing/2014/main" id="{747FC409-31EB-4EC3-A4F9-CAA0827389BE}"/>
                  </a:ext>
                </a:extLst>
              </p:cNvPr>
              <p:cNvSpPr>
                <a:spLocks noRot="1" noChangeAspect="1" noMove="1" noResize="1" noEditPoints="1" noAdjustHandles="1" noChangeArrowheads="1" noChangeShapeType="1" noTextEdit="1"/>
              </p:cNvSpPr>
              <p:nvPr/>
            </p:nvSpPr>
            <p:spPr>
              <a:xfrm>
                <a:off x="4998695" y="4816832"/>
                <a:ext cx="6696371" cy="1677511"/>
              </a:xfrm>
              <a:prstGeom prst="rect">
                <a:avLst/>
              </a:prstGeom>
              <a:blipFill>
                <a:blip r:embed="rId11"/>
                <a:stretch>
                  <a:fillRect l="-638" t="-1091" r="-729" b="-5091"/>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530F9877-F164-4DBF-AA2B-FA44C0B6BBC8}"/>
              </a:ext>
            </a:extLst>
          </p:cNvPr>
          <p:cNvSpPr txBox="1"/>
          <p:nvPr/>
        </p:nvSpPr>
        <p:spPr>
          <a:xfrm>
            <a:off x="5224814" y="4348707"/>
            <a:ext cx="1275542" cy="369332"/>
          </a:xfrm>
          <a:prstGeom prst="rect">
            <a:avLst/>
          </a:prstGeom>
          <a:noFill/>
        </p:spPr>
        <p:txBody>
          <a:bodyPr wrap="none" rtlCol="0">
            <a:spAutoFit/>
          </a:bodyPr>
          <a:lstStyle/>
          <a:p>
            <a:r>
              <a:rPr lang="ro-RO" b="1" dirty="0"/>
              <a:t>Proprietăți:</a:t>
            </a:r>
            <a:endParaRPr lang="en-US" b="1" dirty="0"/>
          </a:p>
        </p:txBody>
      </p:sp>
      <p:cxnSp>
        <p:nvCxnSpPr>
          <p:cNvPr id="18" name="Straight Connector 17">
            <a:extLst>
              <a:ext uri="{FF2B5EF4-FFF2-40B4-BE49-F238E27FC236}">
                <a16:creationId xmlns:a16="http://schemas.microsoft.com/office/drawing/2014/main" id="{637D76DC-D3C9-4E61-8622-2DA36562D48E}"/>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2754441-B259-4B04-8867-7DC2AF31012E}"/>
              </a:ext>
            </a:extLst>
          </p:cNvPr>
          <p:cNvSpPr/>
          <p:nvPr/>
        </p:nvSpPr>
        <p:spPr>
          <a:xfrm>
            <a:off x="782673" y="287294"/>
            <a:ext cx="3967305"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ROȚI DINȚATE</a:t>
            </a:r>
            <a:endParaRPr lang="en-US" sz="2400" dirty="0"/>
          </a:p>
        </p:txBody>
      </p:sp>
    </p:spTree>
    <p:extLst>
      <p:ext uri="{BB962C8B-B14F-4D97-AF65-F5344CB8AC3E}">
        <p14:creationId xmlns:p14="http://schemas.microsoft.com/office/powerpoint/2010/main" val="53909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7" grpId="0"/>
      <p:bldP spid="20" grpId="0" animBg="1"/>
      <p:bldP spid="21" grpId="0"/>
      <p:bldP spid="22" grpId="0"/>
      <p:bldP spid="23" grpId="0" animBg="1"/>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a:extLst>
              <a:ext uri="{FF2B5EF4-FFF2-40B4-BE49-F238E27FC236}">
                <a16:creationId xmlns:a16="http://schemas.microsoft.com/office/drawing/2014/main" id="{33B6D51B-7269-4B9D-9FE0-E071105BD2CC}"/>
              </a:ext>
            </a:extLst>
          </p:cNvPr>
          <p:cNvGraphicFramePr>
            <a:graphicFrameLocks noChangeAspect="1"/>
          </p:cNvGraphicFramePr>
          <p:nvPr/>
        </p:nvGraphicFramePr>
        <p:xfrm>
          <a:off x="1018300" y="1227850"/>
          <a:ext cx="2204277" cy="2708928"/>
        </p:xfrm>
        <a:graphic>
          <a:graphicData uri="http://schemas.openxmlformats.org/presentationml/2006/ole">
            <mc:AlternateContent xmlns:mc="http://schemas.openxmlformats.org/markup-compatibility/2006">
              <mc:Choice xmlns:v="urn:schemas-microsoft-com:vml" Requires="v">
                <p:oleObj spid="_x0000_s12290" name="Visio" r:id="rId3" imgW="2126086" imgH="2590832" progId="Visio.Drawing.15">
                  <p:embed/>
                </p:oleObj>
              </mc:Choice>
              <mc:Fallback>
                <p:oleObj name="Visio" r:id="rId3" imgW="2126086" imgH="2590832" progId="Visio.Drawing.15">
                  <p:embed/>
                  <p:pic>
                    <p:nvPicPr>
                      <p:cNvPr id="18" name="Object 17">
                        <a:extLst>
                          <a:ext uri="{FF2B5EF4-FFF2-40B4-BE49-F238E27FC236}">
                            <a16:creationId xmlns:a16="http://schemas.microsoft.com/office/drawing/2014/main" id="{33B6D51B-7269-4B9D-9FE0-E071105BD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300" y="1227850"/>
                        <a:ext cx="2204277" cy="2708928"/>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E1D27C91-F9E3-498B-A2BB-DD0520C7E4C5}"/>
              </a:ext>
            </a:extLst>
          </p:cNvPr>
          <p:cNvGraphicFramePr>
            <a:graphicFrameLocks noChangeAspect="1"/>
          </p:cNvGraphicFramePr>
          <p:nvPr/>
        </p:nvGraphicFramePr>
        <p:xfrm>
          <a:off x="4940350" y="1450203"/>
          <a:ext cx="2492088" cy="2373417"/>
        </p:xfrm>
        <a:graphic>
          <a:graphicData uri="http://schemas.openxmlformats.org/presentationml/2006/ole">
            <mc:AlternateContent xmlns:mc="http://schemas.openxmlformats.org/markup-compatibility/2006">
              <mc:Choice xmlns:v="urn:schemas-microsoft-com:vml" Requires="v">
                <p:oleObj spid="_x0000_s12291" name="Visio" r:id="rId5" imgW="2308966" imgH="2209626" progId="Visio.Drawing.15">
                  <p:embed/>
                </p:oleObj>
              </mc:Choice>
              <mc:Fallback>
                <p:oleObj name="Visio" r:id="rId5" imgW="2308966" imgH="2209626" progId="Visio.Drawing.15">
                  <p:embed/>
                  <p:pic>
                    <p:nvPicPr>
                      <p:cNvPr id="19" name="Object 18">
                        <a:extLst>
                          <a:ext uri="{FF2B5EF4-FFF2-40B4-BE49-F238E27FC236}">
                            <a16:creationId xmlns:a16="http://schemas.microsoft.com/office/drawing/2014/main" id="{E1D27C91-F9E3-498B-A2BB-DD0520C7E4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350" y="1450203"/>
                        <a:ext cx="2492088" cy="2373417"/>
                      </a:xfrm>
                      <a:prstGeom prst="rect">
                        <a:avLst/>
                      </a:prstGeom>
                      <a:noFill/>
                    </p:spPr>
                  </p:pic>
                </p:oleObj>
              </mc:Fallback>
            </mc:AlternateContent>
          </a:graphicData>
        </a:graphic>
      </p:graphicFrame>
      <p:graphicFrame>
        <p:nvGraphicFramePr>
          <p:cNvPr id="36" name="Object 35">
            <a:extLst>
              <a:ext uri="{FF2B5EF4-FFF2-40B4-BE49-F238E27FC236}">
                <a16:creationId xmlns:a16="http://schemas.microsoft.com/office/drawing/2014/main" id="{DBCAA5AB-6C0F-489C-B0DB-35EB4F6C1868}"/>
              </a:ext>
            </a:extLst>
          </p:cNvPr>
          <p:cNvGraphicFramePr>
            <a:graphicFrameLocks noChangeAspect="1"/>
          </p:cNvGraphicFramePr>
          <p:nvPr/>
        </p:nvGraphicFramePr>
        <p:xfrm>
          <a:off x="1018300" y="4419246"/>
          <a:ext cx="2218358" cy="2329275"/>
        </p:xfrm>
        <a:graphic>
          <a:graphicData uri="http://schemas.openxmlformats.org/presentationml/2006/ole">
            <mc:AlternateContent xmlns:mc="http://schemas.openxmlformats.org/markup-compatibility/2006">
              <mc:Choice xmlns:v="urn:schemas-microsoft-com:vml" Requires="v">
                <p:oleObj spid="_x0000_s12292" name="Visio" r:id="rId7" imgW="2057613" imgH="2194702" progId="Visio.Drawing.15">
                  <p:embed/>
                </p:oleObj>
              </mc:Choice>
              <mc:Fallback>
                <p:oleObj name="Visio" r:id="rId7" imgW="2057613" imgH="2194702" progId="Visio.Drawing.15">
                  <p:embed/>
                  <p:pic>
                    <p:nvPicPr>
                      <p:cNvPr id="36" name="Object 35">
                        <a:extLst>
                          <a:ext uri="{FF2B5EF4-FFF2-40B4-BE49-F238E27FC236}">
                            <a16:creationId xmlns:a16="http://schemas.microsoft.com/office/drawing/2014/main" id="{DBCAA5AB-6C0F-489C-B0DB-35EB4F6C18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8300" y="4419246"/>
                        <a:ext cx="2218358" cy="2329275"/>
                      </a:xfrm>
                      <a:prstGeom prst="rect">
                        <a:avLst/>
                      </a:prstGeom>
                      <a:noFill/>
                    </p:spPr>
                  </p:pic>
                </p:oleObj>
              </mc:Fallback>
            </mc:AlternateContent>
          </a:graphicData>
        </a:graphic>
      </p:graphicFrame>
      <p:graphicFrame>
        <p:nvGraphicFramePr>
          <p:cNvPr id="37" name="Object 36">
            <a:extLst>
              <a:ext uri="{FF2B5EF4-FFF2-40B4-BE49-F238E27FC236}">
                <a16:creationId xmlns:a16="http://schemas.microsoft.com/office/drawing/2014/main" id="{A738B96F-210B-4E2A-AF08-9BECA8A628A1}"/>
              </a:ext>
            </a:extLst>
          </p:cNvPr>
          <p:cNvGraphicFramePr>
            <a:graphicFrameLocks noChangeAspect="1"/>
          </p:cNvGraphicFramePr>
          <p:nvPr/>
        </p:nvGraphicFramePr>
        <p:xfrm>
          <a:off x="4640770" y="4521552"/>
          <a:ext cx="2910457" cy="1940304"/>
        </p:xfrm>
        <a:graphic>
          <a:graphicData uri="http://schemas.openxmlformats.org/presentationml/2006/ole">
            <mc:AlternateContent xmlns:mc="http://schemas.openxmlformats.org/markup-compatibility/2006">
              <mc:Choice xmlns:v="urn:schemas-microsoft-com:vml" Requires="v">
                <p:oleObj spid="_x0000_s12293" name="Visio" r:id="rId9" imgW="3093649" imgH="2049725" progId="Visio.Drawing.15">
                  <p:embed/>
                </p:oleObj>
              </mc:Choice>
              <mc:Fallback>
                <p:oleObj name="Visio" r:id="rId9" imgW="3093649" imgH="2049725" progId="Visio.Drawing.15">
                  <p:embed/>
                  <p:pic>
                    <p:nvPicPr>
                      <p:cNvPr id="37" name="Object 36">
                        <a:extLst>
                          <a:ext uri="{FF2B5EF4-FFF2-40B4-BE49-F238E27FC236}">
                            <a16:creationId xmlns:a16="http://schemas.microsoft.com/office/drawing/2014/main" id="{A738B96F-210B-4E2A-AF08-9BECA8A628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0770" y="4521552"/>
                        <a:ext cx="2910457" cy="1940304"/>
                      </a:xfrm>
                      <a:prstGeom prst="rect">
                        <a:avLst/>
                      </a:prstGeom>
                      <a:noFill/>
                    </p:spPr>
                  </p:pic>
                </p:oleObj>
              </mc:Fallback>
            </mc:AlternateContent>
          </a:graphicData>
        </a:graphic>
      </p:graphicFrame>
      <p:sp>
        <p:nvSpPr>
          <p:cNvPr id="40" name="Rectangle 39">
            <a:extLst>
              <a:ext uri="{FF2B5EF4-FFF2-40B4-BE49-F238E27FC236}">
                <a16:creationId xmlns:a16="http://schemas.microsoft.com/office/drawing/2014/main" id="{98EEAE20-C80A-4D89-A26F-15F689AC878F}"/>
              </a:ext>
            </a:extLst>
          </p:cNvPr>
          <p:cNvSpPr/>
          <p:nvPr/>
        </p:nvSpPr>
        <p:spPr>
          <a:xfrm>
            <a:off x="2898537" y="1080871"/>
            <a:ext cx="2652329" cy="369332"/>
          </a:xfrm>
          <a:prstGeom prst="rect">
            <a:avLst/>
          </a:prstGeom>
        </p:spPr>
        <p:txBody>
          <a:bodyPr wrap="none">
            <a:spAutoFit/>
          </a:bodyPr>
          <a:lstStyle/>
          <a:p>
            <a:r>
              <a:rPr lang="ro-RO" dirty="0">
                <a:ea typeface="Calibri" panose="020F0502020204030204" pitchFamily="34" charset="0"/>
              </a:rPr>
              <a:t>Angrenaj cilindric exterior</a:t>
            </a:r>
            <a:endParaRPr lang="en-US" dirty="0"/>
          </a:p>
        </p:txBody>
      </p:sp>
      <p:sp>
        <p:nvSpPr>
          <p:cNvPr id="41" name="Rectangle 40">
            <a:extLst>
              <a:ext uri="{FF2B5EF4-FFF2-40B4-BE49-F238E27FC236}">
                <a16:creationId xmlns:a16="http://schemas.microsoft.com/office/drawing/2014/main" id="{831134D3-69BE-4DAE-90D8-D8A728BCB147}"/>
              </a:ext>
            </a:extLst>
          </p:cNvPr>
          <p:cNvSpPr/>
          <p:nvPr/>
        </p:nvSpPr>
        <p:spPr>
          <a:xfrm>
            <a:off x="2943548" y="3949962"/>
            <a:ext cx="2562305" cy="369332"/>
          </a:xfrm>
          <a:prstGeom prst="rect">
            <a:avLst/>
          </a:prstGeom>
        </p:spPr>
        <p:txBody>
          <a:bodyPr wrap="none">
            <a:spAutoFit/>
          </a:bodyPr>
          <a:lstStyle/>
          <a:p>
            <a:r>
              <a:rPr lang="ro-RO" dirty="0">
                <a:ea typeface="Calibri" panose="020F0502020204030204" pitchFamily="34" charset="0"/>
              </a:rPr>
              <a:t>Angrenaj cilindric interior</a:t>
            </a:r>
            <a:endParaRPr lang="en-US" dirty="0"/>
          </a:p>
        </p:txBody>
      </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6F0BFF16-4550-422B-97CE-24EE514D65E0}"/>
                  </a:ext>
                </a:extLst>
              </p:cNvPr>
              <p:cNvSpPr/>
              <p:nvPr/>
            </p:nvSpPr>
            <p:spPr>
              <a:xfrm>
                <a:off x="8444902" y="1782042"/>
                <a:ext cx="2299925" cy="612027"/>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𝑖</m:t>
                          </m:r>
                        </m:e>
                        <m:sub>
                          <m:r>
                            <a:rPr lang="en-US">
                              <a:latin typeface="Cambria Math" panose="02040503050406030204" pitchFamily="18" charset="0"/>
                            </a:rPr>
                            <m:t>12</m:t>
                          </m:r>
                        </m:sub>
                      </m:sSub>
                      <m:r>
                        <a:rPr lang="en-US">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2</m:t>
                              </m:r>
                            </m:sub>
                          </m:sSub>
                        </m:den>
                      </m:f>
                      <m:r>
                        <a:rPr lang="ro-RO" i="1">
                          <a:latin typeface="Cambria Math" panose="02040503050406030204" pitchFamily="18" charset="0"/>
                        </a:rPr>
                        <m:t>=</m:t>
                      </m:r>
                      <m:r>
                        <a:rPr lang="ro-RO"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b="0" i="1" smtClean="0">
                                  <a:latin typeface="Cambria Math" panose="02040503050406030204" pitchFamily="18" charset="0"/>
                                </a:rPr>
                                <m:t>𝑧</m:t>
                              </m:r>
                            </m:e>
                            <m:sub>
                              <m:r>
                                <a:rPr lang="ro-RO" b="0" i="1" smtClean="0">
                                  <a:latin typeface="Cambria Math" panose="02040503050406030204" pitchFamily="18" charset="0"/>
                                </a:rPr>
                                <m:t>2</m:t>
                              </m:r>
                            </m:sub>
                          </m:sSub>
                        </m:num>
                        <m:den>
                          <m:sSub>
                            <m:sSubPr>
                              <m:ctrlPr>
                                <a:rPr lang="en-US" i="1" smtClean="0">
                                  <a:latin typeface="Cambria Math" panose="02040503050406030204" pitchFamily="18" charset="0"/>
                                </a:rPr>
                              </m:ctrlPr>
                            </m:sSubPr>
                            <m:e>
                              <m:r>
                                <a:rPr lang="ro-RO" b="0" i="1" smtClean="0">
                                  <a:latin typeface="Cambria Math" panose="02040503050406030204" pitchFamily="18" charset="0"/>
                                </a:rPr>
                                <m:t>𝑧</m:t>
                              </m:r>
                            </m:e>
                            <m:sub>
                              <m:r>
                                <a:rPr lang="ro-RO" b="0" i="1" smtClean="0">
                                  <a:latin typeface="Cambria Math" panose="02040503050406030204" pitchFamily="18" charset="0"/>
                                </a:rPr>
                                <m:t>1</m:t>
                              </m:r>
                            </m:sub>
                          </m:sSub>
                        </m:den>
                      </m:f>
                      <m:r>
                        <a:rPr lang="ro-RO" b="0" i="1" smtClean="0">
                          <a:latin typeface="Cambria Math" panose="02040503050406030204" pitchFamily="18" charset="0"/>
                        </a:rPr>
                        <m:t>=</m:t>
                      </m:r>
                      <m:r>
                        <a:rPr lang="ro-RO" b="0" i="1" smtClean="0">
                          <a:latin typeface="Cambria Math" panose="02040503050406030204" pitchFamily="18" charset="0"/>
                        </a:rPr>
                        <m:t>𝑎</m:t>
                      </m:r>
                    </m:oMath>
                  </m:oMathPara>
                </a14:m>
                <a:endParaRPr lang="en-US" dirty="0"/>
              </a:p>
            </p:txBody>
          </p:sp>
        </mc:Choice>
        <mc:Fallback xmlns="">
          <p:sp>
            <p:nvSpPr>
              <p:cNvPr id="43" name="Rectangle 42">
                <a:extLst>
                  <a:ext uri="{FF2B5EF4-FFF2-40B4-BE49-F238E27FC236}">
                    <a16:creationId xmlns:a16="http://schemas.microsoft.com/office/drawing/2014/main" id="{6F0BFF16-4550-422B-97CE-24EE514D65E0}"/>
                  </a:ext>
                </a:extLst>
              </p:cNvPr>
              <p:cNvSpPr>
                <a:spLocks noRot="1" noChangeAspect="1" noMove="1" noResize="1" noEditPoints="1" noAdjustHandles="1" noChangeArrowheads="1" noChangeShapeType="1" noTextEdit="1"/>
              </p:cNvSpPr>
              <p:nvPr/>
            </p:nvSpPr>
            <p:spPr>
              <a:xfrm>
                <a:off x="8444902" y="1782042"/>
                <a:ext cx="2299925" cy="612027"/>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78731B69-4CAB-4430-AF3A-0425F2738128}"/>
                  </a:ext>
                </a:extLst>
              </p:cNvPr>
              <p:cNvSpPr/>
              <p:nvPr/>
            </p:nvSpPr>
            <p:spPr>
              <a:xfrm>
                <a:off x="8995872" y="2879753"/>
                <a:ext cx="1293303" cy="566694"/>
              </a:xfrm>
              <a:prstGeom prst="rect">
                <a:avLst/>
              </a:prstGeom>
              <a:ln>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2</m:t>
                          </m:r>
                        </m:sub>
                      </m:sSub>
                      <m:r>
                        <a:rPr lang="ro-RO"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num>
                        <m:den>
                          <m:r>
                            <a:rPr lang="ro-RO" i="1">
                              <a:latin typeface="Cambria Math" panose="02040503050406030204" pitchFamily="18" charset="0"/>
                            </a:rPr>
                            <m:t>𝑎</m:t>
                          </m:r>
                        </m:den>
                      </m:f>
                    </m:oMath>
                  </m:oMathPara>
                </a14:m>
                <a:endParaRPr lang="en-US" dirty="0"/>
              </a:p>
            </p:txBody>
          </p:sp>
        </mc:Choice>
        <mc:Fallback xmlns="">
          <p:sp>
            <p:nvSpPr>
              <p:cNvPr id="44" name="Rectangle 43">
                <a:extLst>
                  <a:ext uri="{FF2B5EF4-FFF2-40B4-BE49-F238E27FC236}">
                    <a16:creationId xmlns:a16="http://schemas.microsoft.com/office/drawing/2014/main" id="{78731B69-4CAB-4430-AF3A-0425F2738128}"/>
                  </a:ext>
                </a:extLst>
              </p:cNvPr>
              <p:cNvSpPr>
                <a:spLocks noRot="1" noChangeAspect="1" noMove="1" noResize="1" noEditPoints="1" noAdjustHandles="1" noChangeArrowheads="1" noChangeShapeType="1" noTextEdit="1"/>
              </p:cNvSpPr>
              <p:nvPr/>
            </p:nvSpPr>
            <p:spPr>
              <a:xfrm>
                <a:off x="8995872" y="2879753"/>
                <a:ext cx="1293303" cy="566694"/>
              </a:xfrm>
              <a:prstGeom prst="rect">
                <a:avLst/>
              </a:prstGeom>
              <a:blipFill>
                <a:blip r:embed="rId12"/>
                <a:stretch>
                  <a:fillRect/>
                </a:stretch>
              </a:blipFill>
              <a:ln>
                <a:solidFill>
                  <a:srgbClr val="0070C0"/>
                </a:solidFill>
              </a:ln>
            </p:spPr>
            <p:txBody>
              <a:bodyPr/>
              <a:lstStyle/>
              <a:p>
                <a:r>
                  <a:rPr lang="en-US">
                    <a:noFill/>
                  </a:rPr>
                  <a:t> </a:t>
                </a:r>
              </a:p>
            </p:txBody>
          </p:sp>
        </mc:Fallback>
      </mc:AlternateContent>
      <p:sp>
        <p:nvSpPr>
          <p:cNvPr id="45" name="Arrow: Right 44">
            <a:extLst>
              <a:ext uri="{FF2B5EF4-FFF2-40B4-BE49-F238E27FC236}">
                <a16:creationId xmlns:a16="http://schemas.microsoft.com/office/drawing/2014/main" id="{63D3889D-6C9C-442D-8BCA-E2D11E1E7166}"/>
              </a:ext>
            </a:extLst>
          </p:cNvPr>
          <p:cNvSpPr/>
          <p:nvPr/>
        </p:nvSpPr>
        <p:spPr>
          <a:xfrm rot="5400000">
            <a:off x="9474328" y="2495629"/>
            <a:ext cx="336393" cy="2825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DBDB88BB-A31E-4B03-A7F1-7530458190DC}"/>
                  </a:ext>
                </a:extLst>
              </p:cNvPr>
              <p:cNvSpPr/>
              <p:nvPr/>
            </p:nvSpPr>
            <p:spPr>
              <a:xfrm>
                <a:off x="8521351" y="4532363"/>
                <a:ext cx="2135841" cy="612027"/>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𝑖</m:t>
                          </m:r>
                        </m:e>
                        <m:sub>
                          <m:r>
                            <a:rPr lang="en-US">
                              <a:latin typeface="Cambria Math" panose="02040503050406030204" pitchFamily="18" charset="0"/>
                            </a:rPr>
                            <m:t>12</m:t>
                          </m:r>
                        </m:sub>
                      </m:sSub>
                      <m:r>
                        <a:rPr lang="en-US">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2</m:t>
                              </m:r>
                            </m:sub>
                          </m:sSub>
                        </m:den>
                      </m:f>
                      <m:r>
                        <a:rPr lang="ro-RO" i="1">
                          <a:latin typeface="Cambria Math" panose="02040503050406030204" pitchFamily="18" charset="0"/>
                        </a:rPr>
                        <m:t>=</m:t>
                      </m:r>
                      <m:r>
                        <a:rPr lang="ro-RO" b="0" i="1" smtClean="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b="0" i="1" smtClean="0">
                                  <a:latin typeface="Cambria Math" panose="02040503050406030204" pitchFamily="18" charset="0"/>
                                </a:rPr>
                                <m:t>𝑧</m:t>
                              </m:r>
                            </m:e>
                            <m:sub>
                              <m:r>
                                <a:rPr lang="ro-RO" b="0" i="1" smtClean="0">
                                  <a:latin typeface="Cambria Math" panose="02040503050406030204" pitchFamily="18" charset="0"/>
                                </a:rPr>
                                <m:t>2</m:t>
                              </m:r>
                            </m:sub>
                          </m:sSub>
                        </m:num>
                        <m:den>
                          <m:sSub>
                            <m:sSubPr>
                              <m:ctrlPr>
                                <a:rPr lang="en-US" i="1" smtClean="0">
                                  <a:latin typeface="Cambria Math" panose="02040503050406030204" pitchFamily="18" charset="0"/>
                                </a:rPr>
                              </m:ctrlPr>
                            </m:sSubPr>
                            <m:e>
                              <m:r>
                                <a:rPr lang="ro-RO" b="0" i="1" smtClean="0">
                                  <a:latin typeface="Cambria Math" panose="02040503050406030204" pitchFamily="18" charset="0"/>
                                </a:rPr>
                                <m:t>𝑧</m:t>
                              </m:r>
                            </m:e>
                            <m:sub>
                              <m:r>
                                <a:rPr lang="ro-RO" b="0" i="1" smtClean="0">
                                  <a:latin typeface="Cambria Math" panose="02040503050406030204" pitchFamily="18" charset="0"/>
                                </a:rPr>
                                <m:t>1</m:t>
                              </m:r>
                            </m:sub>
                          </m:sSub>
                        </m:den>
                      </m:f>
                      <m:r>
                        <a:rPr lang="ro-RO" b="0" i="1" smtClean="0">
                          <a:latin typeface="Cambria Math" panose="02040503050406030204" pitchFamily="18" charset="0"/>
                        </a:rPr>
                        <m:t>=</m:t>
                      </m:r>
                      <m:r>
                        <a:rPr lang="ro-RO" b="0" i="1" smtClean="0">
                          <a:latin typeface="Cambria Math" panose="02040503050406030204" pitchFamily="18" charset="0"/>
                        </a:rPr>
                        <m:t>𝑏</m:t>
                      </m:r>
                    </m:oMath>
                  </m:oMathPara>
                </a14:m>
                <a:endParaRPr lang="en-US" dirty="0"/>
              </a:p>
            </p:txBody>
          </p:sp>
        </mc:Choice>
        <mc:Fallback xmlns="">
          <p:sp>
            <p:nvSpPr>
              <p:cNvPr id="46" name="Rectangle 45">
                <a:extLst>
                  <a:ext uri="{FF2B5EF4-FFF2-40B4-BE49-F238E27FC236}">
                    <a16:creationId xmlns:a16="http://schemas.microsoft.com/office/drawing/2014/main" id="{DBDB88BB-A31E-4B03-A7F1-7530458190DC}"/>
                  </a:ext>
                </a:extLst>
              </p:cNvPr>
              <p:cNvSpPr>
                <a:spLocks noRot="1" noChangeAspect="1" noMove="1" noResize="1" noEditPoints="1" noAdjustHandles="1" noChangeArrowheads="1" noChangeShapeType="1" noTextEdit="1"/>
              </p:cNvSpPr>
              <p:nvPr/>
            </p:nvSpPr>
            <p:spPr>
              <a:xfrm>
                <a:off x="8521351" y="4532363"/>
                <a:ext cx="2135841" cy="612027"/>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D51641D0-8744-4B65-8671-8A1892A5623B}"/>
                  </a:ext>
                </a:extLst>
              </p:cNvPr>
              <p:cNvSpPr/>
              <p:nvPr/>
            </p:nvSpPr>
            <p:spPr>
              <a:xfrm>
                <a:off x="8995872" y="5663612"/>
                <a:ext cx="1081706" cy="566694"/>
              </a:xfrm>
              <a:prstGeom prst="rect">
                <a:avLst/>
              </a:prstGeom>
              <a:ln>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2</m:t>
                          </m:r>
                        </m:sub>
                      </m:sSub>
                      <m:r>
                        <a:rPr lang="ro-RO"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num>
                        <m:den>
                          <m:r>
                            <a:rPr lang="ro-RO" b="0" i="1" smtClean="0">
                              <a:latin typeface="Cambria Math" panose="02040503050406030204" pitchFamily="18" charset="0"/>
                            </a:rPr>
                            <m:t>𝑏</m:t>
                          </m:r>
                        </m:den>
                      </m:f>
                    </m:oMath>
                  </m:oMathPara>
                </a14:m>
                <a:endParaRPr lang="en-US" dirty="0"/>
              </a:p>
            </p:txBody>
          </p:sp>
        </mc:Choice>
        <mc:Fallback xmlns="">
          <p:sp>
            <p:nvSpPr>
              <p:cNvPr id="47" name="Rectangle 46">
                <a:extLst>
                  <a:ext uri="{FF2B5EF4-FFF2-40B4-BE49-F238E27FC236}">
                    <a16:creationId xmlns:a16="http://schemas.microsoft.com/office/drawing/2014/main" id="{D51641D0-8744-4B65-8671-8A1892A5623B}"/>
                  </a:ext>
                </a:extLst>
              </p:cNvPr>
              <p:cNvSpPr>
                <a:spLocks noRot="1" noChangeAspect="1" noMove="1" noResize="1" noEditPoints="1" noAdjustHandles="1" noChangeArrowheads="1" noChangeShapeType="1" noTextEdit="1"/>
              </p:cNvSpPr>
              <p:nvPr/>
            </p:nvSpPr>
            <p:spPr>
              <a:xfrm>
                <a:off x="8995872" y="5663612"/>
                <a:ext cx="1081706" cy="566694"/>
              </a:xfrm>
              <a:prstGeom prst="rect">
                <a:avLst/>
              </a:prstGeom>
              <a:blipFill>
                <a:blip r:embed="rId14"/>
                <a:stretch>
                  <a:fillRect/>
                </a:stretch>
              </a:blipFill>
              <a:ln>
                <a:solidFill>
                  <a:srgbClr val="0070C0"/>
                </a:solidFill>
              </a:ln>
            </p:spPr>
            <p:txBody>
              <a:bodyPr/>
              <a:lstStyle/>
              <a:p>
                <a:r>
                  <a:rPr lang="en-US">
                    <a:noFill/>
                  </a:rPr>
                  <a:t> </a:t>
                </a:r>
              </a:p>
            </p:txBody>
          </p:sp>
        </mc:Fallback>
      </mc:AlternateContent>
      <p:sp>
        <p:nvSpPr>
          <p:cNvPr id="48" name="Arrow: Right 47">
            <a:extLst>
              <a:ext uri="{FF2B5EF4-FFF2-40B4-BE49-F238E27FC236}">
                <a16:creationId xmlns:a16="http://schemas.microsoft.com/office/drawing/2014/main" id="{8648D88E-BCC3-46E9-BDD8-1F80EEB952EF}"/>
              </a:ext>
            </a:extLst>
          </p:cNvPr>
          <p:cNvSpPr/>
          <p:nvPr/>
        </p:nvSpPr>
        <p:spPr>
          <a:xfrm rot="5400000">
            <a:off x="9477476" y="5262719"/>
            <a:ext cx="330097" cy="2825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3E047B70-5EA7-4042-BC29-87C3C244B4FD}"/>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8038FD3-A7DD-4CC8-8B3D-BDE06E6C62CE}"/>
              </a:ext>
            </a:extLst>
          </p:cNvPr>
          <p:cNvSpPr/>
          <p:nvPr/>
        </p:nvSpPr>
        <p:spPr>
          <a:xfrm>
            <a:off x="782673" y="287294"/>
            <a:ext cx="7029297"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ROȚI DINȚATE. ANGRENAJE ORDINARE</a:t>
            </a:r>
            <a:endParaRPr lang="en-US" sz="2400" dirty="0"/>
          </a:p>
        </p:txBody>
      </p:sp>
    </p:spTree>
    <p:extLst>
      <p:ext uri="{BB962C8B-B14F-4D97-AF65-F5344CB8AC3E}">
        <p14:creationId xmlns:p14="http://schemas.microsoft.com/office/powerpoint/2010/main" val="3532518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97B05A-6280-4583-B1A3-D00676C9AFF8}"/>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70499" y="1664073"/>
            <a:ext cx="2888213" cy="2732446"/>
          </a:xfrm>
          <a:prstGeom prst="rect">
            <a:avLst/>
          </a:prstGeom>
          <a:noFill/>
          <a:ln>
            <a:noFill/>
          </a:ln>
        </p:spPr>
      </p:pic>
      <p:graphicFrame>
        <p:nvGraphicFramePr>
          <p:cNvPr id="5" name="Object 4">
            <a:extLst>
              <a:ext uri="{FF2B5EF4-FFF2-40B4-BE49-F238E27FC236}">
                <a16:creationId xmlns:a16="http://schemas.microsoft.com/office/drawing/2014/main" id="{5DE295BF-989E-4998-896E-1DF562ADB0DE}"/>
              </a:ext>
            </a:extLst>
          </p:cNvPr>
          <p:cNvGraphicFramePr>
            <a:graphicFrameLocks noChangeAspect="1"/>
          </p:cNvGraphicFramePr>
          <p:nvPr>
            <p:extLst>
              <p:ext uri="{D42A27DB-BD31-4B8C-83A1-F6EECF244321}">
                <p14:modId xmlns:p14="http://schemas.microsoft.com/office/powerpoint/2010/main" val="544696682"/>
              </p:ext>
            </p:extLst>
          </p:nvPr>
        </p:nvGraphicFramePr>
        <p:xfrm>
          <a:off x="3622349" y="1781152"/>
          <a:ext cx="2764274" cy="2610702"/>
        </p:xfrm>
        <a:graphic>
          <a:graphicData uri="http://schemas.openxmlformats.org/presentationml/2006/ole">
            <mc:AlternateContent xmlns:mc="http://schemas.openxmlformats.org/markup-compatibility/2006">
              <mc:Choice xmlns:v="urn:schemas-microsoft-com:vml" Requires="v">
                <p:oleObj spid="_x0000_s13314" name="Visio" r:id="rId4" imgW="2163938" imgH="2011775" progId="Visio.Drawing.15">
                  <p:embed/>
                </p:oleObj>
              </mc:Choice>
              <mc:Fallback>
                <p:oleObj name="Visio" r:id="rId4" imgW="2163938" imgH="2011775" progId="Visio.Drawing.15">
                  <p:embed/>
                  <p:pic>
                    <p:nvPicPr>
                      <p:cNvPr id="5" name="Object 4">
                        <a:extLst>
                          <a:ext uri="{FF2B5EF4-FFF2-40B4-BE49-F238E27FC236}">
                            <a16:creationId xmlns:a16="http://schemas.microsoft.com/office/drawing/2014/main" id="{5DE295BF-989E-4998-896E-1DF562ADB0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2349" y="1781152"/>
                        <a:ext cx="2764274" cy="2610702"/>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FC8BF4F8-BB71-4394-8D2D-7B4498D64B39}"/>
              </a:ext>
            </a:extLst>
          </p:cNvPr>
          <p:cNvGraphicFramePr>
            <a:graphicFrameLocks noChangeAspect="1"/>
          </p:cNvGraphicFramePr>
          <p:nvPr>
            <p:extLst>
              <p:ext uri="{D42A27DB-BD31-4B8C-83A1-F6EECF244321}">
                <p14:modId xmlns:p14="http://schemas.microsoft.com/office/powerpoint/2010/main" val="3908493767"/>
              </p:ext>
            </p:extLst>
          </p:nvPr>
        </p:nvGraphicFramePr>
        <p:xfrm>
          <a:off x="880968" y="4893446"/>
          <a:ext cx="2888214" cy="1444107"/>
        </p:xfrm>
        <a:graphic>
          <a:graphicData uri="http://schemas.openxmlformats.org/presentationml/2006/ole">
            <mc:AlternateContent xmlns:mc="http://schemas.openxmlformats.org/markup-compatibility/2006">
              <mc:Choice xmlns:v="urn:schemas-microsoft-com:vml" Requires="v">
                <p:oleObj spid="_x0000_s13315" name="Visio" r:id="rId6" imgW="2415717" imgH="1234440" progId="Visio.Drawing.15">
                  <p:embed/>
                </p:oleObj>
              </mc:Choice>
              <mc:Fallback>
                <p:oleObj name="Visio" r:id="rId6" imgW="2415717" imgH="1234440" progId="Visio.Drawing.15">
                  <p:embed/>
                  <p:pic>
                    <p:nvPicPr>
                      <p:cNvPr id="6" name="Object 5">
                        <a:extLst>
                          <a:ext uri="{FF2B5EF4-FFF2-40B4-BE49-F238E27FC236}">
                            <a16:creationId xmlns:a16="http://schemas.microsoft.com/office/drawing/2014/main" id="{FC8BF4F8-BB71-4394-8D2D-7B4498D64B39}"/>
                          </a:ext>
                        </a:extLst>
                      </p:cNvPr>
                      <p:cNvPicPr>
                        <a:picLocks noChangeAspect="1" noChangeArrowheads="1"/>
                      </p:cNvPicPr>
                      <p:nvPr/>
                    </p:nvPicPr>
                    <p:blipFill>
                      <a:blip r:embed="rId7"/>
                      <a:srcRect/>
                      <a:stretch>
                        <a:fillRect/>
                      </a:stretch>
                    </p:blipFill>
                    <p:spPr bwMode="auto">
                      <a:xfrm>
                        <a:off x="880968" y="4893446"/>
                        <a:ext cx="2888214" cy="1444107"/>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93417C6-480E-47E9-A929-9ACE19D0E4A4}"/>
                  </a:ext>
                </a:extLst>
              </p:cNvPr>
              <p:cNvSpPr/>
              <p:nvPr/>
            </p:nvSpPr>
            <p:spPr>
              <a:xfrm>
                <a:off x="4718265" y="5309485"/>
                <a:ext cx="2569229" cy="612027"/>
              </a:xfrm>
              <a:prstGeom prst="rect">
                <a:avLst/>
              </a:prstGeom>
              <a:ln>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𝑖</m:t>
                          </m:r>
                        </m:e>
                        <m:sub>
                          <m:r>
                            <a:rPr lang="en-US">
                              <a:latin typeface="Cambria Math" panose="02040503050406030204" pitchFamily="18" charset="0"/>
                            </a:rPr>
                            <m:t>12</m:t>
                          </m:r>
                        </m:sub>
                      </m:sSub>
                      <m:r>
                        <a:rPr lang="en-US">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2</m:t>
                              </m:r>
                            </m:sub>
                          </m:sSub>
                        </m:den>
                      </m:f>
                      <m:r>
                        <a:rPr lang="ro-RO"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b="0" i="1" smtClean="0">
                                  <a:latin typeface="Cambria Math" panose="02040503050406030204" pitchFamily="18" charset="0"/>
                                </a:rPr>
                                <m:t>𝑧</m:t>
                              </m:r>
                            </m:e>
                            <m:sub>
                              <m:r>
                                <a:rPr lang="ro-RO" b="0" i="0" smtClean="0">
                                  <a:latin typeface="Cambria Math" panose="02040503050406030204" pitchFamily="18" charset="0"/>
                                </a:rPr>
                                <m:t>2</m:t>
                              </m:r>
                            </m:sub>
                          </m:sSub>
                        </m:num>
                        <m:den>
                          <m:sSub>
                            <m:sSubPr>
                              <m:ctrlPr>
                                <a:rPr lang="en-US" i="1">
                                  <a:latin typeface="Cambria Math" panose="02040503050406030204" pitchFamily="18" charset="0"/>
                                </a:rPr>
                              </m:ctrlPr>
                            </m:sSubPr>
                            <m:e>
                              <m:r>
                                <a:rPr lang="ro-RO" b="0" i="1" smtClean="0">
                                  <a:latin typeface="Cambria Math" panose="02040503050406030204" pitchFamily="18" charset="0"/>
                                </a:rPr>
                                <m:t>𝑧</m:t>
                              </m:r>
                            </m:e>
                            <m:sub>
                              <m:r>
                                <a:rPr lang="ro-RO" b="0" i="0" smtClean="0">
                                  <a:latin typeface="Cambria Math" panose="02040503050406030204" pitchFamily="18" charset="0"/>
                                </a:rPr>
                                <m:t>1</m:t>
                              </m:r>
                            </m:sub>
                          </m:sSub>
                        </m:den>
                      </m:f>
                      <m:r>
                        <a:rPr lang="ro-RO" b="0" i="1" smtClean="0">
                          <a:latin typeface="Cambria Math" panose="02040503050406030204" pitchFamily="18" charset="0"/>
                        </a:rPr>
                        <m:t>=</m:t>
                      </m:r>
                      <m:r>
                        <a:rPr lang="ro-RO" i="1">
                          <a:latin typeface="Cambria Math" panose="02040503050406030204" pitchFamily="18" charset="0"/>
                        </a:rPr>
                        <m:t>𝑐𝑜𝑛𝑠𝑡</m:t>
                      </m:r>
                      <m:r>
                        <a:rPr lang="ro-RO" i="1">
                          <a:latin typeface="Cambria Math" panose="02040503050406030204" pitchFamily="18" charset="0"/>
                        </a:rPr>
                        <m:t>.</m:t>
                      </m:r>
                    </m:oMath>
                  </m:oMathPara>
                </a14:m>
                <a:endParaRPr lang="en-US" dirty="0"/>
              </a:p>
            </p:txBody>
          </p:sp>
        </mc:Choice>
        <mc:Fallback xmlns="">
          <p:sp>
            <p:nvSpPr>
              <p:cNvPr id="7" name="Rectangle 6">
                <a:extLst>
                  <a:ext uri="{FF2B5EF4-FFF2-40B4-BE49-F238E27FC236}">
                    <a16:creationId xmlns:a16="http://schemas.microsoft.com/office/drawing/2014/main" id="{E93417C6-480E-47E9-A929-9ACE19D0E4A4}"/>
                  </a:ext>
                </a:extLst>
              </p:cNvPr>
              <p:cNvSpPr>
                <a:spLocks noRot="1" noChangeAspect="1" noMove="1" noResize="1" noEditPoints="1" noAdjustHandles="1" noChangeArrowheads="1" noChangeShapeType="1" noTextEdit="1"/>
              </p:cNvSpPr>
              <p:nvPr/>
            </p:nvSpPr>
            <p:spPr>
              <a:xfrm>
                <a:off x="4718265" y="5309485"/>
                <a:ext cx="2569229" cy="612027"/>
              </a:xfrm>
              <a:prstGeom prst="rect">
                <a:avLst/>
              </a:prstGeom>
              <a:blipFill>
                <a:blip r:embed="rId8"/>
                <a:stretch>
                  <a:fillRect/>
                </a:stretch>
              </a:blipFill>
              <a:ln>
                <a:solidFill>
                  <a:srgbClr val="0070C0"/>
                </a:solidFill>
              </a:ln>
            </p:spPr>
            <p:txBody>
              <a:bodyPr/>
              <a:lstStyle/>
              <a:p>
                <a:r>
                  <a:rPr lang="en-US">
                    <a:noFill/>
                  </a:rPr>
                  <a:t> </a:t>
                </a:r>
              </a:p>
            </p:txBody>
          </p:sp>
        </mc:Fallback>
      </mc:AlternateContent>
      <p:sp>
        <p:nvSpPr>
          <p:cNvPr id="12" name="Rectangle 11">
            <a:extLst>
              <a:ext uri="{FF2B5EF4-FFF2-40B4-BE49-F238E27FC236}">
                <a16:creationId xmlns:a16="http://schemas.microsoft.com/office/drawing/2014/main" id="{141954EC-3137-4369-8685-7796D9143D45}"/>
              </a:ext>
            </a:extLst>
          </p:cNvPr>
          <p:cNvSpPr/>
          <p:nvPr/>
        </p:nvSpPr>
        <p:spPr>
          <a:xfrm>
            <a:off x="2400072" y="1044716"/>
            <a:ext cx="2360967" cy="369332"/>
          </a:xfrm>
          <a:prstGeom prst="rect">
            <a:avLst/>
          </a:prstGeom>
        </p:spPr>
        <p:txBody>
          <a:bodyPr wrap="none">
            <a:spAutoFit/>
          </a:bodyPr>
          <a:lstStyle/>
          <a:p>
            <a:r>
              <a:rPr lang="ro-RO" dirty="0">
                <a:ea typeface="Calibri" panose="020F0502020204030204" pitchFamily="34" charset="0"/>
              </a:rPr>
              <a:t>Angrenaj conic exterior</a:t>
            </a:r>
            <a:endParaRPr lang="en-US" dirty="0"/>
          </a:p>
        </p:txBody>
      </p:sp>
      <p:sp>
        <p:nvSpPr>
          <p:cNvPr id="15" name="Rectangle 14">
            <a:extLst>
              <a:ext uri="{FF2B5EF4-FFF2-40B4-BE49-F238E27FC236}">
                <a16:creationId xmlns:a16="http://schemas.microsoft.com/office/drawing/2014/main" id="{44FDA7ED-20BA-4440-9C89-688F6AEFB42D}"/>
              </a:ext>
            </a:extLst>
          </p:cNvPr>
          <p:cNvSpPr/>
          <p:nvPr/>
        </p:nvSpPr>
        <p:spPr>
          <a:xfrm>
            <a:off x="7580118" y="980171"/>
            <a:ext cx="3551963" cy="369332"/>
          </a:xfrm>
          <a:prstGeom prst="rect">
            <a:avLst/>
          </a:prstGeom>
        </p:spPr>
        <p:txBody>
          <a:bodyPr wrap="square">
            <a:spAutoFit/>
          </a:bodyPr>
          <a:lstStyle/>
          <a:p>
            <a:r>
              <a:rPr lang="ro-RO" dirty="0">
                <a:ea typeface="Calibri" panose="020F0502020204030204" pitchFamily="34" charset="0"/>
              </a:rPr>
              <a:t>Angrenaj cu axe încrucișate</a:t>
            </a:r>
            <a:endParaRPr lang="en-US" dirty="0"/>
          </a:p>
        </p:txBody>
      </p:sp>
      <p:graphicFrame>
        <p:nvGraphicFramePr>
          <p:cNvPr id="16" name="Object 15">
            <a:extLst>
              <a:ext uri="{FF2B5EF4-FFF2-40B4-BE49-F238E27FC236}">
                <a16:creationId xmlns:a16="http://schemas.microsoft.com/office/drawing/2014/main" id="{EC0B7948-308D-4BEB-8E5E-50055863A2F5}"/>
              </a:ext>
            </a:extLst>
          </p:cNvPr>
          <p:cNvGraphicFramePr>
            <a:graphicFrameLocks noChangeAspect="1"/>
          </p:cNvGraphicFramePr>
          <p:nvPr>
            <p:extLst>
              <p:ext uri="{D42A27DB-BD31-4B8C-83A1-F6EECF244321}">
                <p14:modId xmlns:p14="http://schemas.microsoft.com/office/powerpoint/2010/main" val="1631721253"/>
              </p:ext>
            </p:extLst>
          </p:nvPr>
        </p:nvGraphicFramePr>
        <p:xfrm>
          <a:off x="7900408" y="1546122"/>
          <a:ext cx="2610701" cy="2610701"/>
        </p:xfrm>
        <a:graphic>
          <a:graphicData uri="http://schemas.openxmlformats.org/presentationml/2006/ole">
            <mc:AlternateContent xmlns:mc="http://schemas.openxmlformats.org/markup-compatibility/2006">
              <mc:Choice xmlns:v="urn:schemas-microsoft-com:vml" Requires="v">
                <p:oleObj spid="_x0000_s13316" name="Visio" r:id="rId9" imgW="2392751" imgH="2430930" progId="Visio.Drawing.15">
                  <p:embed/>
                </p:oleObj>
              </mc:Choice>
              <mc:Fallback>
                <p:oleObj name="Visio" r:id="rId9" imgW="2392751" imgH="2430930" progId="Visio.Drawing.15">
                  <p:embed/>
                  <p:pic>
                    <p:nvPicPr>
                      <p:cNvPr id="16" name="Object 15">
                        <a:extLst>
                          <a:ext uri="{FF2B5EF4-FFF2-40B4-BE49-F238E27FC236}">
                            <a16:creationId xmlns:a16="http://schemas.microsoft.com/office/drawing/2014/main" id="{EC0B7948-308D-4BEB-8E5E-50055863A2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0408" y="1546122"/>
                        <a:ext cx="2610701" cy="2610701"/>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1E1A529A-546A-491B-A842-863394E741E3}"/>
              </a:ext>
            </a:extLst>
          </p:cNvPr>
          <p:cNvGraphicFramePr>
            <a:graphicFrameLocks noChangeAspect="1"/>
          </p:cNvGraphicFramePr>
          <p:nvPr>
            <p:extLst>
              <p:ext uri="{D42A27DB-BD31-4B8C-83A1-F6EECF244321}">
                <p14:modId xmlns:p14="http://schemas.microsoft.com/office/powerpoint/2010/main" val="867213277"/>
              </p:ext>
            </p:extLst>
          </p:nvPr>
        </p:nvGraphicFramePr>
        <p:xfrm>
          <a:off x="8161665" y="4353442"/>
          <a:ext cx="2535252" cy="1984111"/>
        </p:xfrm>
        <a:graphic>
          <a:graphicData uri="http://schemas.openxmlformats.org/presentationml/2006/ole">
            <mc:AlternateContent xmlns:mc="http://schemas.openxmlformats.org/markup-compatibility/2006">
              <mc:Choice xmlns:v="urn:schemas-microsoft-com:vml" Requires="v">
                <p:oleObj spid="_x0000_s13317" name="Visio" r:id="rId11" imgW="2789133" imgH="2103025" progId="Visio.Drawing.15">
                  <p:embed/>
                </p:oleObj>
              </mc:Choice>
              <mc:Fallback>
                <p:oleObj name="Visio" r:id="rId11" imgW="2789133" imgH="2103025" progId="Visio.Drawing.15">
                  <p:embed/>
                  <p:pic>
                    <p:nvPicPr>
                      <p:cNvPr id="17" name="Object 16">
                        <a:extLst>
                          <a:ext uri="{FF2B5EF4-FFF2-40B4-BE49-F238E27FC236}">
                            <a16:creationId xmlns:a16="http://schemas.microsoft.com/office/drawing/2014/main" id="{1E1A529A-546A-491B-A842-863394E741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665" y="4353442"/>
                        <a:ext cx="2535252" cy="1984111"/>
                      </a:xfrm>
                      <a:prstGeom prst="rect">
                        <a:avLst/>
                      </a:prstGeom>
                      <a:noFill/>
                    </p:spPr>
                  </p:pic>
                </p:oleObj>
              </mc:Fallback>
            </mc:AlternateContent>
          </a:graphicData>
        </a:graphic>
      </p:graphicFrame>
      <p:cxnSp>
        <p:nvCxnSpPr>
          <p:cNvPr id="18" name="Straight Connector 17">
            <a:extLst>
              <a:ext uri="{FF2B5EF4-FFF2-40B4-BE49-F238E27FC236}">
                <a16:creationId xmlns:a16="http://schemas.microsoft.com/office/drawing/2014/main" id="{2E2B3F65-3640-4BD9-9C6A-09476D3A758A}"/>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04BB6CB-AC13-493A-B8F8-C6FAF9FFDDA5}"/>
              </a:ext>
            </a:extLst>
          </p:cNvPr>
          <p:cNvSpPr/>
          <p:nvPr/>
        </p:nvSpPr>
        <p:spPr>
          <a:xfrm>
            <a:off x="782673" y="287294"/>
            <a:ext cx="7175169"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ROȚI DINȚATE. ANGRENAJE ORDINARE</a:t>
            </a:r>
            <a:endParaRPr lang="en-US" sz="2400" dirty="0"/>
          </a:p>
        </p:txBody>
      </p:sp>
    </p:spTree>
    <p:extLst>
      <p:ext uri="{BB962C8B-B14F-4D97-AF65-F5344CB8AC3E}">
        <p14:creationId xmlns:p14="http://schemas.microsoft.com/office/powerpoint/2010/main" val="4084351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0FF5C8-71D4-4565-9E0C-48F53B7AD29C}"/>
              </a:ext>
            </a:extLst>
          </p:cNvPr>
          <p:cNvSpPr/>
          <p:nvPr/>
        </p:nvSpPr>
        <p:spPr>
          <a:xfrm>
            <a:off x="537186" y="323917"/>
            <a:ext cx="1912703" cy="461665"/>
          </a:xfrm>
          <a:prstGeom prst="rect">
            <a:avLst/>
          </a:prstGeom>
        </p:spPr>
        <p:txBody>
          <a:bodyPr wrap="none">
            <a:spAutoFit/>
          </a:bodyPr>
          <a:lstStyle/>
          <a:p>
            <a:r>
              <a:rPr lang="ro-RO" sz="2400" dirty="0"/>
              <a:t>BIBLIOGRAFIE</a:t>
            </a:r>
            <a:endParaRPr lang="en-US" sz="2400" dirty="0"/>
          </a:p>
        </p:txBody>
      </p:sp>
      <p:sp>
        <p:nvSpPr>
          <p:cNvPr id="25" name="Rectangle 24">
            <a:extLst>
              <a:ext uri="{FF2B5EF4-FFF2-40B4-BE49-F238E27FC236}">
                <a16:creationId xmlns:a16="http://schemas.microsoft.com/office/drawing/2014/main" id="{0182552E-1D1A-403B-AB8C-8994C4CA1A92}"/>
              </a:ext>
            </a:extLst>
          </p:cNvPr>
          <p:cNvSpPr/>
          <p:nvPr/>
        </p:nvSpPr>
        <p:spPr>
          <a:xfrm>
            <a:off x="795793" y="1811570"/>
            <a:ext cx="10600413" cy="3234860"/>
          </a:xfrm>
          <a:prstGeom prst="rect">
            <a:avLst/>
          </a:prstGeom>
        </p:spPr>
        <p:txBody>
          <a:bodyPr wrap="square">
            <a:spAutoFit/>
          </a:bodyPr>
          <a:lstStyle/>
          <a:p>
            <a:pPr marL="457200" indent="-457200">
              <a:lnSpc>
                <a:spcPct val="150000"/>
              </a:lnSpc>
              <a:buAutoNum type="arabicPeriod"/>
            </a:pPr>
            <a:r>
              <a:rPr lang="ro-RO" dirty="0">
                <a:solidFill>
                  <a:srgbClr val="000000"/>
                </a:solidFill>
                <a:latin typeface="Calibri" panose="020F0502020204030204" pitchFamily="34" charset="0"/>
              </a:rPr>
              <a:t>Viorel </a:t>
            </a:r>
            <a:r>
              <a:rPr lang="en-US" dirty="0" err="1">
                <a:solidFill>
                  <a:srgbClr val="000000"/>
                </a:solidFill>
                <a:latin typeface="Calibri" panose="020F0502020204030204" pitchFamily="34" charset="0"/>
              </a:rPr>
              <a:t>Handra</a:t>
            </a:r>
            <a:r>
              <a:rPr lang="en-US" dirty="0">
                <a:solidFill>
                  <a:srgbClr val="000000"/>
                </a:solidFill>
                <a:latin typeface="Calibri" panose="020F0502020204030204" pitchFamily="34" charset="0"/>
              </a:rPr>
              <a:t>-Luca, </a:t>
            </a:r>
            <a:r>
              <a:rPr lang="ro-RO" dirty="0">
                <a:solidFill>
                  <a:srgbClr val="000000"/>
                </a:solidFill>
                <a:latin typeface="Calibri" panose="020F0502020204030204" pitchFamily="34" charset="0"/>
              </a:rPr>
              <a:t> Ion-Aurel Stoica </a:t>
            </a:r>
            <a:r>
              <a:rPr lang="en-US" dirty="0">
                <a:solidFill>
                  <a:srgbClr val="000000"/>
                </a:solidFill>
                <a:latin typeface="Calibri" panose="020F0502020204030204" pitchFamily="34" charset="0"/>
              </a:rPr>
              <a:t>– </a:t>
            </a:r>
            <a:r>
              <a:rPr lang="en-US" i="1" dirty="0" err="1">
                <a:solidFill>
                  <a:srgbClr val="000000"/>
                </a:solidFill>
                <a:latin typeface="Calibri" panose="020F0502020204030204" pitchFamily="34" charset="0"/>
              </a:rPr>
              <a:t>Introducere</a:t>
            </a:r>
            <a:r>
              <a:rPr lang="en-US" i="1" dirty="0">
                <a:solidFill>
                  <a:srgbClr val="000000"/>
                </a:solidFill>
                <a:latin typeface="Calibri" panose="020F0502020204030204" pitchFamily="34" charset="0"/>
              </a:rPr>
              <a:t> </a:t>
            </a:r>
            <a:r>
              <a:rPr lang="en-US" i="1" dirty="0" err="1">
                <a:solidFill>
                  <a:srgbClr val="000000"/>
                </a:solidFill>
                <a:latin typeface="Calibri" panose="020F0502020204030204" pitchFamily="34" charset="0"/>
              </a:rPr>
              <a:t>în</a:t>
            </a:r>
            <a:r>
              <a:rPr lang="en-US" i="1" dirty="0">
                <a:solidFill>
                  <a:srgbClr val="000000"/>
                </a:solidFill>
                <a:latin typeface="Calibri" panose="020F0502020204030204" pitchFamily="34" charset="0"/>
              </a:rPr>
              <a:t> </a:t>
            </a:r>
            <a:r>
              <a:rPr lang="en-US" i="1" dirty="0" err="1">
                <a:solidFill>
                  <a:srgbClr val="000000"/>
                </a:solidFill>
                <a:latin typeface="Calibri" panose="020F0502020204030204" pitchFamily="34" charset="0"/>
              </a:rPr>
              <a:t>teoria</a:t>
            </a:r>
            <a:r>
              <a:rPr lang="en-US" i="1" dirty="0">
                <a:solidFill>
                  <a:srgbClr val="000000"/>
                </a:solidFill>
                <a:latin typeface="Calibri" panose="020F0502020204030204" pitchFamily="34" charset="0"/>
              </a:rPr>
              <a:t> </a:t>
            </a:r>
            <a:r>
              <a:rPr lang="en-US" i="1" dirty="0" err="1">
                <a:solidFill>
                  <a:srgbClr val="000000"/>
                </a:solidFill>
                <a:latin typeface="Calibri" panose="020F0502020204030204" pitchFamily="34" charset="0"/>
              </a:rPr>
              <a:t>mecanismelor</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Editura</a:t>
            </a:r>
            <a:r>
              <a:rPr lang="en-US" dirty="0">
                <a:solidFill>
                  <a:srgbClr val="000000"/>
                </a:solidFill>
                <a:latin typeface="Calibri" panose="020F0502020204030204" pitchFamily="34" charset="0"/>
              </a:rPr>
              <a:t> Dacia, Cluj-Napoca, vol. I</a:t>
            </a:r>
            <a:r>
              <a:rPr lang="ro-RO" dirty="0">
                <a:solidFill>
                  <a:srgbClr val="000000"/>
                </a:solidFill>
                <a:latin typeface="Calibri" panose="020F0502020204030204" pitchFamily="34" charset="0"/>
              </a:rPr>
              <a:t> și II</a:t>
            </a:r>
            <a:r>
              <a:rPr lang="en-US" dirty="0">
                <a:solidFill>
                  <a:srgbClr val="000000"/>
                </a:solidFill>
                <a:latin typeface="Calibri" panose="020F0502020204030204" pitchFamily="34" charset="0"/>
              </a:rPr>
              <a:t> 198</a:t>
            </a:r>
            <a:r>
              <a:rPr lang="ro-RO" dirty="0">
                <a:solidFill>
                  <a:srgbClr val="000000"/>
                </a:solidFill>
                <a:latin typeface="Calibri" panose="020F0502020204030204" pitchFamily="34" charset="0"/>
              </a:rPr>
              <a:t>3</a:t>
            </a:r>
          </a:p>
          <a:p>
            <a:pPr marL="457200" indent="-457200">
              <a:lnSpc>
                <a:spcPct val="150000"/>
              </a:lnSpc>
              <a:buAutoNum type="arabicPeriod"/>
            </a:pPr>
            <a:r>
              <a:rPr lang="ro-RO" dirty="0">
                <a:solidFill>
                  <a:srgbClr val="000000"/>
                </a:solidFill>
                <a:latin typeface="Calibri" panose="020F0502020204030204" pitchFamily="34" charset="0"/>
              </a:rPr>
              <a:t>Viorel </a:t>
            </a:r>
            <a:r>
              <a:rPr lang="en-US" dirty="0" err="1">
                <a:solidFill>
                  <a:srgbClr val="000000"/>
                </a:solidFill>
                <a:latin typeface="Calibri" panose="020F0502020204030204" pitchFamily="34" charset="0"/>
              </a:rPr>
              <a:t>Handra</a:t>
            </a:r>
            <a:r>
              <a:rPr lang="en-US" dirty="0">
                <a:solidFill>
                  <a:srgbClr val="000000"/>
                </a:solidFill>
                <a:latin typeface="Calibri" panose="020F0502020204030204" pitchFamily="34" charset="0"/>
              </a:rPr>
              <a:t>-Luca</a:t>
            </a:r>
            <a:r>
              <a:rPr lang="ro-RO" dirty="0">
                <a:solidFill>
                  <a:srgbClr val="000000"/>
                </a:solidFill>
                <a:latin typeface="Calibri" panose="020F0502020204030204" pitchFamily="34" charset="0"/>
              </a:rPr>
              <a:t> – </a:t>
            </a:r>
            <a:r>
              <a:rPr lang="ro-RO" i="1" dirty="0">
                <a:solidFill>
                  <a:srgbClr val="000000"/>
                </a:solidFill>
                <a:latin typeface="Calibri" panose="020F0502020204030204" pitchFamily="34" charset="0"/>
              </a:rPr>
              <a:t>Organe de mașini și mecanisme,  </a:t>
            </a:r>
            <a:r>
              <a:rPr lang="ro-RO" dirty="0">
                <a:solidFill>
                  <a:srgbClr val="000000"/>
                </a:solidFill>
                <a:latin typeface="Calibri" panose="020F0502020204030204" pitchFamily="34" charset="0"/>
              </a:rPr>
              <a:t>Editura Didactică și Pedagogică, București 1975</a:t>
            </a:r>
          </a:p>
          <a:p>
            <a:pPr marL="457200" indent="-457200">
              <a:lnSpc>
                <a:spcPct val="150000"/>
              </a:lnSpc>
              <a:buAutoNum type="arabicPeriod"/>
            </a:pPr>
            <a:r>
              <a:rPr lang="ro-RO" dirty="0">
                <a:solidFill>
                  <a:srgbClr val="000000"/>
                </a:solidFill>
                <a:latin typeface="Calibri" panose="020F0502020204030204" pitchFamily="34" charset="0"/>
              </a:rPr>
              <a:t>Viorel </a:t>
            </a:r>
            <a:r>
              <a:rPr lang="en-US" dirty="0" err="1">
                <a:solidFill>
                  <a:srgbClr val="000000"/>
                </a:solidFill>
                <a:latin typeface="Calibri" panose="020F0502020204030204" pitchFamily="34" charset="0"/>
              </a:rPr>
              <a:t>Handra</a:t>
            </a:r>
            <a:r>
              <a:rPr lang="en-US" dirty="0">
                <a:solidFill>
                  <a:srgbClr val="000000"/>
                </a:solidFill>
                <a:latin typeface="Calibri" panose="020F0502020204030204" pitchFamily="34" charset="0"/>
              </a:rPr>
              <a:t>-Luca</a:t>
            </a:r>
            <a:r>
              <a:rPr lang="ro-RO" dirty="0">
                <a:solidFill>
                  <a:srgbClr val="000000"/>
                </a:solidFill>
                <a:latin typeface="Calibri" panose="020F0502020204030204" pitchFamily="34" charset="0"/>
              </a:rPr>
              <a:t> – </a:t>
            </a:r>
            <a:r>
              <a:rPr lang="ro-RO" i="1" dirty="0">
                <a:solidFill>
                  <a:srgbClr val="000000"/>
                </a:solidFill>
                <a:latin typeface="Calibri" panose="020F0502020204030204" pitchFamily="34" charset="0"/>
              </a:rPr>
              <a:t>Funcțiile de transmitere în studiul mecanismelor</a:t>
            </a:r>
            <a:r>
              <a:rPr lang="ro-RO" dirty="0">
                <a:solidFill>
                  <a:srgbClr val="000000"/>
                </a:solidFill>
                <a:latin typeface="Calibri" panose="020F0502020204030204" pitchFamily="34" charset="0"/>
              </a:rPr>
              <a:t>, Editura Academiei, București 1983</a:t>
            </a:r>
          </a:p>
          <a:p>
            <a:pPr marL="457200" indent="-457200">
              <a:lnSpc>
                <a:spcPct val="150000"/>
              </a:lnSpc>
              <a:buAutoNum type="arabicPeriod"/>
            </a:pPr>
            <a:r>
              <a:rPr lang="ro-RO" dirty="0">
                <a:solidFill>
                  <a:srgbClr val="000000"/>
                </a:solidFill>
                <a:latin typeface="Calibri" panose="020F0502020204030204" pitchFamily="34" charset="0"/>
              </a:rPr>
              <a:t>Imre </a:t>
            </a:r>
            <a:r>
              <a:rPr lang="en-US" dirty="0" err="1">
                <a:solidFill>
                  <a:srgbClr val="000000"/>
                </a:solidFill>
                <a:latin typeface="Calibri" panose="020F0502020204030204" pitchFamily="34" charset="0"/>
              </a:rPr>
              <a:t>Szekely</a:t>
            </a:r>
            <a:r>
              <a:rPr lang="en-US" dirty="0">
                <a:solidFill>
                  <a:srgbClr val="000000"/>
                </a:solidFill>
                <a:latin typeface="Calibri" panose="020F0502020204030204" pitchFamily="34" charset="0"/>
              </a:rPr>
              <a:t>, </a:t>
            </a:r>
            <a:r>
              <a:rPr lang="ro-RO" dirty="0">
                <a:solidFill>
                  <a:srgbClr val="000000"/>
                </a:solidFill>
                <a:latin typeface="Calibri" panose="020F0502020204030204" pitchFamily="34" charset="0"/>
              </a:rPr>
              <a:t>Andrei </a:t>
            </a:r>
            <a:r>
              <a:rPr lang="en-US" dirty="0">
                <a:solidFill>
                  <a:srgbClr val="000000"/>
                </a:solidFill>
                <a:latin typeface="Calibri" panose="020F0502020204030204" pitchFamily="34" charset="0"/>
              </a:rPr>
              <a:t>Dali</a:t>
            </a:r>
            <a:r>
              <a:rPr lang="ro-RO"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 </a:t>
            </a:r>
            <a:r>
              <a:rPr lang="en-US" i="1" dirty="0">
                <a:solidFill>
                  <a:srgbClr val="000000"/>
                </a:solidFill>
                <a:latin typeface="Calibri" panose="020F0502020204030204" pitchFamily="34" charset="0"/>
              </a:rPr>
              <a:t>Mecanisme</a:t>
            </a:r>
            <a:r>
              <a:rPr lang="en-US" dirty="0">
                <a:solidFill>
                  <a:srgbClr val="000000"/>
                </a:solidFill>
                <a:latin typeface="Calibri" panose="020F0502020204030204" pitchFamily="34" charset="0"/>
              </a:rPr>
              <a:t>, Ed</a:t>
            </a:r>
            <a:r>
              <a:rPr lang="ro-RO" dirty="0" err="1">
                <a:solidFill>
                  <a:srgbClr val="000000"/>
                </a:solidFill>
                <a:latin typeface="Calibri" panose="020F0502020204030204" pitchFamily="34" charset="0"/>
              </a:rPr>
              <a:t>itura</a:t>
            </a:r>
            <a:r>
              <a:rPr lang="ro-RO"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UTPres</a:t>
            </a:r>
            <a:r>
              <a:rPr lang="ro-RO" dirty="0">
                <a:solidFill>
                  <a:srgbClr val="000000"/>
                </a:solidFill>
                <a:latin typeface="Calibri" panose="020F0502020204030204" pitchFamily="34" charset="0"/>
              </a:rPr>
              <a:t>s</a:t>
            </a:r>
            <a:r>
              <a:rPr lang="en-US" dirty="0">
                <a:solidFill>
                  <a:srgbClr val="000000"/>
                </a:solidFill>
                <a:latin typeface="Calibri" panose="020F0502020204030204" pitchFamily="34" charset="0"/>
              </a:rPr>
              <a:t>, Cluj-Napoca, 1993</a:t>
            </a:r>
            <a:endParaRPr lang="ro-RO" dirty="0">
              <a:solidFill>
                <a:srgbClr val="000000"/>
              </a:solidFill>
              <a:latin typeface="Calibri" panose="020F0502020204030204" pitchFamily="34" charset="0"/>
            </a:endParaRPr>
          </a:p>
          <a:p>
            <a:pPr marL="457200" indent="-457200">
              <a:lnSpc>
                <a:spcPct val="150000"/>
              </a:lnSpc>
              <a:buAutoNum type="arabicPeriod"/>
            </a:pPr>
            <a:r>
              <a:rPr lang="en-US" dirty="0" err="1"/>
              <a:t>Dudiţă</a:t>
            </a:r>
            <a:r>
              <a:rPr lang="en-US" dirty="0"/>
              <a:t>, Fl., </a:t>
            </a:r>
            <a:r>
              <a:rPr lang="en-US" dirty="0" err="1"/>
              <a:t>ş.a</a:t>
            </a:r>
            <a:r>
              <a:rPr lang="en-US" dirty="0"/>
              <a:t>., </a:t>
            </a:r>
            <a:r>
              <a:rPr lang="en-US" i="1" dirty="0" err="1"/>
              <a:t>Mecanisme</a:t>
            </a:r>
            <a:r>
              <a:rPr lang="en-US" i="1" dirty="0"/>
              <a:t> articulate, </a:t>
            </a:r>
            <a:r>
              <a:rPr lang="en-US" i="1" dirty="0" err="1"/>
              <a:t>inventică</a:t>
            </a:r>
            <a:r>
              <a:rPr lang="en-US" i="1" dirty="0"/>
              <a:t>, </a:t>
            </a:r>
            <a:r>
              <a:rPr lang="en-US" i="1" dirty="0" err="1"/>
              <a:t>cinematică</a:t>
            </a:r>
            <a:r>
              <a:rPr lang="en-US" dirty="0"/>
              <a:t>, Ed</a:t>
            </a:r>
            <a:r>
              <a:rPr lang="ro-RO" dirty="0" err="1"/>
              <a:t>itura</a:t>
            </a:r>
            <a:r>
              <a:rPr lang="ro-RO" dirty="0"/>
              <a:t> </a:t>
            </a:r>
            <a:r>
              <a:rPr lang="en-US" dirty="0" err="1"/>
              <a:t>Tehnică</a:t>
            </a:r>
            <a:r>
              <a:rPr lang="en-US" dirty="0"/>
              <a:t>, </a:t>
            </a:r>
            <a:r>
              <a:rPr lang="en-US" dirty="0" err="1"/>
              <a:t>Bucureşti</a:t>
            </a:r>
            <a:r>
              <a:rPr lang="en-US" dirty="0"/>
              <a:t>, 1989. </a:t>
            </a:r>
          </a:p>
          <a:p>
            <a:r>
              <a:rPr lang="en-US" dirty="0"/>
              <a:t>	</a:t>
            </a:r>
          </a:p>
          <a:p>
            <a:pPr marL="457200" indent="-457200">
              <a:lnSpc>
                <a:spcPct val="150000"/>
              </a:lnSpc>
              <a:buAutoNum type="arabicPeriod"/>
            </a:pPr>
            <a:endParaRPr lang="ro-RO" dirty="0">
              <a:solidFill>
                <a:srgbClr val="000000"/>
              </a:solidFill>
              <a:latin typeface="Calibri" panose="020F0502020204030204" pitchFamily="34" charset="0"/>
            </a:endParaRPr>
          </a:p>
        </p:txBody>
      </p:sp>
      <p:cxnSp>
        <p:nvCxnSpPr>
          <p:cNvPr id="5" name="Straight Connector 4">
            <a:extLst>
              <a:ext uri="{FF2B5EF4-FFF2-40B4-BE49-F238E27FC236}">
                <a16:creationId xmlns:a16="http://schemas.microsoft.com/office/drawing/2014/main" id="{CB3BFFFA-8D6B-4244-94F6-265C5E5DA64C}"/>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330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260F2008-D316-4614-B8A8-E511BBC7DDFF}"/>
              </a:ext>
            </a:extLst>
          </p:cNvPr>
          <p:cNvSpPr txBox="1"/>
          <p:nvPr/>
        </p:nvSpPr>
        <p:spPr>
          <a:xfrm>
            <a:off x="477341" y="938672"/>
            <a:ext cx="10954138" cy="1477328"/>
          </a:xfrm>
          <a:prstGeom prst="rect">
            <a:avLst/>
          </a:prstGeom>
          <a:noFill/>
        </p:spPr>
        <p:txBody>
          <a:bodyPr wrap="square" rtlCol="0">
            <a:spAutoFit/>
          </a:bodyPr>
          <a:lstStyle/>
          <a:p>
            <a:pPr algn="just" defTabSz="449263"/>
            <a:r>
              <a:rPr lang="ro-RO" dirty="0"/>
              <a:t>	</a:t>
            </a:r>
            <a:r>
              <a:rPr lang="en-US" dirty="0" err="1"/>
              <a:t>Pentru</a:t>
            </a:r>
            <a:r>
              <a:rPr lang="en-US" dirty="0"/>
              <a:t> </a:t>
            </a:r>
            <a:r>
              <a:rPr lang="en-US" dirty="0" err="1"/>
              <a:t>cre</a:t>
            </a:r>
            <a:r>
              <a:rPr lang="ro-RO" dirty="0"/>
              <a:t>ș</a:t>
            </a:r>
            <a:r>
              <a:rPr lang="en-US" dirty="0" err="1"/>
              <a:t>terea</a:t>
            </a:r>
            <a:r>
              <a:rPr lang="en-US" dirty="0"/>
              <a:t> </a:t>
            </a:r>
            <a:r>
              <a:rPr lang="en-US" dirty="0" err="1"/>
              <a:t>valorii</a:t>
            </a:r>
            <a:r>
              <a:rPr lang="en-US" dirty="0"/>
              <a:t> </a:t>
            </a:r>
            <a:r>
              <a:rPr lang="en-US" dirty="0" err="1"/>
              <a:t>raportului</a:t>
            </a:r>
            <a:r>
              <a:rPr lang="en-US" dirty="0"/>
              <a:t> de </a:t>
            </a:r>
            <a:r>
              <a:rPr lang="en-US" dirty="0" err="1"/>
              <a:t>transmitere</a:t>
            </a:r>
            <a:r>
              <a:rPr lang="ro-RO" dirty="0"/>
              <a:t> se leagă între ele mai multe angrenaje simple, formând astfel un </a:t>
            </a:r>
            <a:r>
              <a:rPr lang="ro-RO" i="1" dirty="0"/>
              <a:t>sistem de angrenaje </a:t>
            </a:r>
            <a:r>
              <a:rPr lang="ro-RO" dirty="0"/>
              <a:t>(tren de angrenaje). Dacă axele tuturor roților sunt fixe sistemul de angrenaje se numește ordinar. </a:t>
            </a:r>
          </a:p>
          <a:p>
            <a:pPr algn="just" defTabSz="541338"/>
            <a:r>
              <a:rPr lang="ro-RO" dirty="0"/>
              <a:t>	Într-un sistem de angrenaje se cunosc numerele de dinți ale roților dințate și se determină raportul total de transmitere între prima și ultima roată dințată.</a:t>
            </a:r>
            <a:endParaRPr lang="en-US" dirty="0"/>
          </a:p>
        </p:txBody>
      </p:sp>
      <p:pic>
        <p:nvPicPr>
          <p:cNvPr id="34" name="Picture 33">
            <a:extLst>
              <a:ext uri="{FF2B5EF4-FFF2-40B4-BE49-F238E27FC236}">
                <a16:creationId xmlns:a16="http://schemas.microsoft.com/office/drawing/2014/main" id="{36340BB5-1A0D-4275-A3B9-C352D99B873F}"/>
              </a:ext>
            </a:extLst>
          </p:cNvPr>
          <p:cNvPicPr>
            <a:picLocks noChangeAspect="1"/>
          </p:cNvPicPr>
          <p:nvPr/>
        </p:nvPicPr>
        <p:blipFill>
          <a:blip r:embed="rId2"/>
          <a:stretch>
            <a:fillRect/>
          </a:stretch>
        </p:blipFill>
        <p:spPr>
          <a:xfrm>
            <a:off x="589412" y="2572204"/>
            <a:ext cx="4376046" cy="2926473"/>
          </a:xfrm>
          <a:prstGeom prst="rect">
            <a:avLst/>
          </a:prstGeom>
        </p:spPr>
      </p:pic>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0DFD4A0D-0F34-4110-AC5E-40892054BD9C}"/>
                  </a:ext>
                </a:extLst>
              </p:cNvPr>
              <p:cNvSpPr/>
              <p:nvPr/>
            </p:nvSpPr>
            <p:spPr>
              <a:xfrm>
                <a:off x="314596" y="5631353"/>
                <a:ext cx="5639814" cy="5845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700" i="1" smtClean="0">
                              <a:latin typeface="Cambria Math" panose="02040503050406030204" pitchFamily="18" charset="0"/>
                            </a:rPr>
                          </m:ctrlPr>
                        </m:sSubPr>
                        <m:e>
                          <m:r>
                            <a:rPr lang="en-US" sz="1700" i="1">
                              <a:latin typeface="Cambria Math" panose="02040503050406030204" pitchFamily="18" charset="0"/>
                            </a:rPr>
                            <m:t>𝑖</m:t>
                          </m:r>
                        </m:e>
                        <m:sub>
                          <m:r>
                            <a:rPr lang="en-US" sz="1700">
                              <a:latin typeface="Cambria Math" panose="02040503050406030204" pitchFamily="18" charset="0"/>
                            </a:rPr>
                            <m:t>1</m:t>
                          </m:r>
                          <m:r>
                            <a:rPr lang="ro-RO" sz="1700" b="0" i="1" smtClean="0">
                              <a:latin typeface="Cambria Math" panose="02040503050406030204" pitchFamily="18" charset="0"/>
                            </a:rPr>
                            <m:t>𝑛</m:t>
                          </m:r>
                        </m:sub>
                      </m:sSub>
                      <m:r>
                        <a:rPr lang="en-US" sz="1700">
                          <a:latin typeface="Cambria Math" panose="02040503050406030204" pitchFamily="18" charset="0"/>
                        </a:rPr>
                        <m:t>= </m:t>
                      </m:r>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en-US" sz="1700" i="1">
                                  <a:latin typeface="Cambria Math" panose="02040503050406030204" pitchFamily="18" charset="0"/>
                                </a:rPr>
                                <m:t>𝜔</m:t>
                              </m:r>
                            </m:e>
                            <m:sub>
                              <m:r>
                                <a:rPr lang="en-US" sz="1700">
                                  <a:latin typeface="Cambria Math" panose="02040503050406030204" pitchFamily="18" charset="0"/>
                                </a:rPr>
                                <m:t>1</m:t>
                              </m:r>
                            </m:sub>
                          </m:sSub>
                        </m:num>
                        <m:den>
                          <m:sSub>
                            <m:sSubPr>
                              <m:ctrlPr>
                                <a:rPr lang="en-US" sz="1700" i="1" smtClean="0">
                                  <a:latin typeface="Cambria Math" panose="02040503050406030204" pitchFamily="18" charset="0"/>
                                </a:rPr>
                              </m:ctrlPr>
                            </m:sSubPr>
                            <m:e>
                              <m:r>
                                <a:rPr lang="en-US" sz="1700" i="1">
                                  <a:latin typeface="Cambria Math" panose="02040503050406030204" pitchFamily="18" charset="0"/>
                                </a:rPr>
                                <m:t>𝜔</m:t>
                              </m:r>
                            </m:e>
                            <m:sub>
                              <m:r>
                                <m:rPr>
                                  <m:sty m:val="p"/>
                                </m:rPr>
                                <a:rPr lang="ro-RO" sz="1700" b="0" i="0" smtClean="0">
                                  <a:latin typeface="Cambria Math" panose="02040503050406030204" pitchFamily="18" charset="0"/>
                                </a:rPr>
                                <m:t>n</m:t>
                              </m:r>
                            </m:sub>
                          </m:sSub>
                        </m:den>
                      </m:f>
                      <m:r>
                        <a:rPr lang="ro-RO" sz="1700" i="1">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𝑖</m:t>
                          </m:r>
                        </m:e>
                        <m:sub>
                          <m:r>
                            <a:rPr lang="en-US" sz="1700">
                              <a:latin typeface="Cambria Math" panose="02040503050406030204" pitchFamily="18" charset="0"/>
                            </a:rPr>
                            <m:t>1</m:t>
                          </m:r>
                          <m:r>
                            <a:rPr lang="ro-RO" sz="1700" b="0" i="1" smtClean="0">
                              <a:latin typeface="Cambria Math" panose="02040503050406030204" pitchFamily="18" charset="0"/>
                            </a:rPr>
                            <m:t>2</m:t>
                          </m:r>
                        </m:sub>
                      </m:sSub>
                      <m:sSub>
                        <m:sSubPr>
                          <m:ctrlPr>
                            <a:rPr lang="en-US" sz="1700" i="1">
                              <a:latin typeface="Cambria Math" panose="02040503050406030204" pitchFamily="18" charset="0"/>
                            </a:rPr>
                          </m:ctrlPr>
                        </m:sSubPr>
                        <m:e>
                          <m:r>
                            <a:rPr lang="en-US" sz="1700" i="1">
                              <a:latin typeface="Cambria Math" panose="02040503050406030204" pitchFamily="18" charset="0"/>
                            </a:rPr>
                            <m:t>𝑖</m:t>
                          </m:r>
                        </m:e>
                        <m:sub>
                          <m:r>
                            <a:rPr lang="ro-RO" sz="1700" b="0" i="0" smtClean="0">
                              <a:latin typeface="Cambria Math" panose="02040503050406030204" pitchFamily="18" charset="0"/>
                            </a:rPr>
                            <m:t>34</m:t>
                          </m:r>
                        </m:sub>
                      </m:sSub>
                      <m:r>
                        <a:rPr lang="ro-RO" sz="1700" b="0" i="1" smtClean="0">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𝑖</m:t>
                          </m:r>
                        </m:e>
                        <m:sub>
                          <m:r>
                            <a:rPr lang="ro-RO" sz="1700" i="1">
                              <a:latin typeface="Cambria Math" panose="02040503050406030204" pitchFamily="18" charset="0"/>
                            </a:rPr>
                            <m:t>𝑛</m:t>
                          </m:r>
                          <m:r>
                            <a:rPr lang="ro-RO" sz="1700" b="0" i="1" smtClean="0">
                              <a:latin typeface="Cambria Math" panose="02040503050406030204" pitchFamily="18" charset="0"/>
                            </a:rPr>
                            <m:t>−1,</m:t>
                          </m:r>
                          <m:r>
                            <a:rPr lang="ro-RO" sz="1700" b="0" i="1" smtClean="0">
                              <a:latin typeface="Cambria Math" panose="02040503050406030204" pitchFamily="18" charset="0"/>
                            </a:rPr>
                            <m:t>𝑛</m:t>
                          </m:r>
                        </m:sub>
                      </m:sSub>
                      <m:r>
                        <a:rPr lang="ro-RO" sz="1700" b="0" i="1" smtClean="0">
                          <a:latin typeface="Cambria Math" panose="02040503050406030204" pitchFamily="18" charset="0"/>
                        </a:rPr>
                        <m:t>=</m:t>
                      </m:r>
                      <m:sSup>
                        <m:sSupPr>
                          <m:ctrlPr>
                            <a:rPr lang="ro-RO" sz="1700" b="0" i="1" smtClean="0">
                              <a:latin typeface="Cambria Math" panose="02040503050406030204" pitchFamily="18" charset="0"/>
                            </a:rPr>
                          </m:ctrlPr>
                        </m:sSupPr>
                        <m:e>
                          <m:d>
                            <m:dPr>
                              <m:ctrlPr>
                                <a:rPr lang="ro-RO" sz="1700" b="0" i="1" smtClean="0">
                                  <a:latin typeface="Cambria Math" panose="02040503050406030204" pitchFamily="18" charset="0"/>
                                </a:rPr>
                              </m:ctrlPr>
                            </m:dPr>
                            <m:e>
                              <m:r>
                                <a:rPr lang="ro-RO" sz="1700" b="0" i="1" smtClean="0">
                                  <a:latin typeface="Cambria Math" panose="02040503050406030204" pitchFamily="18" charset="0"/>
                                </a:rPr>
                                <m:t>−1</m:t>
                              </m:r>
                            </m:e>
                          </m:d>
                        </m:e>
                        <m:sup>
                          <m:r>
                            <a:rPr lang="ro-RO" sz="1700" b="0" i="1" smtClean="0">
                              <a:latin typeface="Cambria Math" panose="02040503050406030204" pitchFamily="18" charset="0"/>
                            </a:rPr>
                            <m:t>𝑚</m:t>
                          </m:r>
                        </m:sup>
                      </m:sSup>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ro-RO" sz="1700" i="1">
                                  <a:latin typeface="Cambria Math" panose="02040503050406030204" pitchFamily="18" charset="0"/>
                                </a:rPr>
                                <m:t>𝑧</m:t>
                              </m:r>
                            </m:e>
                            <m:sub>
                              <m:r>
                                <a:rPr lang="ro-RO" sz="1700" i="1">
                                  <a:latin typeface="Cambria Math" panose="02040503050406030204" pitchFamily="18" charset="0"/>
                                </a:rPr>
                                <m:t>2</m:t>
                              </m:r>
                            </m:sub>
                          </m:sSub>
                          <m:sSub>
                            <m:sSubPr>
                              <m:ctrlPr>
                                <a:rPr lang="en-US" sz="1700" i="1">
                                  <a:latin typeface="Cambria Math" panose="02040503050406030204" pitchFamily="18" charset="0"/>
                                </a:rPr>
                              </m:ctrlPr>
                            </m:sSubPr>
                            <m:e>
                              <m:r>
                                <a:rPr lang="ro-RO" sz="1700" i="1">
                                  <a:latin typeface="Cambria Math" panose="02040503050406030204" pitchFamily="18" charset="0"/>
                                </a:rPr>
                                <m:t>𝑧</m:t>
                              </m:r>
                            </m:e>
                            <m:sub>
                              <m:r>
                                <a:rPr lang="ro-RO" sz="1700" b="0" i="1" smtClean="0">
                                  <a:latin typeface="Cambria Math" panose="02040503050406030204" pitchFamily="18" charset="0"/>
                                </a:rPr>
                                <m:t>4</m:t>
                              </m:r>
                            </m:sub>
                          </m:sSub>
                          <m:r>
                            <a:rPr lang="ro-RO" sz="1700" b="0" i="1" smtClean="0">
                              <a:latin typeface="Cambria Math" panose="02040503050406030204" pitchFamily="18" charset="0"/>
                            </a:rPr>
                            <m:t>…</m:t>
                          </m:r>
                          <m:sSub>
                            <m:sSubPr>
                              <m:ctrlPr>
                                <a:rPr lang="en-US" sz="1700" i="1">
                                  <a:latin typeface="Cambria Math" panose="02040503050406030204" pitchFamily="18" charset="0"/>
                                </a:rPr>
                              </m:ctrlPr>
                            </m:sSubPr>
                            <m:e>
                              <m:r>
                                <a:rPr lang="ro-RO" sz="1700" i="1">
                                  <a:latin typeface="Cambria Math" panose="02040503050406030204" pitchFamily="18" charset="0"/>
                                </a:rPr>
                                <m:t>𝑧</m:t>
                              </m:r>
                            </m:e>
                            <m:sub>
                              <m:r>
                                <a:rPr lang="ro-RO" sz="1700" b="0" i="1" smtClean="0">
                                  <a:latin typeface="Cambria Math" panose="02040503050406030204" pitchFamily="18" charset="0"/>
                                </a:rPr>
                                <m:t>𝑛</m:t>
                              </m:r>
                            </m:sub>
                          </m:sSub>
                        </m:num>
                        <m:den>
                          <m:sSub>
                            <m:sSubPr>
                              <m:ctrlPr>
                                <a:rPr lang="en-US" sz="1700" i="1">
                                  <a:latin typeface="Cambria Math" panose="02040503050406030204" pitchFamily="18" charset="0"/>
                                </a:rPr>
                              </m:ctrlPr>
                            </m:sSubPr>
                            <m:e>
                              <m:r>
                                <a:rPr lang="ro-RO" sz="1700" i="1">
                                  <a:latin typeface="Cambria Math" panose="02040503050406030204" pitchFamily="18" charset="0"/>
                                </a:rPr>
                                <m:t>𝑧</m:t>
                              </m:r>
                            </m:e>
                            <m:sub>
                              <m:r>
                                <a:rPr lang="ro-RO" sz="1700" i="1">
                                  <a:latin typeface="Cambria Math" panose="02040503050406030204" pitchFamily="18" charset="0"/>
                                </a:rPr>
                                <m:t>1</m:t>
                              </m:r>
                            </m:sub>
                          </m:sSub>
                          <m:sSub>
                            <m:sSubPr>
                              <m:ctrlPr>
                                <a:rPr lang="en-US" sz="1700" i="1">
                                  <a:latin typeface="Cambria Math" panose="02040503050406030204" pitchFamily="18" charset="0"/>
                                </a:rPr>
                              </m:ctrlPr>
                            </m:sSubPr>
                            <m:e>
                              <m:r>
                                <a:rPr lang="ro-RO" sz="1700" i="1">
                                  <a:latin typeface="Cambria Math" panose="02040503050406030204" pitchFamily="18" charset="0"/>
                                </a:rPr>
                                <m:t>𝑧</m:t>
                              </m:r>
                            </m:e>
                            <m:sub>
                              <m:r>
                                <a:rPr lang="ro-RO" sz="1700" b="0" i="1" smtClean="0">
                                  <a:latin typeface="Cambria Math" panose="02040503050406030204" pitchFamily="18" charset="0"/>
                                </a:rPr>
                                <m:t>3</m:t>
                              </m:r>
                            </m:sub>
                          </m:sSub>
                          <m:r>
                            <a:rPr lang="ro-RO" sz="1700" b="0" i="1" smtClean="0">
                              <a:latin typeface="Cambria Math" panose="02040503050406030204" pitchFamily="18" charset="0"/>
                            </a:rPr>
                            <m:t>…</m:t>
                          </m:r>
                          <m:sSub>
                            <m:sSubPr>
                              <m:ctrlPr>
                                <a:rPr lang="en-US" sz="1700" i="1">
                                  <a:latin typeface="Cambria Math" panose="02040503050406030204" pitchFamily="18" charset="0"/>
                                </a:rPr>
                              </m:ctrlPr>
                            </m:sSubPr>
                            <m:e>
                              <m:r>
                                <a:rPr lang="ro-RO" sz="1700" i="1">
                                  <a:latin typeface="Cambria Math" panose="02040503050406030204" pitchFamily="18" charset="0"/>
                                </a:rPr>
                                <m:t>𝑧</m:t>
                              </m:r>
                            </m:e>
                            <m:sub>
                              <m:r>
                                <a:rPr lang="ro-RO" sz="1700" i="1">
                                  <a:latin typeface="Cambria Math" panose="02040503050406030204" pitchFamily="18" charset="0"/>
                                </a:rPr>
                                <m:t>𝑛</m:t>
                              </m:r>
                              <m:r>
                                <a:rPr lang="ro-RO" sz="1700" b="0" i="1" smtClean="0">
                                  <a:latin typeface="Cambria Math" panose="02040503050406030204" pitchFamily="18" charset="0"/>
                                </a:rPr>
                                <m:t>−1</m:t>
                              </m:r>
                            </m:sub>
                          </m:sSub>
                        </m:den>
                      </m:f>
                      <m:r>
                        <a:rPr lang="ro-RO" sz="1700" i="1">
                          <a:latin typeface="Cambria Math" panose="02040503050406030204" pitchFamily="18" charset="0"/>
                        </a:rPr>
                        <m:t>=</m:t>
                      </m:r>
                      <m:r>
                        <a:rPr lang="ro-RO" sz="1700" b="0" i="1" smtClean="0">
                          <a:latin typeface="Cambria Math" panose="02040503050406030204" pitchFamily="18" charset="0"/>
                        </a:rPr>
                        <m:t>𝑐𝑜𝑛𝑠𝑡</m:t>
                      </m:r>
                    </m:oMath>
                  </m:oMathPara>
                </a14:m>
                <a:endParaRPr lang="en-US" sz="1700" dirty="0"/>
              </a:p>
            </p:txBody>
          </p:sp>
        </mc:Choice>
        <mc:Fallback xmlns="">
          <p:sp>
            <p:nvSpPr>
              <p:cNvPr id="35" name="Rectangle 34">
                <a:extLst>
                  <a:ext uri="{FF2B5EF4-FFF2-40B4-BE49-F238E27FC236}">
                    <a16:creationId xmlns:a16="http://schemas.microsoft.com/office/drawing/2014/main" id="{0DFD4A0D-0F34-4110-AC5E-40892054BD9C}"/>
                  </a:ext>
                </a:extLst>
              </p:cNvPr>
              <p:cNvSpPr>
                <a:spLocks noRot="1" noChangeAspect="1" noMove="1" noResize="1" noEditPoints="1" noAdjustHandles="1" noChangeArrowheads="1" noChangeShapeType="1" noTextEdit="1"/>
              </p:cNvSpPr>
              <p:nvPr/>
            </p:nvSpPr>
            <p:spPr>
              <a:xfrm>
                <a:off x="314596" y="5631353"/>
                <a:ext cx="5639814" cy="584519"/>
              </a:xfrm>
              <a:prstGeom prst="rect">
                <a:avLst/>
              </a:prstGeom>
              <a:blipFill>
                <a:blip r:embed="rId3"/>
                <a:stretch>
                  <a:fillRect/>
                </a:stretch>
              </a:blipFill>
            </p:spPr>
            <p:txBody>
              <a:bodyPr/>
              <a:lstStyle/>
              <a:p>
                <a:r>
                  <a:rPr lang="en-US">
                    <a:noFill/>
                  </a:rPr>
                  <a:t> </a:t>
                </a:r>
              </a:p>
            </p:txBody>
          </p:sp>
        </mc:Fallback>
      </mc:AlternateContent>
      <p:pic>
        <p:nvPicPr>
          <p:cNvPr id="38" name="Picture 37">
            <a:extLst>
              <a:ext uri="{FF2B5EF4-FFF2-40B4-BE49-F238E27FC236}">
                <a16:creationId xmlns:a16="http://schemas.microsoft.com/office/drawing/2014/main" id="{A6F17D44-3DBA-45F6-93A0-DE3385C8F1CB}"/>
              </a:ext>
            </a:extLst>
          </p:cNvPr>
          <p:cNvPicPr>
            <a:picLocks noChangeAspect="1"/>
          </p:cNvPicPr>
          <p:nvPr/>
        </p:nvPicPr>
        <p:blipFill>
          <a:blip r:embed="rId4"/>
          <a:stretch>
            <a:fillRect/>
          </a:stretch>
        </p:blipFill>
        <p:spPr>
          <a:xfrm>
            <a:off x="6271653" y="3512975"/>
            <a:ext cx="5456713" cy="1760549"/>
          </a:xfrm>
          <a:prstGeom prst="rect">
            <a:avLst/>
          </a:prstGeom>
        </p:spPr>
      </p:pic>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A37495D4-4087-4B74-B904-01AB3E42E69B}"/>
                  </a:ext>
                </a:extLst>
              </p:cNvPr>
              <p:cNvSpPr/>
              <p:nvPr/>
            </p:nvSpPr>
            <p:spPr>
              <a:xfrm>
                <a:off x="6431240" y="5632764"/>
                <a:ext cx="4639796" cy="583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700" i="1" smtClean="0">
                              <a:latin typeface="Cambria Math" panose="02040503050406030204" pitchFamily="18" charset="0"/>
                            </a:rPr>
                          </m:ctrlPr>
                        </m:sSubPr>
                        <m:e>
                          <m:r>
                            <a:rPr lang="en-US" sz="1700" i="1">
                              <a:latin typeface="Cambria Math" panose="02040503050406030204" pitchFamily="18" charset="0"/>
                            </a:rPr>
                            <m:t>𝑖</m:t>
                          </m:r>
                        </m:e>
                        <m:sub>
                          <m:r>
                            <a:rPr lang="en-US" sz="1700">
                              <a:latin typeface="Cambria Math" panose="02040503050406030204" pitchFamily="18" charset="0"/>
                            </a:rPr>
                            <m:t>1</m:t>
                          </m:r>
                          <m:r>
                            <a:rPr lang="ro-RO" sz="1700" b="0" i="1" smtClean="0">
                              <a:latin typeface="Cambria Math" panose="02040503050406030204" pitchFamily="18" charset="0"/>
                            </a:rPr>
                            <m:t>𝑛</m:t>
                          </m:r>
                        </m:sub>
                      </m:sSub>
                      <m:r>
                        <a:rPr lang="en-US" sz="1700">
                          <a:latin typeface="Cambria Math" panose="02040503050406030204" pitchFamily="18" charset="0"/>
                        </a:rPr>
                        <m:t>= </m:t>
                      </m:r>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en-US" sz="1700" i="1">
                                  <a:latin typeface="Cambria Math" panose="02040503050406030204" pitchFamily="18" charset="0"/>
                                </a:rPr>
                                <m:t>𝜔</m:t>
                              </m:r>
                            </m:e>
                            <m:sub>
                              <m:r>
                                <a:rPr lang="en-US" sz="1700">
                                  <a:latin typeface="Cambria Math" panose="02040503050406030204" pitchFamily="18" charset="0"/>
                                </a:rPr>
                                <m:t>1</m:t>
                              </m:r>
                            </m:sub>
                          </m:sSub>
                        </m:num>
                        <m:den>
                          <m:sSub>
                            <m:sSubPr>
                              <m:ctrlPr>
                                <a:rPr lang="en-US" sz="1700" i="1" smtClean="0">
                                  <a:latin typeface="Cambria Math" panose="02040503050406030204" pitchFamily="18" charset="0"/>
                                </a:rPr>
                              </m:ctrlPr>
                            </m:sSubPr>
                            <m:e>
                              <m:r>
                                <a:rPr lang="en-US" sz="1700" i="1">
                                  <a:latin typeface="Cambria Math" panose="02040503050406030204" pitchFamily="18" charset="0"/>
                                </a:rPr>
                                <m:t>𝜔</m:t>
                              </m:r>
                            </m:e>
                            <m:sub>
                              <m:r>
                                <m:rPr>
                                  <m:sty m:val="p"/>
                                </m:rPr>
                                <a:rPr lang="ro-RO" sz="1700" b="0" i="0" smtClean="0">
                                  <a:latin typeface="Cambria Math" panose="02040503050406030204" pitchFamily="18" charset="0"/>
                                </a:rPr>
                                <m:t>n</m:t>
                              </m:r>
                            </m:sub>
                          </m:sSub>
                        </m:den>
                      </m:f>
                      <m:r>
                        <a:rPr lang="ro-RO" sz="1700" i="1">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𝑖</m:t>
                          </m:r>
                        </m:e>
                        <m:sub>
                          <m:r>
                            <a:rPr lang="en-US" sz="1700">
                              <a:latin typeface="Cambria Math" panose="02040503050406030204" pitchFamily="18" charset="0"/>
                            </a:rPr>
                            <m:t>1</m:t>
                          </m:r>
                          <m:r>
                            <a:rPr lang="ro-RO" sz="1700" b="0" i="1" smtClean="0">
                              <a:latin typeface="Cambria Math" panose="02040503050406030204" pitchFamily="18" charset="0"/>
                            </a:rPr>
                            <m:t>2</m:t>
                          </m:r>
                        </m:sub>
                      </m:sSub>
                      <m:sSub>
                        <m:sSubPr>
                          <m:ctrlPr>
                            <a:rPr lang="en-US" sz="1700" i="1">
                              <a:latin typeface="Cambria Math" panose="02040503050406030204" pitchFamily="18" charset="0"/>
                            </a:rPr>
                          </m:ctrlPr>
                        </m:sSubPr>
                        <m:e>
                          <m:r>
                            <a:rPr lang="en-US" sz="1700" i="1">
                              <a:latin typeface="Cambria Math" panose="02040503050406030204" pitchFamily="18" charset="0"/>
                            </a:rPr>
                            <m:t>𝑖</m:t>
                          </m:r>
                        </m:e>
                        <m:sub>
                          <m:r>
                            <a:rPr lang="ro-RO" sz="1700" b="0" i="0" smtClean="0">
                              <a:latin typeface="Cambria Math" panose="02040503050406030204" pitchFamily="18" charset="0"/>
                            </a:rPr>
                            <m:t>2</m:t>
                          </m:r>
                          <m:r>
                            <a:rPr lang="ro-RO" sz="1700" b="0" i="1" smtClean="0">
                              <a:latin typeface="Cambria Math" panose="02040503050406030204" pitchFamily="18" charset="0"/>
                            </a:rPr>
                            <m:t>3</m:t>
                          </m:r>
                        </m:sub>
                      </m:sSub>
                      <m:r>
                        <a:rPr lang="ro-RO" sz="1700" b="0" i="1" smtClean="0">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𝑖</m:t>
                          </m:r>
                        </m:e>
                        <m:sub>
                          <m:r>
                            <a:rPr lang="ro-RO" sz="1700" i="1">
                              <a:latin typeface="Cambria Math" panose="02040503050406030204" pitchFamily="18" charset="0"/>
                            </a:rPr>
                            <m:t>𝑛</m:t>
                          </m:r>
                          <m:r>
                            <a:rPr lang="ro-RO" sz="1700" b="0" i="1" smtClean="0">
                              <a:latin typeface="Cambria Math" panose="02040503050406030204" pitchFamily="18" charset="0"/>
                            </a:rPr>
                            <m:t>−1,</m:t>
                          </m:r>
                          <m:r>
                            <a:rPr lang="ro-RO" sz="1700" b="0" i="1" smtClean="0">
                              <a:latin typeface="Cambria Math" panose="02040503050406030204" pitchFamily="18" charset="0"/>
                            </a:rPr>
                            <m:t>𝑛</m:t>
                          </m:r>
                        </m:sub>
                      </m:sSub>
                      <m:r>
                        <a:rPr lang="ro-RO" sz="1700" b="0" i="1" smtClean="0">
                          <a:latin typeface="Cambria Math" panose="02040503050406030204" pitchFamily="18" charset="0"/>
                        </a:rPr>
                        <m:t>=</m:t>
                      </m:r>
                      <m:sSup>
                        <m:sSupPr>
                          <m:ctrlPr>
                            <a:rPr lang="ro-RO" sz="1700" b="0" i="1" smtClean="0">
                              <a:latin typeface="Cambria Math" panose="02040503050406030204" pitchFamily="18" charset="0"/>
                            </a:rPr>
                          </m:ctrlPr>
                        </m:sSupPr>
                        <m:e>
                          <m:d>
                            <m:dPr>
                              <m:ctrlPr>
                                <a:rPr lang="ro-RO" sz="1700" b="0" i="1" smtClean="0">
                                  <a:latin typeface="Cambria Math" panose="02040503050406030204" pitchFamily="18" charset="0"/>
                                </a:rPr>
                              </m:ctrlPr>
                            </m:dPr>
                            <m:e>
                              <m:r>
                                <a:rPr lang="ro-RO" sz="1700" b="0" i="1" smtClean="0">
                                  <a:latin typeface="Cambria Math" panose="02040503050406030204" pitchFamily="18" charset="0"/>
                                </a:rPr>
                                <m:t>−1</m:t>
                              </m:r>
                            </m:e>
                          </m:d>
                        </m:e>
                        <m:sup>
                          <m:r>
                            <a:rPr lang="ro-RO" sz="1700" b="0" i="1" smtClean="0">
                              <a:latin typeface="Cambria Math" panose="02040503050406030204" pitchFamily="18" charset="0"/>
                            </a:rPr>
                            <m:t>𝑚</m:t>
                          </m:r>
                        </m:sup>
                      </m:sSup>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ro-RO" sz="1700" i="1">
                                  <a:latin typeface="Cambria Math" panose="02040503050406030204" pitchFamily="18" charset="0"/>
                                </a:rPr>
                                <m:t>𝑧</m:t>
                              </m:r>
                            </m:e>
                            <m:sub>
                              <m:r>
                                <a:rPr lang="ro-RO" sz="1700" b="0" i="1" smtClean="0">
                                  <a:latin typeface="Cambria Math" panose="02040503050406030204" pitchFamily="18" charset="0"/>
                                </a:rPr>
                                <m:t>𝑛</m:t>
                              </m:r>
                            </m:sub>
                          </m:sSub>
                        </m:num>
                        <m:den>
                          <m:sSub>
                            <m:sSubPr>
                              <m:ctrlPr>
                                <a:rPr lang="en-US" sz="1700" i="1">
                                  <a:latin typeface="Cambria Math" panose="02040503050406030204" pitchFamily="18" charset="0"/>
                                </a:rPr>
                              </m:ctrlPr>
                            </m:sSubPr>
                            <m:e>
                              <m:r>
                                <a:rPr lang="ro-RO" sz="1700" i="1">
                                  <a:latin typeface="Cambria Math" panose="02040503050406030204" pitchFamily="18" charset="0"/>
                                </a:rPr>
                                <m:t>𝑧</m:t>
                              </m:r>
                            </m:e>
                            <m:sub>
                              <m:r>
                                <a:rPr lang="ro-RO" sz="1700" i="1">
                                  <a:latin typeface="Cambria Math" panose="02040503050406030204" pitchFamily="18" charset="0"/>
                                </a:rPr>
                                <m:t>1</m:t>
                              </m:r>
                            </m:sub>
                          </m:sSub>
                        </m:den>
                      </m:f>
                      <m:r>
                        <a:rPr lang="ro-RO" sz="1700" i="1">
                          <a:latin typeface="Cambria Math" panose="02040503050406030204" pitchFamily="18" charset="0"/>
                        </a:rPr>
                        <m:t>=</m:t>
                      </m:r>
                      <m:r>
                        <a:rPr lang="ro-RO" sz="1700" b="0" i="1" smtClean="0">
                          <a:latin typeface="Cambria Math" panose="02040503050406030204" pitchFamily="18" charset="0"/>
                        </a:rPr>
                        <m:t>𝑐𝑜𝑛𝑠𝑡</m:t>
                      </m:r>
                    </m:oMath>
                  </m:oMathPara>
                </a14:m>
                <a:endParaRPr lang="en-US" sz="1700" dirty="0"/>
              </a:p>
            </p:txBody>
          </p:sp>
        </mc:Choice>
        <mc:Fallback xmlns="">
          <p:sp>
            <p:nvSpPr>
              <p:cNvPr id="39" name="Rectangle 38">
                <a:extLst>
                  <a:ext uri="{FF2B5EF4-FFF2-40B4-BE49-F238E27FC236}">
                    <a16:creationId xmlns:a16="http://schemas.microsoft.com/office/drawing/2014/main" id="{A37495D4-4087-4B74-B904-01AB3E42E69B}"/>
                  </a:ext>
                </a:extLst>
              </p:cNvPr>
              <p:cNvSpPr>
                <a:spLocks noRot="1" noChangeAspect="1" noMove="1" noResize="1" noEditPoints="1" noAdjustHandles="1" noChangeArrowheads="1" noChangeShapeType="1" noTextEdit="1"/>
              </p:cNvSpPr>
              <p:nvPr/>
            </p:nvSpPr>
            <p:spPr>
              <a:xfrm>
                <a:off x="6431240" y="5632764"/>
                <a:ext cx="4639796" cy="583108"/>
              </a:xfrm>
              <a:prstGeom prst="rect">
                <a:avLst/>
              </a:prstGeom>
              <a:blipFill>
                <a:blip r:embed="rId5"/>
                <a:stretch>
                  <a:fillRect/>
                </a:stretch>
              </a:blipFill>
            </p:spPr>
            <p:txBody>
              <a:bodyPr/>
              <a:lstStyle/>
              <a:p>
                <a:r>
                  <a:rPr lang="en-US">
                    <a:noFill/>
                  </a:rPr>
                  <a:t> </a:t>
                </a:r>
              </a:p>
            </p:txBody>
          </p:sp>
        </mc:Fallback>
      </mc:AlternateContent>
      <p:cxnSp>
        <p:nvCxnSpPr>
          <p:cNvPr id="42" name="Straight Connector 41">
            <a:extLst>
              <a:ext uri="{FF2B5EF4-FFF2-40B4-BE49-F238E27FC236}">
                <a16:creationId xmlns:a16="http://schemas.microsoft.com/office/drawing/2014/main" id="{3C3046CF-26FE-4CE1-BBFB-D3AF2B8A1E3F}"/>
              </a:ext>
            </a:extLst>
          </p:cNvPr>
          <p:cNvCxnSpPr>
            <a:cxnSpLocks/>
            <a:stCxn id="33" idx="2"/>
          </p:cNvCxnSpPr>
          <p:nvPr/>
        </p:nvCxnSpPr>
        <p:spPr>
          <a:xfrm>
            <a:off x="5954410" y="2416000"/>
            <a:ext cx="0" cy="373349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0EBD7CF-F6FA-4532-A165-B23402B54C46}"/>
              </a:ext>
            </a:extLst>
          </p:cNvPr>
          <p:cNvSpPr txBox="1"/>
          <p:nvPr/>
        </p:nvSpPr>
        <p:spPr>
          <a:xfrm>
            <a:off x="4595929" y="6299301"/>
            <a:ext cx="2716962" cy="338554"/>
          </a:xfrm>
          <a:prstGeom prst="rect">
            <a:avLst/>
          </a:prstGeom>
          <a:noFill/>
        </p:spPr>
        <p:txBody>
          <a:bodyPr wrap="none" rtlCol="0">
            <a:spAutoFit/>
          </a:bodyPr>
          <a:lstStyle/>
          <a:p>
            <a:r>
              <a:rPr lang="ro-RO" sz="1600" i="1" dirty="0"/>
              <a:t>m</a:t>
            </a:r>
            <a:r>
              <a:rPr lang="ro-RO" sz="1600" dirty="0"/>
              <a:t> - nr de angrenaje exterioare</a:t>
            </a:r>
            <a:endParaRPr lang="en-US" sz="1600" dirty="0"/>
          </a:p>
        </p:txBody>
      </p:sp>
      <p:cxnSp>
        <p:nvCxnSpPr>
          <p:cNvPr id="11" name="Straight Connector 10">
            <a:extLst>
              <a:ext uri="{FF2B5EF4-FFF2-40B4-BE49-F238E27FC236}">
                <a16:creationId xmlns:a16="http://schemas.microsoft.com/office/drawing/2014/main" id="{18B1231A-F74A-485E-8BB5-5D3D169FE37B}"/>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5B18EB2-0BE2-4753-ADFF-8F8CB353B10F}"/>
              </a:ext>
            </a:extLst>
          </p:cNvPr>
          <p:cNvSpPr/>
          <p:nvPr/>
        </p:nvSpPr>
        <p:spPr>
          <a:xfrm>
            <a:off x="782673" y="287294"/>
            <a:ext cx="7175169"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ROȚI DINȚATE. ANGRENAJE ORDINARE</a:t>
            </a:r>
            <a:endParaRPr lang="en-US" sz="2400" dirty="0"/>
          </a:p>
        </p:txBody>
      </p:sp>
    </p:spTree>
    <p:extLst>
      <p:ext uri="{BB962C8B-B14F-4D97-AF65-F5344CB8AC3E}">
        <p14:creationId xmlns:p14="http://schemas.microsoft.com/office/powerpoint/2010/main" val="211681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536FC7-9E4D-467B-8978-A0FE7CC24EE7}"/>
              </a:ext>
            </a:extLst>
          </p:cNvPr>
          <p:cNvSpPr/>
          <p:nvPr/>
        </p:nvSpPr>
        <p:spPr>
          <a:xfrm>
            <a:off x="730897" y="922749"/>
            <a:ext cx="3927229" cy="369332"/>
          </a:xfrm>
          <a:prstGeom prst="rect">
            <a:avLst/>
          </a:prstGeom>
        </p:spPr>
        <p:txBody>
          <a:bodyPr wrap="none">
            <a:spAutoFit/>
          </a:bodyPr>
          <a:lstStyle/>
          <a:p>
            <a:r>
              <a:rPr lang="ro-RO" b="1" dirty="0">
                <a:ea typeface="Calibri" panose="020F0502020204030204" pitchFamily="34" charset="0"/>
              </a:rPr>
              <a:t>Sisteme de angrenaje conice exterioare</a:t>
            </a:r>
            <a:endParaRPr lang="en-US" b="1"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F96637B9-FA47-4E97-B527-63549ACD16A6}"/>
                  </a:ext>
                </a:extLst>
              </p:cNvPr>
              <p:cNvSpPr/>
              <p:nvPr/>
            </p:nvSpPr>
            <p:spPr>
              <a:xfrm>
                <a:off x="3100825" y="2390812"/>
                <a:ext cx="4915063" cy="612027"/>
              </a:xfrm>
              <a:prstGeom prst="rect">
                <a:avLst/>
              </a:prstGeom>
              <a:ln>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𝑖</m:t>
                          </m:r>
                        </m:e>
                        <m:sub>
                          <m:r>
                            <a:rPr lang="en-US">
                              <a:latin typeface="Cambria Math" panose="02040503050406030204" pitchFamily="18" charset="0"/>
                            </a:rPr>
                            <m:t>1</m:t>
                          </m:r>
                          <m:r>
                            <a:rPr lang="ro-RO" b="0" i="1" smtClean="0">
                              <a:latin typeface="Cambria Math" panose="02040503050406030204" pitchFamily="18" charset="0"/>
                            </a:rPr>
                            <m:t>𝑛</m:t>
                          </m:r>
                        </m:sub>
                      </m:sSub>
                      <m:r>
                        <a:rPr lang="en-US">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m:rPr>
                                  <m:sty m:val="p"/>
                                </m:rPr>
                                <a:rPr lang="ro-RO" b="0" i="0" smtClean="0">
                                  <a:latin typeface="Cambria Math" panose="02040503050406030204" pitchFamily="18" charset="0"/>
                                </a:rPr>
                                <m:t>n</m:t>
                              </m:r>
                            </m:sub>
                          </m:sSub>
                        </m:den>
                      </m:f>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a:latin typeface="Cambria Math" panose="02040503050406030204" pitchFamily="18" charset="0"/>
                            </a:rPr>
                            <m:t>1</m:t>
                          </m:r>
                          <m:r>
                            <a:rPr lang="ro-RO"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ro-RO">
                              <a:latin typeface="Cambria Math" panose="02040503050406030204" pitchFamily="18" charset="0"/>
                            </a:rPr>
                            <m:t>2</m:t>
                          </m:r>
                          <m:r>
                            <a:rPr lang="ro-RO" i="1">
                              <a:latin typeface="Cambria Math" panose="02040503050406030204" pitchFamily="18" charset="0"/>
                            </a:rPr>
                            <m:t>3</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𝑖</m:t>
                          </m:r>
                        </m:e>
                        <m:sub>
                          <m:r>
                            <a:rPr lang="ro-RO" i="1">
                              <a:latin typeface="Cambria Math" panose="02040503050406030204" pitchFamily="18" charset="0"/>
                            </a:rPr>
                            <m:t>𝑛</m:t>
                          </m:r>
                          <m:r>
                            <a:rPr lang="ro-RO" i="1">
                              <a:latin typeface="Cambria Math" panose="02040503050406030204" pitchFamily="18" charset="0"/>
                            </a:rPr>
                            <m:t>−1,</m:t>
                          </m:r>
                          <m:r>
                            <a:rPr lang="ro-RO" i="1">
                              <a:latin typeface="Cambria Math" panose="02040503050406030204" pitchFamily="18" charset="0"/>
                            </a:rPr>
                            <m:t>𝑛</m:t>
                          </m:r>
                        </m:sub>
                      </m:sSub>
                      <m:r>
                        <a:rPr lang="ro-RO" i="1">
                          <a:latin typeface="Cambria Math" panose="02040503050406030204" pitchFamily="18" charset="0"/>
                        </a:rPr>
                        <m:t>=</m:t>
                      </m:r>
                      <m:sSup>
                        <m:sSupPr>
                          <m:ctrlPr>
                            <a:rPr lang="ro-RO" i="1">
                              <a:latin typeface="Cambria Math" panose="02040503050406030204" pitchFamily="18" charset="0"/>
                            </a:rPr>
                          </m:ctrlPr>
                        </m:sSupPr>
                        <m:e>
                          <m:d>
                            <m:dPr>
                              <m:ctrlPr>
                                <a:rPr lang="ro-RO" i="1">
                                  <a:latin typeface="Cambria Math" panose="02040503050406030204" pitchFamily="18" charset="0"/>
                                </a:rPr>
                              </m:ctrlPr>
                            </m:dPr>
                            <m:e>
                              <m:r>
                                <a:rPr lang="ro-RO" i="1">
                                  <a:latin typeface="Cambria Math" panose="02040503050406030204" pitchFamily="18" charset="0"/>
                                </a:rPr>
                                <m:t>−1</m:t>
                              </m:r>
                            </m:e>
                          </m:d>
                        </m:e>
                        <m:sup>
                          <m:r>
                            <a:rPr lang="ro-RO" b="0" i="1" smtClean="0">
                              <a:latin typeface="Cambria Math" panose="02040503050406030204" pitchFamily="18" charset="0"/>
                            </a:rPr>
                            <m:t>𝑛</m:t>
                          </m:r>
                        </m:sup>
                      </m:sSup>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i="1">
                                  <a:latin typeface="Cambria Math" panose="02040503050406030204" pitchFamily="18" charset="0"/>
                                </a:rPr>
                                <m:t>𝑛</m:t>
                              </m:r>
                            </m:sub>
                          </m:sSub>
                        </m:num>
                        <m:den>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i="1">
                                  <a:latin typeface="Cambria Math" panose="02040503050406030204" pitchFamily="18" charset="0"/>
                                </a:rPr>
                                <m:t>1</m:t>
                              </m:r>
                            </m:sub>
                          </m:sSub>
                        </m:den>
                      </m:f>
                      <m:r>
                        <a:rPr lang="ro-RO" i="1">
                          <a:latin typeface="Cambria Math" panose="02040503050406030204" pitchFamily="18" charset="0"/>
                        </a:rPr>
                        <m:t>=</m:t>
                      </m:r>
                      <m:r>
                        <a:rPr lang="ro-RO" i="1">
                          <a:latin typeface="Cambria Math" panose="02040503050406030204" pitchFamily="18" charset="0"/>
                        </a:rPr>
                        <m:t>𝑐𝑜𝑛𝑠𝑡</m:t>
                      </m:r>
                      <m:r>
                        <a:rPr lang="ro-RO" i="1">
                          <a:latin typeface="Cambria Math" panose="02040503050406030204" pitchFamily="18" charset="0"/>
                        </a:rPr>
                        <m:t>.</m:t>
                      </m:r>
                    </m:oMath>
                  </m:oMathPara>
                </a14:m>
                <a:endParaRPr lang="en-US" dirty="0"/>
              </a:p>
            </p:txBody>
          </p:sp>
        </mc:Choice>
        <mc:Fallback xmlns="">
          <p:sp>
            <p:nvSpPr>
              <p:cNvPr id="13" name="Rectangle 12">
                <a:extLst>
                  <a:ext uri="{FF2B5EF4-FFF2-40B4-BE49-F238E27FC236}">
                    <a16:creationId xmlns:a16="http://schemas.microsoft.com/office/drawing/2014/main" id="{F96637B9-FA47-4E97-B527-63549ACD16A6}"/>
                  </a:ext>
                </a:extLst>
              </p:cNvPr>
              <p:cNvSpPr>
                <a:spLocks noRot="1" noChangeAspect="1" noMove="1" noResize="1" noEditPoints="1" noAdjustHandles="1" noChangeArrowheads="1" noChangeShapeType="1" noTextEdit="1"/>
              </p:cNvSpPr>
              <p:nvPr/>
            </p:nvSpPr>
            <p:spPr>
              <a:xfrm>
                <a:off x="3100825" y="2390812"/>
                <a:ext cx="4915063" cy="612027"/>
              </a:xfrm>
              <a:prstGeom prst="rect">
                <a:avLst/>
              </a:prstGeom>
              <a:blipFill>
                <a:blip r:embed="rId2"/>
                <a:stretch>
                  <a:fillRect/>
                </a:stretch>
              </a:blipFill>
              <a:ln>
                <a:solidFill>
                  <a:srgbClr val="0070C0"/>
                </a:solid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A0D3B1A5-2592-4815-9FDE-B37E274CAFAD}"/>
              </a:ext>
            </a:extLst>
          </p:cNvPr>
          <p:cNvSpPr/>
          <p:nvPr/>
        </p:nvSpPr>
        <p:spPr>
          <a:xfrm>
            <a:off x="611240" y="1499381"/>
            <a:ext cx="10688943" cy="646331"/>
          </a:xfrm>
          <a:prstGeom prst="rect">
            <a:avLst/>
          </a:prstGeom>
        </p:spPr>
        <p:txBody>
          <a:bodyPr wrap="square">
            <a:spAutoFit/>
          </a:bodyPr>
          <a:lstStyle/>
          <a:p>
            <a:pPr defTabSz="541338"/>
            <a:r>
              <a:rPr lang="ro-RO" dirty="0"/>
              <a:t>	Problema stabilirii sensului de rotație se poate pune doar dacă prima și ultima roată din angrenaj sunt în plane paralele.</a:t>
            </a:r>
            <a:endParaRPr lang="en-US" dirty="0"/>
          </a:p>
        </p:txBody>
      </p:sp>
      <p:sp>
        <p:nvSpPr>
          <p:cNvPr id="15" name="TextBox 14">
            <a:extLst>
              <a:ext uri="{FF2B5EF4-FFF2-40B4-BE49-F238E27FC236}">
                <a16:creationId xmlns:a16="http://schemas.microsoft.com/office/drawing/2014/main" id="{AFE6C1F1-C6F6-4821-8152-D7A5C854655C}"/>
              </a:ext>
            </a:extLst>
          </p:cNvPr>
          <p:cNvSpPr txBox="1"/>
          <p:nvPr/>
        </p:nvSpPr>
        <p:spPr>
          <a:xfrm>
            <a:off x="8238152" y="2462627"/>
            <a:ext cx="2072555" cy="369332"/>
          </a:xfrm>
          <a:prstGeom prst="rect">
            <a:avLst/>
          </a:prstGeom>
          <a:noFill/>
        </p:spPr>
        <p:txBody>
          <a:bodyPr wrap="none" rtlCol="0">
            <a:spAutoFit/>
          </a:bodyPr>
          <a:lstStyle/>
          <a:p>
            <a:r>
              <a:rPr lang="ro-RO" i="1" dirty="0"/>
              <a:t>n</a:t>
            </a:r>
            <a:r>
              <a:rPr lang="ro-RO" dirty="0"/>
              <a:t> - nr de roți dințate</a:t>
            </a:r>
            <a:endParaRPr lang="en-US" dirty="0"/>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53E220C7-3BD7-4B78-8FD8-44C3C58231B9}"/>
                  </a:ext>
                </a:extLst>
              </p:cNvPr>
              <p:cNvSpPr/>
              <p:nvPr/>
            </p:nvSpPr>
            <p:spPr>
              <a:xfrm>
                <a:off x="920396" y="5696144"/>
                <a:ext cx="4124847" cy="6134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𝑖</m:t>
                          </m:r>
                        </m:e>
                        <m:sub>
                          <m:r>
                            <a:rPr lang="en-US">
                              <a:latin typeface="Cambria Math" panose="02040503050406030204" pitchFamily="18" charset="0"/>
                            </a:rPr>
                            <m:t>1</m:t>
                          </m:r>
                          <m:r>
                            <a:rPr lang="ro-RO" b="0" i="1" smtClean="0">
                              <a:latin typeface="Cambria Math" panose="02040503050406030204" pitchFamily="18" charset="0"/>
                            </a:rPr>
                            <m:t>3</m:t>
                          </m:r>
                        </m:sub>
                      </m:sSub>
                      <m:r>
                        <a:rPr lang="en-US">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ro-RO" b="0" i="0" smtClean="0">
                                  <a:latin typeface="Cambria Math" panose="02040503050406030204" pitchFamily="18" charset="0"/>
                                </a:rPr>
                                <m:t>3</m:t>
                              </m:r>
                            </m:sub>
                          </m:sSub>
                        </m:den>
                      </m:f>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a:latin typeface="Cambria Math" panose="02040503050406030204" pitchFamily="18" charset="0"/>
                            </a:rPr>
                            <m:t>1</m:t>
                          </m:r>
                          <m:r>
                            <a:rPr lang="ro-RO"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ro-RO">
                              <a:latin typeface="Cambria Math" panose="02040503050406030204" pitchFamily="18" charset="0"/>
                            </a:rPr>
                            <m:t>2</m:t>
                          </m:r>
                          <m:r>
                            <a:rPr lang="ro-RO" i="1">
                              <a:latin typeface="Cambria Math" panose="02040503050406030204" pitchFamily="18" charset="0"/>
                            </a:rPr>
                            <m:t>3</m:t>
                          </m:r>
                        </m:sub>
                      </m:sSub>
                      <m:r>
                        <a:rPr lang="ro-RO" b="0" i="1" smtClean="0">
                          <a:latin typeface="Cambria Math" panose="02040503050406030204" pitchFamily="18" charset="0"/>
                        </a:rPr>
                        <m:t>=</m:t>
                      </m:r>
                      <m:sSup>
                        <m:sSupPr>
                          <m:ctrlPr>
                            <a:rPr lang="ro-RO" i="1">
                              <a:latin typeface="Cambria Math" panose="02040503050406030204" pitchFamily="18" charset="0"/>
                            </a:rPr>
                          </m:ctrlPr>
                        </m:sSupPr>
                        <m:e>
                          <m:d>
                            <m:dPr>
                              <m:ctrlPr>
                                <a:rPr lang="ro-RO" i="1">
                                  <a:latin typeface="Cambria Math" panose="02040503050406030204" pitchFamily="18" charset="0"/>
                                </a:rPr>
                              </m:ctrlPr>
                            </m:dPr>
                            <m:e>
                              <m:r>
                                <a:rPr lang="ro-RO" i="1">
                                  <a:latin typeface="Cambria Math" panose="02040503050406030204" pitchFamily="18" charset="0"/>
                                </a:rPr>
                                <m:t>−1</m:t>
                              </m:r>
                            </m:e>
                          </m:d>
                        </m:e>
                        <m:sup>
                          <m:r>
                            <a:rPr lang="ro-RO" b="0" i="1" smtClean="0">
                              <a:latin typeface="Cambria Math" panose="02040503050406030204" pitchFamily="18" charset="0"/>
                            </a:rPr>
                            <m:t>3</m:t>
                          </m:r>
                        </m:sup>
                      </m:sSup>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2</m:t>
                              </m:r>
                            </m:sub>
                          </m:sSub>
                        </m:num>
                        <m:den>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1</m:t>
                              </m:r>
                            </m:sub>
                          </m:sSub>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i="1">
                                  <a:latin typeface="Cambria Math" panose="02040503050406030204" pitchFamily="18" charset="0"/>
                                </a:rPr>
                                <m:t>3</m:t>
                              </m:r>
                            </m:sub>
                          </m:sSub>
                        </m:num>
                        <m:den>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2</m:t>
                              </m:r>
                            </m:sub>
                          </m:sSub>
                        </m:den>
                      </m:f>
                      <m:r>
                        <a:rPr lang="ro-RO"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i="1">
                                  <a:latin typeface="Cambria Math" panose="02040503050406030204" pitchFamily="18" charset="0"/>
                                </a:rPr>
                                <m:t>3</m:t>
                              </m:r>
                            </m:sub>
                          </m:sSub>
                        </m:num>
                        <m:den>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1</m:t>
                              </m:r>
                            </m:sub>
                          </m:sSub>
                        </m:den>
                      </m:f>
                    </m:oMath>
                  </m:oMathPara>
                </a14:m>
                <a:endParaRPr lang="en-US" dirty="0"/>
              </a:p>
            </p:txBody>
          </p:sp>
        </mc:Choice>
        <mc:Fallback xmlns="">
          <p:sp>
            <p:nvSpPr>
              <p:cNvPr id="16" name="Rectangle 15">
                <a:extLst>
                  <a:ext uri="{FF2B5EF4-FFF2-40B4-BE49-F238E27FC236}">
                    <a16:creationId xmlns:a16="http://schemas.microsoft.com/office/drawing/2014/main" id="{53E220C7-3BD7-4B78-8FD8-44C3C58231B9}"/>
                  </a:ext>
                </a:extLst>
              </p:cNvPr>
              <p:cNvSpPr>
                <a:spLocks noRot="1" noChangeAspect="1" noMove="1" noResize="1" noEditPoints="1" noAdjustHandles="1" noChangeArrowheads="1" noChangeShapeType="1" noTextEdit="1"/>
              </p:cNvSpPr>
              <p:nvPr/>
            </p:nvSpPr>
            <p:spPr>
              <a:xfrm>
                <a:off x="920396" y="5696144"/>
                <a:ext cx="4124847" cy="613438"/>
              </a:xfrm>
              <a:prstGeom prst="rect">
                <a:avLst/>
              </a:prstGeom>
              <a:blipFill>
                <a:blip r:embed="rId3"/>
                <a:stretch>
                  <a:fillRect/>
                </a:stretch>
              </a:blipFill>
            </p:spPr>
            <p:txBody>
              <a:bodyPr/>
              <a:lstStyle/>
              <a:p>
                <a:r>
                  <a:rPr lang="en-US">
                    <a:noFill/>
                  </a:rPr>
                  <a:t> </a:t>
                </a:r>
              </a:p>
            </p:txBody>
          </p:sp>
        </mc:Fallback>
      </mc:AlternateContent>
      <p:cxnSp>
        <p:nvCxnSpPr>
          <p:cNvPr id="17" name="Straight Connector 16">
            <a:extLst>
              <a:ext uri="{FF2B5EF4-FFF2-40B4-BE49-F238E27FC236}">
                <a16:creationId xmlns:a16="http://schemas.microsoft.com/office/drawing/2014/main" id="{2DDA985B-F37C-4469-BBF2-6F18B59593F3}"/>
              </a:ext>
            </a:extLst>
          </p:cNvPr>
          <p:cNvCxnSpPr>
            <a:cxnSpLocks/>
          </p:cNvCxnSpPr>
          <p:nvPr/>
        </p:nvCxnSpPr>
        <p:spPr>
          <a:xfrm>
            <a:off x="3772882" y="5776487"/>
            <a:ext cx="194520" cy="1524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B3C8FD-9784-4C25-A165-159616A5CA95}"/>
              </a:ext>
            </a:extLst>
          </p:cNvPr>
          <p:cNvCxnSpPr>
            <a:cxnSpLocks/>
          </p:cNvCxnSpPr>
          <p:nvPr/>
        </p:nvCxnSpPr>
        <p:spPr>
          <a:xfrm>
            <a:off x="4016722" y="6081287"/>
            <a:ext cx="194520" cy="1524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36115E2-3BB0-4426-8669-9432B2CCA676}"/>
              </a:ext>
            </a:extLst>
          </p:cNvPr>
          <p:cNvPicPr>
            <a:picLocks noChangeAspect="1"/>
          </p:cNvPicPr>
          <p:nvPr/>
        </p:nvPicPr>
        <p:blipFill>
          <a:blip r:embed="rId4"/>
          <a:stretch>
            <a:fillRect/>
          </a:stretch>
        </p:blipFill>
        <p:spPr>
          <a:xfrm>
            <a:off x="6560321" y="3347509"/>
            <a:ext cx="3546429" cy="1799661"/>
          </a:xfrm>
          <a:prstGeom prst="rect">
            <a:avLst/>
          </a:prstGeom>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719E298-A996-4E7F-A00E-D6D68413BAD4}"/>
                  </a:ext>
                </a:extLst>
              </p:cNvPr>
              <p:cNvSpPr/>
              <p:nvPr/>
            </p:nvSpPr>
            <p:spPr>
              <a:xfrm>
                <a:off x="5955712" y="5696144"/>
                <a:ext cx="4502515" cy="6134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𝑖</m:t>
                          </m:r>
                        </m:e>
                        <m:sub>
                          <m:r>
                            <a:rPr lang="en-US">
                              <a:latin typeface="Cambria Math" panose="02040503050406030204" pitchFamily="18" charset="0"/>
                            </a:rPr>
                            <m:t>1</m:t>
                          </m:r>
                          <m:r>
                            <a:rPr lang="ro-RO" b="0" i="1" smtClean="0">
                              <a:latin typeface="Cambria Math" panose="02040503050406030204" pitchFamily="18" charset="0"/>
                            </a:rPr>
                            <m:t>4</m:t>
                          </m:r>
                        </m:sub>
                      </m:sSub>
                      <m:r>
                        <a:rPr lang="en-US">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ro-RO" b="0" i="1" smtClean="0">
                                  <a:latin typeface="Cambria Math" panose="02040503050406030204" pitchFamily="18" charset="0"/>
                                </a:rPr>
                                <m:t>4</m:t>
                              </m:r>
                            </m:sub>
                          </m:sSub>
                        </m:den>
                      </m:f>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a:latin typeface="Cambria Math" panose="02040503050406030204" pitchFamily="18" charset="0"/>
                            </a:rPr>
                            <m:t>1</m:t>
                          </m:r>
                          <m:r>
                            <a:rPr lang="ro-RO"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ro-RO">
                              <a:latin typeface="Cambria Math" panose="02040503050406030204" pitchFamily="18" charset="0"/>
                            </a:rPr>
                            <m:t>2</m:t>
                          </m:r>
                          <m:r>
                            <a:rPr lang="ro-RO" i="1">
                              <a:latin typeface="Cambria Math" panose="02040503050406030204" pitchFamily="18" charset="0"/>
                            </a:rPr>
                            <m:t>3</m:t>
                          </m:r>
                        </m:sub>
                      </m:s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ro-RO" i="1">
                              <a:latin typeface="Cambria Math" panose="02040503050406030204" pitchFamily="18" charset="0"/>
                            </a:rPr>
                            <m:t>3</m:t>
                          </m:r>
                          <m:r>
                            <a:rPr lang="ro-RO" b="0" i="1" smtClean="0">
                              <a:latin typeface="Cambria Math" panose="02040503050406030204" pitchFamily="18" charset="0"/>
                            </a:rPr>
                            <m:t>4</m:t>
                          </m:r>
                        </m:sub>
                      </m:sSub>
                      <m:r>
                        <a:rPr lang="ro-RO" b="0" i="1" smtClean="0">
                          <a:latin typeface="Cambria Math" panose="02040503050406030204" pitchFamily="18" charset="0"/>
                        </a:rPr>
                        <m:t>=</m:t>
                      </m:r>
                      <m:sSup>
                        <m:sSupPr>
                          <m:ctrlPr>
                            <a:rPr lang="ro-RO" i="1">
                              <a:latin typeface="Cambria Math" panose="02040503050406030204" pitchFamily="18" charset="0"/>
                            </a:rPr>
                          </m:ctrlPr>
                        </m:sSupPr>
                        <m:e>
                          <m:d>
                            <m:dPr>
                              <m:ctrlPr>
                                <a:rPr lang="ro-RO" i="1">
                                  <a:latin typeface="Cambria Math" panose="02040503050406030204" pitchFamily="18" charset="0"/>
                                </a:rPr>
                              </m:ctrlPr>
                            </m:dPr>
                            <m:e>
                              <m:r>
                                <a:rPr lang="ro-RO" i="1">
                                  <a:latin typeface="Cambria Math" panose="02040503050406030204" pitchFamily="18" charset="0"/>
                                </a:rPr>
                                <m:t>−1</m:t>
                              </m:r>
                            </m:e>
                          </m:d>
                        </m:e>
                        <m:sup>
                          <m:r>
                            <a:rPr lang="ro-RO" b="0" i="1" smtClean="0">
                              <a:latin typeface="Cambria Math" panose="02040503050406030204" pitchFamily="18" charset="0"/>
                            </a:rPr>
                            <m:t>4</m:t>
                          </m:r>
                        </m:sup>
                      </m:sSup>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2</m:t>
                              </m:r>
                            </m:sub>
                          </m:sSub>
                        </m:num>
                        <m:den>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1</m:t>
                              </m:r>
                            </m:sub>
                          </m:sSub>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i="1">
                                  <a:latin typeface="Cambria Math" panose="02040503050406030204" pitchFamily="18" charset="0"/>
                                </a:rPr>
                                <m:t>3</m:t>
                              </m:r>
                            </m:sub>
                          </m:sSub>
                        </m:num>
                        <m:den>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2</m:t>
                              </m:r>
                            </m:sub>
                          </m:sSub>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4</m:t>
                              </m:r>
                            </m:sub>
                          </m:sSub>
                        </m:num>
                        <m:den>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3</m:t>
                              </m:r>
                            </m:sub>
                          </m:sSub>
                        </m:den>
                      </m:f>
                      <m:r>
                        <a:rPr lang="ro-RO"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4</m:t>
                              </m:r>
                            </m:sub>
                          </m:sSub>
                        </m:num>
                        <m:den>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1</m:t>
                              </m:r>
                            </m:sub>
                          </m:sSub>
                        </m:den>
                      </m:f>
                    </m:oMath>
                  </m:oMathPara>
                </a14:m>
                <a:endParaRPr lang="en-US" dirty="0"/>
              </a:p>
            </p:txBody>
          </p:sp>
        </mc:Choice>
        <mc:Fallback xmlns="">
          <p:sp>
            <p:nvSpPr>
              <p:cNvPr id="20" name="Rectangle 19">
                <a:extLst>
                  <a:ext uri="{FF2B5EF4-FFF2-40B4-BE49-F238E27FC236}">
                    <a16:creationId xmlns:a16="http://schemas.microsoft.com/office/drawing/2014/main" id="{C719E298-A996-4E7F-A00E-D6D68413BAD4}"/>
                  </a:ext>
                </a:extLst>
              </p:cNvPr>
              <p:cNvSpPr>
                <a:spLocks noRot="1" noChangeAspect="1" noMove="1" noResize="1" noEditPoints="1" noAdjustHandles="1" noChangeArrowheads="1" noChangeShapeType="1" noTextEdit="1"/>
              </p:cNvSpPr>
              <p:nvPr/>
            </p:nvSpPr>
            <p:spPr>
              <a:xfrm>
                <a:off x="5955712" y="5696144"/>
                <a:ext cx="4502515" cy="613438"/>
              </a:xfrm>
              <a:prstGeom prst="rect">
                <a:avLst/>
              </a:prstGeom>
              <a:blipFill>
                <a:blip r:embed="rId5"/>
                <a:stretch>
                  <a:fillRect/>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0A21EAD0-382A-42C1-BDBA-7000DC39B1C6}"/>
              </a:ext>
            </a:extLst>
          </p:cNvPr>
          <p:cNvCxnSpPr>
            <a:cxnSpLocks/>
          </p:cNvCxnSpPr>
          <p:nvPr/>
        </p:nvCxnSpPr>
        <p:spPr>
          <a:xfrm>
            <a:off x="9073492" y="5776487"/>
            <a:ext cx="194520" cy="1524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C69AA7-EBCC-45FA-AB40-5C7D29266524}"/>
              </a:ext>
            </a:extLst>
          </p:cNvPr>
          <p:cNvCxnSpPr>
            <a:cxnSpLocks/>
          </p:cNvCxnSpPr>
          <p:nvPr/>
        </p:nvCxnSpPr>
        <p:spPr>
          <a:xfrm>
            <a:off x="9309115" y="6083320"/>
            <a:ext cx="194520" cy="1524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FCF13B-8E63-47C2-87DA-0E903B6F1FE3}"/>
              </a:ext>
            </a:extLst>
          </p:cNvPr>
          <p:cNvCxnSpPr>
            <a:cxnSpLocks/>
          </p:cNvCxnSpPr>
          <p:nvPr/>
        </p:nvCxnSpPr>
        <p:spPr>
          <a:xfrm>
            <a:off x="9309115" y="5776487"/>
            <a:ext cx="194520" cy="1524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C2F1995-CBF0-4A4D-8650-4A669977A6C6}"/>
              </a:ext>
            </a:extLst>
          </p:cNvPr>
          <p:cNvCxnSpPr>
            <a:cxnSpLocks/>
          </p:cNvCxnSpPr>
          <p:nvPr/>
        </p:nvCxnSpPr>
        <p:spPr>
          <a:xfrm>
            <a:off x="9563115" y="6082847"/>
            <a:ext cx="194520" cy="1524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A3B2673B-9584-44F6-9D53-92E70A90CE79}"/>
              </a:ext>
            </a:extLst>
          </p:cNvPr>
          <p:cNvPicPr>
            <a:picLocks noChangeAspect="1"/>
          </p:cNvPicPr>
          <p:nvPr/>
        </p:nvPicPr>
        <p:blipFill>
          <a:blip r:embed="rId6"/>
          <a:stretch>
            <a:fillRect/>
          </a:stretch>
        </p:blipFill>
        <p:spPr>
          <a:xfrm>
            <a:off x="1400930" y="3579634"/>
            <a:ext cx="2810312" cy="1565207"/>
          </a:xfrm>
          <a:prstGeom prst="rect">
            <a:avLst/>
          </a:prstGeom>
        </p:spPr>
      </p:pic>
      <p:cxnSp>
        <p:nvCxnSpPr>
          <p:cNvPr id="27" name="Straight Arrow Connector 26">
            <a:extLst>
              <a:ext uri="{FF2B5EF4-FFF2-40B4-BE49-F238E27FC236}">
                <a16:creationId xmlns:a16="http://schemas.microsoft.com/office/drawing/2014/main" id="{35C50869-BA33-4461-8288-009CDD061C4D}"/>
              </a:ext>
            </a:extLst>
          </p:cNvPr>
          <p:cNvCxnSpPr/>
          <p:nvPr/>
        </p:nvCxnSpPr>
        <p:spPr>
          <a:xfrm flipV="1">
            <a:off x="2467705" y="3979944"/>
            <a:ext cx="0" cy="59817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E22C7D2-7E2C-4BB2-BA63-450CCFBC0C2C}"/>
              </a:ext>
            </a:extLst>
          </p:cNvPr>
          <p:cNvCxnSpPr>
            <a:cxnSpLocks/>
          </p:cNvCxnSpPr>
          <p:nvPr/>
        </p:nvCxnSpPr>
        <p:spPr>
          <a:xfrm flipH="1">
            <a:off x="3156800" y="3968514"/>
            <a:ext cx="0" cy="59817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B0941A2-7B02-4772-8742-BC4582E710CC}"/>
              </a:ext>
            </a:extLst>
          </p:cNvPr>
          <p:cNvCxnSpPr>
            <a:cxnSpLocks/>
          </p:cNvCxnSpPr>
          <p:nvPr/>
        </p:nvCxnSpPr>
        <p:spPr>
          <a:xfrm>
            <a:off x="2528665" y="4661934"/>
            <a:ext cx="597655"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3132BC5-B6B7-4C41-8791-49985A56BE0F}"/>
              </a:ext>
            </a:extLst>
          </p:cNvPr>
          <p:cNvCxnSpPr/>
          <p:nvPr/>
        </p:nvCxnSpPr>
        <p:spPr>
          <a:xfrm flipV="1">
            <a:off x="7691215" y="3762774"/>
            <a:ext cx="0" cy="62103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A9504B5-7D03-46FA-B4B4-97E86F6D9FE2}"/>
              </a:ext>
            </a:extLst>
          </p:cNvPr>
          <p:cNvCxnSpPr>
            <a:cxnSpLocks/>
          </p:cNvCxnSpPr>
          <p:nvPr/>
        </p:nvCxnSpPr>
        <p:spPr>
          <a:xfrm>
            <a:off x="7736935" y="4447810"/>
            <a:ext cx="426720" cy="31318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1F53977-6FE3-4209-8D89-F4B5B57B77DD}"/>
              </a:ext>
            </a:extLst>
          </p:cNvPr>
          <p:cNvCxnSpPr>
            <a:cxnSpLocks/>
          </p:cNvCxnSpPr>
          <p:nvPr/>
        </p:nvCxnSpPr>
        <p:spPr>
          <a:xfrm flipH="1">
            <a:off x="8232464" y="4463814"/>
            <a:ext cx="681761" cy="29088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544EA83-C225-4F1C-BCA0-5C4C414C64B8}"/>
              </a:ext>
            </a:extLst>
          </p:cNvPr>
          <p:cNvCxnSpPr>
            <a:cxnSpLocks/>
          </p:cNvCxnSpPr>
          <p:nvPr/>
        </p:nvCxnSpPr>
        <p:spPr>
          <a:xfrm flipV="1">
            <a:off x="8984075" y="3762774"/>
            <a:ext cx="0" cy="62103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1D0C9A5-D0EC-4488-A9FD-AAA38537BAEA}"/>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27FC2D21-CB3E-4954-8CC5-58097EBD4574}"/>
              </a:ext>
            </a:extLst>
          </p:cNvPr>
          <p:cNvSpPr/>
          <p:nvPr/>
        </p:nvSpPr>
        <p:spPr>
          <a:xfrm>
            <a:off x="782673" y="287294"/>
            <a:ext cx="7029297"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ROȚI DINȚATE. ANGRENAJE ORDINARE</a:t>
            </a:r>
            <a:endParaRPr lang="en-US" sz="2400" dirty="0"/>
          </a:p>
        </p:txBody>
      </p:sp>
    </p:spTree>
    <p:extLst>
      <p:ext uri="{BB962C8B-B14F-4D97-AF65-F5344CB8AC3E}">
        <p14:creationId xmlns:p14="http://schemas.microsoft.com/office/powerpoint/2010/main" val="195479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136D0E9-5574-46ED-B28A-7553BCDD5C3E}"/>
                  </a:ext>
                </a:extLst>
              </p:cNvPr>
              <p:cNvSpPr/>
              <p:nvPr/>
            </p:nvSpPr>
            <p:spPr>
              <a:xfrm>
                <a:off x="1271584" y="5732063"/>
                <a:ext cx="2997424" cy="613501"/>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ro-RO" b="0" i="1" smtClean="0">
                              <a:latin typeface="Cambria Math" panose="02040503050406030204" pitchFamily="18" charset="0"/>
                            </a:rPr>
                            <m:t>𝑖</m:t>
                          </m:r>
                        </m:e>
                        <m:sub>
                          <m:r>
                            <a:rPr lang="ro-RO" b="0" i="1" smtClean="0">
                              <a:latin typeface="Cambria Math" panose="02040503050406030204" pitchFamily="18" charset="0"/>
                            </a:rPr>
                            <m:t>12</m:t>
                          </m:r>
                        </m:sub>
                        <m:sup>
                          <m:r>
                            <a:rPr lang="ro-RO" b="0" i="1" smtClean="0">
                              <a:latin typeface="Cambria Math" panose="02040503050406030204" pitchFamily="18" charset="0"/>
                            </a:rPr>
                            <m:t>𝑠</m:t>
                          </m:r>
                        </m:sup>
                      </m:sSubSup>
                      <m:r>
                        <a:rPr lang="en-US">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ro-RO" b="0" i="1" smtClean="0">
                                  <a:latin typeface="Cambria Math" panose="02040503050406030204" pitchFamily="18" charset="0"/>
                                </a:rPr>
                                <m:t>𝑠</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ro-RO" i="1">
                                  <a:latin typeface="Cambria Math" panose="02040503050406030204" pitchFamily="18" charset="0"/>
                                </a:rPr>
                                <m:t>𝑠</m:t>
                              </m:r>
                            </m:sub>
                          </m:sSub>
                        </m:den>
                      </m:f>
                      <m:r>
                        <a:rPr lang="ro-RO" i="1">
                          <a:latin typeface="Cambria Math" panose="02040503050406030204" pitchFamily="18" charset="0"/>
                        </a:rPr>
                        <m:t>=</m:t>
                      </m:r>
                      <m:r>
                        <a:rPr lang="ro-RO"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b="0" i="1" smtClean="0">
                                  <a:latin typeface="Cambria Math" panose="02040503050406030204" pitchFamily="18" charset="0"/>
                                </a:rPr>
                                <m:t>𝑧</m:t>
                              </m:r>
                            </m:e>
                            <m:sub>
                              <m:r>
                                <a:rPr lang="ro-RO" b="0" i="1" smtClean="0">
                                  <a:latin typeface="Cambria Math" panose="02040503050406030204" pitchFamily="18" charset="0"/>
                                </a:rPr>
                                <m:t>2</m:t>
                              </m:r>
                            </m:sub>
                          </m:sSub>
                        </m:num>
                        <m:den>
                          <m:sSub>
                            <m:sSubPr>
                              <m:ctrlPr>
                                <a:rPr lang="en-US" i="1" smtClean="0">
                                  <a:latin typeface="Cambria Math" panose="02040503050406030204" pitchFamily="18" charset="0"/>
                                </a:rPr>
                              </m:ctrlPr>
                            </m:sSubPr>
                            <m:e>
                              <m:r>
                                <a:rPr lang="ro-RO" b="0" i="1" smtClean="0">
                                  <a:latin typeface="Cambria Math" panose="02040503050406030204" pitchFamily="18" charset="0"/>
                                </a:rPr>
                                <m:t>𝑧</m:t>
                              </m:r>
                            </m:e>
                            <m:sub>
                              <m:r>
                                <a:rPr lang="ro-RO" b="0" i="1" smtClean="0">
                                  <a:latin typeface="Cambria Math" panose="02040503050406030204" pitchFamily="18" charset="0"/>
                                </a:rPr>
                                <m:t>1</m:t>
                              </m:r>
                            </m:sub>
                          </m:sSub>
                        </m:den>
                      </m:f>
                      <m:r>
                        <a:rPr lang="ro-RO" b="0" i="1" smtClean="0">
                          <a:latin typeface="Cambria Math" panose="02040503050406030204" pitchFamily="18" charset="0"/>
                        </a:rPr>
                        <m:t>=</m:t>
                      </m:r>
                      <m:r>
                        <a:rPr lang="en-US" b="0" i="1" smtClean="0">
                          <a:latin typeface="Cambria Math" panose="02040503050406030204" pitchFamily="18" charset="0"/>
                        </a:rPr>
                        <m:t>−</m:t>
                      </m:r>
                      <m:r>
                        <a:rPr lang="ro-RO" b="0" i="1" smtClean="0">
                          <a:latin typeface="Cambria Math" panose="02040503050406030204" pitchFamily="18" charset="0"/>
                        </a:rPr>
                        <m:t>𝑏</m:t>
                      </m:r>
                    </m:oMath>
                  </m:oMathPara>
                </a14:m>
                <a:endParaRPr lang="en-US" dirty="0"/>
              </a:p>
            </p:txBody>
          </p:sp>
        </mc:Choice>
        <mc:Fallback xmlns="">
          <p:sp>
            <p:nvSpPr>
              <p:cNvPr id="11" name="Rectangle 10">
                <a:extLst>
                  <a:ext uri="{FF2B5EF4-FFF2-40B4-BE49-F238E27FC236}">
                    <a16:creationId xmlns:a16="http://schemas.microsoft.com/office/drawing/2014/main" id="{4136D0E9-5574-46ED-B28A-7553BCDD5C3E}"/>
                  </a:ext>
                </a:extLst>
              </p:cNvPr>
              <p:cNvSpPr>
                <a:spLocks noRot="1" noChangeAspect="1" noMove="1" noResize="1" noEditPoints="1" noAdjustHandles="1" noChangeArrowheads="1" noChangeShapeType="1" noTextEdit="1"/>
              </p:cNvSpPr>
              <p:nvPr/>
            </p:nvSpPr>
            <p:spPr>
              <a:xfrm>
                <a:off x="1271584" y="5732063"/>
                <a:ext cx="2997424" cy="613501"/>
              </a:xfrm>
              <a:prstGeom prst="rect">
                <a:avLst/>
              </a:prstGeom>
              <a:blipFill>
                <a:blip r:embed="rId3"/>
                <a:stretch>
                  <a:fillRect/>
                </a:stretch>
              </a:blipFill>
              <a:ln>
                <a:noFill/>
              </a:ln>
            </p:spPr>
            <p:txBody>
              <a:bodyPr/>
              <a:lstStyle/>
              <a:p>
                <a:r>
                  <a:rPr lang="en-US">
                    <a:noFill/>
                  </a:rPr>
                  <a:t> </a:t>
                </a:r>
              </a:p>
            </p:txBody>
          </p:sp>
        </mc:Fallback>
      </mc:AlternateContent>
      <p:sp>
        <p:nvSpPr>
          <p:cNvPr id="13" name="Rectangle 12">
            <a:extLst>
              <a:ext uri="{FF2B5EF4-FFF2-40B4-BE49-F238E27FC236}">
                <a16:creationId xmlns:a16="http://schemas.microsoft.com/office/drawing/2014/main" id="{06BEAFE7-BB60-4B0E-BED7-1DF1C76E93FB}"/>
              </a:ext>
            </a:extLst>
          </p:cNvPr>
          <p:cNvSpPr/>
          <p:nvPr/>
        </p:nvSpPr>
        <p:spPr>
          <a:xfrm>
            <a:off x="1271584" y="5604941"/>
            <a:ext cx="3023831" cy="86774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a:extLst>
              <a:ext uri="{FF2B5EF4-FFF2-40B4-BE49-F238E27FC236}">
                <a16:creationId xmlns:a16="http://schemas.microsoft.com/office/drawing/2014/main" id="{12247047-D1D4-43A7-82A7-0D1952D9D985}"/>
              </a:ext>
            </a:extLst>
          </p:cNvPr>
          <p:cNvGraphicFramePr>
            <a:graphicFrameLocks noChangeAspect="1"/>
          </p:cNvGraphicFramePr>
          <p:nvPr>
            <p:extLst>
              <p:ext uri="{D42A27DB-BD31-4B8C-83A1-F6EECF244321}">
                <p14:modId xmlns:p14="http://schemas.microsoft.com/office/powerpoint/2010/main" val="3443921089"/>
              </p:ext>
            </p:extLst>
          </p:nvPr>
        </p:nvGraphicFramePr>
        <p:xfrm>
          <a:off x="506964" y="1078976"/>
          <a:ext cx="2619492" cy="3638183"/>
        </p:xfrm>
        <a:graphic>
          <a:graphicData uri="http://schemas.openxmlformats.org/presentationml/2006/ole">
            <mc:AlternateContent xmlns:mc="http://schemas.openxmlformats.org/markup-compatibility/2006">
              <mc:Choice xmlns:v="urn:schemas-microsoft-com:vml" Requires="v">
                <p:oleObj spid="_x0000_s14338" name="Visio" r:id="rId4" imgW="1935551" imgH="2628782" progId="Visio.Drawing.15">
                  <p:embed/>
                </p:oleObj>
              </mc:Choice>
              <mc:Fallback>
                <p:oleObj name="Visio" r:id="rId4" imgW="1935551" imgH="2628782" progId="Visio.Drawing.15">
                  <p:embed/>
                  <p:pic>
                    <p:nvPicPr>
                      <p:cNvPr id="14" name="Object 13">
                        <a:extLst>
                          <a:ext uri="{FF2B5EF4-FFF2-40B4-BE49-F238E27FC236}">
                            <a16:creationId xmlns:a16="http://schemas.microsoft.com/office/drawing/2014/main" id="{12247047-D1D4-43A7-82A7-0D1952D9D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964" y="1078976"/>
                        <a:ext cx="2619492" cy="3638183"/>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09CAD535-4206-415A-8704-DB0544FD51A3}"/>
              </a:ext>
            </a:extLst>
          </p:cNvPr>
          <p:cNvGraphicFramePr>
            <a:graphicFrameLocks noChangeAspect="1"/>
          </p:cNvGraphicFramePr>
          <p:nvPr>
            <p:extLst>
              <p:ext uri="{D42A27DB-BD31-4B8C-83A1-F6EECF244321}">
                <p14:modId xmlns:p14="http://schemas.microsoft.com/office/powerpoint/2010/main" val="4218730720"/>
              </p:ext>
            </p:extLst>
          </p:nvPr>
        </p:nvGraphicFramePr>
        <p:xfrm>
          <a:off x="3874399" y="1193464"/>
          <a:ext cx="3100623" cy="2971431"/>
        </p:xfrm>
        <a:graphic>
          <a:graphicData uri="http://schemas.openxmlformats.org/presentationml/2006/ole">
            <mc:AlternateContent xmlns:mc="http://schemas.openxmlformats.org/markup-compatibility/2006">
              <mc:Choice xmlns:v="urn:schemas-microsoft-com:vml" Requires="v">
                <p:oleObj spid="_x0000_s14339" name="Visio" r:id="rId6" imgW="2308966" imgH="2209626" progId="Visio.Drawing.15">
                  <p:embed/>
                </p:oleObj>
              </mc:Choice>
              <mc:Fallback>
                <p:oleObj name="Visio" r:id="rId6" imgW="2308966" imgH="2209626" progId="Visio.Drawing.15">
                  <p:embed/>
                  <p:pic>
                    <p:nvPicPr>
                      <p:cNvPr id="15" name="Object 14">
                        <a:extLst>
                          <a:ext uri="{FF2B5EF4-FFF2-40B4-BE49-F238E27FC236}">
                            <a16:creationId xmlns:a16="http://schemas.microsoft.com/office/drawing/2014/main" id="{09CAD535-4206-415A-8704-DB0544FD51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4399" y="1193464"/>
                        <a:ext cx="3100623" cy="2971431"/>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C8BD466-238A-4F8F-8D00-68CE7CF4E46B}"/>
                  </a:ext>
                </a:extLst>
              </p:cNvPr>
              <p:cNvSpPr txBox="1"/>
              <p:nvPr/>
            </p:nvSpPr>
            <p:spPr>
              <a:xfrm>
                <a:off x="3280997" y="4537330"/>
                <a:ext cx="3694025" cy="830997"/>
              </a:xfrm>
              <a:prstGeom prst="rect">
                <a:avLst/>
              </a:prstGeom>
              <a:noFill/>
            </p:spPr>
            <p:txBody>
              <a:bodyPr wrap="none" rtlCol="0">
                <a:spAutoFit/>
              </a:bodyPr>
              <a:lstStyle/>
              <a:p>
                <a:r>
                  <a:rPr lang="ro-RO" sz="1600" dirty="0"/>
                  <a:t>Roata cu axa fixă </a:t>
                </a:r>
                <a14:m>
                  <m:oMath xmlns:m="http://schemas.openxmlformats.org/officeDocument/2006/math">
                    <m:sSub>
                      <m:sSubPr>
                        <m:ctrlPr>
                          <a:rPr lang="en-US" sz="1600" i="1">
                            <a:latin typeface="Cambria Math" panose="02040503050406030204" pitchFamily="18" charset="0"/>
                          </a:rPr>
                        </m:ctrlPr>
                      </m:sSubPr>
                      <m:e>
                        <m:r>
                          <a:rPr lang="ro-RO" sz="1600" i="1">
                            <a:latin typeface="Cambria Math" panose="02040503050406030204" pitchFamily="18" charset="0"/>
                          </a:rPr>
                          <m:t>𝑧</m:t>
                        </m:r>
                      </m:e>
                      <m:sub>
                        <m:r>
                          <a:rPr lang="ro-RO" sz="1600" i="1">
                            <a:latin typeface="Cambria Math" panose="02040503050406030204" pitchFamily="18" charset="0"/>
                          </a:rPr>
                          <m:t>2</m:t>
                        </m:r>
                      </m:sub>
                    </m:sSub>
                  </m:oMath>
                </a14:m>
                <a:r>
                  <a:rPr lang="ro-RO" sz="1600" dirty="0"/>
                  <a:t> – </a:t>
                </a:r>
                <a:r>
                  <a:rPr lang="ro-RO" sz="1600" i="1" dirty="0"/>
                  <a:t>roată solară</a:t>
                </a:r>
              </a:p>
              <a:p>
                <a:r>
                  <a:rPr lang="ro-RO" sz="1600" dirty="0"/>
                  <a:t>Roata cu axa mobilă </a:t>
                </a:r>
                <a14:m>
                  <m:oMath xmlns:m="http://schemas.openxmlformats.org/officeDocument/2006/math">
                    <m:sSub>
                      <m:sSubPr>
                        <m:ctrlPr>
                          <a:rPr lang="en-US" sz="1600" i="1">
                            <a:latin typeface="Cambria Math" panose="02040503050406030204" pitchFamily="18" charset="0"/>
                          </a:rPr>
                        </m:ctrlPr>
                      </m:sSubPr>
                      <m:e>
                        <m:r>
                          <a:rPr lang="ro-RO" sz="1600" i="1">
                            <a:latin typeface="Cambria Math" panose="02040503050406030204" pitchFamily="18" charset="0"/>
                          </a:rPr>
                          <m:t>𝑧</m:t>
                        </m:r>
                      </m:e>
                      <m:sub>
                        <m:r>
                          <a:rPr lang="ro-RO" sz="1600" i="1">
                            <a:latin typeface="Cambria Math" panose="02040503050406030204" pitchFamily="18" charset="0"/>
                          </a:rPr>
                          <m:t>1</m:t>
                        </m:r>
                      </m:sub>
                    </m:sSub>
                  </m:oMath>
                </a14:m>
                <a:r>
                  <a:rPr lang="ro-RO" sz="1600" dirty="0"/>
                  <a:t> – </a:t>
                </a:r>
                <a:r>
                  <a:rPr lang="ro-RO" sz="1600" i="1" dirty="0"/>
                  <a:t>roată satelit</a:t>
                </a:r>
              </a:p>
              <a:p>
                <a:r>
                  <a:rPr lang="ro-RO" sz="1600" dirty="0"/>
                  <a:t>Elementul de legătură s </a:t>
                </a:r>
                <a:r>
                  <a:rPr lang="ro-RO" sz="1600" i="1" dirty="0"/>
                  <a:t>– bară port-satelit</a:t>
                </a:r>
                <a:endParaRPr lang="en-US" sz="1600" i="1" dirty="0"/>
              </a:p>
            </p:txBody>
          </p:sp>
        </mc:Choice>
        <mc:Fallback xmlns="">
          <p:sp>
            <p:nvSpPr>
              <p:cNvPr id="16" name="TextBox 15">
                <a:extLst>
                  <a:ext uri="{FF2B5EF4-FFF2-40B4-BE49-F238E27FC236}">
                    <a16:creationId xmlns:a16="http://schemas.microsoft.com/office/drawing/2014/main" id="{9C8BD466-238A-4F8F-8D00-68CE7CF4E46B}"/>
                  </a:ext>
                </a:extLst>
              </p:cNvPr>
              <p:cNvSpPr txBox="1">
                <a:spLocks noRot="1" noChangeAspect="1" noMove="1" noResize="1" noEditPoints="1" noAdjustHandles="1" noChangeArrowheads="1" noChangeShapeType="1" noTextEdit="1"/>
              </p:cNvSpPr>
              <p:nvPr/>
            </p:nvSpPr>
            <p:spPr>
              <a:xfrm>
                <a:off x="3280997" y="4537330"/>
                <a:ext cx="3694025" cy="830997"/>
              </a:xfrm>
              <a:prstGeom prst="rect">
                <a:avLst/>
              </a:prstGeom>
              <a:blipFill>
                <a:blip r:embed="rId8"/>
                <a:stretch>
                  <a:fillRect l="-825" t="-2190" b="-8029"/>
                </a:stretch>
              </a:blipFill>
            </p:spPr>
            <p:txBody>
              <a:bodyPr/>
              <a:lstStyle/>
              <a:p>
                <a:r>
                  <a:rPr lang="en-US">
                    <a:noFill/>
                  </a:rPr>
                  <a:t> </a:t>
                </a:r>
              </a:p>
            </p:txBody>
          </p:sp>
        </mc:Fallback>
      </mc:AlternateContent>
      <p:pic>
        <p:nvPicPr>
          <p:cNvPr id="17" name="Picture 16" descr="A close up of a logo&#10;&#10;Description automatically generated">
            <a:extLst>
              <a:ext uri="{FF2B5EF4-FFF2-40B4-BE49-F238E27FC236}">
                <a16:creationId xmlns:a16="http://schemas.microsoft.com/office/drawing/2014/main" id="{254143F9-3544-4017-BCAD-31CD56D820E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151136" y="1078976"/>
            <a:ext cx="4533900" cy="453390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8ED78B1-9597-4F18-9E64-F7EA729B6859}"/>
                  </a:ext>
                </a:extLst>
              </p:cNvPr>
              <p:cNvSpPr txBox="1"/>
              <p:nvPr/>
            </p:nvSpPr>
            <p:spPr>
              <a:xfrm>
                <a:off x="4384303" y="5838155"/>
                <a:ext cx="5061386" cy="369332"/>
              </a:xfrm>
              <a:prstGeom prst="rect">
                <a:avLst/>
              </a:prstGeom>
              <a:noFill/>
            </p:spPr>
            <p:txBody>
              <a:bodyPr wrap="none" rtlCol="0">
                <a:spAutoFit/>
              </a:bodyPr>
              <a:lstStyle/>
              <a:p>
                <a:r>
                  <a:rPr lang="ro-RO" dirty="0"/>
                  <a:t>Dacă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r>
                      <a:rPr lang="en-US"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0,</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ro-RO" i="1">
                            <a:latin typeface="Cambria Math" panose="02040503050406030204" pitchFamily="18" charset="0"/>
                          </a:rPr>
                          <m:t>𝑠</m:t>
                        </m:r>
                      </m:sub>
                    </m:sSub>
                    <m:r>
                      <a:rPr lang="ro-RO"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0 ⟹ </m:t>
                    </m:r>
                  </m:oMath>
                </a14:m>
                <a:r>
                  <a:rPr lang="ro-RO" dirty="0"/>
                  <a:t>angrenaj diferențial (M=2)</a:t>
                </a:r>
                <a:endParaRPr lang="en-US" dirty="0"/>
              </a:p>
            </p:txBody>
          </p:sp>
        </mc:Choice>
        <mc:Fallback xmlns="">
          <p:sp>
            <p:nvSpPr>
              <p:cNvPr id="18" name="TextBox 17">
                <a:extLst>
                  <a:ext uri="{FF2B5EF4-FFF2-40B4-BE49-F238E27FC236}">
                    <a16:creationId xmlns:a16="http://schemas.microsoft.com/office/drawing/2014/main" id="{18ED78B1-9597-4F18-9E64-F7EA729B6859}"/>
                  </a:ext>
                </a:extLst>
              </p:cNvPr>
              <p:cNvSpPr txBox="1">
                <a:spLocks noRot="1" noChangeAspect="1" noMove="1" noResize="1" noEditPoints="1" noAdjustHandles="1" noChangeArrowheads="1" noChangeShapeType="1" noTextEdit="1"/>
              </p:cNvSpPr>
              <p:nvPr/>
            </p:nvSpPr>
            <p:spPr>
              <a:xfrm>
                <a:off x="4384303" y="5838155"/>
                <a:ext cx="5061386" cy="369332"/>
              </a:xfrm>
              <a:prstGeom prst="rect">
                <a:avLst/>
              </a:prstGeom>
              <a:blipFill>
                <a:blip r:embed="rId10"/>
                <a:stretch>
                  <a:fillRect l="-964" t="-10000" r="-361" b="-26667"/>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BBC932BA-0172-4C4A-8D52-365EE7844642}"/>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5A7B855-6D3C-4308-90BE-F1FEE94F1DF0}"/>
              </a:ext>
            </a:extLst>
          </p:cNvPr>
          <p:cNvSpPr/>
          <p:nvPr/>
        </p:nvSpPr>
        <p:spPr>
          <a:xfrm>
            <a:off x="782673" y="287294"/>
            <a:ext cx="7136697"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ROȚI DINȚATE. ANGRENAJE PLANETARE</a:t>
            </a:r>
            <a:endParaRPr lang="en-US" sz="2400" dirty="0"/>
          </a:p>
        </p:txBody>
      </p:sp>
    </p:spTree>
    <p:extLst>
      <p:ext uri="{BB962C8B-B14F-4D97-AF65-F5344CB8AC3E}">
        <p14:creationId xmlns:p14="http://schemas.microsoft.com/office/powerpoint/2010/main" val="965132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F56180D-F5BA-4DBB-97F1-35C85A7784B8}"/>
              </a:ext>
            </a:extLst>
          </p:cNvPr>
          <p:cNvPicPr>
            <a:picLocks noChangeAspect="1"/>
          </p:cNvPicPr>
          <p:nvPr/>
        </p:nvPicPr>
        <p:blipFill>
          <a:blip r:embed="rId2"/>
          <a:stretch>
            <a:fillRect/>
          </a:stretch>
        </p:blipFill>
        <p:spPr>
          <a:xfrm>
            <a:off x="934545" y="1343477"/>
            <a:ext cx="3441512" cy="3406614"/>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453F29B-5B2D-4C10-AFC6-05A639356886}"/>
                  </a:ext>
                </a:extLst>
              </p:cNvPr>
              <p:cNvSpPr txBox="1"/>
              <p:nvPr/>
            </p:nvSpPr>
            <p:spPr>
              <a:xfrm>
                <a:off x="9141495" y="2023389"/>
                <a:ext cx="2038250" cy="1200329"/>
              </a:xfrm>
              <a:prstGeom prst="rect">
                <a:avLst/>
              </a:prstGeom>
              <a:noFill/>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𝑧</m:t>
                        </m:r>
                      </m:e>
                      <m:sub>
                        <m:r>
                          <a:rPr lang="ro-RO" b="0" i="1" smtClean="0">
                            <a:latin typeface="Cambria Math" panose="02040503050406030204" pitchFamily="18" charset="0"/>
                          </a:rPr>
                          <m:t>1</m:t>
                        </m:r>
                      </m:sub>
                    </m:sSub>
                  </m:oMath>
                </a14:m>
                <a:r>
                  <a:rPr lang="ro-RO" dirty="0"/>
                  <a:t> și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4</m:t>
                        </m:r>
                      </m:sub>
                    </m:sSub>
                  </m:oMath>
                </a14:m>
                <a:r>
                  <a:rPr lang="ro-RO" dirty="0"/>
                  <a:t> – </a:t>
                </a:r>
                <a:r>
                  <a:rPr lang="ro-RO" i="1" dirty="0"/>
                  <a:t>roți solare</a:t>
                </a:r>
              </a:p>
              <a:p>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2</m:t>
                        </m:r>
                      </m:sub>
                    </m:sSub>
                  </m:oMath>
                </a14:m>
                <a:r>
                  <a:rPr lang="ro-RO" dirty="0"/>
                  <a:t> și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3</m:t>
                        </m:r>
                      </m:sub>
                    </m:sSub>
                  </m:oMath>
                </a14:m>
                <a:r>
                  <a:rPr lang="ro-RO" dirty="0"/>
                  <a:t> – </a:t>
                </a:r>
                <a:r>
                  <a:rPr lang="ro-RO" i="1" dirty="0"/>
                  <a:t>roți satelit</a:t>
                </a:r>
              </a:p>
              <a:p>
                <a:r>
                  <a:rPr lang="ro-RO" dirty="0"/>
                  <a:t>s </a:t>
                </a:r>
                <a:r>
                  <a:rPr lang="ro-RO" i="1" dirty="0"/>
                  <a:t>– bară port-satelit</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oMath>
                </a14:m>
                <a:r>
                  <a:rPr lang="ro-RO" i="1" dirty="0"/>
                  <a:t> = </a:t>
                </a:r>
                <a:r>
                  <a:rPr lang="ro-RO" i="1" dirty="0" err="1"/>
                  <a:t>const.</a:t>
                </a:r>
                <a:endParaRPr lang="en-US" i="1" dirty="0"/>
              </a:p>
            </p:txBody>
          </p:sp>
        </mc:Choice>
        <mc:Fallback xmlns="">
          <p:sp>
            <p:nvSpPr>
              <p:cNvPr id="22" name="TextBox 21">
                <a:extLst>
                  <a:ext uri="{FF2B5EF4-FFF2-40B4-BE49-F238E27FC236}">
                    <a16:creationId xmlns:a16="http://schemas.microsoft.com/office/drawing/2014/main" id="{A453F29B-5B2D-4C10-AFC6-05A639356886}"/>
                  </a:ext>
                </a:extLst>
              </p:cNvPr>
              <p:cNvSpPr txBox="1">
                <a:spLocks noRot="1" noChangeAspect="1" noMove="1" noResize="1" noEditPoints="1" noAdjustHandles="1" noChangeArrowheads="1" noChangeShapeType="1" noTextEdit="1"/>
              </p:cNvSpPr>
              <p:nvPr/>
            </p:nvSpPr>
            <p:spPr>
              <a:xfrm>
                <a:off x="9141495" y="2023389"/>
                <a:ext cx="2038250" cy="1200329"/>
              </a:xfrm>
              <a:prstGeom prst="rect">
                <a:avLst/>
              </a:prstGeom>
              <a:blipFill>
                <a:blip r:embed="rId3"/>
                <a:stretch>
                  <a:fillRect l="-2695" t="-3046" r="-2695"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51DB8AC4-F930-49E4-827C-C6C2BDF6D15D}"/>
                  </a:ext>
                </a:extLst>
              </p:cNvPr>
              <p:cNvSpPr/>
              <p:nvPr/>
            </p:nvSpPr>
            <p:spPr>
              <a:xfrm>
                <a:off x="2163789" y="4988114"/>
                <a:ext cx="3056734" cy="6135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ro-RO" i="1">
                              <a:latin typeface="Cambria Math" panose="02040503050406030204" pitchFamily="18" charset="0"/>
                            </a:rPr>
                            <m:t>𝑖</m:t>
                          </m:r>
                        </m:e>
                        <m:sub>
                          <m:r>
                            <a:rPr lang="ro-RO" i="1">
                              <a:latin typeface="Cambria Math" panose="02040503050406030204" pitchFamily="18" charset="0"/>
                            </a:rPr>
                            <m:t>1</m:t>
                          </m:r>
                          <m:r>
                            <a:rPr lang="ro-RO" b="0" i="1" smtClean="0">
                              <a:latin typeface="Cambria Math" panose="02040503050406030204" pitchFamily="18" charset="0"/>
                            </a:rPr>
                            <m:t>4</m:t>
                          </m:r>
                        </m:sub>
                        <m:sup>
                          <m:r>
                            <a:rPr lang="ro-RO" i="1">
                              <a:latin typeface="Cambria Math" panose="02040503050406030204" pitchFamily="18" charset="0"/>
                            </a:rPr>
                            <m:t>𝑠</m:t>
                          </m:r>
                        </m:sup>
                      </m:sSubSup>
                      <m:r>
                        <a:rPr lang="en-US">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ro-RO" i="1">
                                  <a:latin typeface="Cambria Math" panose="02040503050406030204" pitchFamily="18" charset="0"/>
                                </a:rPr>
                                <m:t>𝑠</m:t>
                              </m:r>
                            </m:sub>
                          </m:sSub>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ro-RO" b="0" i="0" smtClean="0">
                                  <a:latin typeface="Cambria Math" panose="02040503050406030204" pitchFamily="18" charset="0"/>
                                </a:rPr>
                                <m:t>4</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ro-RO" i="1">
                                  <a:latin typeface="Cambria Math" panose="02040503050406030204" pitchFamily="18" charset="0"/>
                                </a:rPr>
                                <m:t>𝑠</m:t>
                              </m:r>
                            </m:sub>
                          </m:sSub>
                        </m:den>
                      </m:f>
                      <m:r>
                        <a:rPr lang="ro-RO"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i="1">
                                  <a:latin typeface="Cambria Math" panose="02040503050406030204" pitchFamily="18" charset="0"/>
                                </a:rPr>
                                <m:t>2</m:t>
                              </m:r>
                            </m:sub>
                          </m:sSub>
                        </m:num>
                        <m:den>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i="1">
                                  <a:latin typeface="Cambria Math" panose="02040503050406030204" pitchFamily="18" charset="0"/>
                                </a:rPr>
                                <m:t>1</m:t>
                              </m:r>
                            </m:sub>
                          </m:sSub>
                        </m:den>
                      </m:f>
                      <m:r>
                        <a:rPr lang="ro-RO"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4</m:t>
                              </m:r>
                            </m:sub>
                          </m:sSub>
                        </m:num>
                        <m:den>
                          <m:sSub>
                            <m:sSubPr>
                              <m:ctrlPr>
                                <a:rPr lang="en-US" i="1">
                                  <a:latin typeface="Cambria Math" panose="02040503050406030204" pitchFamily="18" charset="0"/>
                                </a:rPr>
                              </m:ctrlPr>
                            </m:sSubPr>
                            <m:e>
                              <m:r>
                                <a:rPr lang="ro-RO" i="1">
                                  <a:latin typeface="Cambria Math" panose="02040503050406030204" pitchFamily="18" charset="0"/>
                                </a:rPr>
                                <m:t>𝑧</m:t>
                              </m:r>
                            </m:e>
                            <m:sub>
                              <m:r>
                                <a:rPr lang="ro-RO" b="0" i="1" smtClean="0">
                                  <a:latin typeface="Cambria Math" panose="02040503050406030204" pitchFamily="18" charset="0"/>
                                </a:rPr>
                                <m:t>3</m:t>
                              </m:r>
                            </m:sub>
                          </m:sSub>
                        </m:den>
                      </m:f>
                      <m:r>
                        <a:rPr lang="ro-RO" i="1">
                          <a:latin typeface="Cambria Math" panose="02040503050406030204" pitchFamily="18" charset="0"/>
                        </a:rPr>
                        <m:t>=</m:t>
                      </m:r>
                      <m:r>
                        <a:rPr lang="ro-RO" b="0" i="1" smtClean="0">
                          <a:latin typeface="Cambria Math" panose="02040503050406030204" pitchFamily="18" charset="0"/>
                        </a:rPr>
                        <m:t>𝑎</m:t>
                      </m:r>
                    </m:oMath>
                  </m:oMathPara>
                </a14:m>
                <a:endParaRPr lang="en-US" dirty="0"/>
              </a:p>
            </p:txBody>
          </p:sp>
        </mc:Choice>
        <mc:Fallback xmlns="">
          <p:sp>
            <p:nvSpPr>
              <p:cNvPr id="23" name="Rectangle 22">
                <a:extLst>
                  <a:ext uri="{FF2B5EF4-FFF2-40B4-BE49-F238E27FC236}">
                    <a16:creationId xmlns:a16="http://schemas.microsoft.com/office/drawing/2014/main" id="{51DB8AC4-F930-49E4-827C-C6C2BDF6D15D}"/>
                  </a:ext>
                </a:extLst>
              </p:cNvPr>
              <p:cNvSpPr>
                <a:spLocks noRot="1" noChangeAspect="1" noMove="1" noResize="1" noEditPoints="1" noAdjustHandles="1" noChangeArrowheads="1" noChangeShapeType="1" noTextEdit="1"/>
              </p:cNvSpPr>
              <p:nvPr/>
            </p:nvSpPr>
            <p:spPr>
              <a:xfrm>
                <a:off x="2163789" y="4988114"/>
                <a:ext cx="3056734" cy="61350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BAAE36A7-2740-4214-A3B4-2EAB0AD9B792}"/>
                  </a:ext>
                </a:extLst>
              </p:cNvPr>
              <p:cNvSpPr/>
              <p:nvPr/>
            </p:nvSpPr>
            <p:spPr>
              <a:xfrm>
                <a:off x="2236213" y="5872815"/>
                <a:ext cx="9321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𝜔</m:t>
                          </m:r>
                        </m:e>
                        <m:sub>
                          <m:r>
                            <a:rPr lang="ro-RO">
                              <a:latin typeface="Cambria Math" panose="02040503050406030204" pitchFamily="18" charset="0"/>
                            </a:rPr>
                            <m:t>4</m:t>
                          </m:r>
                        </m:sub>
                      </m:sSub>
                      <m:r>
                        <a:rPr lang="ro-RO" b="0" i="1" smtClean="0">
                          <a:latin typeface="Cambria Math" panose="02040503050406030204" pitchFamily="18" charset="0"/>
                        </a:rPr>
                        <m:t>=0</m:t>
                      </m:r>
                    </m:oMath>
                  </m:oMathPara>
                </a14:m>
                <a:endParaRPr lang="en-US" dirty="0"/>
              </a:p>
            </p:txBody>
          </p:sp>
        </mc:Choice>
        <mc:Fallback xmlns="">
          <p:sp>
            <p:nvSpPr>
              <p:cNvPr id="24" name="Rectangle 23">
                <a:extLst>
                  <a:ext uri="{FF2B5EF4-FFF2-40B4-BE49-F238E27FC236}">
                    <a16:creationId xmlns:a16="http://schemas.microsoft.com/office/drawing/2014/main" id="{BAAE36A7-2740-4214-A3B4-2EAB0AD9B792}"/>
                  </a:ext>
                </a:extLst>
              </p:cNvPr>
              <p:cNvSpPr>
                <a:spLocks noRot="1" noChangeAspect="1" noMove="1" noResize="1" noEditPoints="1" noAdjustHandles="1" noChangeArrowheads="1" noChangeShapeType="1" noTextEdit="1"/>
              </p:cNvSpPr>
              <p:nvPr/>
            </p:nvSpPr>
            <p:spPr>
              <a:xfrm>
                <a:off x="2236213" y="5872815"/>
                <a:ext cx="932178" cy="369332"/>
              </a:xfrm>
              <a:prstGeom prst="rect">
                <a:avLst/>
              </a:prstGeom>
              <a:blipFill>
                <a:blip r:embed="rId5"/>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F41EF528-D36A-4A24-BEE3-50A3D336EC1F}"/>
              </a:ext>
            </a:extLst>
          </p:cNvPr>
          <p:cNvCxnSpPr/>
          <p:nvPr/>
        </p:nvCxnSpPr>
        <p:spPr>
          <a:xfrm>
            <a:off x="5213780" y="5068695"/>
            <a:ext cx="0" cy="133427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Arrow: Right 25">
            <a:extLst>
              <a:ext uri="{FF2B5EF4-FFF2-40B4-BE49-F238E27FC236}">
                <a16:creationId xmlns:a16="http://schemas.microsoft.com/office/drawing/2014/main" id="{EC605851-A78B-4732-BD49-EF9F0411A1F3}"/>
              </a:ext>
            </a:extLst>
          </p:cNvPr>
          <p:cNvSpPr/>
          <p:nvPr/>
        </p:nvSpPr>
        <p:spPr>
          <a:xfrm>
            <a:off x="5391199" y="5608362"/>
            <a:ext cx="410541" cy="2705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49B1FE12-C361-4447-A95D-168BEF14B0C7}"/>
                  </a:ext>
                </a:extLst>
              </p:cNvPr>
              <p:cNvSpPr/>
              <p:nvPr/>
            </p:nvSpPr>
            <p:spPr>
              <a:xfrm>
                <a:off x="5969839" y="5443980"/>
                <a:ext cx="1469697" cy="6135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ro-RO" i="1">
                                  <a:latin typeface="Cambria Math" panose="02040503050406030204" pitchFamily="18" charset="0"/>
                                </a:rPr>
                                <m:t>𝑠</m:t>
                              </m:r>
                            </m:sub>
                          </m:sSub>
                        </m:num>
                        <m:den>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ro-RO" i="1">
                                  <a:latin typeface="Cambria Math" panose="02040503050406030204" pitchFamily="18" charset="0"/>
                                </a:rPr>
                                <m:t>𝑠</m:t>
                              </m:r>
                            </m:sub>
                          </m:sSub>
                        </m:den>
                      </m:f>
                      <m:r>
                        <a:rPr lang="ro-RO" i="1">
                          <a:latin typeface="Cambria Math" panose="02040503050406030204" pitchFamily="18" charset="0"/>
                        </a:rPr>
                        <m:t>=</m:t>
                      </m:r>
                      <m:r>
                        <a:rPr lang="ro-RO" b="0" i="1" smtClean="0">
                          <a:latin typeface="Cambria Math" panose="02040503050406030204" pitchFamily="18" charset="0"/>
                        </a:rPr>
                        <m:t>𝑎</m:t>
                      </m:r>
                    </m:oMath>
                  </m:oMathPara>
                </a14:m>
                <a:endParaRPr lang="en-US" dirty="0"/>
              </a:p>
            </p:txBody>
          </p:sp>
        </mc:Choice>
        <mc:Fallback xmlns="">
          <p:sp>
            <p:nvSpPr>
              <p:cNvPr id="27" name="Rectangle 26">
                <a:extLst>
                  <a:ext uri="{FF2B5EF4-FFF2-40B4-BE49-F238E27FC236}">
                    <a16:creationId xmlns:a16="http://schemas.microsoft.com/office/drawing/2014/main" id="{49B1FE12-C361-4447-A95D-168BEF14B0C7}"/>
                  </a:ext>
                </a:extLst>
              </p:cNvPr>
              <p:cNvSpPr>
                <a:spLocks noRot="1" noChangeAspect="1" noMove="1" noResize="1" noEditPoints="1" noAdjustHandles="1" noChangeArrowheads="1" noChangeShapeType="1" noTextEdit="1"/>
              </p:cNvSpPr>
              <p:nvPr/>
            </p:nvSpPr>
            <p:spPr>
              <a:xfrm>
                <a:off x="5969839" y="5443980"/>
                <a:ext cx="1469697" cy="613501"/>
              </a:xfrm>
              <a:prstGeom prst="rect">
                <a:avLst/>
              </a:prstGeom>
              <a:blipFill>
                <a:blip r:embed="rId6"/>
                <a:stretch>
                  <a:fillRect/>
                </a:stretch>
              </a:blipFill>
            </p:spPr>
            <p:txBody>
              <a:bodyPr/>
              <a:lstStyle/>
              <a:p>
                <a:r>
                  <a:rPr lang="en-US">
                    <a:noFill/>
                  </a:rPr>
                  <a:t> </a:t>
                </a:r>
              </a:p>
            </p:txBody>
          </p:sp>
        </mc:Fallback>
      </mc:AlternateContent>
      <p:sp>
        <p:nvSpPr>
          <p:cNvPr id="28" name="Arrow: Right 27">
            <a:extLst>
              <a:ext uri="{FF2B5EF4-FFF2-40B4-BE49-F238E27FC236}">
                <a16:creationId xmlns:a16="http://schemas.microsoft.com/office/drawing/2014/main" id="{004646C0-7697-4683-A553-66A522548D0E}"/>
              </a:ext>
            </a:extLst>
          </p:cNvPr>
          <p:cNvSpPr/>
          <p:nvPr/>
        </p:nvSpPr>
        <p:spPr>
          <a:xfrm>
            <a:off x="7701651" y="5602239"/>
            <a:ext cx="410541" cy="2705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8E711885-9164-49A2-89B7-AC04269608AB}"/>
                  </a:ext>
                </a:extLst>
              </p:cNvPr>
              <p:cNvSpPr/>
              <p:nvPr/>
            </p:nvSpPr>
            <p:spPr>
              <a:xfrm>
                <a:off x="8374307" y="5403033"/>
                <a:ext cx="1329210" cy="566694"/>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𝜔</m:t>
                          </m:r>
                        </m:e>
                        <m:sub>
                          <m:r>
                            <a:rPr lang="ro-RO" i="1">
                              <a:latin typeface="Cambria Math" panose="02040503050406030204" pitchFamily="18" charset="0"/>
                            </a:rPr>
                            <m:t>𝑠</m:t>
                          </m:r>
                        </m:sub>
                      </m:sSub>
                      <m:r>
                        <a:rPr lang="ro-RO"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1</m:t>
                              </m:r>
                            </m:sub>
                          </m:sSub>
                        </m:num>
                        <m:den>
                          <m:r>
                            <a:rPr lang="ro-RO" b="0" i="1" smtClean="0">
                              <a:latin typeface="Cambria Math" panose="02040503050406030204" pitchFamily="18" charset="0"/>
                            </a:rPr>
                            <m:t>1</m:t>
                          </m:r>
                          <m:r>
                            <a:rPr lang="ro-RO" i="1">
                              <a:latin typeface="Cambria Math" panose="02040503050406030204" pitchFamily="18" charset="0"/>
                            </a:rPr>
                            <m:t>−</m:t>
                          </m:r>
                          <m:r>
                            <a:rPr lang="ro-RO" b="0" i="1" smtClean="0">
                              <a:latin typeface="Cambria Math" panose="02040503050406030204" pitchFamily="18" charset="0"/>
                            </a:rPr>
                            <m:t>𝑎</m:t>
                          </m:r>
                        </m:den>
                      </m:f>
                    </m:oMath>
                  </m:oMathPara>
                </a14:m>
                <a:endParaRPr lang="en-US" dirty="0"/>
              </a:p>
            </p:txBody>
          </p:sp>
        </mc:Choice>
        <mc:Fallback xmlns="">
          <p:sp>
            <p:nvSpPr>
              <p:cNvPr id="29" name="Rectangle 28">
                <a:extLst>
                  <a:ext uri="{FF2B5EF4-FFF2-40B4-BE49-F238E27FC236}">
                    <a16:creationId xmlns:a16="http://schemas.microsoft.com/office/drawing/2014/main" id="{8E711885-9164-49A2-89B7-AC04269608AB}"/>
                  </a:ext>
                </a:extLst>
              </p:cNvPr>
              <p:cNvSpPr>
                <a:spLocks noRot="1" noChangeAspect="1" noMove="1" noResize="1" noEditPoints="1" noAdjustHandles="1" noChangeArrowheads="1" noChangeShapeType="1" noTextEdit="1"/>
              </p:cNvSpPr>
              <p:nvPr/>
            </p:nvSpPr>
            <p:spPr>
              <a:xfrm>
                <a:off x="8374307" y="5403033"/>
                <a:ext cx="1329210" cy="566694"/>
              </a:xfrm>
              <a:prstGeom prst="rect">
                <a:avLst/>
              </a:prstGeom>
              <a:blipFill>
                <a:blip r:embed="rId7"/>
                <a:stretch>
                  <a:fillRect/>
                </a:stretch>
              </a:blipFill>
              <a:ln>
                <a:solidFill>
                  <a:srgbClr val="FF0000"/>
                </a:solidFill>
              </a:ln>
            </p:spPr>
            <p:txBody>
              <a:bodyPr/>
              <a:lstStyle/>
              <a:p>
                <a:r>
                  <a:rPr lang="en-US">
                    <a:noFill/>
                  </a:rPr>
                  <a:t> </a:t>
                </a:r>
              </a:p>
            </p:txBody>
          </p:sp>
        </mc:Fallback>
      </mc:AlternateContent>
      <p:pic>
        <p:nvPicPr>
          <p:cNvPr id="30" name="Picture 29">
            <a:extLst>
              <a:ext uri="{FF2B5EF4-FFF2-40B4-BE49-F238E27FC236}">
                <a16:creationId xmlns:a16="http://schemas.microsoft.com/office/drawing/2014/main" id="{A495946B-EF66-48F5-A1A6-4D560BCEB0CE}"/>
              </a:ext>
            </a:extLst>
          </p:cNvPr>
          <p:cNvPicPr>
            <a:picLocks noChangeAspect="1"/>
          </p:cNvPicPr>
          <p:nvPr/>
        </p:nvPicPr>
        <p:blipFill>
          <a:blip r:embed="rId8"/>
          <a:stretch>
            <a:fillRect/>
          </a:stretch>
        </p:blipFill>
        <p:spPr>
          <a:xfrm>
            <a:off x="5157173" y="1213971"/>
            <a:ext cx="2858087" cy="3190070"/>
          </a:xfrm>
          <a:prstGeom prst="rect">
            <a:avLst/>
          </a:prstGeom>
        </p:spPr>
      </p:pic>
      <p:cxnSp>
        <p:nvCxnSpPr>
          <p:cNvPr id="14" name="Straight Connector 13">
            <a:extLst>
              <a:ext uri="{FF2B5EF4-FFF2-40B4-BE49-F238E27FC236}">
                <a16:creationId xmlns:a16="http://schemas.microsoft.com/office/drawing/2014/main" id="{928C7FB6-5D55-49BD-99D7-A20AFB3F294F}"/>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1DE7B3-9479-4121-87F0-DE3DE016DC51}"/>
              </a:ext>
            </a:extLst>
          </p:cNvPr>
          <p:cNvSpPr/>
          <p:nvPr/>
        </p:nvSpPr>
        <p:spPr>
          <a:xfrm>
            <a:off x="782673" y="287294"/>
            <a:ext cx="7136697"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ROȚI DINȚATE. ANGRENAJE PLANETARE</a:t>
            </a:r>
            <a:endParaRPr lang="en-US" sz="2400" dirty="0"/>
          </a:p>
        </p:txBody>
      </p:sp>
    </p:spTree>
    <p:extLst>
      <p:ext uri="{BB962C8B-B14F-4D97-AF65-F5344CB8AC3E}">
        <p14:creationId xmlns:p14="http://schemas.microsoft.com/office/powerpoint/2010/main" val="385883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animBg="1"/>
      <p:bldP spid="27" grpId="0"/>
      <p:bldP spid="28"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5A638E-6E47-4B3D-9CBA-664A02DCCDB3}"/>
              </a:ext>
            </a:extLst>
          </p:cNvPr>
          <p:cNvSpPr/>
          <p:nvPr/>
        </p:nvSpPr>
        <p:spPr>
          <a:xfrm>
            <a:off x="0" y="0"/>
            <a:ext cx="6248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D04AC04-7688-4F61-AAB3-BED12E3A686E}"/>
              </a:ext>
            </a:extLst>
          </p:cNvPr>
          <p:cNvSpPr/>
          <p:nvPr/>
        </p:nvSpPr>
        <p:spPr>
          <a:xfrm>
            <a:off x="443947" y="3044279"/>
            <a:ext cx="5360506" cy="769441"/>
          </a:xfrm>
          <a:prstGeom prst="rect">
            <a:avLst/>
          </a:prstGeom>
        </p:spPr>
        <p:txBody>
          <a:bodyPr wrap="none">
            <a:spAutoFit/>
          </a:bodyPr>
          <a:lstStyle/>
          <a:p>
            <a:pPr algn="ctr"/>
            <a:r>
              <a:rPr lang="ro-RO" sz="4400" b="1" dirty="0">
                <a:solidFill>
                  <a:schemeClr val="bg1"/>
                </a:solidFill>
              </a:rPr>
              <a:t>1.Mecanisme cu camă</a:t>
            </a:r>
            <a:endParaRPr lang="en-US" sz="4400" b="1" dirty="0">
              <a:solidFill>
                <a:schemeClr val="bg1"/>
              </a:solidFill>
            </a:endParaRPr>
          </a:p>
        </p:txBody>
      </p:sp>
      <p:pic>
        <p:nvPicPr>
          <p:cNvPr id="6" name="Picture 5">
            <a:extLst>
              <a:ext uri="{FF2B5EF4-FFF2-40B4-BE49-F238E27FC236}">
                <a16:creationId xmlns:a16="http://schemas.microsoft.com/office/drawing/2014/main" id="{C9ECE121-12D9-432C-8426-56EBD5BEEC69}"/>
              </a:ext>
            </a:extLst>
          </p:cNvPr>
          <p:cNvPicPr>
            <a:picLocks noChangeAspect="1"/>
          </p:cNvPicPr>
          <p:nvPr/>
        </p:nvPicPr>
        <p:blipFill>
          <a:blip r:embed="rId2"/>
          <a:stretch>
            <a:fillRect/>
          </a:stretch>
        </p:blipFill>
        <p:spPr>
          <a:xfrm>
            <a:off x="7200340" y="565943"/>
            <a:ext cx="3274620" cy="5726114"/>
          </a:xfrm>
          <a:prstGeom prst="rect">
            <a:avLst/>
          </a:prstGeom>
        </p:spPr>
      </p:pic>
      <p:sp>
        <p:nvSpPr>
          <p:cNvPr id="5" name="Action Button: Go Home 4">
            <a:hlinkClick r:id="rId3" action="ppaction://hlinksldjump" highlightClick="1"/>
            <a:extLst>
              <a:ext uri="{FF2B5EF4-FFF2-40B4-BE49-F238E27FC236}">
                <a16:creationId xmlns:a16="http://schemas.microsoft.com/office/drawing/2014/main" id="{3D35C9CC-F50A-46D3-A939-C67EE56135DA}"/>
              </a:ext>
            </a:extLst>
          </p:cNvPr>
          <p:cNvSpPr/>
          <p:nvPr/>
        </p:nvSpPr>
        <p:spPr>
          <a:xfrm>
            <a:off x="2885660" y="3960742"/>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348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44FEB9-5BDB-49E6-A45D-B82034B1BCB0}"/>
              </a:ext>
            </a:extLst>
          </p:cNvPr>
          <p:cNvSpPr/>
          <p:nvPr/>
        </p:nvSpPr>
        <p:spPr>
          <a:xfrm>
            <a:off x="730897" y="1998526"/>
            <a:ext cx="7687602" cy="2554545"/>
          </a:xfrm>
          <a:prstGeom prst="rect">
            <a:avLst/>
          </a:prstGeom>
        </p:spPr>
        <p:txBody>
          <a:bodyPr wrap="square">
            <a:spAutoFit/>
          </a:bodyPr>
          <a:lstStyle/>
          <a:p>
            <a:pPr marL="342900" indent="-342900" algn="just">
              <a:spcBef>
                <a:spcPts val="600"/>
              </a:spcBef>
              <a:spcAft>
                <a:spcPts val="600"/>
              </a:spcAft>
              <a:buFont typeface="Arial" panose="020B0604020202020204" pitchFamily="34" charset="0"/>
              <a:buChar char="•"/>
            </a:pPr>
            <a:r>
              <a:rPr lang="en-US" sz="2000" dirty="0">
                <a:ea typeface="Calibri" panose="020F0502020204030204" pitchFamily="34" charset="0"/>
              </a:rPr>
              <a:t>S</a:t>
            </a:r>
            <a:r>
              <a:rPr lang="ro-RO" sz="2000" dirty="0">
                <a:ea typeface="Calibri" panose="020F0502020204030204" pitchFamily="34" charset="0"/>
              </a:rPr>
              <a:t>unt formate dintr-un element profilat numit </a:t>
            </a:r>
            <a:r>
              <a:rPr lang="ro-RO" sz="2000" b="1" i="1" dirty="0">
                <a:ea typeface="Calibri" panose="020F0502020204030204" pitchFamily="34" charset="0"/>
              </a:rPr>
              <a:t>camă</a:t>
            </a:r>
            <a:r>
              <a:rPr lang="ro-RO" sz="2000" b="1" i="1" dirty="0">
                <a:solidFill>
                  <a:srgbClr val="FF0000"/>
                </a:solidFill>
                <a:ea typeface="Calibri" panose="020F0502020204030204" pitchFamily="34" charset="0"/>
              </a:rPr>
              <a:t> </a:t>
            </a:r>
            <a:r>
              <a:rPr lang="ro-RO" sz="2000" dirty="0">
                <a:ea typeface="Calibri" panose="020F0502020204030204" pitchFamily="34" charset="0"/>
              </a:rPr>
              <a:t>care transmite mișcarea unui element condus numit </a:t>
            </a:r>
            <a:r>
              <a:rPr lang="ro-RO" sz="2000" b="1" i="1" dirty="0">
                <a:ea typeface="Calibri" panose="020F0502020204030204" pitchFamily="34" charset="0"/>
              </a:rPr>
              <a:t>tachet</a:t>
            </a:r>
            <a:r>
              <a:rPr lang="ro-RO" sz="2000" dirty="0">
                <a:ea typeface="Calibri" panose="020F0502020204030204" pitchFamily="34" charset="0"/>
              </a:rPr>
              <a:t>. </a:t>
            </a:r>
            <a:endParaRPr lang="en-US" sz="2000" dirty="0">
              <a:ea typeface="Calibri" panose="020F0502020204030204" pitchFamily="34" charset="0"/>
            </a:endParaRPr>
          </a:p>
          <a:p>
            <a:pPr marL="342900" indent="-342900" algn="just">
              <a:spcBef>
                <a:spcPts val="600"/>
              </a:spcBef>
              <a:spcAft>
                <a:spcPts val="600"/>
              </a:spcAft>
              <a:buFont typeface="Arial" panose="020B0604020202020204" pitchFamily="34" charset="0"/>
              <a:buChar char="•"/>
            </a:pPr>
            <a:r>
              <a:rPr lang="ro-RO" sz="2000" dirty="0">
                <a:ea typeface="Calibri" panose="020F0502020204030204" pitchFamily="34" charset="0"/>
              </a:rPr>
              <a:t>Pentru a se asigura continuitatea transmiterii mișcării, cama și tachetul trebuie să se afle permanent în contact. </a:t>
            </a:r>
            <a:endParaRPr lang="en-US" sz="2000" dirty="0">
              <a:ea typeface="Calibri" panose="020F0502020204030204" pitchFamily="34" charset="0"/>
            </a:endParaRPr>
          </a:p>
          <a:p>
            <a:pPr marL="342900" indent="-342900" algn="just">
              <a:spcBef>
                <a:spcPts val="600"/>
              </a:spcBef>
              <a:spcAft>
                <a:spcPts val="600"/>
              </a:spcAft>
              <a:buFont typeface="Arial" panose="020B0604020202020204" pitchFamily="34" charset="0"/>
              <a:buChar char="•"/>
            </a:pPr>
            <a:r>
              <a:rPr lang="en-US" sz="2000" dirty="0">
                <a:ea typeface="Calibri" panose="020F0502020204030204" pitchFamily="34" charset="0"/>
              </a:rPr>
              <a:t>Pentru a reduce frecarea </a:t>
            </a:r>
            <a:r>
              <a:rPr lang="ro-RO" sz="2000" dirty="0">
                <a:ea typeface="Calibri" panose="020F0502020204030204" pitchFamily="34" charset="0"/>
              </a:rPr>
              <a:t>între cele două elemente se plasează o </a:t>
            </a:r>
            <a:r>
              <a:rPr lang="ro-RO" sz="2000" b="1" i="1" dirty="0">
                <a:ea typeface="Calibri" panose="020F0502020204030204" pitchFamily="34" charset="0"/>
              </a:rPr>
              <a:t>rolă</a:t>
            </a:r>
            <a:r>
              <a:rPr lang="ro-RO" sz="2000" dirty="0">
                <a:ea typeface="Calibri" panose="020F0502020204030204" pitchFamily="34" charset="0"/>
              </a:rPr>
              <a:t>. Între suprafața determinată de profilul camei și rolă se formează o cuplă superioară de clasa 4</a:t>
            </a:r>
          </a:p>
        </p:txBody>
      </p:sp>
      <p:pic>
        <p:nvPicPr>
          <p:cNvPr id="10" name="Picture 9" descr="A picture containing toiletry&#10;&#10;Description automatically generated">
            <a:extLst>
              <a:ext uri="{FF2B5EF4-FFF2-40B4-BE49-F238E27FC236}">
                <a16:creationId xmlns:a16="http://schemas.microsoft.com/office/drawing/2014/main" id="{25C46423-C154-4905-8285-999434707D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12963" y="1143603"/>
            <a:ext cx="2482261" cy="4770596"/>
          </a:xfrm>
          <a:prstGeom prst="rect">
            <a:avLst/>
          </a:prstGeom>
        </p:spPr>
      </p:pic>
      <p:cxnSp>
        <p:nvCxnSpPr>
          <p:cNvPr id="8" name="Straight Connector 7">
            <a:extLst>
              <a:ext uri="{FF2B5EF4-FFF2-40B4-BE49-F238E27FC236}">
                <a16:creationId xmlns:a16="http://schemas.microsoft.com/office/drawing/2014/main" id="{48ACEC44-69CC-4830-B8E6-7F1F05408090}"/>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33B5626-4BE0-41DB-BC0A-4DD7666E7FF1}"/>
              </a:ext>
            </a:extLst>
          </p:cNvPr>
          <p:cNvSpPr/>
          <p:nvPr/>
        </p:nvSpPr>
        <p:spPr>
          <a:xfrm>
            <a:off x="782673" y="287294"/>
            <a:ext cx="2102820" cy="461665"/>
          </a:xfrm>
          <a:prstGeom prst="rect">
            <a:avLst/>
          </a:prstGeom>
        </p:spPr>
        <p:txBody>
          <a:bodyPr wrap="none">
            <a:spAutoFit/>
          </a:bodyPr>
          <a:lstStyle/>
          <a:p>
            <a:r>
              <a:rPr lang="ro-RO" sz="2400" dirty="0">
                <a:ea typeface="Calibri" panose="020F0502020204030204" pitchFamily="34" charset="0"/>
              </a:rPr>
              <a:t>1.1 Introducere</a:t>
            </a:r>
            <a:endParaRPr lang="en-US" sz="2400" dirty="0"/>
          </a:p>
        </p:txBody>
      </p:sp>
      <p:sp>
        <p:nvSpPr>
          <p:cNvPr id="6" name="Action Button: Go Home 5">
            <a:hlinkClick r:id="rId3" action="ppaction://hlinksldjump" highlightClick="1"/>
            <a:extLst>
              <a:ext uri="{FF2B5EF4-FFF2-40B4-BE49-F238E27FC236}">
                <a16:creationId xmlns:a16="http://schemas.microsoft.com/office/drawing/2014/main" id="{DC5BDA0D-85F1-442D-8859-A1E5AD3079F6}"/>
              </a:ext>
            </a:extLst>
          </p:cNvPr>
          <p:cNvSpPr/>
          <p:nvPr/>
        </p:nvSpPr>
        <p:spPr>
          <a:xfrm>
            <a:off x="11207957" y="254555"/>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396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9D1014C-9BEB-48C9-8A49-513C241519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755" t="3979" b="15205"/>
          <a:stretch/>
        </p:blipFill>
        <p:spPr>
          <a:xfrm rot="1802440">
            <a:off x="3387611" y="4217868"/>
            <a:ext cx="3873732" cy="2691224"/>
          </a:xfrm>
          <a:prstGeom prst="rect">
            <a:avLst/>
          </a:prstGeom>
        </p:spPr>
      </p:pic>
      <p:sp>
        <p:nvSpPr>
          <p:cNvPr id="2" name="Rectangle 1">
            <a:extLst>
              <a:ext uri="{FF2B5EF4-FFF2-40B4-BE49-F238E27FC236}">
                <a16:creationId xmlns:a16="http://schemas.microsoft.com/office/drawing/2014/main" id="{0AD4715C-BC91-4A38-AC68-369B32378EA6}"/>
              </a:ext>
            </a:extLst>
          </p:cNvPr>
          <p:cNvSpPr/>
          <p:nvPr/>
        </p:nvSpPr>
        <p:spPr>
          <a:xfrm>
            <a:off x="630357" y="936599"/>
            <a:ext cx="7645895" cy="3831818"/>
          </a:xfrm>
          <a:prstGeom prst="rect">
            <a:avLst/>
          </a:prstGeom>
        </p:spPr>
        <p:txBody>
          <a:bodyPr wrap="square">
            <a:spAutoFit/>
          </a:bodyPr>
          <a:lstStyle/>
          <a:p>
            <a:pPr marL="342900" indent="-342900">
              <a:spcBef>
                <a:spcPts val="600"/>
              </a:spcBef>
              <a:buFont typeface="Arial" panose="020B0604020202020204" pitchFamily="34" charset="0"/>
              <a:buChar char="•"/>
            </a:pPr>
            <a:r>
              <a:rPr lang="ro-RO" dirty="0"/>
              <a:t>AVANTAJE :	- gabarit redus, </a:t>
            </a:r>
          </a:p>
          <a:p>
            <a:pPr>
              <a:spcBef>
                <a:spcPts val="600"/>
              </a:spcBef>
            </a:pPr>
            <a:r>
              <a:rPr lang="ro-RO" dirty="0"/>
              <a:t>		- durabilitate, </a:t>
            </a:r>
          </a:p>
          <a:p>
            <a:pPr>
              <a:spcBef>
                <a:spcPts val="600"/>
              </a:spcBef>
            </a:pPr>
            <a:r>
              <a:rPr lang="ro-RO" dirty="0"/>
              <a:t>		- funcționare silențioasă, </a:t>
            </a:r>
          </a:p>
          <a:p>
            <a:pPr>
              <a:spcBef>
                <a:spcPts val="600"/>
              </a:spcBef>
              <a:spcAft>
                <a:spcPts val="600"/>
              </a:spcAft>
            </a:pPr>
            <a:r>
              <a:rPr lang="ro-RO" dirty="0"/>
              <a:t>		- posibilitatea de modificare a legii de mișcare a 			                   tachetului prin schimbarea camei, păstrând același 		                   gabarit al mecanismului.</a:t>
            </a:r>
          </a:p>
          <a:p>
            <a:pPr marL="342900" indent="-342900" algn="just">
              <a:spcBef>
                <a:spcPts val="600"/>
              </a:spcBef>
              <a:spcAft>
                <a:spcPts val="600"/>
              </a:spcAft>
              <a:buFont typeface="Arial" panose="020B0604020202020204" pitchFamily="34" charset="0"/>
              <a:buChar char="•"/>
            </a:pPr>
            <a:r>
              <a:rPr lang="ro-RO" dirty="0"/>
              <a:t>DEZAVANTAJE:	- uzura camei sau a tachetului poate duce la modificări 		importante ale legilor de mișcare, </a:t>
            </a:r>
          </a:p>
          <a:p>
            <a:pPr lvl="2" algn="just">
              <a:spcBef>
                <a:spcPts val="600"/>
              </a:spcBef>
              <a:spcAft>
                <a:spcPts val="600"/>
              </a:spcAft>
            </a:pPr>
            <a:r>
              <a:rPr lang="ro-RO" dirty="0"/>
              <a:t>	- profilul camei este uneori dificil de prelucrat,</a:t>
            </a:r>
          </a:p>
          <a:p>
            <a:pPr lvl="2" algn="just">
              <a:spcBef>
                <a:spcPts val="600"/>
              </a:spcBef>
              <a:spcAft>
                <a:spcPts val="600"/>
              </a:spcAft>
            </a:pPr>
            <a:r>
              <a:rPr lang="ro-RO" dirty="0"/>
              <a:t>	- necesită materiale cu rezistente la uzură și proprietăți 	speciale. </a:t>
            </a:r>
            <a:endParaRPr lang="en-US" dirty="0"/>
          </a:p>
        </p:txBody>
      </p:sp>
      <p:pic>
        <p:nvPicPr>
          <p:cNvPr id="5" name="Picture 4">
            <a:extLst>
              <a:ext uri="{FF2B5EF4-FFF2-40B4-BE49-F238E27FC236}">
                <a16:creationId xmlns:a16="http://schemas.microsoft.com/office/drawing/2014/main" id="{6911EC74-3218-4AD7-ABB7-1798BFA27A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91556" y="1253839"/>
            <a:ext cx="3819525" cy="2577853"/>
          </a:xfrm>
          <a:prstGeom prst="rect">
            <a:avLst/>
          </a:prstGeom>
        </p:spPr>
      </p:pic>
      <p:pic>
        <p:nvPicPr>
          <p:cNvPr id="11" name="Picture 10" descr="A picture containing hydrant, photo, dark, remote&#10;&#10;Description automatically generated">
            <a:extLst>
              <a:ext uri="{FF2B5EF4-FFF2-40B4-BE49-F238E27FC236}">
                <a16:creationId xmlns:a16="http://schemas.microsoft.com/office/drawing/2014/main" id="{471C0B94-47A4-4A85-B72A-1963CA8159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09671" y="3931722"/>
            <a:ext cx="3429857" cy="2677874"/>
          </a:xfrm>
          <a:prstGeom prst="rect">
            <a:avLst/>
          </a:prstGeom>
        </p:spPr>
      </p:pic>
      <p:cxnSp>
        <p:nvCxnSpPr>
          <p:cNvPr id="8" name="Straight Connector 7">
            <a:extLst>
              <a:ext uri="{FF2B5EF4-FFF2-40B4-BE49-F238E27FC236}">
                <a16:creationId xmlns:a16="http://schemas.microsoft.com/office/drawing/2014/main" id="{9E736053-FE70-4467-8316-72EDA3A83AFA}"/>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2F0BF29-53F9-44A6-87D6-BBC4B385BFB3}"/>
              </a:ext>
            </a:extLst>
          </p:cNvPr>
          <p:cNvSpPr/>
          <p:nvPr/>
        </p:nvSpPr>
        <p:spPr>
          <a:xfrm>
            <a:off x="782673" y="287294"/>
            <a:ext cx="2102820" cy="461665"/>
          </a:xfrm>
          <a:prstGeom prst="rect">
            <a:avLst/>
          </a:prstGeom>
        </p:spPr>
        <p:txBody>
          <a:bodyPr wrap="none">
            <a:spAutoFit/>
          </a:bodyPr>
          <a:lstStyle/>
          <a:p>
            <a:r>
              <a:rPr lang="ro-RO" sz="2400" dirty="0">
                <a:ea typeface="Calibri" panose="020F0502020204030204" pitchFamily="34" charset="0"/>
              </a:rPr>
              <a:t>1.1 Introducere</a:t>
            </a:r>
            <a:endParaRPr lang="en-US" sz="2400" dirty="0"/>
          </a:p>
        </p:txBody>
      </p:sp>
    </p:spTree>
    <p:extLst>
      <p:ext uri="{BB962C8B-B14F-4D97-AF65-F5344CB8AC3E}">
        <p14:creationId xmlns:p14="http://schemas.microsoft.com/office/powerpoint/2010/main" val="2076577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997FAA-B88A-4D2C-A09E-61C2E1A5ADA4}"/>
              </a:ext>
            </a:extLst>
          </p:cNvPr>
          <p:cNvSpPr/>
          <p:nvPr/>
        </p:nvSpPr>
        <p:spPr>
          <a:xfrm>
            <a:off x="649568" y="1342031"/>
            <a:ext cx="10617872" cy="1015663"/>
          </a:xfrm>
          <a:prstGeom prst="rect">
            <a:avLst/>
          </a:prstGeom>
        </p:spPr>
        <p:txBody>
          <a:bodyPr wrap="square">
            <a:spAutoFit/>
          </a:bodyPr>
          <a:lstStyle/>
          <a:p>
            <a:pPr algn="just"/>
            <a:r>
              <a:rPr lang="ro-RO" sz="2000" i="1" u="sng" dirty="0">
                <a:ea typeface="Calibri" panose="020F0502020204030204" pitchFamily="34" charset="0"/>
              </a:rPr>
              <a:t>Sinteza dimensională</a:t>
            </a:r>
            <a:r>
              <a:rPr lang="ro-RO" sz="2000" u="sng" dirty="0">
                <a:ea typeface="Calibri" panose="020F0502020204030204" pitchFamily="34" charset="0"/>
              </a:rPr>
              <a:t> </a:t>
            </a:r>
            <a:r>
              <a:rPr lang="ro-RO" sz="2000" dirty="0">
                <a:ea typeface="Calibri" panose="020F0502020204030204" pitchFamily="34" charset="0"/>
              </a:rPr>
              <a:t>are ca scop determinarea profilului camei și a elementelor geometrice ale mecanismului </a:t>
            </a:r>
            <a:r>
              <a:rPr lang="ro-RO" sz="2000" dirty="0"/>
              <a:t>cunoscând legea de mișcare a tachetului, cursa tachetului și unghiurile de rotație ale camei</a:t>
            </a:r>
            <a:endParaRPr lang="en-US" sz="2000" dirty="0"/>
          </a:p>
        </p:txBody>
      </p:sp>
      <p:sp>
        <p:nvSpPr>
          <p:cNvPr id="7" name="Rectangle 6">
            <a:extLst>
              <a:ext uri="{FF2B5EF4-FFF2-40B4-BE49-F238E27FC236}">
                <a16:creationId xmlns:a16="http://schemas.microsoft.com/office/drawing/2014/main" id="{DD514B21-AD25-455C-8053-6E38694FA54D}"/>
              </a:ext>
            </a:extLst>
          </p:cNvPr>
          <p:cNvSpPr/>
          <p:nvPr/>
        </p:nvSpPr>
        <p:spPr>
          <a:xfrm>
            <a:off x="649568" y="2917256"/>
            <a:ext cx="10892864" cy="1323439"/>
          </a:xfrm>
          <a:prstGeom prst="rect">
            <a:avLst/>
          </a:prstGeom>
        </p:spPr>
        <p:txBody>
          <a:bodyPr wrap="square">
            <a:spAutoFit/>
          </a:bodyPr>
          <a:lstStyle/>
          <a:p>
            <a:pPr algn="just"/>
            <a:r>
              <a:rPr lang="ro-RO" sz="2000" i="1" u="sng" dirty="0">
                <a:ea typeface="Calibri" panose="020F0502020204030204" pitchFamily="34" charset="0"/>
              </a:rPr>
              <a:t>Analiza structurală și cinematică</a:t>
            </a:r>
            <a:r>
              <a:rPr lang="ro-RO" sz="2000" u="sng" dirty="0">
                <a:ea typeface="Calibri" panose="020F0502020204030204" pitchFamily="34" charset="0"/>
              </a:rPr>
              <a:t> </a:t>
            </a:r>
            <a:r>
              <a:rPr lang="ro-RO" sz="2000" dirty="0">
                <a:ea typeface="Calibri" panose="020F0502020204030204" pitchFamily="34" charset="0"/>
              </a:rPr>
              <a:t>are ca scop validarea rezultatelor obținute în urma sintezei. </a:t>
            </a:r>
            <a:r>
              <a:rPr lang="ro-RO" sz="2000" dirty="0"/>
              <a:t>Mai exact analiza structurală urmărește determinarea gradului de mobilitate, utilizând relațiile din teoria mecanismelor cu bare articulate și găsirea mecanismului înlocuitor. Acesta poate fi apoi utilizat pentru analiza cinematică prin care se urmărește validarea legii de mișcare a tachetului</a:t>
            </a:r>
            <a:endParaRPr lang="en-US" sz="2000" dirty="0"/>
          </a:p>
        </p:txBody>
      </p:sp>
      <p:sp>
        <p:nvSpPr>
          <p:cNvPr id="8" name="Rectangle 7">
            <a:extLst>
              <a:ext uri="{FF2B5EF4-FFF2-40B4-BE49-F238E27FC236}">
                <a16:creationId xmlns:a16="http://schemas.microsoft.com/office/drawing/2014/main" id="{A00DA645-460C-4E60-8BDA-6BF7475DE5E4}"/>
              </a:ext>
            </a:extLst>
          </p:cNvPr>
          <p:cNvSpPr/>
          <p:nvPr/>
        </p:nvSpPr>
        <p:spPr>
          <a:xfrm>
            <a:off x="649568" y="4823386"/>
            <a:ext cx="10800752" cy="707886"/>
          </a:xfrm>
          <a:prstGeom prst="rect">
            <a:avLst/>
          </a:prstGeom>
        </p:spPr>
        <p:txBody>
          <a:bodyPr wrap="square">
            <a:spAutoFit/>
          </a:bodyPr>
          <a:lstStyle/>
          <a:p>
            <a:pPr algn="just"/>
            <a:r>
              <a:rPr lang="ro-RO" sz="2000" i="1" u="sng" dirty="0">
                <a:solidFill>
                  <a:srgbClr val="000000"/>
                </a:solidFill>
                <a:ea typeface="Calibri" panose="020F0502020204030204" pitchFamily="34" charset="0"/>
              </a:rPr>
              <a:t>Analiza cinetostatică </a:t>
            </a:r>
            <a:r>
              <a:rPr lang="ro-RO" sz="2000" dirty="0">
                <a:solidFill>
                  <a:srgbClr val="000000"/>
                </a:solidFill>
                <a:ea typeface="Calibri" panose="020F0502020204030204" pitchFamily="34" charset="0"/>
              </a:rPr>
              <a:t>studiază transmiterea forțelor și are ca principal obiectiv determinarea forțelor de legătură </a:t>
            </a:r>
            <a:endParaRPr lang="en-US" sz="2000" dirty="0"/>
          </a:p>
        </p:txBody>
      </p:sp>
      <p:cxnSp>
        <p:nvCxnSpPr>
          <p:cNvPr id="10" name="Straight Connector 9">
            <a:extLst>
              <a:ext uri="{FF2B5EF4-FFF2-40B4-BE49-F238E27FC236}">
                <a16:creationId xmlns:a16="http://schemas.microsoft.com/office/drawing/2014/main" id="{9C368C05-8350-47BE-A426-CBC856C404B6}"/>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8BF934A-C5A5-4DB7-B886-3E964592B826}"/>
              </a:ext>
            </a:extLst>
          </p:cNvPr>
          <p:cNvSpPr/>
          <p:nvPr/>
        </p:nvSpPr>
        <p:spPr>
          <a:xfrm>
            <a:off x="782673" y="287294"/>
            <a:ext cx="2102820" cy="461665"/>
          </a:xfrm>
          <a:prstGeom prst="rect">
            <a:avLst/>
          </a:prstGeom>
        </p:spPr>
        <p:txBody>
          <a:bodyPr wrap="none">
            <a:spAutoFit/>
          </a:bodyPr>
          <a:lstStyle/>
          <a:p>
            <a:r>
              <a:rPr lang="ro-RO" sz="2400" dirty="0">
                <a:ea typeface="Calibri" panose="020F0502020204030204" pitchFamily="34" charset="0"/>
              </a:rPr>
              <a:t>1.1 Introducere</a:t>
            </a:r>
            <a:endParaRPr lang="en-US" sz="2400" dirty="0"/>
          </a:p>
        </p:txBody>
      </p:sp>
    </p:spTree>
    <p:extLst>
      <p:ext uri="{BB962C8B-B14F-4D97-AF65-F5344CB8AC3E}">
        <p14:creationId xmlns:p14="http://schemas.microsoft.com/office/powerpoint/2010/main" val="1761052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9EF3783B-F5B0-4198-9547-4707EA913192}"/>
              </a:ext>
            </a:extLst>
          </p:cNvPr>
          <p:cNvGraphicFramePr>
            <a:graphicFrameLocks noChangeAspect="1"/>
          </p:cNvGraphicFramePr>
          <p:nvPr>
            <p:extLst>
              <p:ext uri="{D42A27DB-BD31-4B8C-83A1-F6EECF244321}">
                <p14:modId xmlns:p14="http://schemas.microsoft.com/office/powerpoint/2010/main" val="3436003487"/>
              </p:ext>
            </p:extLst>
          </p:nvPr>
        </p:nvGraphicFramePr>
        <p:xfrm>
          <a:off x="1077070" y="1672269"/>
          <a:ext cx="4507916" cy="3838394"/>
        </p:xfrm>
        <a:graphic>
          <a:graphicData uri="http://schemas.openxmlformats.org/presentationml/2006/ole">
            <mc:AlternateContent xmlns:mc="http://schemas.openxmlformats.org/markup-compatibility/2006">
              <mc:Choice xmlns:v="urn:schemas-microsoft-com:vml" Requires="v">
                <p:oleObj spid="_x0000_s15362" name="Visio" r:id="rId3" imgW="4617933" imgH="3909273" progId="Visio.Drawing.15">
                  <p:embed/>
                </p:oleObj>
              </mc:Choice>
              <mc:Fallback>
                <p:oleObj name="Visio" r:id="rId3" imgW="4617933" imgH="3909273" progId="Visio.Drawing.15">
                  <p:embed/>
                  <p:pic>
                    <p:nvPicPr>
                      <p:cNvPr id="7" name="Object 6">
                        <a:extLst>
                          <a:ext uri="{FF2B5EF4-FFF2-40B4-BE49-F238E27FC236}">
                            <a16:creationId xmlns:a16="http://schemas.microsoft.com/office/drawing/2014/main" id="{9EF3783B-F5B0-4198-9547-4707EA913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070" y="1672269"/>
                        <a:ext cx="4507916" cy="3838394"/>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F8639314-A25C-4A29-9916-053CB3DED74B}"/>
              </a:ext>
            </a:extLst>
          </p:cNvPr>
          <p:cNvGraphicFramePr>
            <a:graphicFrameLocks noChangeAspect="1"/>
          </p:cNvGraphicFramePr>
          <p:nvPr>
            <p:extLst>
              <p:ext uri="{D42A27DB-BD31-4B8C-83A1-F6EECF244321}">
                <p14:modId xmlns:p14="http://schemas.microsoft.com/office/powerpoint/2010/main" val="131502649"/>
              </p:ext>
            </p:extLst>
          </p:nvPr>
        </p:nvGraphicFramePr>
        <p:xfrm>
          <a:off x="7449974" y="1518124"/>
          <a:ext cx="3004666" cy="4011664"/>
        </p:xfrm>
        <a:graphic>
          <a:graphicData uri="http://schemas.openxmlformats.org/presentationml/2006/ole">
            <mc:AlternateContent xmlns:mc="http://schemas.openxmlformats.org/markup-compatibility/2006">
              <mc:Choice xmlns:v="urn:schemas-microsoft-com:vml" Requires="v">
                <p:oleObj spid="_x0000_s15363" name="Visio" r:id="rId5" imgW="3436443" imgH="4549306" progId="Visio.Drawing.15">
                  <p:embed/>
                </p:oleObj>
              </mc:Choice>
              <mc:Fallback>
                <p:oleObj name="Visio" r:id="rId5" imgW="3436443" imgH="4549306" progId="Visio.Drawing.15">
                  <p:embed/>
                  <p:pic>
                    <p:nvPicPr>
                      <p:cNvPr id="13" name="Object 12">
                        <a:extLst>
                          <a:ext uri="{FF2B5EF4-FFF2-40B4-BE49-F238E27FC236}">
                            <a16:creationId xmlns:a16="http://schemas.microsoft.com/office/drawing/2014/main" id="{F8639314-A25C-4A29-9916-053CB3DED7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9974" y="1518124"/>
                        <a:ext cx="3004666" cy="4011664"/>
                      </a:xfrm>
                      <a:prstGeom prst="rect">
                        <a:avLst/>
                      </a:prstGeom>
                      <a:noFill/>
                    </p:spPr>
                  </p:pic>
                </p:oleObj>
              </mc:Fallback>
            </mc:AlternateContent>
          </a:graphicData>
        </a:graphic>
      </p:graphicFrame>
      <p:sp>
        <p:nvSpPr>
          <p:cNvPr id="3" name="Rectangle 2">
            <a:extLst>
              <a:ext uri="{FF2B5EF4-FFF2-40B4-BE49-F238E27FC236}">
                <a16:creationId xmlns:a16="http://schemas.microsoft.com/office/drawing/2014/main" id="{E0EAE374-79AD-4787-B3AB-86034BA16B22}"/>
              </a:ext>
            </a:extLst>
          </p:cNvPr>
          <p:cNvSpPr/>
          <p:nvPr/>
        </p:nvSpPr>
        <p:spPr>
          <a:xfrm>
            <a:off x="1421888" y="5713451"/>
            <a:ext cx="3216650" cy="400110"/>
          </a:xfrm>
          <a:prstGeom prst="rect">
            <a:avLst/>
          </a:prstGeom>
        </p:spPr>
        <p:txBody>
          <a:bodyPr wrap="none">
            <a:spAutoFit/>
          </a:bodyPr>
          <a:lstStyle/>
          <a:p>
            <a:r>
              <a:rPr lang="ro-RO" sz="2000" dirty="0">
                <a:ea typeface="Calibri" panose="020F0502020204030204" pitchFamily="34" charset="0"/>
              </a:rPr>
              <a:t>Camă cu tachet de translație </a:t>
            </a:r>
            <a:endParaRPr lang="en-US" sz="2000" dirty="0"/>
          </a:p>
        </p:txBody>
      </p:sp>
      <p:sp>
        <p:nvSpPr>
          <p:cNvPr id="10" name="Rectangle 9">
            <a:extLst>
              <a:ext uri="{FF2B5EF4-FFF2-40B4-BE49-F238E27FC236}">
                <a16:creationId xmlns:a16="http://schemas.microsoft.com/office/drawing/2014/main" id="{03741451-A518-42A1-BB73-C1F86EF465CA}"/>
              </a:ext>
            </a:extLst>
          </p:cNvPr>
          <p:cNvSpPr/>
          <p:nvPr/>
        </p:nvSpPr>
        <p:spPr>
          <a:xfrm>
            <a:off x="7699582" y="5720817"/>
            <a:ext cx="2659254" cy="400110"/>
          </a:xfrm>
          <a:prstGeom prst="rect">
            <a:avLst/>
          </a:prstGeom>
        </p:spPr>
        <p:txBody>
          <a:bodyPr wrap="none">
            <a:spAutoFit/>
          </a:bodyPr>
          <a:lstStyle/>
          <a:p>
            <a:r>
              <a:rPr lang="ro-RO" sz="2000" dirty="0">
                <a:ea typeface="Calibri" panose="020F0502020204030204" pitchFamily="34" charset="0"/>
              </a:rPr>
              <a:t>Camă cu tachet oscilant</a:t>
            </a:r>
            <a:endParaRPr lang="en-US" sz="2000" dirty="0"/>
          </a:p>
        </p:txBody>
      </p:sp>
      <p:cxnSp>
        <p:nvCxnSpPr>
          <p:cNvPr id="8" name="Straight Connector 7">
            <a:extLst>
              <a:ext uri="{FF2B5EF4-FFF2-40B4-BE49-F238E27FC236}">
                <a16:creationId xmlns:a16="http://schemas.microsoft.com/office/drawing/2014/main" id="{428A13F5-743C-4BB7-B069-F2F430A5550F}"/>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5107F89-AE3D-4F38-987E-5D157E3D873E}"/>
              </a:ext>
            </a:extLst>
          </p:cNvPr>
          <p:cNvSpPr/>
          <p:nvPr/>
        </p:nvSpPr>
        <p:spPr>
          <a:xfrm>
            <a:off x="782673" y="287294"/>
            <a:ext cx="1910908" cy="461665"/>
          </a:xfrm>
          <a:prstGeom prst="rect">
            <a:avLst/>
          </a:prstGeom>
        </p:spPr>
        <p:txBody>
          <a:bodyPr wrap="none">
            <a:spAutoFit/>
          </a:bodyPr>
          <a:lstStyle/>
          <a:p>
            <a:r>
              <a:rPr lang="ro-RO" sz="2400" dirty="0">
                <a:ea typeface="Calibri" panose="020F0502020204030204" pitchFamily="34" charset="0"/>
              </a:rPr>
              <a:t>1.2 Clasificare</a:t>
            </a:r>
            <a:endParaRPr lang="en-US" sz="2400" dirty="0"/>
          </a:p>
        </p:txBody>
      </p:sp>
      <p:sp>
        <p:nvSpPr>
          <p:cNvPr id="11" name="Action Button: Go Home 10">
            <a:hlinkClick r:id="rId7" action="ppaction://hlinksldjump" highlightClick="1"/>
            <a:extLst>
              <a:ext uri="{FF2B5EF4-FFF2-40B4-BE49-F238E27FC236}">
                <a16:creationId xmlns:a16="http://schemas.microsoft.com/office/drawing/2014/main" id="{F7B69C64-3E02-4B05-B1A9-42A36F1B63CC}"/>
              </a:ext>
            </a:extLst>
          </p:cNvPr>
          <p:cNvSpPr/>
          <p:nvPr/>
        </p:nvSpPr>
        <p:spPr>
          <a:xfrm>
            <a:off x="11207957" y="254555"/>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022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yellow, baseball, black, light&#10;&#10;Description automatically generated">
            <a:extLst>
              <a:ext uri="{FF2B5EF4-FFF2-40B4-BE49-F238E27FC236}">
                <a16:creationId xmlns:a16="http://schemas.microsoft.com/office/drawing/2014/main" id="{9653D2D6-5A39-43EC-B4D3-24C2017F36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629" y="3651791"/>
            <a:ext cx="3445447" cy="2295333"/>
          </a:xfrm>
          <a:prstGeom prst="rect">
            <a:avLst/>
          </a:prstGeom>
        </p:spPr>
      </p:pic>
      <p:graphicFrame>
        <p:nvGraphicFramePr>
          <p:cNvPr id="12" name="Object 11">
            <a:extLst>
              <a:ext uri="{FF2B5EF4-FFF2-40B4-BE49-F238E27FC236}">
                <a16:creationId xmlns:a16="http://schemas.microsoft.com/office/drawing/2014/main" id="{999D1264-C824-4410-A385-9A973747B3D3}"/>
              </a:ext>
            </a:extLst>
          </p:cNvPr>
          <p:cNvGraphicFramePr>
            <a:graphicFrameLocks noChangeAspect="1"/>
          </p:cNvGraphicFramePr>
          <p:nvPr>
            <p:extLst>
              <p:ext uri="{D42A27DB-BD31-4B8C-83A1-F6EECF244321}">
                <p14:modId xmlns:p14="http://schemas.microsoft.com/office/powerpoint/2010/main" val="1819406550"/>
              </p:ext>
            </p:extLst>
          </p:nvPr>
        </p:nvGraphicFramePr>
        <p:xfrm>
          <a:off x="4709635" y="1417593"/>
          <a:ext cx="1908612" cy="3498698"/>
        </p:xfrm>
        <a:graphic>
          <a:graphicData uri="http://schemas.openxmlformats.org/presentationml/2006/ole">
            <mc:AlternateContent xmlns:mc="http://schemas.openxmlformats.org/markup-compatibility/2006">
              <mc:Choice xmlns:v="urn:schemas-microsoft-com:vml" Requires="v">
                <p:oleObj spid="_x0000_s16386" name="Visio" r:id="rId4" imgW="2408062" imgH="4404328" progId="Visio.Drawing.15">
                  <p:embed/>
                </p:oleObj>
              </mc:Choice>
              <mc:Fallback>
                <p:oleObj name="Visio" r:id="rId4" imgW="2408062" imgH="4404328" progId="Visio.Drawing.15">
                  <p:embed/>
                  <p:pic>
                    <p:nvPicPr>
                      <p:cNvPr id="12" name="Object 11">
                        <a:extLst>
                          <a:ext uri="{FF2B5EF4-FFF2-40B4-BE49-F238E27FC236}">
                            <a16:creationId xmlns:a16="http://schemas.microsoft.com/office/drawing/2014/main" id="{999D1264-C824-4410-A385-9A973747B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9635" y="1417593"/>
                        <a:ext cx="1908612" cy="3498698"/>
                      </a:xfrm>
                      <a:prstGeom prst="rect">
                        <a:avLst/>
                      </a:prstGeom>
                      <a:noFill/>
                    </p:spPr>
                  </p:pic>
                </p:oleObj>
              </mc:Fallback>
            </mc:AlternateContent>
          </a:graphicData>
        </a:graphic>
      </p:graphicFrame>
      <p:pic>
        <p:nvPicPr>
          <p:cNvPr id="17" name="Picture 16" descr="A close up of a logo&#10;&#10;Description automatically generated">
            <a:extLst>
              <a:ext uri="{FF2B5EF4-FFF2-40B4-BE49-F238E27FC236}">
                <a16:creationId xmlns:a16="http://schemas.microsoft.com/office/drawing/2014/main" id="{0B3251F5-E537-4F8B-B640-838D13B57EF9}"/>
              </a:ext>
            </a:extLst>
          </p:cNvPr>
          <p:cNvPicPr preferRelativeResize="0">
            <a:picLocks/>
          </p:cNvPicPr>
          <p:nvPr/>
        </p:nvPicPr>
        <p:blipFill>
          <a:blip r:embed="rId6">
            <a:extLst>
              <a:ext uri="{28A0092B-C50C-407E-A947-70E740481C1C}">
                <a14:useLocalDpi xmlns:a14="http://schemas.microsoft.com/office/drawing/2010/main"/>
              </a:ext>
            </a:extLst>
          </a:blip>
          <a:stretch>
            <a:fillRect/>
          </a:stretch>
        </p:blipFill>
        <p:spPr>
          <a:xfrm>
            <a:off x="7793437" y="3806794"/>
            <a:ext cx="4244763" cy="2230159"/>
          </a:xfrm>
          <a:prstGeom prst="rect">
            <a:avLst/>
          </a:prstGeom>
        </p:spPr>
      </p:pic>
      <p:graphicFrame>
        <p:nvGraphicFramePr>
          <p:cNvPr id="15" name="Object 14">
            <a:extLst>
              <a:ext uri="{FF2B5EF4-FFF2-40B4-BE49-F238E27FC236}">
                <a16:creationId xmlns:a16="http://schemas.microsoft.com/office/drawing/2014/main" id="{3C0DC97C-06F6-44B2-BB74-543DADBAAC69}"/>
              </a:ext>
            </a:extLst>
          </p:cNvPr>
          <p:cNvGraphicFramePr>
            <a:graphicFrameLocks noChangeAspect="1"/>
          </p:cNvGraphicFramePr>
          <p:nvPr>
            <p:extLst>
              <p:ext uri="{D42A27DB-BD31-4B8C-83A1-F6EECF244321}">
                <p14:modId xmlns:p14="http://schemas.microsoft.com/office/powerpoint/2010/main" val="1317669613"/>
              </p:ext>
            </p:extLst>
          </p:nvPr>
        </p:nvGraphicFramePr>
        <p:xfrm>
          <a:off x="8282632" y="1417593"/>
          <a:ext cx="2432568" cy="2685961"/>
        </p:xfrm>
        <a:graphic>
          <a:graphicData uri="http://schemas.openxmlformats.org/presentationml/2006/ole">
            <mc:AlternateContent xmlns:mc="http://schemas.openxmlformats.org/markup-compatibility/2006">
              <mc:Choice xmlns:v="urn:schemas-microsoft-com:vml" Requires="v">
                <p:oleObj spid="_x0000_s16387" name="Visio" r:id="rId7" imgW="3322462" imgH="3665370" progId="Visio.Drawing.15">
                  <p:embed/>
                </p:oleObj>
              </mc:Choice>
              <mc:Fallback>
                <p:oleObj name="Visio" r:id="rId7" imgW="3322462" imgH="3665370" progId="Visio.Drawing.15">
                  <p:embed/>
                  <p:pic>
                    <p:nvPicPr>
                      <p:cNvPr id="15" name="Object 14">
                        <a:extLst>
                          <a:ext uri="{FF2B5EF4-FFF2-40B4-BE49-F238E27FC236}">
                            <a16:creationId xmlns:a16="http://schemas.microsoft.com/office/drawing/2014/main" id="{3C0DC97C-06F6-44B2-BB74-543DADBAAC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2632" y="1417593"/>
                        <a:ext cx="2432568" cy="2685961"/>
                      </a:xfrm>
                      <a:prstGeom prst="rect">
                        <a:avLst/>
                      </a:prstGeom>
                      <a:noFill/>
                    </p:spPr>
                  </p:pic>
                </p:oleObj>
              </mc:Fallback>
            </mc:AlternateContent>
          </a:graphicData>
        </a:graphic>
      </p:graphicFrame>
      <p:sp>
        <p:nvSpPr>
          <p:cNvPr id="3" name="Rectangle 2">
            <a:extLst>
              <a:ext uri="{FF2B5EF4-FFF2-40B4-BE49-F238E27FC236}">
                <a16:creationId xmlns:a16="http://schemas.microsoft.com/office/drawing/2014/main" id="{29EFF900-FD10-4377-BB93-9AA57C2A5749}"/>
              </a:ext>
            </a:extLst>
          </p:cNvPr>
          <p:cNvSpPr/>
          <p:nvPr/>
        </p:nvSpPr>
        <p:spPr>
          <a:xfrm>
            <a:off x="2276181" y="5991876"/>
            <a:ext cx="3711272" cy="369332"/>
          </a:xfrm>
          <a:prstGeom prst="rect">
            <a:avLst/>
          </a:prstGeom>
        </p:spPr>
        <p:txBody>
          <a:bodyPr wrap="none">
            <a:spAutoFit/>
          </a:bodyPr>
          <a:lstStyle/>
          <a:p>
            <a:r>
              <a:rPr lang="ro-RO" i="1" dirty="0">
                <a:ea typeface="Calibri" panose="020F0502020204030204" pitchFamily="34" charset="0"/>
              </a:rPr>
              <a:t>Came spațiale cu tachet de translație</a:t>
            </a:r>
            <a:r>
              <a:rPr lang="ro-RO" dirty="0">
                <a:ea typeface="Calibri" panose="020F0502020204030204" pitchFamily="34" charset="0"/>
              </a:rPr>
              <a:t> </a:t>
            </a:r>
            <a:endParaRPr lang="en-US" dirty="0"/>
          </a:p>
        </p:txBody>
      </p:sp>
      <p:sp>
        <p:nvSpPr>
          <p:cNvPr id="7" name="Rectangle 6">
            <a:extLst>
              <a:ext uri="{FF2B5EF4-FFF2-40B4-BE49-F238E27FC236}">
                <a16:creationId xmlns:a16="http://schemas.microsoft.com/office/drawing/2014/main" id="{878B1EFC-1E51-4146-A1E5-7040A515FFB4}"/>
              </a:ext>
            </a:extLst>
          </p:cNvPr>
          <p:cNvSpPr/>
          <p:nvPr/>
        </p:nvSpPr>
        <p:spPr>
          <a:xfrm>
            <a:off x="8148363" y="6025605"/>
            <a:ext cx="2012089" cy="369332"/>
          </a:xfrm>
          <a:prstGeom prst="rect">
            <a:avLst/>
          </a:prstGeom>
        </p:spPr>
        <p:txBody>
          <a:bodyPr wrap="none">
            <a:spAutoFit/>
          </a:bodyPr>
          <a:lstStyle/>
          <a:p>
            <a:r>
              <a:rPr lang="ro-RO" i="1" dirty="0">
                <a:ea typeface="Calibri" panose="020F0502020204030204" pitchFamily="34" charset="0"/>
              </a:rPr>
              <a:t>Camă de translație</a:t>
            </a:r>
            <a:r>
              <a:rPr lang="ro-RO" dirty="0">
                <a:ea typeface="Calibri" panose="020F0502020204030204" pitchFamily="34" charset="0"/>
              </a:rPr>
              <a:t> </a:t>
            </a:r>
            <a:endParaRPr lang="en-US" dirty="0"/>
          </a:p>
        </p:txBody>
      </p:sp>
      <p:graphicFrame>
        <p:nvGraphicFramePr>
          <p:cNvPr id="6" name="Object 5">
            <a:extLst>
              <a:ext uri="{FF2B5EF4-FFF2-40B4-BE49-F238E27FC236}">
                <a16:creationId xmlns:a16="http://schemas.microsoft.com/office/drawing/2014/main" id="{7CE63CC5-8171-4447-8840-B10DDF6423EE}"/>
              </a:ext>
            </a:extLst>
          </p:cNvPr>
          <p:cNvGraphicFramePr>
            <a:graphicFrameLocks noChangeAspect="1"/>
          </p:cNvGraphicFramePr>
          <p:nvPr>
            <p:extLst>
              <p:ext uri="{D42A27DB-BD31-4B8C-83A1-F6EECF244321}">
                <p14:modId xmlns:p14="http://schemas.microsoft.com/office/powerpoint/2010/main" val="2920416980"/>
              </p:ext>
            </p:extLst>
          </p:nvPr>
        </p:nvGraphicFramePr>
        <p:xfrm>
          <a:off x="917986" y="1450896"/>
          <a:ext cx="2316731" cy="2200895"/>
        </p:xfrm>
        <a:graphic>
          <a:graphicData uri="http://schemas.openxmlformats.org/presentationml/2006/ole">
            <mc:AlternateContent xmlns:mc="http://schemas.openxmlformats.org/markup-compatibility/2006">
              <mc:Choice xmlns:v="urn:schemas-microsoft-com:vml" Requires="v">
                <p:oleObj spid="_x0000_s16388" name="Visio" r:id="rId9" imgW="3025175" imgH="2880360" progId="Visio.Drawing.15">
                  <p:embed/>
                </p:oleObj>
              </mc:Choice>
              <mc:Fallback>
                <p:oleObj name="Visio" r:id="rId9" imgW="3025175" imgH="2880360" progId="Visio.Drawing.15">
                  <p:embed/>
                  <p:pic>
                    <p:nvPicPr>
                      <p:cNvPr id="6" name="Object 5">
                        <a:extLst>
                          <a:ext uri="{FF2B5EF4-FFF2-40B4-BE49-F238E27FC236}">
                            <a16:creationId xmlns:a16="http://schemas.microsoft.com/office/drawing/2014/main" id="{7CE63CC5-8171-4447-8840-B10DDF6423EE}"/>
                          </a:ext>
                        </a:extLst>
                      </p:cNvPr>
                      <p:cNvPicPr>
                        <a:picLocks noChangeAspect="1" noChangeArrowheads="1"/>
                      </p:cNvPicPr>
                      <p:nvPr/>
                    </p:nvPicPr>
                    <p:blipFill>
                      <a:blip r:embed="rId10"/>
                      <a:srcRect/>
                      <a:stretch>
                        <a:fillRect/>
                      </a:stretch>
                    </p:blipFill>
                    <p:spPr bwMode="auto">
                      <a:xfrm>
                        <a:off x="917986" y="1450896"/>
                        <a:ext cx="2316731" cy="2200895"/>
                      </a:xfrm>
                      <a:prstGeom prst="rect">
                        <a:avLst/>
                      </a:prstGeom>
                      <a:noFill/>
                    </p:spPr>
                  </p:pic>
                </p:oleObj>
              </mc:Fallback>
            </mc:AlternateContent>
          </a:graphicData>
        </a:graphic>
      </p:graphicFrame>
      <p:cxnSp>
        <p:nvCxnSpPr>
          <p:cNvPr id="11" name="Straight Connector 10">
            <a:extLst>
              <a:ext uri="{FF2B5EF4-FFF2-40B4-BE49-F238E27FC236}">
                <a16:creationId xmlns:a16="http://schemas.microsoft.com/office/drawing/2014/main" id="{C0B68363-E727-4A56-B11F-4E47B86D4260}"/>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8A6D871-73CE-4FD2-8F68-AA3E51109985}"/>
              </a:ext>
            </a:extLst>
          </p:cNvPr>
          <p:cNvSpPr/>
          <p:nvPr/>
        </p:nvSpPr>
        <p:spPr>
          <a:xfrm>
            <a:off x="782673" y="287294"/>
            <a:ext cx="1910908" cy="461665"/>
          </a:xfrm>
          <a:prstGeom prst="rect">
            <a:avLst/>
          </a:prstGeom>
        </p:spPr>
        <p:txBody>
          <a:bodyPr wrap="none">
            <a:spAutoFit/>
          </a:bodyPr>
          <a:lstStyle/>
          <a:p>
            <a:r>
              <a:rPr lang="ro-RO" sz="2400" dirty="0">
                <a:ea typeface="Calibri" panose="020F0502020204030204" pitchFamily="34" charset="0"/>
              </a:rPr>
              <a:t>1.2 Clasificare</a:t>
            </a:r>
            <a:endParaRPr lang="en-US" sz="2400" dirty="0"/>
          </a:p>
        </p:txBody>
      </p:sp>
    </p:spTree>
    <p:extLst>
      <p:ext uri="{BB962C8B-B14F-4D97-AF65-F5344CB8AC3E}">
        <p14:creationId xmlns:p14="http://schemas.microsoft.com/office/powerpoint/2010/main" val="3065739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0FF5C8-71D4-4565-9E0C-48F53B7AD29C}"/>
              </a:ext>
            </a:extLst>
          </p:cNvPr>
          <p:cNvSpPr/>
          <p:nvPr/>
        </p:nvSpPr>
        <p:spPr>
          <a:xfrm>
            <a:off x="537186" y="323917"/>
            <a:ext cx="1287532" cy="461665"/>
          </a:xfrm>
          <a:prstGeom prst="rect">
            <a:avLst/>
          </a:prstGeom>
        </p:spPr>
        <p:txBody>
          <a:bodyPr wrap="none">
            <a:spAutoFit/>
          </a:bodyPr>
          <a:lstStyle/>
          <a:p>
            <a:r>
              <a:rPr lang="ro-RO" sz="2400" dirty="0"/>
              <a:t>CUPRINS</a:t>
            </a:r>
            <a:endParaRPr lang="en-US" sz="2400" dirty="0"/>
          </a:p>
        </p:txBody>
      </p:sp>
      <p:sp>
        <p:nvSpPr>
          <p:cNvPr id="25" name="Rectangle 24">
            <a:extLst>
              <a:ext uri="{FF2B5EF4-FFF2-40B4-BE49-F238E27FC236}">
                <a16:creationId xmlns:a16="http://schemas.microsoft.com/office/drawing/2014/main" id="{0182552E-1D1A-403B-AB8C-8994C4CA1A92}"/>
              </a:ext>
            </a:extLst>
          </p:cNvPr>
          <p:cNvSpPr/>
          <p:nvPr/>
        </p:nvSpPr>
        <p:spPr>
          <a:xfrm>
            <a:off x="537186" y="925350"/>
            <a:ext cx="10276951" cy="8610306"/>
          </a:xfrm>
          <a:prstGeom prst="rect">
            <a:avLst/>
          </a:prstGeom>
        </p:spPr>
        <p:txBody>
          <a:bodyPr wrap="square">
            <a:spAutoFit/>
          </a:bodyPr>
          <a:lstStyle/>
          <a:p>
            <a:r>
              <a:rPr lang="ro-RO" sz="1600" dirty="0">
                <a:latin typeface="Calibri" panose="020F0502020204030204" pitchFamily="34" charset="0"/>
                <a:hlinkClick r:id="rId2" action="ppaction://hlinksldjump"/>
              </a:rPr>
              <a:t>Mecanisme I – scurtă recapitulare</a:t>
            </a:r>
            <a:endParaRPr lang="ro-RO" sz="1600" dirty="0">
              <a:latin typeface="Calibri" panose="020F0502020204030204" pitchFamily="34" charset="0"/>
            </a:endParaRPr>
          </a:p>
          <a:p>
            <a:pPr marL="266700" indent="-266700">
              <a:buAutoNum type="arabicPeriod"/>
            </a:pPr>
            <a:r>
              <a:rPr lang="en-US" sz="1600" dirty="0">
                <a:latin typeface="Calibri" panose="020F0502020204030204" pitchFamily="34" charset="0"/>
                <a:hlinkClick r:id="rId3" action="ppaction://hlinksldjump"/>
              </a:rPr>
              <a:t>Mecanisme cu cam</a:t>
            </a:r>
            <a:r>
              <a:rPr lang="ro-RO" sz="1600" dirty="0">
                <a:latin typeface="Calibri" panose="020F0502020204030204" pitchFamily="34" charset="0"/>
                <a:hlinkClick r:id="rId3" action="ppaction://hlinksldjump"/>
              </a:rPr>
              <a:t>ă</a:t>
            </a:r>
            <a:endParaRPr lang="en-US" sz="1600" dirty="0">
              <a:latin typeface="Calibri" panose="020F0502020204030204" pitchFamily="34" charset="0"/>
            </a:endParaRPr>
          </a:p>
          <a:p>
            <a:pPr>
              <a:tabLst>
                <a:tab pos="182563" algn="l"/>
              </a:tabLst>
            </a:pPr>
            <a:r>
              <a:rPr lang="en-US" sz="1600" dirty="0">
                <a:latin typeface="Calibri" panose="020F0502020204030204" pitchFamily="34" charset="0"/>
              </a:rPr>
              <a:t>	</a:t>
            </a:r>
            <a:r>
              <a:rPr lang="ro-RO" sz="1600" dirty="0">
                <a:ea typeface="Calibri" panose="020F0502020204030204" pitchFamily="34" charset="0"/>
              </a:rPr>
              <a:t>1.1 </a:t>
            </a:r>
            <a:r>
              <a:rPr lang="ro-RO" sz="1600" dirty="0">
                <a:ea typeface="Calibri" panose="020F0502020204030204" pitchFamily="34" charset="0"/>
                <a:hlinkClick r:id="rId4" action="ppaction://hlinksldjump"/>
              </a:rPr>
              <a:t>Introducere</a:t>
            </a:r>
            <a:endParaRPr lang="ro-RO" sz="1600" dirty="0">
              <a:ea typeface="Calibri" panose="020F0502020204030204" pitchFamily="34" charset="0"/>
            </a:endParaRPr>
          </a:p>
          <a:p>
            <a:pPr>
              <a:tabLst>
                <a:tab pos="182563" algn="l"/>
              </a:tabLst>
            </a:pPr>
            <a:r>
              <a:rPr lang="ro-RO" sz="1600" dirty="0"/>
              <a:t>	1.2 </a:t>
            </a:r>
            <a:r>
              <a:rPr lang="ro-RO" sz="1600" dirty="0">
                <a:hlinkClick r:id="rId5" action="ppaction://hlinksldjump"/>
              </a:rPr>
              <a:t>Clasificare</a:t>
            </a:r>
            <a:endParaRPr lang="ro-RO" sz="1600" dirty="0"/>
          </a:p>
          <a:p>
            <a:pPr>
              <a:tabLst>
                <a:tab pos="182563" algn="l"/>
              </a:tabLst>
            </a:pPr>
            <a:r>
              <a:rPr lang="ro-RO" sz="1600" dirty="0"/>
              <a:t>	</a:t>
            </a:r>
            <a:r>
              <a:rPr lang="ro-RO" sz="1600" dirty="0">
                <a:ea typeface="Calibri" panose="020F0502020204030204" pitchFamily="34" charset="0"/>
              </a:rPr>
              <a:t>1.3 </a:t>
            </a:r>
            <a:r>
              <a:rPr lang="ro-RO" sz="1600" dirty="0">
                <a:ea typeface="Calibri" panose="020F0502020204030204" pitchFamily="34" charset="0"/>
                <a:hlinkClick r:id="rId6" action="ppaction://hlinksldjump"/>
              </a:rPr>
              <a:t>Elemente geometrice</a:t>
            </a:r>
            <a:endParaRPr lang="ro-RO" sz="1600" dirty="0">
              <a:ea typeface="Calibri" panose="020F0502020204030204" pitchFamily="34" charset="0"/>
            </a:endParaRPr>
          </a:p>
          <a:p>
            <a:pPr>
              <a:tabLst>
                <a:tab pos="182563" algn="l"/>
              </a:tabLst>
            </a:pPr>
            <a:r>
              <a:rPr lang="ro-RO" sz="1600" dirty="0">
                <a:ea typeface="Calibri" panose="020F0502020204030204" pitchFamily="34" charset="0"/>
              </a:rPr>
              <a:t>	1.4 </a:t>
            </a:r>
            <a:r>
              <a:rPr lang="ro-RO" sz="1600" dirty="0">
                <a:ea typeface="Calibri" panose="020F0502020204030204" pitchFamily="34" charset="0"/>
                <a:hlinkClick r:id="rId7" action="ppaction://hlinksldjump"/>
              </a:rPr>
              <a:t>Sinteza </a:t>
            </a:r>
            <a:r>
              <a:rPr lang="en-US" sz="1600" dirty="0" err="1">
                <a:ea typeface="Calibri" panose="020F0502020204030204" pitchFamily="34" charset="0"/>
                <a:hlinkClick r:id="rId7" action="ppaction://hlinksldjump"/>
              </a:rPr>
              <a:t>mecanisme</a:t>
            </a:r>
            <a:r>
              <a:rPr lang="ro-RO" sz="1600" dirty="0">
                <a:ea typeface="Calibri" panose="020F0502020204030204" pitchFamily="34" charset="0"/>
                <a:hlinkClick r:id="rId7" action="ppaction://hlinksldjump"/>
              </a:rPr>
              <a:t>lor cu camă</a:t>
            </a:r>
            <a:endParaRPr lang="ro-RO" sz="1600" dirty="0">
              <a:ea typeface="Calibri" panose="020F0502020204030204" pitchFamily="34" charset="0"/>
            </a:endParaRPr>
          </a:p>
          <a:p>
            <a:pPr defTabSz="271463"/>
            <a:r>
              <a:rPr lang="ro-RO" sz="1600" dirty="0"/>
              <a:t>		</a:t>
            </a:r>
            <a:r>
              <a:rPr lang="ro-RO" sz="1600" dirty="0">
                <a:ea typeface="Calibri" panose="020F0502020204030204" pitchFamily="34" charset="0"/>
              </a:rPr>
              <a:t>1.4.1 </a:t>
            </a:r>
            <a:r>
              <a:rPr lang="ro-RO" sz="1600" dirty="0">
                <a:ea typeface="Calibri" panose="020F0502020204030204" pitchFamily="34" charset="0"/>
                <a:hlinkClick r:id="rId8" action="ppaction://hlinksldjump"/>
              </a:rPr>
              <a:t>Legi de mișcare</a:t>
            </a:r>
            <a:endParaRPr lang="ro-RO" sz="1600" dirty="0">
              <a:ea typeface="Calibri" panose="020F0502020204030204" pitchFamily="34" charset="0"/>
            </a:endParaRPr>
          </a:p>
          <a:p>
            <a:pPr defTabSz="271463"/>
            <a:r>
              <a:rPr lang="ro-RO" sz="1600" dirty="0">
                <a:ea typeface="Calibri" panose="020F0502020204030204" pitchFamily="34" charset="0"/>
              </a:rPr>
              <a:t>		1.4.2 </a:t>
            </a:r>
            <a:r>
              <a:rPr lang="ro-RO" sz="1600" dirty="0">
                <a:ea typeface="Calibri" panose="020F0502020204030204" pitchFamily="34" charset="0"/>
                <a:hlinkClick r:id="rId9" action="ppaction://hlinksldjump"/>
              </a:rPr>
              <a:t>Determinarea razei cercului de bază pentru cama cu tachet de translație</a:t>
            </a:r>
            <a:endParaRPr lang="ro-RO" sz="1600" dirty="0">
              <a:ea typeface="Calibri" panose="020F0502020204030204" pitchFamily="34" charset="0"/>
            </a:endParaRPr>
          </a:p>
          <a:p>
            <a:pPr defTabSz="271463"/>
            <a:r>
              <a:rPr lang="ro-RO" sz="1600" dirty="0"/>
              <a:t>		1.4.3 </a:t>
            </a:r>
            <a:r>
              <a:rPr lang="ro-RO" sz="1600" dirty="0">
                <a:ea typeface="Calibri" panose="020F0502020204030204" pitchFamily="34" charset="0"/>
                <a:hlinkClick r:id="rId10" action="ppaction://hlinksldjump"/>
              </a:rPr>
              <a:t>Determinarea profilului camei cu tachet de translație</a:t>
            </a:r>
            <a:endParaRPr lang="ro-RO" sz="1600" dirty="0">
              <a:ea typeface="Calibri" panose="020F0502020204030204" pitchFamily="34" charset="0"/>
            </a:endParaRPr>
          </a:p>
          <a:p>
            <a:pPr defTabSz="271463"/>
            <a:r>
              <a:rPr lang="ro-RO" sz="1600" dirty="0">
                <a:ea typeface="Calibri" panose="020F0502020204030204" pitchFamily="34" charset="0"/>
              </a:rPr>
              <a:t>		1.4.4 </a:t>
            </a:r>
            <a:r>
              <a:rPr lang="ro-RO" sz="1600" dirty="0">
                <a:ea typeface="Calibri" panose="020F0502020204030204" pitchFamily="34" charset="0"/>
                <a:hlinkClick r:id="rId11" action="ppaction://hlinksldjump"/>
              </a:rPr>
              <a:t>Determinarea razei cercului de bază pentru cama cu tachet oscilant</a:t>
            </a:r>
            <a:endParaRPr lang="ro-RO" sz="1600" dirty="0">
              <a:ea typeface="Calibri" panose="020F0502020204030204" pitchFamily="34" charset="0"/>
            </a:endParaRPr>
          </a:p>
          <a:p>
            <a:pPr defTabSz="271463"/>
            <a:r>
              <a:rPr lang="ro-RO" sz="1600" dirty="0"/>
              <a:t>		</a:t>
            </a:r>
            <a:r>
              <a:rPr lang="ro-RO" sz="1600" dirty="0">
                <a:ea typeface="Calibri" panose="020F0502020204030204" pitchFamily="34" charset="0"/>
              </a:rPr>
              <a:t>1.4.5 </a:t>
            </a:r>
            <a:r>
              <a:rPr lang="ro-RO" sz="1600" dirty="0">
                <a:ea typeface="Calibri" panose="020F0502020204030204" pitchFamily="34" charset="0"/>
                <a:hlinkClick r:id="rId12" action="ppaction://hlinksldjump"/>
              </a:rPr>
              <a:t>Determinarea profilului camei cu tachet oscilant</a:t>
            </a:r>
            <a:endParaRPr lang="ro-RO" sz="1600" dirty="0">
              <a:ea typeface="Calibri" panose="020F0502020204030204" pitchFamily="34" charset="0"/>
            </a:endParaRPr>
          </a:p>
          <a:p>
            <a:pPr defTabSz="271463"/>
            <a:r>
              <a:rPr lang="ro-RO" sz="1600" dirty="0"/>
              <a:t>	1.5</a:t>
            </a:r>
            <a:r>
              <a:rPr lang="en-US" sz="1600" dirty="0"/>
              <a:t> </a:t>
            </a:r>
            <a:r>
              <a:rPr lang="en-US" sz="1600" dirty="0">
                <a:hlinkClick r:id="rId13" action="ppaction://hlinksldjump"/>
              </a:rPr>
              <a:t>Analiza</a:t>
            </a:r>
            <a:r>
              <a:rPr lang="ro-RO" sz="1600" dirty="0">
                <a:hlinkClick r:id="rId13" action="ppaction://hlinksldjump"/>
              </a:rPr>
              <a:t> </a:t>
            </a:r>
            <a:r>
              <a:rPr lang="ro-RO" sz="1600" dirty="0">
                <a:solidFill>
                  <a:srgbClr val="000000"/>
                </a:solidFill>
                <a:ea typeface="Calibri" panose="020F0502020204030204" pitchFamily="34" charset="0"/>
                <a:hlinkClick r:id="rId13" action="ppaction://hlinksldjump"/>
              </a:rPr>
              <a:t>cinetostatică  a </a:t>
            </a:r>
            <a:r>
              <a:rPr lang="it-IT" sz="1600" dirty="0">
                <a:hlinkClick r:id="rId13" action="ppaction://hlinksldjump"/>
              </a:rPr>
              <a:t>mecanismelor cu cam</a:t>
            </a:r>
            <a:r>
              <a:rPr lang="ro-RO" sz="1600" dirty="0">
                <a:hlinkClick r:id="rId13" action="ppaction://hlinksldjump"/>
              </a:rPr>
              <a:t>ă</a:t>
            </a:r>
            <a:endParaRPr lang="ro-RO" sz="1600" dirty="0"/>
          </a:p>
          <a:p>
            <a:pPr defTabSz="271463"/>
            <a:r>
              <a:rPr lang="ro-RO" sz="1600" dirty="0"/>
              <a:t>		1.5.1 </a:t>
            </a:r>
            <a:r>
              <a:rPr lang="it-IT" sz="1600" dirty="0">
                <a:hlinkClick r:id="rId14" action="ppaction://hlinksldjump"/>
              </a:rPr>
              <a:t>Transmiterea forțelor în mecanismul cu camă și tachet de translație</a:t>
            </a:r>
            <a:endParaRPr lang="ro-RO" sz="1600" dirty="0"/>
          </a:p>
          <a:p>
            <a:pPr defTabSz="271463"/>
            <a:r>
              <a:rPr lang="ro-RO" sz="1600" dirty="0"/>
              <a:t>		1.5.2 </a:t>
            </a:r>
            <a:r>
              <a:rPr lang="it-IT" sz="1600" dirty="0">
                <a:hlinkClick r:id="rId15" action="ppaction://hlinksldjump"/>
              </a:rPr>
              <a:t>Transmiterea forțelor în mecanismul cu camă și tachet </a:t>
            </a:r>
            <a:r>
              <a:rPr lang="ro-RO" sz="1600" dirty="0">
                <a:hlinkClick r:id="rId15" action="ppaction://hlinksldjump"/>
              </a:rPr>
              <a:t>oscilant</a:t>
            </a:r>
            <a:endParaRPr lang="en-US" sz="1600" dirty="0"/>
          </a:p>
          <a:p>
            <a:pPr defTabSz="271463"/>
            <a:r>
              <a:rPr lang="ro-RO" sz="1600" dirty="0"/>
              <a:t>2. </a:t>
            </a:r>
            <a:r>
              <a:rPr lang="ro-RO" sz="1600" dirty="0">
                <a:hlinkClick r:id="rId16" action="ppaction://hlinksldjump"/>
              </a:rPr>
              <a:t>Analiza cinetostatică a mecanismelor</a:t>
            </a:r>
            <a:endParaRPr lang="en-US" sz="1600" dirty="0"/>
          </a:p>
          <a:p>
            <a:pPr defTabSz="271463"/>
            <a:r>
              <a:rPr lang="ro-RO" sz="1600" dirty="0"/>
              <a:t>	2.1 </a:t>
            </a:r>
            <a:r>
              <a:rPr lang="ro-RO" sz="1600" dirty="0">
                <a:hlinkClick r:id="rId17" action="ppaction://hlinksldjump"/>
              </a:rPr>
              <a:t>Forțe ce acționează asupra mecanismelor</a:t>
            </a:r>
            <a:endParaRPr lang="ro-RO" sz="1600" dirty="0"/>
          </a:p>
          <a:p>
            <a:pPr defTabSz="271463"/>
            <a:r>
              <a:rPr lang="ro-RO" sz="1600" dirty="0"/>
              <a:t>	2.2 </a:t>
            </a:r>
            <a:r>
              <a:rPr lang="ro-RO" sz="1600" dirty="0">
                <a:hlinkClick r:id="rId18" action="ppaction://hlinksldjump"/>
              </a:rPr>
              <a:t>Determinarea forțelor de inerție prin metoda concentrării maselor</a:t>
            </a:r>
            <a:endParaRPr lang="ro-RO" sz="1600" dirty="0"/>
          </a:p>
          <a:p>
            <a:pPr defTabSz="271463"/>
            <a:r>
              <a:rPr lang="ro-RO" sz="1600" dirty="0"/>
              <a:t>	2.3 </a:t>
            </a:r>
            <a:r>
              <a:rPr lang="ro-RO" sz="1600" dirty="0">
                <a:hlinkClick r:id="rId19" action="ppaction://hlinksldjump"/>
              </a:rPr>
              <a:t>Determinarea forțelor de legătură pentru grupele structurale</a:t>
            </a:r>
            <a:endParaRPr lang="en-US" sz="1400" dirty="0"/>
          </a:p>
          <a:p>
            <a:pPr defTabSz="271463"/>
            <a:r>
              <a:rPr lang="ro-RO" sz="1600" dirty="0"/>
              <a:t>		2.3.1 </a:t>
            </a:r>
            <a:r>
              <a:rPr lang="ro-RO" sz="1600" dirty="0">
                <a:hlinkClick r:id="rId20" action="ppaction://hlinksldjump"/>
              </a:rPr>
              <a:t>Determinarea forței/ momentului de echilibrare</a:t>
            </a:r>
            <a:endParaRPr lang="ro-RO" sz="1600" dirty="0"/>
          </a:p>
          <a:p>
            <a:pPr defTabSz="271463"/>
            <a:r>
              <a:rPr lang="ro-RO" sz="1600" dirty="0"/>
              <a:t>	2.4 </a:t>
            </a:r>
            <a:r>
              <a:rPr lang="en-US" sz="1600" dirty="0">
                <a:hlinkClick r:id="rId21" action="ppaction://hlinksldjump"/>
              </a:rPr>
              <a:t>Transmiterea for</a:t>
            </a:r>
            <a:r>
              <a:rPr lang="ro-RO" sz="1600" dirty="0" err="1">
                <a:hlinkClick r:id="rId21" action="ppaction://hlinksldjump"/>
              </a:rPr>
              <a:t>țelor</a:t>
            </a:r>
            <a:r>
              <a:rPr lang="ro-RO" sz="1600" dirty="0">
                <a:hlinkClick r:id="rId21" action="ppaction://hlinksldjump"/>
              </a:rPr>
              <a:t> în mecanisme. Unghiul de transmitere</a:t>
            </a:r>
            <a:endParaRPr lang="ro-RO" sz="1600" dirty="0"/>
          </a:p>
          <a:p>
            <a:pPr defTabSz="271463"/>
            <a:r>
              <a:rPr lang="ro-RO" sz="1600" dirty="0"/>
              <a:t>	2.5 </a:t>
            </a:r>
            <a:r>
              <a:rPr lang="ro-RO" sz="1600" dirty="0">
                <a:hlinkClick r:id="rId22" action="ppaction://hlinksldjump"/>
              </a:rPr>
              <a:t>Forțele de frecare în cuplele cinematice</a:t>
            </a:r>
            <a:endParaRPr lang="en-US" sz="1600" dirty="0"/>
          </a:p>
          <a:p>
            <a:pPr defTabSz="271463"/>
            <a:r>
              <a:rPr lang="ro-RO" sz="1600" dirty="0"/>
              <a:t>	2.6 </a:t>
            </a:r>
            <a:r>
              <a:rPr lang="ro-RO" sz="1600" dirty="0">
                <a:hlinkClick r:id="rId23" action="ppaction://hlinksldjump"/>
              </a:rPr>
              <a:t>Determinarea forțelor de legătură la angrenaje</a:t>
            </a:r>
            <a:endParaRPr lang="en-US" sz="1600" dirty="0"/>
          </a:p>
          <a:p>
            <a:pPr defTabSz="271463"/>
            <a:endParaRPr lang="en-US" sz="1600" dirty="0"/>
          </a:p>
          <a:p>
            <a:pPr defTabSz="271463"/>
            <a:endParaRPr lang="en-US" sz="1400" dirty="0"/>
          </a:p>
          <a:p>
            <a:pPr defTabSz="271463"/>
            <a:endParaRPr lang="en-US" sz="1600" dirty="0"/>
          </a:p>
          <a:p>
            <a:pPr defTabSz="271463"/>
            <a:endParaRPr lang="en-US" sz="1400" dirty="0"/>
          </a:p>
          <a:p>
            <a:pPr defTabSz="271463"/>
            <a:endParaRPr lang="en-US" sz="1600" dirty="0"/>
          </a:p>
          <a:p>
            <a:pPr defTabSz="271463"/>
            <a:endParaRPr lang="en-US" sz="1600" dirty="0"/>
          </a:p>
          <a:p>
            <a:pPr defTabSz="271463"/>
            <a:endParaRPr lang="en-US" sz="1600" dirty="0"/>
          </a:p>
          <a:p>
            <a:pPr defTabSz="271463"/>
            <a:endParaRPr lang="en-US" sz="1600" dirty="0"/>
          </a:p>
          <a:p>
            <a:endParaRPr lang="en-US" sz="1600" dirty="0"/>
          </a:p>
          <a:p>
            <a:endParaRPr lang="en-US" sz="1600" dirty="0"/>
          </a:p>
          <a:p>
            <a:endParaRPr lang="en-US" sz="1600" dirty="0"/>
          </a:p>
          <a:p>
            <a:pPr>
              <a:lnSpc>
                <a:spcPct val="150000"/>
              </a:lnSpc>
            </a:pPr>
            <a:endParaRPr lang="en-US" sz="1600" dirty="0">
              <a:latin typeface="Calibri" panose="020F0502020204030204" pitchFamily="34" charset="0"/>
            </a:endParaRPr>
          </a:p>
        </p:txBody>
      </p:sp>
      <p:cxnSp>
        <p:nvCxnSpPr>
          <p:cNvPr id="5" name="Straight Connector 4">
            <a:extLst>
              <a:ext uri="{FF2B5EF4-FFF2-40B4-BE49-F238E27FC236}">
                <a16:creationId xmlns:a16="http://schemas.microsoft.com/office/drawing/2014/main" id="{CB3BFFFA-8D6B-4244-94F6-265C5E5DA64C}"/>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488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8497B74-95DB-4519-AA9F-0993F026AB2E}"/>
              </a:ext>
            </a:extLst>
          </p:cNvPr>
          <p:cNvPicPr>
            <a:picLocks noChangeAspect="1"/>
          </p:cNvPicPr>
          <p:nvPr/>
        </p:nvPicPr>
        <p:blipFill>
          <a:blip r:embed="rId3"/>
          <a:stretch>
            <a:fillRect/>
          </a:stretch>
        </p:blipFill>
        <p:spPr>
          <a:xfrm>
            <a:off x="6255539" y="1531140"/>
            <a:ext cx="2440716" cy="2440716"/>
          </a:xfrm>
          <a:prstGeom prst="rect">
            <a:avLst/>
          </a:prstGeom>
        </p:spPr>
      </p:pic>
      <p:sp>
        <p:nvSpPr>
          <p:cNvPr id="2" name="Rectangle 1">
            <a:extLst>
              <a:ext uri="{FF2B5EF4-FFF2-40B4-BE49-F238E27FC236}">
                <a16:creationId xmlns:a16="http://schemas.microsoft.com/office/drawing/2014/main" id="{3EE11165-7B54-43F6-9E90-1886C0774A8D}"/>
              </a:ext>
            </a:extLst>
          </p:cNvPr>
          <p:cNvSpPr/>
          <p:nvPr/>
        </p:nvSpPr>
        <p:spPr>
          <a:xfrm>
            <a:off x="599096" y="1027010"/>
            <a:ext cx="8167868" cy="400110"/>
          </a:xfrm>
          <a:prstGeom prst="rect">
            <a:avLst/>
          </a:prstGeom>
        </p:spPr>
        <p:txBody>
          <a:bodyPr wrap="square">
            <a:spAutoFit/>
          </a:bodyPr>
          <a:lstStyle/>
          <a:p>
            <a:r>
              <a:rPr lang="ro-RO" sz="2000" dirty="0">
                <a:ea typeface="Calibri" panose="020F0502020204030204" pitchFamily="34" charset="0"/>
              </a:rPr>
              <a:t>Din punct ce vedere constructiv, tachetul poate avea mai multe forme:</a:t>
            </a:r>
            <a:endParaRPr lang="en-US" sz="2000" dirty="0"/>
          </a:p>
        </p:txBody>
      </p:sp>
      <p:graphicFrame>
        <p:nvGraphicFramePr>
          <p:cNvPr id="8" name="Object 7">
            <a:extLst>
              <a:ext uri="{FF2B5EF4-FFF2-40B4-BE49-F238E27FC236}">
                <a16:creationId xmlns:a16="http://schemas.microsoft.com/office/drawing/2014/main" id="{EBA1DB98-D5E0-4697-8CF2-0C547C34BBE0}"/>
              </a:ext>
            </a:extLst>
          </p:cNvPr>
          <p:cNvGraphicFramePr>
            <a:graphicFrameLocks noChangeAspect="1"/>
          </p:cNvGraphicFramePr>
          <p:nvPr>
            <p:extLst>
              <p:ext uri="{D42A27DB-BD31-4B8C-83A1-F6EECF244321}">
                <p14:modId xmlns:p14="http://schemas.microsoft.com/office/powerpoint/2010/main" val="119110422"/>
              </p:ext>
            </p:extLst>
          </p:nvPr>
        </p:nvGraphicFramePr>
        <p:xfrm>
          <a:off x="818766" y="1785140"/>
          <a:ext cx="706056" cy="2186716"/>
        </p:xfrm>
        <a:graphic>
          <a:graphicData uri="http://schemas.openxmlformats.org/presentationml/2006/ole">
            <mc:AlternateContent xmlns:mc="http://schemas.openxmlformats.org/markup-compatibility/2006">
              <mc:Choice xmlns:v="urn:schemas-microsoft-com:vml" Requires="v">
                <p:oleObj spid="_x0000_s17410" name="Visio" r:id="rId4" imgW="708554" imgH="2118376" progId="Visio.Drawing.15">
                  <p:embed/>
                </p:oleObj>
              </mc:Choice>
              <mc:Fallback>
                <p:oleObj name="Visio" r:id="rId4" imgW="708554" imgH="2118376" progId="Visio.Drawing.15">
                  <p:embed/>
                  <p:pic>
                    <p:nvPicPr>
                      <p:cNvPr id="8" name="Object 7">
                        <a:extLst>
                          <a:ext uri="{FF2B5EF4-FFF2-40B4-BE49-F238E27FC236}">
                            <a16:creationId xmlns:a16="http://schemas.microsoft.com/office/drawing/2014/main" id="{EBA1DB98-D5E0-4697-8CF2-0C547C34B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766" y="1785140"/>
                        <a:ext cx="706056" cy="2186716"/>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6C6662FF-86E9-47EA-AC94-7D385891A86F}"/>
              </a:ext>
            </a:extLst>
          </p:cNvPr>
          <p:cNvGraphicFramePr>
            <a:graphicFrameLocks noChangeAspect="1"/>
          </p:cNvGraphicFramePr>
          <p:nvPr>
            <p:extLst>
              <p:ext uri="{D42A27DB-BD31-4B8C-83A1-F6EECF244321}">
                <p14:modId xmlns:p14="http://schemas.microsoft.com/office/powerpoint/2010/main" val="321986610"/>
              </p:ext>
            </p:extLst>
          </p:nvPr>
        </p:nvGraphicFramePr>
        <p:xfrm>
          <a:off x="1936150" y="1834680"/>
          <a:ext cx="1097478" cy="2107157"/>
        </p:xfrm>
        <a:graphic>
          <a:graphicData uri="http://schemas.openxmlformats.org/presentationml/2006/ole">
            <mc:AlternateContent xmlns:mc="http://schemas.openxmlformats.org/markup-compatibility/2006">
              <mc:Choice xmlns:v="urn:schemas-microsoft-com:vml" Requires="v">
                <p:oleObj spid="_x0000_s17411" name="Visio" r:id="rId6" imgW="1081969" imgH="2049725" progId="Visio.Drawing.15">
                  <p:embed/>
                </p:oleObj>
              </mc:Choice>
              <mc:Fallback>
                <p:oleObj name="Visio" r:id="rId6" imgW="1081969" imgH="2049725" progId="Visio.Drawing.15">
                  <p:embed/>
                  <p:pic>
                    <p:nvPicPr>
                      <p:cNvPr id="11" name="Object 10">
                        <a:extLst>
                          <a:ext uri="{FF2B5EF4-FFF2-40B4-BE49-F238E27FC236}">
                            <a16:creationId xmlns:a16="http://schemas.microsoft.com/office/drawing/2014/main" id="{6C6662FF-86E9-47EA-AC94-7D385891A8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6150" y="1834680"/>
                        <a:ext cx="1097478" cy="2107157"/>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E3C5C791-49C4-49D7-BFC7-3913100C9571}"/>
              </a:ext>
            </a:extLst>
          </p:cNvPr>
          <p:cNvGraphicFramePr>
            <a:graphicFrameLocks noChangeAspect="1"/>
          </p:cNvGraphicFramePr>
          <p:nvPr>
            <p:extLst>
              <p:ext uri="{D42A27DB-BD31-4B8C-83A1-F6EECF244321}">
                <p14:modId xmlns:p14="http://schemas.microsoft.com/office/powerpoint/2010/main" val="3280027814"/>
              </p:ext>
            </p:extLst>
          </p:nvPr>
        </p:nvGraphicFramePr>
        <p:xfrm>
          <a:off x="3444956" y="1785140"/>
          <a:ext cx="773892" cy="2321677"/>
        </p:xfrm>
        <a:graphic>
          <a:graphicData uri="http://schemas.openxmlformats.org/presentationml/2006/ole">
            <mc:AlternateContent xmlns:mc="http://schemas.openxmlformats.org/markup-compatibility/2006">
              <mc:Choice xmlns:v="urn:schemas-microsoft-com:vml" Requires="v">
                <p:oleObj spid="_x0000_s17412" name="Visio" r:id="rId8" imgW="746831" imgH="2194702" progId="Visio.Drawing.15">
                  <p:embed/>
                </p:oleObj>
              </mc:Choice>
              <mc:Fallback>
                <p:oleObj name="Visio" r:id="rId8" imgW="746831" imgH="2194702" progId="Visio.Drawing.15">
                  <p:embed/>
                  <p:pic>
                    <p:nvPicPr>
                      <p:cNvPr id="16" name="Object 15">
                        <a:extLst>
                          <a:ext uri="{FF2B5EF4-FFF2-40B4-BE49-F238E27FC236}">
                            <a16:creationId xmlns:a16="http://schemas.microsoft.com/office/drawing/2014/main" id="{E3C5C791-49C4-49D7-BFC7-3913100C95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4956" y="1785140"/>
                        <a:ext cx="773892" cy="2321677"/>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F6FC71D7-2196-4A8F-ADAC-F77E07A16E1B}"/>
              </a:ext>
            </a:extLst>
          </p:cNvPr>
          <p:cNvGraphicFramePr>
            <a:graphicFrameLocks noChangeAspect="1"/>
          </p:cNvGraphicFramePr>
          <p:nvPr>
            <p:extLst>
              <p:ext uri="{D42A27DB-BD31-4B8C-83A1-F6EECF244321}">
                <p14:modId xmlns:p14="http://schemas.microsoft.com/office/powerpoint/2010/main" val="3434452320"/>
              </p:ext>
            </p:extLst>
          </p:nvPr>
        </p:nvGraphicFramePr>
        <p:xfrm>
          <a:off x="4683030" y="1861819"/>
          <a:ext cx="768561" cy="2033358"/>
        </p:xfrm>
        <a:graphic>
          <a:graphicData uri="http://schemas.openxmlformats.org/presentationml/2006/ole">
            <mc:AlternateContent xmlns:mc="http://schemas.openxmlformats.org/markup-compatibility/2006">
              <mc:Choice xmlns:v="urn:schemas-microsoft-com:vml" Requires="v">
                <p:oleObj spid="_x0000_s17413" name="Visio" r:id="rId10" imgW="815305" imgH="2141402" progId="Visio.Drawing.15">
                  <p:embed/>
                </p:oleObj>
              </mc:Choice>
              <mc:Fallback>
                <p:oleObj name="Visio" r:id="rId10" imgW="815305" imgH="2141402" progId="Visio.Drawing.15">
                  <p:embed/>
                  <p:pic>
                    <p:nvPicPr>
                      <p:cNvPr id="19" name="Object 18">
                        <a:extLst>
                          <a:ext uri="{FF2B5EF4-FFF2-40B4-BE49-F238E27FC236}">
                            <a16:creationId xmlns:a16="http://schemas.microsoft.com/office/drawing/2014/main" id="{F6FC71D7-2196-4A8F-ADAC-F77E07A16E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030" y="1861819"/>
                        <a:ext cx="768561" cy="2033358"/>
                      </a:xfrm>
                      <a:prstGeom prst="rect">
                        <a:avLst/>
                      </a:prstGeom>
                      <a:noFill/>
                    </p:spPr>
                  </p:pic>
                </p:oleObj>
              </mc:Fallback>
            </mc:AlternateContent>
          </a:graphicData>
        </a:graphic>
      </p:graphicFrame>
      <p:pic>
        <p:nvPicPr>
          <p:cNvPr id="27" name="Picture 26">
            <a:extLst>
              <a:ext uri="{FF2B5EF4-FFF2-40B4-BE49-F238E27FC236}">
                <a16:creationId xmlns:a16="http://schemas.microsoft.com/office/drawing/2014/main" id="{3A70F2B9-6C3A-4E3B-B4A6-DBEB204B70A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479418" y="1569504"/>
            <a:ext cx="2387163" cy="2663305"/>
          </a:xfrm>
          <a:prstGeom prst="rect">
            <a:avLst/>
          </a:prstGeom>
        </p:spPr>
      </p:pic>
      <p:pic>
        <p:nvPicPr>
          <p:cNvPr id="28" name="Picture 27">
            <a:extLst>
              <a:ext uri="{FF2B5EF4-FFF2-40B4-BE49-F238E27FC236}">
                <a16:creationId xmlns:a16="http://schemas.microsoft.com/office/drawing/2014/main" id="{BAB72FDB-D577-4F09-B37D-AFB041CF4A8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276325" y="3985308"/>
            <a:ext cx="2440716" cy="2156310"/>
          </a:xfrm>
          <a:prstGeom prst="rect">
            <a:avLst/>
          </a:prstGeom>
        </p:spPr>
      </p:pic>
      <p:pic>
        <p:nvPicPr>
          <p:cNvPr id="29" name="Picture 28">
            <a:extLst>
              <a:ext uri="{FF2B5EF4-FFF2-40B4-BE49-F238E27FC236}">
                <a16:creationId xmlns:a16="http://schemas.microsoft.com/office/drawing/2014/main" id="{E4B5DB9B-918B-411E-A61E-21B5C610F3D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010903" y="3542597"/>
            <a:ext cx="1100496" cy="2757132"/>
          </a:xfrm>
          <a:prstGeom prst="rect">
            <a:avLst/>
          </a:prstGeom>
        </p:spPr>
      </p:pic>
      <p:pic>
        <p:nvPicPr>
          <p:cNvPr id="30" name="Picture 29">
            <a:extLst>
              <a:ext uri="{FF2B5EF4-FFF2-40B4-BE49-F238E27FC236}">
                <a16:creationId xmlns:a16="http://schemas.microsoft.com/office/drawing/2014/main" id="{37048B11-4AF2-4A51-B946-CBB5D7C2C7FF}"/>
              </a:ext>
            </a:extLst>
          </p:cNvPr>
          <p:cNvPicPr>
            <a:picLocks noChangeAspect="1"/>
          </p:cNvPicPr>
          <p:nvPr/>
        </p:nvPicPr>
        <p:blipFill>
          <a:blip r:embed="rId15"/>
          <a:stretch>
            <a:fillRect/>
          </a:stretch>
        </p:blipFill>
        <p:spPr>
          <a:xfrm>
            <a:off x="762219" y="4283417"/>
            <a:ext cx="819150" cy="1460367"/>
          </a:xfrm>
          <a:prstGeom prst="rect">
            <a:avLst/>
          </a:prstGeom>
        </p:spPr>
      </p:pic>
      <p:pic>
        <p:nvPicPr>
          <p:cNvPr id="31" name="Picture 30">
            <a:extLst>
              <a:ext uri="{FF2B5EF4-FFF2-40B4-BE49-F238E27FC236}">
                <a16:creationId xmlns:a16="http://schemas.microsoft.com/office/drawing/2014/main" id="{0E61DA06-A59C-4043-9E13-C934C911B38A}"/>
              </a:ext>
            </a:extLst>
          </p:cNvPr>
          <p:cNvPicPr>
            <a:picLocks noChangeAspect="1"/>
          </p:cNvPicPr>
          <p:nvPr/>
        </p:nvPicPr>
        <p:blipFill>
          <a:blip r:embed="rId16"/>
          <a:stretch>
            <a:fillRect/>
          </a:stretch>
        </p:blipFill>
        <p:spPr>
          <a:xfrm>
            <a:off x="4644835" y="4212650"/>
            <a:ext cx="844950" cy="1601900"/>
          </a:xfrm>
          <a:prstGeom prst="rect">
            <a:avLst/>
          </a:prstGeom>
        </p:spPr>
      </p:pic>
      <p:pic>
        <p:nvPicPr>
          <p:cNvPr id="32" name="Picture 31">
            <a:extLst>
              <a:ext uri="{FF2B5EF4-FFF2-40B4-BE49-F238E27FC236}">
                <a16:creationId xmlns:a16="http://schemas.microsoft.com/office/drawing/2014/main" id="{E251D552-8F5B-4731-B2B8-345DE596461C}"/>
              </a:ext>
            </a:extLst>
          </p:cNvPr>
          <p:cNvPicPr>
            <a:picLocks noChangeAspect="1"/>
          </p:cNvPicPr>
          <p:nvPr/>
        </p:nvPicPr>
        <p:blipFill>
          <a:blip r:embed="rId17"/>
          <a:stretch>
            <a:fillRect/>
          </a:stretch>
        </p:blipFill>
        <p:spPr>
          <a:xfrm>
            <a:off x="2000449" y="4268686"/>
            <a:ext cx="857850" cy="1479667"/>
          </a:xfrm>
          <a:prstGeom prst="rect">
            <a:avLst/>
          </a:prstGeom>
        </p:spPr>
      </p:pic>
      <p:pic>
        <p:nvPicPr>
          <p:cNvPr id="33" name="Picture 32">
            <a:extLst>
              <a:ext uri="{FF2B5EF4-FFF2-40B4-BE49-F238E27FC236}">
                <a16:creationId xmlns:a16="http://schemas.microsoft.com/office/drawing/2014/main" id="{58F2345B-BCF2-45CD-9144-6473CEE89713}"/>
              </a:ext>
            </a:extLst>
          </p:cNvPr>
          <p:cNvPicPr>
            <a:picLocks noChangeAspect="1"/>
          </p:cNvPicPr>
          <p:nvPr/>
        </p:nvPicPr>
        <p:blipFill>
          <a:blip r:embed="rId18"/>
          <a:stretch>
            <a:fillRect/>
          </a:stretch>
        </p:blipFill>
        <p:spPr>
          <a:xfrm>
            <a:off x="3367905" y="4212650"/>
            <a:ext cx="967500" cy="1672667"/>
          </a:xfrm>
          <a:prstGeom prst="rect">
            <a:avLst/>
          </a:prstGeom>
        </p:spPr>
      </p:pic>
      <p:cxnSp>
        <p:nvCxnSpPr>
          <p:cNvPr id="17" name="Straight Connector 16">
            <a:extLst>
              <a:ext uri="{FF2B5EF4-FFF2-40B4-BE49-F238E27FC236}">
                <a16:creationId xmlns:a16="http://schemas.microsoft.com/office/drawing/2014/main" id="{ECFD4850-AEF6-49B8-A9CB-B60A13A395C3}"/>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885ED68-1321-451B-AD2B-A55CCF308F28}"/>
              </a:ext>
            </a:extLst>
          </p:cNvPr>
          <p:cNvSpPr/>
          <p:nvPr/>
        </p:nvSpPr>
        <p:spPr>
          <a:xfrm>
            <a:off x="782673" y="287294"/>
            <a:ext cx="1910908" cy="461665"/>
          </a:xfrm>
          <a:prstGeom prst="rect">
            <a:avLst/>
          </a:prstGeom>
        </p:spPr>
        <p:txBody>
          <a:bodyPr wrap="none">
            <a:spAutoFit/>
          </a:bodyPr>
          <a:lstStyle/>
          <a:p>
            <a:r>
              <a:rPr lang="ro-RO" sz="2400" dirty="0">
                <a:ea typeface="Calibri" panose="020F0502020204030204" pitchFamily="34" charset="0"/>
              </a:rPr>
              <a:t>1.2 Clasificare</a:t>
            </a:r>
            <a:endParaRPr lang="en-US" sz="2400" dirty="0"/>
          </a:p>
        </p:txBody>
      </p:sp>
    </p:spTree>
    <p:extLst>
      <p:ext uri="{BB962C8B-B14F-4D97-AF65-F5344CB8AC3E}">
        <p14:creationId xmlns:p14="http://schemas.microsoft.com/office/powerpoint/2010/main" val="4086146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74D201-A2E8-483A-AE73-29CB85BE927A}"/>
              </a:ext>
            </a:extLst>
          </p:cNvPr>
          <p:cNvSpPr/>
          <p:nvPr/>
        </p:nvSpPr>
        <p:spPr>
          <a:xfrm>
            <a:off x="1682601" y="4977970"/>
            <a:ext cx="3063551" cy="1477328"/>
          </a:xfrm>
          <a:prstGeom prst="rect">
            <a:avLst/>
          </a:prstGeom>
        </p:spPr>
        <p:txBody>
          <a:bodyPr wrap="square">
            <a:spAutoFit/>
          </a:bodyPr>
          <a:lstStyle/>
          <a:p>
            <a:r>
              <a:rPr lang="ro-RO" dirty="0">
                <a:ea typeface="Calibri" panose="020F0502020204030204" pitchFamily="34" charset="0"/>
              </a:rPr>
              <a:t>Legea de mișcare a tachetului:</a:t>
            </a:r>
          </a:p>
          <a:p>
            <a:r>
              <a:rPr lang="ro-RO" dirty="0">
                <a:ea typeface="Calibri" panose="020F0502020204030204" pitchFamily="34" charset="0"/>
              </a:rPr>
              <a:t>- faza de </a:t>
            </a:r>
            <a:r>
              <a:rPr lang="ro-RO" i="1" dirty="0">
                <a:ea typeface="Calibri" panose="020F0502020204030204" pitchFamily="34" charset="0"/>
              </a:rPr>
              <a:t>urcare</a:t>
            </a:r>
            <a:r>
              <a:rPr lang="ro-RO" dirty="0">
                <a:ea typeface="Calibri" panose="020F0502020204030204" pitchFamily="34" charset="0"/>
              </a:rPr>
              <a:t> sau înaintare</a:t>
            </a:r>
          </a:p>
          <a:p>
            <a:r>
              <a:rPr lang="ro-RO" dirty="0">
                <a:ea typeface="Calibri" panose="020F0502020204030204" pitchFamily="34" charset="0"/>
              </a:rPr>
              <a:t>- faza de </a:t>
            </a:r>
            <a:r>
              <a:rPr lang="ro-RO" i="1" dirty="0">
                <a:ea typeface="Calibri" panose="020F0502020204030204" pitchFamily="34" charset="0"/>
              </a:rPr>
              <a:t>repaus superior</a:t>
            </a:r>
            <a:r>
              <a:rPr lang="ro-RO" dirty="0">
                <a:ea typeface="Calibri" panose="020F0502020204030204" pitchFamily="34" charset="0"/>
              </a:rPr>
              <a:t> </a:t>
            </a:r>
          </a:p>
          <a:p>
            <a:r>
              <a:rPr lang="ro-RO" dirty="0">
                <a:ea typeface="Calibri" panose="020F0502020204030204" pitchFamily="34" charset="0"/>
              </a:rPr>
              <a:t>- faza de </a:t>
            </a:r>
            <a:r>
              <a:rPr lang="ro-RO" i="1" dirty="0">
                <a:ea typeface="Calibri" panose="020F0502020204030204" pitchFamily="34" charset="0"/>
              </a:rPr>
              <a:t>coborâre</a:t>
            </a:r>
            <a:r>
              <a:rPr lang="ro-RO" dirty="0">
                <a:ea typeface="Calibri" panose="020F0502020204030204" pitchFamily="34" charset="0"/>
              </a:rPr>
              <a:t> sau revenire</a:t>
            </a:r>
          </a:p>
          <a:p>
            <a:r>
              <a:rPr lang="ro-RO" dirty="0">
                <a:ea typeface="Calibri" panose="020F0502020204030204" pitchFamily="34" charset="0"/>
              </a:rPr>
              <a:t>- faza de </a:t>
            </a:r>
            <a:r>
              <a:rPr lang="ro-RO" i="1" dirty="0">
                <a:ea typeface="Calibri" panose="020F0502020204030204" pitchFamily="34" charset="0"/>
              </a:rPr>
              <a:t>repaus inferior</a:t>
            </a:r>
            <a:endParaRPr lang="en-US" dirty="0"/>
          </a:p>
        </p:txBody>
      </p:sp>
      <p:pic>
        <p:nvPicPr>
          <p:cNvPr id="12" name="Picture 11">
            <a:extLst>
              <a:ext uri="{FF2B5EF4-FFF2-40B4-BE49-F238E27FC236}">
                <a16:creationId xmlns:a16="http://schemas.microsoft.com/office/drawing/2014/main" id="{3E883EF1-E0A8-4451-88D1-5AAA42678633}"/>
              </a:ext>
            </a:extLst>
          </p:cNvPr>
          <p:cNvPicPr>
            <a:picLocks noChangeAspect="1"/>
          </p:cNvPicPr>
          <p:nvPr/>
        </p:nvPicPr>
        <p:blipFill>
          <a:blip r:embed="rId2"/>
          <a:stretch>
            <a:fillRect/>
          </a:stretch>
        </p:blipFill>
        <p:spPr>
          <a:xfrm>
            <a:off x="416302" y="1257055"/>
            <a:ext cx="5916191" cy="3526436"/>
          </a:xfrm>
          <a:prstGeom prst="rect">
            <a:avLst/>
          </a:prstGeom>
        </p:spPr>
      </p:pic>
      <p:pic>
        <p:nvPicPr>
          <p:cNvPr id="16" name="Picture 15" descr="A close up of text on a white background&#10;&#10;Description automatically generated">
            <a:extLst>
              <a:ext uri="{FF2B5EF4-FFF2-40B4-BE49-F238E27FC236}">
                <a16:creationId xmlns:a16="http://schemas.microsoft.com/office/drawing/2014/main" id="{7859C421-D101-4C27-8D5F-1A31876EB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4286" y="1173050"/>
            <a:ext cx="3786606" cy="5491151"/>
          </a:xfrm>
          <a:prstGeom prst="rect">
            <a:avLst/>
          </a:prstGeom>
        </p:spPr>
      </p:pic>
      <p:sp>
        <p:nvSpPr>
          <p:cNvPr id="17" name="Rectangle 16">
            <a:extLst>
              <a:ext uri="{FF2B5EF4-FFF2-40B4-BE49-F238E27FC236}">
                <a16:creationId xmlns:a16="http://schemas.microsoft.com/office/drawing/2014/main" id="{DFDEB351-FD77-4ABC-9615-51A0BDABBA54}"/>
              </a:ext>
            </a:extLst>
          </p:cNvPr>
          <p:cNvSpPr/>
          <p:nvPr/>
        </p:nvSpPr>
        <p:spPr>
          <a:xfrm>
            <a:off x="7257314" y="1152730"/>
            <a:ext cx="3937140" cy="384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EB7B8D-50FD-4833-A2A7-A7A782B2894A}"/>
              </a:ext>
            </a:extLst>
          </p:cNvPr>
          <p:cNvSpPr/>
          <p:nvPr/>
        </p:nvSpPr>
        <p:spPr>
          <a:xfrm>
            <a:off x="7249020" y="4672696"/>
            <a:ext cx="3937140" cy="1996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CF5E263D-C12D-4580-8B60-D4E148AC8C8B}"/>
                  </a:ext>
                </a:extLst>
              </p:cNvPr>
              <p:cNvSpPr/>
              <p:nvPr/>
            </p:nvSpPr>
            <p:spPr>
              <a:xfrm>
                <a:off x="7211075" y="4932469"/>
                <a:ext cx="4013029" cy="1477328"/>
              </a:xfrm>
              <a:prstGeom prst="rect">
                <a:avLst/>
              </a:prstGeom>
            </p:spPr>
            <p:txBody>
              <a:bodyPr wrap="square">
                <a:spAutoFit/>
              </a:bodyPr>
              <a:lstStyle/>
              <a:p>
                <a:pPr algn="just"/>
                <a:r>
                  <a:rPr lang="ro-RO" dirty="0">
                    <a:ea typeface="Calibri" panose="020F0502020204030204" pitchFamily="34" charset="0"/>
                  </a:rPr>
                  <a:t>Unghiul cu care se rotește cama pentru realizarea unei faze din legea de mișcare a tachetului, se numește </a:t>
                </a:r>
                <a:r>
                  <a:rPr lang="ro-RO" i="1" dirty="0">
                    <a:ea typeface="Calibri" panose="020F0502020204030204" pitchFamily="34" charset="0"/>
                  </a:rPr>
                  <a:t>unghi de rotație</a:t>
                </a:r>
                <a:r>
                  <a:rPr lang="ro-RO" dirty="0">
                    <a:ea typeface="Calibri" panose="020F0502020204030204" pitchFamily="34" charset="0"/>
                  </a:rPr>
                  <a:t> sau </a:t>
                </a:r>
                <a:r>
                  <a:rPr lang="ro-RO" i="1" dirty="0">
                    <a:ea typeface="Calibri" panose="020F0502020204030204" pitchFamily="34" charset="0"/>
                  </a:rPr>
                  <a:t>unghi de fază</a:t>
                </a:r>
                <a:r>
                  <a:rPr lang="ro-RO" dirty="0">
                    <a:ea typeface="Calibri" panose="020F0502020204030204" pitchFamily="34" charset="0"/>
                  </a:rPr>
                  <a:t> și se notează cu </a:t>
                </a:r>
                <a14:m>
                  <m:oMath xmlns:m="http://schemas.openxmlformats.org/officeDocument/2006/math">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𝑢</m:t>
                        </m:r>
                      </m:sub>
                    </m:sSub>
                  </m:oMath>
                </a14:m>
                <a:r>
                  <a:rPr lang="ro-RO" dirty="0">
                    <a:ea typeface="Times New Roman" panose="02020603050405020304" pitchFamily="18" charset="0"/>
                  </a:rPr>
                  <a:t>, </a:t>
                </a:r>
                <a14:m>
                  <m:oMath xmlns:m="http://schemas.openxmlformats.org/officeDocument/2006/math">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𝑐</m:t>
                        </m:r>
                      </m:sub>
                    </m:sSub>
                  </m:oMath>
                </a14:m>
                <a:r>
                  <a:rPr lang="ro-RO" dirty="0">
                    <a:ea typeface="Times New Roman" panose="02020603050405020304" pitchFamily="18" charset="0"/>
                  </a:rPr>
                  <a:t>, respectiv </a:t>
                </a:r>
                <a14:m>
                  <m:oMath xmlns:m="http://schemas.openxmlformats.org/officeDocument/2006/math">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𝑅</m:t>
                        </m:r>
                      </m:sub>
                    </m:sSub>
                  </m:oMath>
                </a14:m>
                <a:r>
                  <a:rPr lang="ro-RO" dirty="0">
                    <a:ea typeface="Times New Roman" panose="02020603050405020304" pitchFamily="18" charset="0"/>
                  </a:rPr>
                  <a:t> și </a:t>
                </a:r>
                <a14:m>
                  <m:oMath xmlns:m="http://schemas.openxmlformats.org/officeDocument/2006/math">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𝑟</m:t>
                        </m:r>
                      </m:sub>
                    </m:sSub>
                  </m:oMath>
                </a14:m>
                <a:r>
                  <a:rPr lang="ro-RO" dirty="0">
                    <a:ea typeface="Times New Roman" panose="02020603050405020304" pitchFamily="18" charset="0"/>
                  </a:rPr>
                  <a:t>. </a:t>
                </a:r>
                <a:endParaRPr lang="en-US" dirty="0"/>
              </a:p>
            </p:txBody>
          </p:sp>
        </mc:Choice>
        <mc:Fallback xmlns="">
          <p:sp>
            <p:nvSpPr>
              <p:cNvPr id="13" name="Rectangle 12">
                <a:extLst>
                  <a:ext uri="{FF2B5EF4-FFF2-40B4-BE49-F238E27FC236}">
                    <a16:creationId xmlns:a16="http://schemas.microsoft.com/office/drawing/2014/main" id="{CF5E263D-C12D-4580-8B60-D4E148AC8C8B}"/>
                  </a:ext>
                </a:extLst>
              </p:cNvPr>
              <p:cNvSpPr>
                <a:spLocks noRot="1" noChangeAspect="1" noMove="1" noResize="1" noEditPoints="1" noAdjustHandles="1" noChangeArrowheads="1" noChangeShapeType="1" noTextEdit="1"/>
              </p:cNvSpPr>
              <p:nvPr/>
            </p:nvSpPr>
            <p:spPr>
              <a:xfrm>
                <a:off x="7211075" y="4932469"/>
                <a:ext cx="4013029" cy="1477328"/>
              </a:xfrm>
              <a:prstGeom prst="rect">
                <a:avLst/>
              </a:prstGeom>
              <a:blipFill>
                <a:blip r:embed="rId4"/>
                <a:stretch>
                  <a:fillRect l="-1368" t="-2066" r="-1216" b="-5785"/>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90F14DB2-B971-4D60-BB05-5BEB68E2D28B}"/>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D1A0A76-3EBA-4EB5-99FF-FF2805A631FF}"/>
              </a:ext>
            </a:extLst>
          </p:cNvPr>
          <p:cNvSpPr/>
          <p:nvPr/>
        </p:nvSpPr>
        <p:spPr>
          <a:xfrm>
            <a:off x="782673" y="287294"/>
            <a:ext cx="3316101" cy="461665"/>
          </a:xfrm>
          <a:prstGeom prst="rect">
            <a:avLst/>
          </a:prstGeom>
        </p:spPr>
        <p:txBody>
          <a:bodyPr wrap="none">
            <a:spAutoFit/>
          </a:bodyPr>
          <a:lstStyle/>
          <a:p>
            <a:r>
              <a:rPr lang="ro-RO" sz="2400" dirty="0">
                <a:ea typeface="Calibri" panose="020F0502020204030204" pitchFamily="34" charset="0"/>
              </a:rPr>
              <a:t>1.3 Elemente geometrice</a:t>
            </a:r>
            <a:endParaRPr lang="en-US" sz="2400" dirty="0"/>
          </a:p>
        </p:txBody>
      </p:sp>
      <p:sp>
        <p:nvSpPr>
          <p:cNvPr id="15" name="Action Button: Go Home 14">
            <a:hlinkClick r:id="rId5" action="ppaction://hlinksldjump" highlightClick="1"/>
            <a:extLst>
              <a:ext uri="{FF2B5EF4-FFF2-40B4-BE49-F238E27FC236}">
                <a16:creationId xmlns:a16="http://schemas.microsoft.com/office/drawing/2014/main" id="{F5B69772-C045-470F-8EE6-4A6A5511907B}"/>
              </a:ext>
            </a:extLst>
          </p:cNvPr>
          <p:cNvSpPr/>
          <p:nvPr/>
        </p:nvSpPr>
        <p:spPr>
          <a:xfrm>
            <a:off x="11224104" y="278167"/>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33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CDE779CA-BF3A-47A0-8A34-0B7FD766C85F}"/>
              </a:ext>
            </a:extLst>
          </p:cNvPr>
          <p:cNvGraphicFramePr>
            <a:graphicFrameLocks noChangeAspect="1"/>
          </p:cNvGraphicFramePr>
          <p:nvPr>
            <p:extLst>
              <p:ext uri="{D42A27DB-BD31-4B8C-83A1-F6EECF244321}">
                <p14:modId xmlns:p14="http://schemas.microsoft.com/office/powerpoint/2010/main" val="4184856625"/>
              </p:ext>
            </p:extLst>
          </p:nvPr>
        </p:nvGraphicFramePr>
        <p:xfrm>
          <a:off x="538388" y="964988"/>
          <a:ext cx="2938056" cy="4395749"/>
        </p:xfrm>
        <a:graphic>
          <a:graphicData uri="http://schemas.openxmlformats.org/presentationml/2006/ole">
            <mc:AlternateContent xmlns:mc="http://schemas.openxmlformats.org/markup-compatibility/2006">
              <mc:Choice xmlns:v="urn:schemas-microsoft-com:vml" Requires="v">
                <p:oleObj spid="_x0000_s18434" name="Visio" r:id="rId3" imgW="2606253" imgH="3901598" progId="Visio.Drawing.15">
                  <p:embed/>
                </p:oleObj>
              </mc:Choice>
              <mc:Fallback>
                <p:oleObj name="Visio" r:id="rId3" imgW="2606253" imgH="3901598" progId="Visio.Drawing.15">
                  <p:embed/>
                  <p:pic>
                    <p:nvPicPr>
                      <p:cNvPr id="9" name="Object 8">
                        <a:extLst>
                          <a:ext uri="{FF2B5EF4-FFF2-40B4-BE49-F238E27FC236}">
                            <a16:creationId xmlns:a16="http://schemas.microsoft.com/office/drawing/2014/main" id="{CDE779CA-BF3A-47A0-8A34-0B7FD766C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88" y="964988"/>
                        <a:ext cx="2938056" cy="4395749"/>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438B330-2597-4857-9E17-DC7F3ABED21A}"/>
                  </a:ext>
                </a:extLst>
              </p:cNvPr>
              <p:cNvSpPr/>
              <p:nvPr/>
            </p:nvSpPr>
            <p:spPr>
              <a:xfrm>
                <a:off x="3820116" y="2437930"/>
                <a:ext cx="3206133" cy="1200329"/>
              </a:xfrm>
              <a:prstGeom prst="rect">
                <a:avLst/>
              </a:prstGeom>
            </p:spPr>
            <p:txBody>
              <a:bodyPr wrap="square">
                <a:spAutoFit/>
              </a:bodyPr>
              <a:lstStyle/>
              <a:p>
                <a:r>
                  <a:rPr lang="ro-RO" i="1" dirty="0">
                    <a:ea typeface="Calibri" panose="020F0502020204030204" pitchFamily="34" charset="0"/>
                  </a:rPr>
                  <a:t>a </a:t>
                </a:r>
                <a:r>
                  <a:rPr lang="ro-RO" dirty="0">
                    <a:ea typeface="Calibri" panose="020F0502020204030204" pitchFamily="34" charset="0"/>
                  </a:rPr>
                  <a:t>– </a:t>
                </a:r>
                <a:r>
                  <a:rPr lang="ro-RO" i="1" dirty="0">
                    <a:ea typeface="Calibri" panose="020F0502020204030204" pitchFamily="34" charset="0"/>
                  </a:rPr>
                  <a:t>b</a:t>
                </a:r>
                <a:r>
                  <a:rPr lang="ro-RO" dirty="0">
                    <a:ea typeface="Times New Roman" panose="02020603050405020304" pitchFamily="18" charset="0"/>
                  </a:rPr>
                  <a:t>  pentru </a:t>
                </a:r>
                <a:r>
                  <a:rPr lang="ro-RO" i="1" dirty="0">
                    <a:ea typeface="Times New Roman" panose="02020603050405020304" pitchFamily="18" charset="0"/>
                  </a:rPr>
                  <a:t>urcare</a:t>
                </a:r>
                <a:r>
                  <a:rPr lang="ro-RO" dirty="0">
                    <a:ea typeface="Times New Roman" panose="02020603050405020304" pitchFamily="18" charset="0"/>
                  </a:rPr>
                  <a:t>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𝜃</m:t>
                        </m:r>
                      </m:e>
                      <m:sub>
                        <m:r>
                          <a:rPr lang="ro-RO" i="1">
                            <a:latin typeface="Cambria Math" panose="02040503050406030204" pitchFamily="18" charset="0"/>
                          </a:rPr>
                          <m:t>𝑢</m:t>
                        </m:r>
                      </m:sub>
                    </m:sSub>
                  </m:oMath>
                </a14:m>
                <a:r>
                  <a:rPr lang="ro-RO" dirty="0"/>
                  <a:t> </a:t>
                </a:r>
                <a:endParaRPr lang="ro-RO" dirty="0">
                  <a:ea typeface="Times New Roman" panose="02020603050405020304" pitchFamily="18" charset="0"/>
                </a:endParaRPr>
              </a:p>
              <a:p>
                <a:r>
                  <a:rPr lang="ro-RO" i="1" dirty="0">
                    <a:ea typeface="Times New Roman" panose="02020603050405020304" pitchFamily="18" charset="0"/>
                  </a:rPr>
                  <a:t>b </a:t>
                </a:r>
                <a:r>
                  <a:rPr lang="ro-RO" dirty="0">
                    <a:ea typeface="Calibri" panose="020F0502020204030204" pitchFamily="34" charset="0"/>
                  </a:rPr>
                  <a:t>– </a:t>
                </a:r>
                <a:r>
                  <a:rPr lang="ro-RO" i="1" dirty="0">
                    <a:ea typeface="Times New Roman" panose="02020603050405020304" pitchFamily="18" charset="0"/>
                  </a:rPr>
                  <a:t>c</a:t>
                </a:r>
                <a:r>
                  <a:rPr lang="ro-RO" dirty="0">
                    <a:ea typeface="Calibri" panose="020F0502020204030204" pitchFamily="34" charset="0"/>
                  </a:rPr>
                  <a:t>  pentru </a:t>
                </a:r>
                <a:r>
                  <a:rPr lang="ro-RO" i="1" dirty="0">
                    <a:ea typeface="Calibri" panose="020F0502020204030204" pitchFamily="34" charset="0"/>
                  </a:rPr>
                  <a:t>repaus superior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𝜃</m:t>
                        </m:r>
                      </m:e>
                      <m:sub>
                        <m:r>
                          <a:rPr lang="ro-RO" i="1">
                            <a:latin typeface="Cambria Math" panose="02040503050406030204" pitchFamily="18" charset="0"/>
                          </a:rPr>
                          <m:t>𝑅</m:t>
                        </m:r>
                      </m:sub>
                    </m:sSub>
                  </m:oMath>
                </a14:m>
                <a:r>
                  <a:rPr lang="ro-RO" dirty="0"/>
                  <a:t> </a:t>
                </a:r>
                <a:endParaRPr lang="ro-RO" dirty="0">
                  <a:ea typeface="Calibri" panose="020F0502020204030204" pitchFamily="34" charset="0"/>
                </a:endParaRPr>
              </a:p>
              <a:p>
                <a:r>
                  <a:rPr lang="ro-RO" i="1" dirty="0">
                    <a:ea typeface="Calibri" panose="020F0502020204030204" pitchFamily="34" charset="0"/>
                  </a:rPr>
                  <a:t>c </a:t>
                </a:r>
                <a:r>
                  <a:rPr lang="ro-RO" dirty="0">
                    <a:ea typeface="Calibri" panose="020F0502020204030204" pitchFamily="34" charset="0"/>
                  </a:rPr>
                  <a:t>– </a:t>
                </a:r>
                <a:r>
                  <a:rPr lang="ro-RO" i="1" dirty="0">
                    <a:ea typeface="Calibri" panose="020F0502020204030204" pitchFamily="34" charset="0"/>
                  </a:rPr>
                  <a:t>d</a:t>
                </a:r>
                <a:r>
                  <a:rPr lang="ro-RO" dirty="0">
                    <a:ea typeface="Calibri" panose="020F0502020204030204" pitchFamily="34" charset="0"/>
                  </a:rPr>
                  <a:t>  pentru</a:t>
                </a:r>
                <a:r>
                  <a:rPr lang="ro-RO" i="1" dirty="0">
                    <a:ea typeface="Calibri" panose="020F0502020204030204" pitchFamily="34" charset="0"/>
                  </a:rPr>
                  <a:t> coborâre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𝜃</m:t>
                        </m:r>
                      </m:e>
                      <m:sub>
                        <m:r>
                          <a:rPr lang="ro-RO" i="1">
                            <a:latin typeface="Cambria Math" panose="02040503050406030204" pitchFamily="18" charset="0"/>
                          </a:rPr>
                          <m:t>𝑐</m:t>
                        </m:r>
                      </m:sub>
                    </m:sSub>
                  </m:oMath>
                </a14:m>
                <a:endParaRPr lang="ro-RO" i="1" dirty="0">
                  <a:ea typeface="Calibri" panose="020F0502020204030204" pitchFamily="34" charset="0"/>
                </a:endParaRPr>
              </a:p>
              <a:p>
                <a:r>
                  <a:rPr lang="ro-RO" i="1" dirty="0">
                    <a:ea typeface="Calibri" panose="020F0502020204030204" pitchFamily="34" charset="0"/>
                  </a:rPr>
                  <a:t>d </a:t>
                </a:r>
                <a:r>
                  <a:rPr lang="ro-RO" dirty="0">
                    <a:ea typeface="Calibri" panose="020F0502020204030204" pitchFamily="34" charset="0"/>
                  </a:rPr>
                  <a:t>– </a:t>
                </a:r>
                <a:r>
                  <a:rPr lang="ro-RO" i="1" dirty="0">
                    <a:ea typeface="Calibri" panose="020F0502020204030204" pitchFamily="34" charset="0"/>
                  </a:rPr>
                  <a:t>a</a:t>
                </a:r>
                <a:r>
                  <a:rPr lang="ro-RO" dirty="0">
                    <a:ea typeface="Calibri" panose="020F0502020204030204" pitchFamily="34" charset="0"/>
                  </a:rPr>
                  <a:t> pentru </a:t>
                </a:r>
                <a:r>
                  <a:rPr lang="ro-RO" i="1" dirty="0">
                    <a:ea typeface="Calibri" panose="020F0502020204030204" pitchFamily="34" charset="0"/>
                  </a:rPr>
                  <a:t>repausul inferior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𝜃</m:t>
                        </m:r>
                      </m:e>
                      <m:sub>
                        <m:r>
                          <a:rPr lang="ro-RO" i="1">
                            <a:latin typeface="Cambria Math" panose="02040503050406030204" pitchFamily="18" charset="0"/>
                          </a:rPr>
                          <m:t>𝑟</m:t>
                        </m:r>
                      </m:sub>
                    </m:sSub>
                  </m:oMath>
                </a14:m>
                <a:endParaRPr lang="en-US" i="1" dirty="0"/>
              </a:p>
            </p:txBody>
          </p:sp>
        </mc:Choice>
        <mc:Fallback xmlns="">
          <p:sp>
            <p:nvSpPr>
              <p:cNvPr id="11" name="Rectangle 10">
                <a:extLst>
                  <a:ext uri="{FF2B5EF4-FFF2-40B4-BE49-F238E27FC236}">
                    <a16:creationId xmlns:a16="http://schemas.microsoft.com/office/drawing/2014/main" id="{2438B330-2597-4857-9E17-DC7F3ABED21A}"/>
                  </a:ext>
                </a:extLst>
              </p:cNvPr>
              <p:cNvSpPr>
                <a:spLocks noRot="1" noChangeAspect="1" noMove="1" noResize="1" noEditPoints="1" noAdjustHandles="1" noChangeArrowheads="1" noChangeShapeType="1" noTextEdit="1"/>
              </p:cNvSpPr>
              <p:nvPr/>
            </p:nvSpPr>
            <p:spPr>
              <a:xfrm>
                <a:off x="3820116" y="2437930"/>
                <a:ext cx="3206133" cy="1200329"/>
              </a:xfrm>
              <a:prstGeom prst="rect">
                <a:avLst/>
              </a:prstGeom>
              <a:blipFill>
                <a:blip r:embed="rId5"/>
                <a:stretch>
                  <a:fillRect l="-1711" t="-3046" b="-7107"/>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3FE9EF8D-1763-4583-9082-8BA3AA8EE907}"/>
              </a:ext>
            </a:extLst>
          </p:cNvPr>
          <p:cNvSpPr/>
          <p:nvPr/>
        </p:nvSpPr>
        <p:spPr>
          <a:xfrm>
            <a:off x="3748147" y="1709174"/>
            <a:ext cx="3206134" cy="677108"/>
          </a:xfrm>
          <a:prstGeom prst="rect">
            <a:avLst/>
          </a:prstGeom>
        </p:spPr>
        <p:txBody>
          <a:bodyPr wrap="none">
            <a:spAutoFit/>
          </a:bodyPr>
          <a:lstStyle/>
          <a:p>
            <a:r>
              <a:rPr lang="ro-RO" sz="2000" dirty="0">
                <a:ea typeface="Calibri" panose="020F0502020204030204" pitchFamily="34" charset="0"/>
              </a:rPr>
              <a:t>Profilul</a:t>
            </a:r>
            <a:r>
              <a:rPr lang="ro-RO" dirty="0">
                <a:ea typeface="Calibri" panose="020F0502020204030204" pitchFamily="34" charset="0"/>
              </a:rPr>
              <a:t> camei are patru zone și </a:t>
            </a:r>
          </a:p>
          <a:p>
            <a:r>
              <a:rPr lang="ro-RO" dirty="0">
                <a:ea typeface="Calibri" panose="020F0502020204030204" pitchFamily="34" charset="0"/>
              </a:rPr>
              <a:t>patru unghiuri de profil: </a:t>
            </a:r>
            <a:endParaRPr lang="en-US"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B1B3E93-4D4D-4ED8-B7A8-667E52A6E75C}"/>
                  </a:ext>
                </a:extLst>
              </p:cNvPr>
              <p:cNvSpPr/>
              <p:nvPr/>
            </p:nvSpPr>
            <p:spPr>
              <a:xfrm>
                <a:off x="3214242" y="4378299"/>
                <a:ext cx="8470793" cy="646331"/>
              </a:xfrm>
              <a:prstGeom prst="rect">
                <a:avLst/>
              </a:prstGeom>
            </p:spPr>
            <p:txBody>
              <a:bodyPr wrap="square">
                <a:spAutoFit/>
              </a:bodyPr>
              <a:lstStyle/>
              <a:p>
                <a:pPr algn="just"/>
                <a:r>
                  <a:rPr lang="ro-RO" dirty="0">
                    <a:ea typeface="Times New Roman" panose="02020603050405020304" pitchFamily="18" charset="0"/>
                  </a:rPr>
                  <a:t>Profilul camei corespunzător fazelor de repaus superior și </a:t>
                </a:r>
                <a:r>
                  <a:rPr lang="ro-RO" dirty="0">
                    <a:ea typeface="Calibri" panose="020F0502020204030204" pitchFamily="34" charset="0"/>
                  </a:rPr>
                  <a:t>inferior </a:t>
                </a:r>
                <a:r>
                  <a:rPr lang="ro-RO" dirty="0">
                    <a:ea typeface="Times New Roman" panose="02020603050405020304" pitchFamily="18" charset="0"/>
                  </a:rPr>
                  <a:t>a tachetului este format din arce de cerc cu centrele în </a:t>
                </a:r>
                <a:r>
                  <a:rPr lang="ro-RO" i="1" dirty="0">
                    <a:ea typeface="Times New Roman" panose="02020603050405020304" pitchFamily="18" charset="0"/>
                  </a:rPr>
                  <a:t>A</a:t>
                </a:r>
                <a:r>
                  <a:rPr lang="ro-RO" dirty="0">
                    <a:ea typeface="Times New Roman" panose="02020603050405020304" pitchFamily="18" charset="0"/>
                  </a:rPr>
                  <a:t> și raze </a:t>
                </a:r>
                <a14:m>
                  <m:oMath xmlns:m="http://schemas.openxmlformats.org/officeDocument/2006/math">
                    <m:r>
                      <a:rPr lang="ro-RO" i="1">
                        <a:latin typeface="Cambria Math" panose="02040503050406030204" pitchFamily="18" charset="0"/>
                        <a:ea typeface="Times New Roman" panose="02020603050405020304" pitchFamily="18" charset="0"/>
                        <a:cs typeface="Times New Roman" panose="02020603050405020304" pitchFamily="18" charset="0"/>
                      </a:rPr>
                      <m:t>𝑅</m:t>
                    </m:r>
                  </m:oMath>
                </a14:m>
                <a:r>
                  <a:rPr lang="ro-RO" dirty="0">
                    <a:ea typeface="Times New Roman" panose="02020603050405020304" pitchFamily="18" charset="0"/>
                  </a:rPr>
                  <a:t> respectiv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𝑟</m:t>
                        </m:r>
                      </m:e>
                      <m:sub>
                        <m:r>
                          <a:rPr lang="ro-RO" i="1">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ro-RO" dirty="0">
                    <a:ea typeface="Times New Roman" panose="02020603050405020304" pitchFamily="18" charset="0"/>
                  </a:rPr>
                  <a:t>. </a:t>
                </a:r>
                <a:endParaRPr lang="en-US" dirty="0"/>
              </a:p>
            </p:txBody>
          </p:sp>
        </mc:Choice>
        <mc:Fallback xmlns="">
          <p:sp>
            <p:nvSpPr>
              <p:cNvPr id="3" name="Rectangle 2">
                <a:extLst>
                  <a:ext uri="{FF2B5EF4-FFF2-40B4-BE49-F238E27FC236}">
                    <a16:creationId xmlns:a16="http://schemas.microsoft.com/office/drawing/2014/main" id="{0B1B3E93-4D4D-4ED8-B7A8-667E52A6E75C}"/>
                  </a:ext>
                </a:extLst>
              </p:cNvPr>
              <p:cNvSpPr>
                <a:spLocks noRot="1" noChangeAspect="1" noMove="1" noResize="1" noEditPoints="1" noAdjustHandles="1" noChangeArrowheads="1" noChangeShapeType="1" noTextEdit="1"/>
              </p:cNvSpPr>
              <p:nvPr/>
            </p:nvSpPr>
            <p:spPr>
              <a:xfrm>
                <a:off x="3214242" y="4378299"/>
                <a:ext cx="8470793" cy="646331"/>
              </a:xfrm>
              <a:prstGeom prst="rect">
                <a:avLst/>
              </a:prstGeom>
              <a:blipFill>
                <a:blip r:embed="rId6"/>
                <a:stretch>
                  <a:fillRect l="-576" t="-4717" r="-576" b="-14151"/>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8A25CBC2-84E7-4846-AE5F-4B21F6633004}"/>
              </a:ext>
            </a:extLst>
          </p:cNvPr>
          <p:cNvSpPr/>
          <p:nvPr/>
        </p:nvSpPr>
        <p:spPr>
          <a:xfrm>
            <a:off x="3221704" y="5067806"/>
            <a:ext cx="8559674" cy="646331"/>
          </a:xfrm>
          <a:prstGeom prst="rect">
            <a:avLst/>
          </a:prstGeom>
        </p:spPr>
        <p:txBody>
          <a:bodyPr wrap="square">
            <a:spAutoFit/>
          </a:bodyPr>
          <a:lstStyle/>
          <a:p>
            <a:r>
              <a:rPr lang="ro-RO" dirty="0">
                <a:ea typeface="Times New Roman" panose="02020603050405020304" pitchFamily="18" charset="0"/>
              </a:rPr>
              <a:t>Profilul camei pentru fazele de urcare și coborâre se determină, prin sinteza dimensională, în funcție de legea de mișcare impusă tachetului</a:t>
            </a:r>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71BDD55-2156-46C0-85A0-39D05EAFE4DC}"/>
                  </a:ext>
                </a:extLst>
              </p:cNvPr>
              <p:cNvSpPr/>
              <p:nvPr/>
            </p:nvSpPr>
            <p:spPr>
              <a:xfrm>
                <a:off x="3214243" y="5765785"/>
                <a:ext cx="8470792" cy="646331"/>
              </a:xfrm>
              <a:prstGeom prst="rect">
                <a:avLst/>
              </a:prstGeom>
            </p:spPr>
            <p:txBody>
              <a:bodyPr wrap="square">
                <a:spAutoFit/>
              </a:bodyPr>
              <a:lstStyle/>
              <a:p>
                <a:pPr algn="just"/>
                <a:r>
                  <a:rPr lang="ro-RO" dirty="0">
                    <a:ea typeface="Times New Roman" panose="02020603050405020304" pitchFamily="18" charset="0"/>
                  </a:rPr>
                  <a:t>Cercul cu raza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𝑟</m:t>
                        </m:r>
                      </m:e>
                      <m:sub>
                        <m:r>
                          <a:rPr lang="ro-RO" i="1">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ro-RO" dirty="0">
                    <a:ea typeface="Times New Roman" panose="02020603050405020304" pitchFamily="18" charset="0"/>
                  </a:rPr>
                  <a:t> se numește </a:t>
                </a:r>
                <a:r>
                  <a:rPr lang="ro-RO" i="1" dirty="0">
                    <a:ea typeface="Times New Roman" panose="02020603050405020304" pitchFamily="18" charset="0"/>
                  </a:rPr>
                  <a:t>cerc de bază</a:t>
                </a:r>
                <a:r>
                  <a:rPr lang="ro-RO" dirty="0">
                    <a:ea typeface="Times New Roman" panose="02020603050405020304" pitchFamily="18" charset="0"/>
                  </a:rPr>
                  <a:t> al camei iar distanța la care se găsește tachetul față de centrul de rotație al camei se notează cu </a:t>
                </a:r>
                <a:r>
                  <a:rPr lang="ro-RO" i="1" dirty="0">
                    <a:ea typeface="Times New Roman" panose="02020603050405020304" pitchFamily="18" charset="0"/>
                  </a:rPr>
                  <a:t>e </a:t>
                </a:r>
                <a:r>
                  <a:rPr lang="ro-RO" dirty="0">
                    <a:ea typeface="Times New Roman" panose="02020603050405020304" pitchFamily="18" charset="0"/>
                  </a:rPr>
                  <a:t>și se numește </a:t>
                </a:r>
                <a:r>
                  <a:rPr lang="ro-RO" i="1" dirty="0">
                    <a:ea typeface="Times New Roman" panose="02020603050405020304" pitchFamily="18" charset="0"/>
                  </a:rPr>
                  <a:t>excentricitate</a:t>
                </a:r>
                <a:endParaRPr lang="en-US" dirty="0"/>
              </a:p>
            </p:txBody>
          </p:sp>
        </mc:Choice>
        <mc:Fallback xmlns="">
          <p:sp>
            <p:nvSpPr>
              <p:cNvPr id="7" name="Rectangle 6">
                <a:extLst>
                  <a:ext uri="{FF2B5EF4-FFF2-40B4-BE49-F238E27FC236}">
                    <a16:creationId xmlns:a16="http://schemas.microsoft.com/office/drawing/2014/main" id="{D71BDD55-2156-46C0-85A0-39D05EAFE4DC}"/>
                  </a:ext>
                </a:extLst>
              </p:cNvPr>
              <p:cNvSpPr>
                <a:spLocks noRot="1" noChangeAspect="1" noMove="1" noResize="1" noEditPoints="1" noAdjustHandles="1" noChangeArrowheads="1" noChangeShapeType="1" noTextEdit="1"/>
              </p:cNvSpPr>
              <p:nvPr/>
            </p:nvSpPr>
            <p:spPr>
              <a:xfrm>
                <a:off x="3214243" y="5765785"/>
                <a:ext cx="8470792" cy="646331"/>
              </a:xfrm>
              <a:prstGeom prst="rect">
                <a:avLst/>
              </a:prstGeom>
              <a:blipFill>
                <a:blip r:embed="rId7"/>
                <a:stretch>
                  <a:fillRect l="-576" t="-5660" r="-576" b="-14151"/>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48ACD99B-8A89-4D4E-8AB4-E141510321F1}"/>
              </a:ext>
            </a:extLst>
          </p:cNvPr>
          <p:cNvPicPr>
            <a:picLocks noChangeAspect="1"/>
          </p:cNvPicPr>
          <p:nvPr/>
        </p:nvPicPr>
        <p:blipFill>
          <a:blip r:embed="rId8"/>
          <a:stretch>
            <a:fillRect/>
          </a:stretch>
        </p:blipFill>
        <p:spPr>
          <a:xfrm>
            <a:off x="7674969" y="1284257"/>
            <a:ext cx="3805240" cy="2488013"/>
          </a:xfrm>
          <a:prstGeom prst="rect">
            <a:avLst/>
          </a:prstGeom>
        </p:spPr>
      </p:pic>
      <p:cxnSp>
        <p:nvCxnSpPr>
          <p:cNvPr id="12" name="Straight Connector 11">
            <a:extLst>
              <a:ext uri="{FF2B5EF4-FFF2-40B4-BE49-F238E27FC236}">
                <a16:creationId xmlns:a16="http://schemas.microsoft.com/office/drawing/2014/main" id="{8989C259-BA1E-4BF1-A8D9-6B143F1BD9CB}"/>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1299E54-D23A-4392-8751-0566012A3B13}"/>
              </a:ext>
            </a:extLst>
          </p:cNvPr>
          <p:cNvSpPr/>
          <p:nvPr/>
        </p:nvSpPr>
        <p:spPr>
          <a:xfrm>
            <a:off x="782673" y="287294"/>
            <a:ext cx="3316101" cy="461665"/>
          </a:xfrm>
          <a:prstGeom prst="rect">
            <a:avLst/>
          </a:prstGeom>
        </p:spPr>
        <p:txBody>
          <a:bodyPr wrap="none">
            <a:spAutoFit/>
          </a:bodyPr>
          <a:lstStyle/>
          <a:p>
            <a:r>
              <a:rPr lang="ro-RO" sz="2400" dirty="0">
                <a:ea typeface="Calibri" panose="020F0502020204030204" pitchFamily="34" charset="0"/>
              </a:rPr>
              <a:t>1.3 Elemente geometrice</a:t>
            </a:r>
            <a:endParaRPr lang="en-US" sz="2400" dirty="0"/>
          </a:p>
        </p:txBody>
      </p:sp>
    </p:spTree>
    <p:extLst>
      <p:ext uri="{BB962C8B-B14F-4D97-AF65-F5344CB8AC3E}">
        <p14:creationId xmlns:p14="http://schemas.microsoft.com/office/powerpoint/2010/main" val="2525009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1AC823-556F-47EF-960C-4A6BD4E1268B}"/>
              </a:ext>
            </a:extLst>
          </p:cNvPr>
          <p:cNvSpPr/>
          <p:nvPr/>
        </p:nvSpPr>
        <p:spPr>
          <a:xfrm>
            <a:off x="649568" y="912436"/>
            <a:ext cx="10808424" cy="369332"/>
          </a:xfrm>
          <a:prstGeom prst="rect">
            <a:avLst/>
          </a:prstGeom>
        </p:spPr>
        <p:txBody>
          <a:bodyPr wrap="square">
            <a:spAutoFit/>
          </a:bodyPr>
          <a:lstStyle/>
          <a:p>
            <a:r>
              <a:rPr lang="ro-RO" dirty="0">
                <a:ea typeface="Calibri" panose="020F0502020204030204" pitchFamily="34" charset="0"/>
              </a:rPr>
              <a:t>Sinteza urmărește în principal, determinarea profilului camei care să asigure tachetului o lege de mișcare impusă. </a:t>
            </a:r>
            <a:endParaRPr lang="en-US" dirty="0"/>
          </a:p>
        </p:txBody>
      </p:sp>
      <p:sp>
        <p:nvSpPr>
          <p:cNvPr id="7" name="Rectangle 6">
            <a:extLst>
              <a:ext uri="{FF2B5EF4-FFF2-40B4-BE49-F238E27FC236}">
                <a16:creationId xmlns:a16="http://schemas.microsoft.com/office/drawing/2014/main" id="{FF9E9724-6BFB-4D60-9C58-BB785F8168ED}"/>
              </a:ext>
            </a:extLst>
          </p:cNvPr>
          <p:cNvSpPr/>
          <p:nvPr/>
        </p:nvSpPr>
        <p:spPr>
          <a:xfrm>
            <a:off x="3456060" y="2120368"/>
            <a:ext cx="3685111" cy="369332"/>
          </a:xfrm>
          <a:prstGeom prst="rect">
            <a:avLst/>
          </a:prstGeom>
        </p:spPr>
        <p:txBody>
          <a:bodyPr wrap="none">
            <a:spAutoFit/>
          </a:bodyPr>
          <a:lstStyle/>
          <a:p>
            <a:pPr marL="342900" lvl="0" indent="-342900" algn="just">
              <a:spcBef>
                <a:spcPts val="600"/>
              </a:spcBef>
              <a:spcAft>
                <a:spcPts val="600"/>
              </a:spcAft>
              <a:buFont typeface="Times New Roman" panose="02020603050405020304" pitchFamily="18" charset="0"/>
              <a:buChar char="-"/>
            </a:pPr>
            <a:r>
              <a:rPr lang="ro-RO" dirty="0">
                <a:ea typeface="Times New Roman" panose="02020603050405020304" pitchFamily="18" charset="0"/>
                <a:cs typeface="Times New Roman" panose="02020603050405020304" pitchFamily="18" charset="0"/>
              </a:rPr>
              <a:t>cursa maximă a tachetului </a:t>
            </a:r>
            <a:r>
              <a:rPr lang="ro-RO" i="1" dirty="0">
                <a:ea typeface="Times New Roman" panose="02020603050405020304" pitchFamily="18" charset="0"/>
                <a:cs typeface="Times New Roman" panose="02020603050405020304" pitchFamily="18" charset="0"/>
              </a:rPr>
              <a:t>h</a:t>
            </a:r>
            <a:r>
              <a:rPr lang="ro-RO"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t>
            </a:r>
            <a:r>
              <a:rPr lang="ro-RO" dirty="0">
                <a:ea typeface="Times New Roman" panose="02020603050405020304" pitchFamily="18" charset="0"/>
                <a:cs typeface="Times New Roman" panose="02020603050405020304" pitchFamily="18" charset="0"/>
              </a:rPr>
              <a:t>mm</a:t>
            </a:r>
            <a:r>
              <a:rPr lang="en-US" dirty="0">
                <a:ea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CEFA86E-75FC-4A57-BDC0-79A6B7733DEC}"/>
                  </a:ext>
                </a:extLst>
              </p:cNvPr>
              <p:cNvSpPr/>
              <p:nvPr/>
            </p:nvSpPr>
            <p:spPr>
              <a:xfrm>
                <a:off x="3456060" y="2440236"/>
                <a:ext cx="6096000" cy="646331"/>
              </a:xfrm>
              <a:prstGeom prst="rect">
                <a:avLst/>
              </a:prstGeom>
            </p:spPr>
            <p:txBody>
              <a:bodyPr>
                <a:spAutoFit/>
              </a:bodyPr>
              <a:lstStyle/>
              <a:p>
                <a:pPr marL="342900" lvl="0" indent="-342900" algn="just">
                  <a:spcBef>
                    <a:spcPts val="600"/>
                  </a:spcBef>
                  <a:spcAft>
                    <a:spcPts val="600"/>
                  </a:spcAft>
                  <a:buFont typeface="Times New Roman" panose="02020603050405020304" pitchFamily="18" charset="0"/>
                  <a:buChar char="-"/>
                </a:pPr>
                <a:r>
                  <a:rPr lang="ro-RO" dirty="0">
                    <a:ea typeface="Times New Roman" panose="02020603050405020304" pitchFamily="18" charset="0"/>
                    <a:cs typeface="Times New Roman" panose="02020603050405020304" pitchFamily="18" charset="0"/>
                  </a:rPr>
                  <a:t>unghiurile de fază pentru urcare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𝑢</m:t>
                        </m:r>
                      </m:sub>
                    </m:sSub>
                  </m:oMath>
                </a14:m>
                <a:r>
                  <a:rPr lang="ro-RO" dirty="0">
                    <a:ea typeface="Times New Roman" panose="02020603050405020304" pitchFamily="18" charset="0"/>
                    <a:cs typeface="Times New Roman" panose="02020603050405020304" pitchFamily="18" charset="0"/>
                  </a:rPr>
                  <a:t>, coborâre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𝑐</m:t>
                        </m:r>
                      </m:sub>
                    </m:sSub>
                  </m:oMath>
                </a14:m>
                <a:r>
                  <a:rPr lang="ro-RO" dirty="0">
                    <a:ea typeface="Times New Roman" panose="02020603050405020304" pitchFamily="18" charset="0"/>
                    <a:cs typeface="Times New Roman" panose="02020603050405020304" pitchFamily="18" charset="0"/>
                  </a:rPr>
                  <a:t>, repaus superior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𝑅</m:t>
                        </m:r>
                      </m:sub>
                    </m:sSub>
                  </m:oMath>
                </a14:m>
                <a:r>
                  <a:rPr lang="ro-RO" dirty="0">
                    <a:ea typeface="Times New Roman" panose="02020603050405020304" pitchFamily="18" charset="0"/>
                    <a:cs typeface="Times New Roman" panose="02020603050405020304" pitchFamily="18" charset="0"/>
                  </a:rPr>
                  <a:t> și repaus inferior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𝑟</m:t>
                        </m:r>
                      </m:sub>
                    </m:sSub>
                  </m:oMath>
                </a14:m>
                <a:endParaRPr lang="en-US" dirty="0">
                  <a:ea typeface="Times New Roman" panose="02020603050405020304" pitchFamily="18" charset="0"/>
                  <a:cs typeface="Times New Roman" panose="02020603050405020304" pitchFamily="18" charset="0"/>
                </a:endParaRPr>
              </a:p>
            </p:txBody>
          </p:sp>
        </mc:Choice>
        <mc:Fallback xmlns="">
          <p:sp>
            <p:nvSpPr>
              <p:cNvPr id="8" name="Rectangle 7">
                <a:extLst>
                  <a:ext uri="{FF2B5EF4-FFF2-40B4-BE49-F238E27FC236}">
                    <a16:creationId xmlns:a16="http://schemas.microsoft.com/office/drawing/2014/main" id="{ACEFA86E-75FC-4A57-BDC0-79A6B7733DEC}"/>
                  </a:ext>
                </a:extLst>
              </p:cNvPr>
              <p:cNvSpPr>
                <a:spLocks noRot="1" noChangeAspect="1" noMove="1" noResize="1" noEditPoints="1" noAdjustHandles="1" noChangeArrowheads="1" noChangeShapeType="1" noTextEdit="1"/>
              </p:cNvSpPr>
              <p:nvPr/>
            </p:nvSpPr>
            <p:spPr>
              <a:xfrm>
                <a:off x="3456060" y="2440236"/>
                <a:ext cx="6096000" cy="646331"/>
              </a:xfrm>
              <a:prstGeom prst="rect">
                <a:avLst/>
              </a:prstGeom>
              <a:blipFill>
                <a:blip r:embed="rId2"/>
                <a:stretch>
                  <a:fillRect l="-700" t="-4717" r="-800" b="-1415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019C566-7AEA-4384-9C35-70756B0A8450}"/>
              </a:ext>
            </a:extLst>
          </p:cNvPr>
          <p:cNvSpPr txBox="1"/>
          <p:nvPr/>
        </p:nvSpPr>
        <p:spPr>
          <a:xfrm>
            <a:off x="3456060" y="1397323"/>
            <a:ext cx="1686872" cy="369332"/>
          </a:xfrm>
          <a:prstGeom prst="rect">
            <a:avLst/>
          </a:prstGeom>
          <a:noFill/>
        </p:spPr>
        <p:txBody>
          <a:bodyPr wrap="none" rtlCol="0">
            <a:spAutoFit/>
          </a:bodyPr>
          <a:lstStyle/>
          <a:p>
            <a:r>
              <a:rPr lang="en-US" dirty="0"/>
              <a:t>Sunt </a:t>
            </a:r>
            <a:r>
              <a:rPr lang="en-US" dirty="0" err="1"/>
              <a:t>cunoscute</a:t>
            </a:r>
            <a:r>
              <a:rPr lang="en-US" dirty="0"/>
              <a:t>:</a:t>
            </a:r>
          </a:p>
        </p:txBody>
      </p:sp>
      <p:sp>
        <p:nvSpPr>
          <p:cNvPr id="10" name="Rectangle 9">
            <a:extLst>
              <a:ext uri="{FF2B5EF4-FFF2-40B4-BE49-F238E27FC236}">
                <a16:creationId xmlns:a16="http://schemas.microsoft.com/office/drawing/2014/main" id="{FDF5685E-9C80-4E89-9E02-C41B77672B81}"/>
              </a:ext>
            </a:extLst>
          </p:cNvPr>
          <p:cNvSpPr/>
          <p:nvPr/>
        </p:nvSpPr>
        <p:spPr>
          <a:xfrm>
            <a:off x="3456060" y="1782274"/>
            <a:ext cx="4479240" cy="369332"/>
          </a:xfrm>
          <a:prstGeom prst="rect">
            <a:avLst/>
          </a:prstGeom>
        </p:spPr>
        <p:txBody>
          <a:bodyPr wrap="none">
            <a:spAutoFit/>
          </a:bodyPr>
          <a:lstStyle/>
          <a:p>
            <a:pPr marL="342900" lvl="0" indent="-342900" algn="just">
              <a:spcBef>
                <a:spcPts val="600"/>
              </a:spcBef>
              <a:spcAft>
                <a:spcPts val="600"/>
              </a:spcAft>
              <a:buFont typeface="Times New Roman" panose="02020603050405020304" pitchFamily="18" charset="0"/>
              <a:buChar char="-"/>
            </a:pPr>
            <a:r>
              <a:rPr lang="en-US" dirty="0">
                <a:ea typeface="Times New Roman" panose="02020603050405020304" pitchFamily="18" charset="0"/>
                <a:cs typeface="Times New Roman" panose="02020603050405020304" pitchFamily="18" charset="0"/>
              </a:rPr>
              <a:t>v</a:t>
            </a:r>
            <a:r>
              <a:rPr lang="ro-RO" dirty="0" err="1">
                <a:ea typeface="Times New Roman" panose="02020603050405020304" pitchFamily="18" charset="0"/>
                <a:cs typeface="Times New Roman" panose="02020603050405020304" pitchFamily="18" charset="0"/>
              </a:rPr>
              <a:t>ariația</a:t>
            </a:r>
            <a:r>
              <a:rPr lang="ro-RO" dirty="0">
                <a:ea typeface="Times New Roman" panose="02020603050405020304" pitchFamily="18" charset="0"/>
                <a:cs typeface="Times New Roman" panose="02020603050405020304" pitchFamily="18" charset="0"/>
              </a:rPr>
              <a:t> legii de mișcare impusă tachetului</a:t>
            </a:r>
            <a:endParaRPr lang="en-US" dirty="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D6123CF-0286-4CFE-987A-D6884AD62988}"/>
              </a:ext>
            </a:extLst>
          </p:cNvPr>
          <p:cNvPicPr>
            <a:picLocks noChangeAspect="1"/>
          </p:cNvPicPr>
          <p:nvPr/>
        </p:nvPicPr>
        <p:blipFill>
          <a:blip r:embed="rId3"/>
          <a:stretch>
            <a:fillRect/>
          </a:stretch>
        </p:blipFill>
        <p:spPr>
          <a:xfrm>
            <a:off x="422544" y="1966940"/>
            <a:ext cx="2794672" cy="4718756"/>
          </a:xfrm>
          <a:prstGeom prst="rect">
            <a:avLst/>
          </a:prstGeom>
        </p:spPr>
      </p:pic>
      <p:pic>
        <p:nvPicPr>
          <p:cNvPr id="3" name="Picture 2">
            <a:extLst>
              <a:ext uri="{FF2B5EF4-FFF2-40B4-BE49-F238E27FC236}">
                <a16:creationId xmlns:a16="http://schemas.microsoft.com/office/drawing/2014/main" id="{3AEF4ED0-95AD-4C36-B968-C13D2D85FE08}"/>
              </a:ext>
            </a:extLst>
          </p:cNvPr>
          <p:cNvPicPr>
            <a:picLocks noChangeAspect="1"/>
          </p:cNvPicPr>
          <p:nvPr/>
        </p:nvPicPr>
        <p:blipFill>
          <a:blip r:embed="rId4"/>
          <a:stretch>
            <a:fillRect/>
          </a:stretch>
        </p:blipFill>
        <p:spPr>
          <a:xfrm>
            <a:off x="4123016" y="3065848"/>
            <a:ext cx="4134518" cy="3536070"/>
          </a:xfrm>
          <a:prstGeom prst="rect">
            <a:avLst/>
          </a:prstGeom>
        </p:spPr>
      </p:pic>
      <p:pic>
        <p:nvPicPr>
          <p:cNvPr id="14" name="Picture 13">
            <a:extLst>
              <a:ext uri="{FF2B5EF4-FFF2-40B4-BE49-F238E27FC236}">
                <a16:creationId xmlns:a16="http://schemas.microsoft.com/office/drawing/2014/main" id="{6B51D473-4D14-4614-9BC0-EA0C3993BA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44927" y="3707522"/>
            <a:ext cx="1864399" cy="1740426"/>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B0ED09A-2C95-429F-8516-9E9F70C7B4BC}"/>
                  </a:ext>
                </a:extLst>
              </p:cNvPr>
              <p:cNvSpPr txBox="1"/>
              <p:nvPr/>
            </p:nvSpPr>
            <p:spPr>
              <a:xfrm>
                <a:off x="7510761" y="4112927"/>
                <a:ext cx="1394036"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𝑠</m:t>
                      </m:r>
                      <m:r>
                        <a:rPr lang="ro-RO"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𝑠𝑖𝑛</m:t>
                      </m:r>
                      <m:r>
                        <a:rPr lang="ro-RO" b="0" i="1" smtClean="0">
                          <a:latin typeface="Cambria Math" panose="02040503050406030204" pitchFamily="18" charset="0"/>
                          <a:ea typeface="Cambria Math" panose="02040503050406030204" pitchFamily="18" charset="0"/>
                        </a:rPr>
                        <m:t>𝛼</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𝐵𝐶</m:t>
                      </m:r>
                    </m:oMath>
                  </m:oMathPara>
                </a14:m>
                <a:endParaRPr lang="en-US" dirty="0"/>
              </a:p>
            </p:txBody>
          </p:sp>
        </mc:Choice>
        <mc:Fallback xmlns="">
          <p:sp>
            <p:nvSpPr>
              <p:cNvPr id="15" name="TextBox 14">
                <a:extLst>
                  <a:ext uri="{FF2B5EF4-FFF2-40B4-BE49-F238E27FC236}">
                    <a16:creationId xmlns:a16="http://schemas.microsoft.com/office/drawing/2014/main" id="{AB0ED09A-2C95-429F-8516-9E9F70C7B4BC}"/>
                  </a:ext>
                </a:extLst>
              </p:cNvPr>
              <p:cNvSpPr txBox="1">
                <a:spLocks noRot="1" noChangeAspect="1" noMove="1" noResize="1" noEditPoints="1" noAdjustHandles="1" noChangeArrowheads="1" noChangeShapeType="1" noTextEdit="1"/>
              </p:cNvSpPr>
              <p:nvPr/>
            </p:nvSpPr>
            <p:spPr>
              <a:xfrm>
                <a:off x="7510761" y="4112927"/>
                <a:ext cx="1394036" cy="276999"/>
              </a:xfrm>
              <a:prstGeom prst="rect">
                <a:avLst/>
              </a:prstGeom>
              <a:blipFill>
                <a:blip r:embed="rId6"/>
                <a:stretch>
                  <a:fillRect l="-2183" r="-3057" b="-8889"/>
                </a:stretch>
              </a:blipFill>
              <a:ln>
                <a:noFill/>
              </a:ln>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685AFC13-7919-4A12-A26B-F839947C9F77}"/>
              </a:ext>
            </a:extLst>
          </p:cNvPr>
          <p:cNvGrpSpPr/>
          <p:nvPr/>
        </p:nvGrpSpPr>
        <p:grpSpPr>
          <a:xfrm>
            <a:off x="7667856" y="3569023"/>
            <a:ext cx="1079846" cy="276999"/>
            <a:chOff x="7395377" y="3743682"/>
            <a:chExt cx="1079846" cy="276999"/>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1DC6D7-32B1-486E-BAED-A98CDF42BFFC}"/>
                    </a:ext>
                  </a:extLst>
                </p:cNvPr>
                <p:cNvSpPr txBox="1"/>
                <p:nvPr/>
              </p:nvSpPr>
              <p:spPr>
                <a:xfrm>
                  <a:off x="7395377" y="3743682"/>
                  <a:ext cx="1079846"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𝑠</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𝛼</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𝐵𝐶</m:t>
                        </m:r>
                      </m:oMath>
                    </m:oMathPara>
                  </a14:m>
                  <a:endParaRPr lang="en-US" dirty="0"/>
                </a:p>
              </p:txBody>
            </p:sp>
          </mc:Choice>
          <mc:Fallback xmlns="">
            <p:sp>
              <p:nvSpPr>
                <p:cNvPr id="13" name="TextBox 12">
                  <a:extLst>
                    <a:ext uri="{FF2B5EF4-FFF2-40B4-BE49-F238E27FC236}">
                      <a16:creationId xmlns:a16="http://schemas.microsoft.com/office/drawing/2014/main" id="{781DC6D7-32B1-486E-BAED-A98CDF42BFFC}"/>
                    </a:ext>
                  </a:extLst>
                </p:cNvPr>
                <p:cNvSpPr txBox="1">
                  <a:spLocks noRot="1" noChangeAspect="1" noMove="1" noResize="1" noEditPoints="1" noAdjustHandles="1" noChangeArrowheads="1" noChangeShapeType="1" noTextEdit="1"/>
                </p:cNvSpPr>
                <p:nvPr/>
              </p:nvSpPr>
              <p:spPr>
                <a:xfrm>
                  <a:off x="7395377" y="3743682"/>
                  <a:ext cx="1079846" cy="276999"/>
                </a:xfrm>
                <a:prstGeom prst="rect">
                  <a:avLst/>
                </a:prstGeom>
                <a:blipFill>
                  <a:blip r:embed="rId7"/>
                  <a:stretch>
                    <a:fillRect l="-2825" r="-3955" b="-6522"/>
                  </a:stretch>
                </a:blipFill>
                <a:ln>
                  <a:noFill/>
                </a:ln>
              </p:spPr>
              <p:txBody>
                <a:bodyPr/>
                <a:lstStyle/>
                <a:p>
                  <a:r>
                    <a:rPr lang="en-US">
                      <a:noFill/>
                    </a:rPr>
                    <a:t> </a:t>
                  </a:r>
                </a:p>
              </p:txBody>
            </p:sp>
          </mc:Fallback>
        </mc:AlternateContent>
        <p:sp>
          <p:nvSpPr>
            <p:cNvPr id="16" name="Arc 15">
              <a:extLst>
                <a:ext uri="{FF2B5EF4-FFF2-40B4-BE49-F238E27FC236}">
                  <a16:creationId xmlns:a16="http://schemas.microsoft.com/office/drawing/2014/main" id="{40FB5800-3426-4D15-B15A-65EAB0BFCFE8}"/>
                </a:ext>
              </a:extLst>
            </p:cNvPr>
            <p:cNvSpPr/>
            <p:nvPr/>
          </p:nvSpPr>
          <p:spPr>
            <a:xfrm>
              <a:off x="7410617" y="3789652"/>
              <a:ext cx="137161" cy="92529"/>
            </a:xfrm>
            <a:prstGeom prst="arc">
              <a:avLst>
                <a:gd name="adj1" fmla="val 11897314"/>
                <a:gd name="adj2" fmla="val 20548494"/>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6D77E72A-0165-48DB-A840-B6C56230238F}"/>
              </a:ext>
            </a:extLst>
          </p:cNvPr>
          <p:cNvSpPr/>
          <p:nvPr/>
        </p:nvSpPr>
        <p:spPr>
          <a:xfrm>
            <a:off x="7580922" y="3488758"/>
            <a:ext cx="1235297" cy="41268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33143DC-C25C-414C-A47C-039AA44C8D88}"/>
              </a:ext>
            </a:extLst>
          </p:cNvPr>
          <p:cNvSpPr/>
          <p:nvPr/>
        </p:nvSpPr>
        <p:spPr>
          <a:xfrm>
            <a:off x="7423828" y="4059490"/>
            <a:ext cx="1573868" cy="4126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CE68C2E5-E722-468B-8B8C-D0EF09BD29D9}"/>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4390DEC-CC90-47CC-9CA9-6A756DA1705B}"/>
              </a:ext>
            </a:extLst>
          </p:cNvPr>
          <p:cNvSpPr/>
          <p:nvPr/>
        </p:nvSpPr>
        <p:spPr>
          <a:xfrm>
            <a:off x="782673" y="287294"/>
            <a:ext cx="4458015" cy="461665"/>
          </a:xfrm>
          <a:prstGeom prst="rect">
            <a:avLst/>
          </a:prstGeom>
        </p:spPr>
        <p:txBody>
          <a:bodyPr wrap="none">
            <a:spAutoFit/>
          </a:bodyPr>
          <a:lstStyle/>
          <a:p>
            <a:r>
              <a:rPr lang="ro-RO" sz="2400" dirty="0">
                <a:ea typeface="Calibri" panose="020F0502020204030204" pitchFamily="34" charset="0"/>
              </a:rPr>
              <a:t>1.4 Sinteza </a:t>
            </a:r>
            <a:r>
              <a:rPr lang="en-US" sz="2400" dirty="0" err="1">
                <a:ea typeface="Calibri" panose="020F0502020204030204" pitchFamily="34" charset="0"/>
              </a:rPr>
              <a:t>mecanisme</a:t>
            </a:r>
            <a:r>
              <a:rPr lang="ro-RO" sz="2400" dirty="0">
                <a:ea typeface="Calibri" panose="020F0502020204030204" pitchFamily="34" charset="0"/>
              </a:rPr>
              <a:t>lor cu camă</a:t>
            </a:r>
            <a:endParaRPr lang="en-US" sz="2400" dirty="0"/>
          </a:p>
        </p:txBody>
      </p:sp>
      <p:sp>
        <p:nvSpPr>
          <p:cNvPr id="22" name="Action Button: Go Home 21">
            <a:hlinkClick r:id="rId8" action="ppaction://hlinksldjump" highlightClick="1"/>
            <a:extLst>
              <a:ext uri="{FF2B5EF4-FFF2-40B4-BE49-F238E27FC236}">
                <a16:creationId xmlns:a16="http://schemas.microsoft.com/office/drawing/2014/main" id="{37153E31-8909-4A1A-9273-57EFF82EAC5E}"/>
              </a:ext>
            </a:extLst>
          </p:cNvPr>
          <p:cNvSpPr/>
          <p:nvPr/>
        </p:nvSpPr>
        <p:spPr>
          <a:xfrm>
            <a:off x="11170787" y="226210"/>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30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65B02E-1BF8-4190-AFBA-F14E886F2486}"/>
              </a:ext>
            </a:extLst>
          </p:cNvPr>
          <p:cNvSpPr/>
          <p:nvPr/>
        </p:nvSpPr>
        <p:spPr>
          <a:xfrm>
            <a:off x="633227" y="805629"/>
            <a:ext cx="3632854" cy="369332"/>
          </a:xfrm>
          <a:prstGeom prst="rect">
            <a:avLst/>
          </a:prstGeom>
        </p:spPr>
        <p:txBody>
          <a:bodyPr wrap="none">
            <a:spAutoFit/>
          </a:bodyPr>
          <a:lstStyle/>
          <a:p>
            <a:r>
              <a:rPr lang="ro-RO" b="1" dirty="0">
                <a:ea typeface="Calibri" panose="020F0502020204030204" pitchFamily="34" charset="0"/>
              </a:rPr>
              <a:t>Legea de mișcare cu accelerație zero</a:t>
            </a:r>
            <a:endParaRPr lang="en-US" b="1"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0444F5C-16D4-4C87-99C4-2627A8A392F7}"/>
                  </a:ext>
                </a:extLst>
              </p:cNvPr>
              <p:cNvSpPr/>
              <p:nvPr/>
            </p:nvSpPr>
            <p:spPr>
              <a:xfrm>
                <a:off x="837628" y="1460484"/>
                <a:ext cx="1546834" cy="369332"/>
              </a:xfrm>
              <a:prstGeom prst="rect">
                <a:avLst/>
              </a:prstGeom>
              <a:solidFill>
                <a:schemeClr val="bg1"/>
              </a:solidFill>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𝑠</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1</m:t>
                          </m:r>
                        </m:sub>
                      </m:sSub>
                      <m:r>
                        <a:rPr lang="en-US" i="1">
                          <a:latin typeface="Cambria Math" panose="02040503050406030204" pitchFamily="18" charset="0"/>
                        </a:rPr>
                        <m:t>𝜑</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2</m:t>
                          </m:r>
                        </m:sub>
                      </m:sSub>
                    </m:oMath>
                  </m:oMathPara>
                </a14:m>
                <a:endParaRPr lang="en-US" dirty="0"/>
              </a:p>
            </p:txBody>
          </p:sp>
        </mc:Choice>
        <mc:Fallback xmlns="">
          <p:sp>
            <p:nvSpPr>
              <p:cNvPr id="8" name="Rectangle 7">
                <a:extLst>
                  <a:ext uri="{FF2B5EF4-FFF2-40B4-BE49-F238E27FC236}">
                    <a16:creationId xmlns:a16="http://schemas.microsoft.com/office/drawing/2014/main" id="{B0444F5C-16D4-4C87-99C4-2627A8A392F7}"/>
                  </a:ext>
                </a:extLst>
              </p:cNvPr>
              <p:cNvSpPr>
                <a:spLocks noRot="1" noChangeAspect="1" noMove="1" noResize="1" noEditPoints="1" noAdjustHandles="1" noChangeArrowheads="1" noChangeShapeType="1" noTextEdit="1"/>
              </p:cNvSpPr>
              <p:nvPr/>
            </p:nvSpPr>
            <p:spPr>
              <a:xfrm>
                <a:off x="837628" y="1460484"/>
                <a:ext cx="1546834" cy="369332"/>
              </a:xfrm>
              <a:prstGeom prst="rect">
                <a:avLst/>
              </a:prstGeom>
              <a:blipFill>
                <a:blip r:embed="rId2"/>
                <a:stretch>
                  <a:fillRect b="-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FD28CD1-11CF-4954-9EBE-139661CE279C}"/>
                  </a:ext>
                </a:extLst>
              </p:cNvPr>
              <p:cNvSpPr/>
              <p:nvPr/>
            </p:nvSpPr>
            <p:spPr>
              <a:xfrm>
                <a:off x="837628" y="3411354"/>
                <a:ext cx="937051" cy="567143"/>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𝑣</m:t>
                          </m:r>
                        </m:num>
                        <m:den>
                          <m:r>
                            <a:rPr lang="en-US" i="1">
                              <a:latin typeface="Cambria Math" panose="02040503050406030204" pitchFamily="18" charset="0"/>
                            </a:rPr>
                            <m:t>𝜔</m:t>
                          </m:r>
                        </m:den>
                      </m:f>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1</m:t>
                          </m:r>
                        </m:sub>
                      </m:sSub>
                    </m:oMath>
                  </m:oMathPara>
                </a14:m>
                <a:endParaRPr lang="en-US" dirty="0"/>
              </a:p>
            </p:txBody>
          </p:sp>
        </mc:Choice>
        <mc:Fallback xmlns="">
          <p:sp>
            <p:nvSpPr>
              <p:cNvPr id="9" name="Rectangle 8">
                <a:extLst>
                  <a:ext uri="{FF2B5EF4-FFF2-40B4-BE49-F238E27FC236}">
                    <a16:creationId xmlns:a16="http://schemas.microsoft.com/office/drawing/2014/main" id="{FFD28CD1-11CF-4954-9EBE-139661CE279C}"/>
                  </a:ext>
                </a:extLst>
              </p:cNvPr>
              <p:cNvSpPr>
                <a:spLocks noRot="1" noChangeAspect="1" noMove="1" noResize="1" noEditPoints="1" noAdjustHandles="1" noChangeArrowheads="1" noChangeShapeType="1" noTextEdit="1"/>
              </p:cNvSpPr>
              <p:nvPr/>
            </p:nvSpPr>
            <p:spPr>
              <a:xfrm>
                <a:off x="837628" y="3411354"/>
                <a:ext cx="937051" cy="56714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53C909F-7F7E-446B-A16C-A89E35292D53}"/>
                  </a:ext>
                </a:extLst>
              </p:cNvPr>
              <p:cNvSpPr/>
              <p:nvPr/>
            </p:nvSpPr>
            <p:spPr>
              <a:xfrm>
                <a:off x="1174528" y="1900414"/>
                <a:ext cx="1344022"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𝑑</m:t>
                          </m:r>
                          <m:r>
                            <a:rPr lang="ro-RO" b="0" i="1" smtClean="0">
                              <a:latin typeface="Cambria Math" panose="02040503050406030204" pitchFamily="18" charset="0"/>
                            </a:rPr>
                            <m:t>𝑠</m:t>
                          </m:r>
                        </m:num>
                        <m:den>
                          <m:r>
                            <a:rPr lang="en-US" i="1" smtClean="0">
                              <a:latin typeface="Cambria Math" panose="02040503050406030204" pitchFamily="18" charset="0"/>
                            </a:rPr>
                            <m:t>𝑑</m:t>
                          </m:r>
                          <m:r>
                            <a:rPr lang="ro-RO" b="0" i="1" smtClean="0">
                              <a:latin typeface="Cambria Math" panose="02040503050406030204" pitchFamily="18" charset="0"/>
                            </a:rPr>
                            <m:t>𝑡</m:t>
                          </m:r>
                        </m:den>
                      </m:f>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1</m:t>
                          </m:r>
                        </m:sub>
                      </m:sSub>
                      <m:f>
                        <m:fPr>
                          <m:ctrlPr>
                            <a:rPr lang="en-US" i="1" smtClean="0">
                              <a:latin typeface="Cambria Math" panose="02040503050406030204" pitchFamily="18" charset="0"/>
                            </a:rPr>
                          </m:ctrlPr>
                        </m:fPr>
                        <m:num>
                          <m:r>
                            <a:rPr lang="en-US" i="1" smtClean="0">
                              <a:latin typeface="Cambria Math" panose="02040503050406030204" pitchFamily="18" charset="0"/>
                            </a:rPr>
                            <m:t>𝑑</m:t>
                          </m:r>
                          <m:r>
                            <a:rPr lang="en-US" i="1" smtClean="0">
                              <a:latin typeface="Cambria Math" panose="02040503050406030204" pitchFamily="18" charset="0"/>
                              <a:ea typeface="Cambria Math" panose="02040503050406030204" pitchFamily="18" charset="0"/>
                            </a:rPr>
                            <m:t>𝜑</m:t>
                          </m:r>
                        </m:num>
                        <m:den>
                          <m:r>
                            <a:rPr lang="en-US" i="1" smtClean="0">
                              <a:latin typeface="Cambria Math" panose="02040503050406030204" pitchFamily="18" charset="0"/>
                            </a:rPr>
                            <m:t>𝑑</m:t>
                          </m:r>
                          <m:r>
                            <a:rPr lang="ro-RO" b="0" i="1" smtClean="0">
                              <a:latin typeface="Cambria Math" panose="02040503050406030204" pitchFamily="18" charset="0"/>
                            </a:rPr>
                            <m:t>𝑡</m:t>
                          </m:r>
                        </m:den>
                      </m:f>
                    </m:oMath>
                  </m:oMathPara>
                </a14:m>
                <a:endParaRPr lang="en-US" dirty="0"/>
              </a:p>
            </p:txBody>
          </p:sp>
        </mc:Choice>
        <mc:Fallback xmlns="">
          <p:sp>
            <p:nvSpPr>
              <p:cNvPr id="10" name="Rectangle 9">
                <a:extLst>
                  <a:ext uri="{FF2B5EF4-FFF2-40B4-BE49-F238E27FC236}">
                    <a16:creationId xmlns:a16="http://schemas.microsoft.com/office/drawing/2014/main" id="{553C909F-7F7E-446B-A16C-A89E35292D53}"/>
                  </a:ext>
                </a:extLst>
              </p:cNvPr>
              <p:cNvSpPr>
                <a:spLocks noRot="1" noChangeAspect="1" noMove="1" noResize="1" noEditPoints="1" noAdjustHandles="1" noChangeArrowheads="1" noChangeShapeType="1" noTextEdit="1"/>
              </p:cNvSpPr>
              <p:nvPr/>
            </p:nvSpPr>
            <p:spPr>
              <a:xfrm>
                <a:off x="1174528" y="1900414"/>
                <a:ext cx="1344022" cy="61824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9A94076-75D4-4CAD-8EAB-8B5316DFA8EF}"/>
                  </a:ext>
                </a:extLst>
              </p:cNvPr>
              <p:cNvSpPr/>
              <p:nvPr/>
            </p:nvSpPr>
            <p:spPr>
              <a:xfrm>
                <a:off x="1143976" y="2551772"/>
                <a:ext cx="1886093"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r>
                            <a:rPr lang="ro-RO" i="1">
                              <a:latin typeface="Cambria Math" panose="02040503050406030204" pitchFamily="18" charset="0"/>
                            </a:rPr>
                            <m:t>𝑠</m:t>
                          </m:r>
                        </m:num>
                        <m:den>
                          <m:r>
                            <a:rPr lang="en-US" i="1">
                              <a:latin typeface="Cambria Math" panose="02040503050406030204" pitchFamily="18" charset="0"/>
                            </a:rPr>
                            <m:t>𝑑</m:t>
                          </m:r>
                          <m:r>
                            <a:rPr lang="ro-RO" i="1">
                              <a:latin typeface="Cambria Math" panose="02040503050406030204" pitchFamily="18" charset="0"/>
                            </a:rPr>
                            <m:t>𝑡</m:t>
                          </m:r>
                        </m:den>
                      </m:f>
                      <m:r>
                        <a:rPr lang="ro-RO" b="0" i="1" smtClean="0">
                          <a:latin typeface="Cambria Math" panose="02040503050406030204" pitchFamily="18" charset="0"/>
                        </a:rPr>
                        <m:t>=</m:t>
                      </m:r>
                      <m:r>
                        <a:rPr lang="ro-RO" b="0" i="1" smtClean="0">
                          <a:latin typeface="Cambria Math" panose="02040503050406030204" pitchFamily="18" charset="0"/>
                        </a:rPr>
                        <m:t>𝑣</m:t>
                      </m:r>
                      <m:r>
                        <a:rPr lang="ro-RO" b="0" i="1" smtClean="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𝜑</m:t>
                          </m:r>
                        </m:num>
                        <m:den>
                          <m:r>
                            <a:rPr lang="en-US" i="1">
                              <a:latin typeface="Cambria Math" panose="02040503050406030204" pitchFamily="18" charset="0"/>
                            </a:rPr>
                            <m:t>𝑑</m:t>
                          </m:r>
                          <m:r>
                            <a:rPr lang="ro-RO" i="1">
                              <a:latin typeface="Cambria Math" panose="02040503050406030204" pitchFamily="18" charset="0"/>
                            </a:rPr>
                            <m:t>𝑡</m:t>
                          </m:r>
                        </m:den>
                      </m:f>
                      <m:r>
                        <a:rPr lang="ro-RO" b="0" i="1" smtClean="0">
                          <a:latin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𝜔</m:t>
                      </m:r>
                    </m:oMath>
                  </m:oMathPara>
                </a14:m>
                <a:endParaRPr lang="en-US" dirty="0"/>
              </a:p>
            </p:txBody>
          </p:sp>
        </mc:Choice>
        <mc:Fallback xmlns="">
          <p:sp>
            <p:nvSpPr>
              <p:cNvPr id="11" name="Rectangle 10">
                <a:extLst>
                  <a:ext uri="{FF2B5EF4-FFF2-40B4-BE49-F238E27FC236}">
                    <a16:creationId xmlns:a16="http://schemas.microsoft.com/office/drawing/2014/main" id="{99A94076-75D4-4CAD-8EAB-8B5316DFA8EF}"/>
                  </a:ext>
                </a:extLst>
              </p:cNvPr>
              <p:cNvSpPr>
                <a:spLocks noRot="1" noChangeAspect="1" noMove="1" noResize="1" noEditPoints="1" noAdjustHandles="1" noChangeArrowheads="1" noChangeShapeType="1" noTextEdit="1"/>
              </p:cNvSpPr>
              <p:nvPr/>
            </p:nvSpPr>
            <p:spPr>
              <a:xfrm>
                <a:off x="1143976" y="2551772"/>
                <a:ext cx="1886093" cy="618246"/>
              </a:xfrm>
              <a:prstGeom prst="rect">
                <a:avLst/>
              </a:prstGeom>
              <a:blipFill>
                <a:blip r:embed="rId5"/>
                <a:stretch>
                  <a:fillRect/>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E7F8E3EA-EAF1-450F-9735-68FD8EF2EB91}"/>
              </a:ext>
            </a:extLst>
          </p:cNvPr>
          <p:cNvCxnSpPr/>
          <p:nvPr/>
        </p:nvCxnSpPr>
        <p:spPr>
          <a:xfrm>
            <a:off x="3030069" y="2035971"/>
            <a:ext cx="0" cy="103160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Arrow: Right 13">
            <a:extLst>
              <a:ext uri="{FF2B5EF4-FFF2-40B4-BE49-F238E27FC236}">
                <a16:creationId xmlns:a16="http://schemas.microsoft.com/office/drawing/2014/main" id="{21A4B1B1-D309-4F87-A025-5DCF18764A84}"/>
              </a:ext>
            </a:extLst>
          </p:cNvPr>
          <p:cNvSpPr/>
          <p:nvPr/>
        </p:nvSpPr>
        <p:spPr>
          <a:xfrm>
            <a:off x="3268803" y="2388469"/>
            <a:ext cx="329182" cy="227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BF2A48C-1A57-4C1A-81B8-57B8BBCB9AED}"/>
                  </a:ext>
                </a:extLst>
              </p:cNvPr>
              <p:cNvSpPr/>
              <p:nvPr/>
            </p:nvSpPr>
            <p:spPr>
              <a:xfrm>
                <a:off x="3683786" y="2309848"/>
                <a:ext cx="10688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𝑣</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a:latin typeface="Cambria Math" panose="02040503050406030204" pitchFamily="18" charset="0"/>
                            </a:rPr>
                            <m:t>1</m:t>
                          </m:r>
                        </m:sub>
                      </m:sSub>
                      <m:r>
                        <a:rPr lang="en-US" i="1" smtClean="0">
                          <a:latin typeface="Cambria Math" panose="02040503050406030204" pitchFamily="18" charset="0"/>
                          <a:ea typeface="Cambria Math" panose="02040503050406030204" pitchFamily="18" charset="0"/>
                        </a:rPr>
                        <m:t>𝜔</m:t>
                      </m:r>
                    </m:oMath>
                  </m:oMathPara>
                </a14:m>
                <a:endParaRPr lang="en-US" dirty="0"/>
              </a:p>
            </p:txBody>
          </p:sp>
        </mc:Choice>
        <mc:Fallback xmlns="">
          <p:sp>
            <p:nvSpPr>
              <p:cNvPr id="15" name="Rectangle 14">
                <a:extLst>
                  <a:ext uri="{FF2B5EF4-FFF2-40B4-BE49-F238E27FC236}">
                    <a16:creationId xmlns:a16="http://schemas.microsoft.com/office/drawing/2014/main" id="{9BF2A48C-1A57-4C1A-81B8-57B8BBCB9AED}"/>
                  </a:ext>
                </a:extLst>
              </p:cNvPr>
              <p:cNvSpPr>
                <a:spLocks noRot="1" noChangeAspect="1" noMove="1" noResize="1" noEditPoints="1" noAdjustHandles="1" noChangeArrowheads="1" noChangeShapeType="1" noTextEdit="1"/>
              </p:cNvSpPr>
              <p:nvPr/>
            </p:nvSpPr>
            <p:spPr>
              <a:xfrm>
                <a:off x="3683786" y="2309848"/>
                <a:ext cx="1068819"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7CBE9588-A246-43D6-B7F1-3F19A3AACB77}"/>
                  </a:ext>
                </a:extLst>
              </p:cNvPr>
              <p:cNvSpPr/>
              <p:nvPr/>
            </p:nvSpPr>
            <p:spPr>
              <a:xfrm>
                <a:off x="775981" y="4195422"/>
                <a:ext cx="950773" cy="566694"/>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𝑎</m:t>
                          </m:r>
                        </m:num>
                        <m:den>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i="0">
                                  <a:latin typeface="Cambria Math" panose="02040503050406030204" pitchFamily="18" charset="0"/>
                                </a:rPr>
                                <m:t>2</m:t>
                              </m:r>
                            </m:sup>
                          </m:sSup>
                        </m:den>
                      </m:f>
                      <m:r>
                        <a:rPr lang="en-US" i="0">
                          <a:latin typeface="Cambria Math" panose="02040503050406030204" pitchFamily="18" charset="0"/>
                        </a:rPr>
                        <m:t>=0</m:t>
                      </m:r>
                    </m:oMath>
                  </m:oMathPara>
                </a14:m>
                <a:endParaRPr lang="en-US" dirty="0"/>
              </a:p>
            </p:txBody>
          </p:sp>
        </mc:Choice>
        <mc:Fallback xmlns="">
          <p:sp>
            <p:nvSpPr>
              <p:cNvPr id="16" name="Rectangle 15">
                <a:extLst>
                  <a:ext uri="{FF2B5EF4-FFF2-40B4-BE49-F238E27FC236}">
                    <a16:creationId xmlns:a16="http://schemas.microsoft.com/office/drawing/2014/main" id="{7CBE9588-A246-43D6-B7F1-3F19A3AACB77}"/>
                  </a:ext>
                </a:extLst>
              </p:cNvPr>
              <p:cNvSpPr>
                <a:spLocks noRot="1" noChangeAspect="1" noMove="1" noResize="1" noEditPoints="1" noAdjustHandles="1" noChangeArrowheads="1" noChangeShapeType="1" noTextEdit="1"/>
              </p:cNvSpPr>
              <p:nvPr/>
            </p:nvSpPr>
            <p:spPr>
              <a:xfrm>
                <a:off x="775981" y="4195422"/>
                <a:ext cx="950773" cy="566694"/>
              </a:xfrm>
              <a:prstGeom prst="rect">
                <a:avLst/>
              </a:prstGeom>
              <a:blipFill>
                <a:blip r:embed="rId7"/>
                <a:stretch>
                  <a:fillRect/>
                </a:stretch>
              </a:blipFill>
              <a:ln>
                <a:noFill/>
              </a:ln>
            </p:spPr>
            <p:txBody>
              <a:bodyPr/>
              <a:lstStyle/>
              <a:p>
                <a:r>
                  <a:rPr lang="en-US">
                    <a:noFill/>
                  </a:rPr>
                  <a:t> </a:t>
                </a:r>
              </a:p>
            </p:txBody>
          </p:sp>
        </mc:Fallback>
      </mc:AlternateContent>
      <p:sp>
        <p:nvSpPr>
          <p:cNvPr id="33" name="TextBox 32">
            <a:extLst>
              <a:ext uri="{FF2B5EF4-FFF2-40B4-BE49-F238E27FC236}">
                <a16:creationId xmlns:a16="http://schemas.microsoft.com/office/drawing/2014/main" id="{3DD968BC-395C-44D8-9CE1-917DCFBC2D43}"/>
              </a:ext>
            </a:extLst>
          </p:cNvPr>
          <p:cNvSpPr txBox="1"/>
          <p:nvPr/>
        </p:nvSpPr>
        <p:spPr>
          <a:xfrm>
            <a:off x="1009493" y="5020207"/>
            <a:ext cx="1619289" cy="369332"/>
          </a:xfrm>
          <a:prstGeom prst="rect">
            <a:avLst/>
          </a:prstGeom>
          <a:noFill/>
        </p:spPr>
        <p:txBody>
          <a:bodyPr wrap="none" rtlCol="0">
            <a:spAutoFit/>
          </a:bodyPr>
          <a:lstStyle/>
          <a:p>
            <a:r>
              <a:rPr lang="ro-RO" dirty="0" err="1"/>
              <a:t>Inceputul</a:t>
            </a:r>
            <a:r>
              <a:rPr lang="ro-RO" dirty="0"/>
              <a:t> fazei:</a:t>
            </a:r>
            <a:endParaRPr lang="en-US" dirty="0"/>
          </a:p>
        </p:txBody>
      </p:sp>
      <p:sp>
        <p:nvSpPr>
          <p:cNvPr id="34" name="Rectangle 33">
            <a:extLst>
              <a:ext uri="{FF2B5EF4-FFF2-40B4-BE49-F238E27FC236}">
                <a16:creationId xmlns:a16="http://schemas.microsoft.com/office/drawing/2014/main" id="{AB007D24-7650-4A7A-86CE-C7F57944C26A}"/>
              </a:ext>
            </a:extLst>
          </p:cNvPr>
          <p:cNvSpPr/>
          <p:nvPr/>
        </p:nvSpPr>
        <p:spPr>
          <a:xfrm>
            <a:off x="971617" y="5855212"/>
            <a:ext cx="1349985" cy="369332"/>
          </a:xfrm>
          <a:prstGeom prst="rect">
            <a:avLst/>
          </a:prstGeom>
        </p:spPr>
        <p:txBody>
          <a:bodyPr wrap="none">
            <a:spAutoFit/>
          </a:bodyPr>
          <a:lstStyle/>
          <a:p>
            <a:r>
              <a:rPr lang="ro-RO" dirty="0"/>
              <a:t>Finalul fazei:</a:t>
            </a:r>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CE77688-82DC-42AC-9628-E0B45DE323E8}"/>
                  </a:ext>
                </a:extLst>
              </p:cNvPr>
              <p:cNvSpPr txBox="1"/>
              <p:nvPr/>
            </p:nvSpPr>
            <p:spPr>
              <a:xfrm>
                <a:off x="8667805" y="2697201"/>
                <a:ext cx="1196994" cy="17569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ro-RO" b="0" i="1" smtClean="0">
                                  <a:latin typeface="Cambria Math" panose="02040503050406030204" pitchFamily="18" charset="0"/>
                                </a:rPr>
                                <m:t>  </m:t>
                              </m:r>
                              <m:r>
                                <a:rPr lang="en-US" i="1">
                                  <a:latin typeface="Cambria Math" panose="02040503050406030204" pitchFamily="18" charset="0"/>
                                </a:rPr>
                                <m:t>𝑠</m:t>
                              </m:r>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h</m:t>
                                  </m:r>
                                </m:num>
                                <m:den>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𝑢</m:t>
                                      </m:r>
                                    </m:sub>
                                  </m:sSub>
                                </m:den>
                              </m:f>
                              <m:r>
                                <a:rPr lang="en-US" i="1">
                                  <a:latin typeface="Cambria Math" panose="02040503050406030204" pitchFamily="18" charset="0"/>
                                </a:rPr>
                                <m:t>𝜑</m:t>
                              </m:r>
                            </m:e>
                            <m:e>
                              <m:f>
                                <m:fPr>
                                  <m:ctrlPr>
                                    <a:rPr lang="en-US" i="1">
                                      <a:latin typeface="Cambria Math" panose="02040503050406030204" pitchFamily="18" charset="0"/>
                                    </a:rPr>
                                  </m:ctrlPr>
                                </m:fPr>
                                <m:num>
                                  <m:r>
                                    <a:rPr lang="en-US" i="1">
                                      <a:latin typeface="Cambria Math" panose="02040503050406030204" pitchFamily="18" charset="0"/>
                                    </a:rPr>
                                    <m:t>𝑣</m:t>
                                  </m:r>
                                </m:num>
                                <m:den>
                                  <m:r>
                                    <a:rPr lang="en-US" i="1">
                                      <a:latin typeface="Cambria Math" panose="02040503050406030204" pitchFamily="18" charset="0"/>
                                    </a:rPr>
                                    <m:t>𝜔</m:t>
                                  </m:r>
                                </m:den>
                              </m:f>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h</m:t>
                                  </m:r>
                                </m:num>
                                <m:den>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𝑢</m:t>
                                      </m:r>
                                    </m:sub>
                                  </m:sSub>
                                </m:den>
                              </m:f>
                            </m:e>
                            <m:e>
                              <m:f>
                                <m:fPr>
                                  <m:ctrlPr>
                                    <a:rPr lang="en-US" i="1">
                                      <a:latin typeface="Cambria Math" panose="02040503050406030204" pitchFamily="18" charset="0"/>
                                    </a:rPr>
                                  </m:ctrlPr>
                                </m:fPr>
                                <m:num>
                                  <m:r>
                                    <a:rPr lang="en-US" i="1">
                                      <a:latin typeface="Cambria Math" panose="02040503050406030204" pitchFamily="18" charset="0"/>
                                    </a:rPr>
                                    <m:t>𝑎</m:t>
                                  </m:r>
                                </m:num>
                                <m:den>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a:latin typeface="Cambria Math" panose="02040503050406030204" pitchFamily="18" charset="0"/>
                                        </a:rPr>
                                        <m:t>2</m:t>
                                      </m:r>
                                    </m:sup>
                                  </m:sSup>
                                </m:den>
                              </m:f>
                              <m:r>
                                <a:rPr lang="en-US">
                                  <a:latin typeface="Cambria Math" panose="02040503050406030204" pitchFamily="18" charset="0"/>
                                </a:rPr>
                                <m:t>=0</m:t>
                              </m:r>
                            </m:e>
                          </m:eqArr>
                        </m:e>
                      </m:d>
                    </m:oMath>
                  </m:oMathPara>
                </a14:m>
                <a:endParaRPr lang="en-US" dirty="0"/>
              </a:p>
            </p:txBody>
          </p:sp>
        </mc:Choice>
        <mc:Fallback xmlns="">
          <p:sp>
            <p:nvSpPr>
              <p:cNvPr id="6" name="TextBox 5">
                <a:extLst>
                  <a:ext uri="{FF2B5EF4-FFF2-40B4-BE49-F238E27FC236}">
                    <a16:creationId xmlns:a16="http://schemas.microsoft.com/office/drawing/2014/main" id="{4CE77688-82DC-42AC-9628-E0B45DE323E8}"/>
                  </a:ext>
                </a:extLst>
              </p:cNvPr>
              <p:cNvSpPr txBox="1">
                <a:spLocks noRot="1" noChangeAspect="1" noMove="1" noResize="1" noEditPoints="1" noAdjustHandles="1" noChangeArrowheads="1" noChangeShapeType="1" noTextEdit="1"/>
              </p:cNvSpPr>
              <p:nvPr/>
            </p:nvSpPr>
            <p:spPr>
              <a:xfrm>
                <a:off x="8667805" y="2697201"/>
                <a:ext cx="1196994" cy="175695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10061F0-C875-4CA1-8E49-C85E83D5B019}"/>
                  </a:ext>
                </a:extLst>
              </p:cNvPr>
              <p:cNvSpPr txBox="1"/>
              <p:nvPr/>
            </p:nvSpPr>
            <p:spPr>
              <a:xfrm>
                <a:off x="2660653" y="4914653"/>
                <a:ext cx="914994"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ro-RO" b="0" i="1" smtClean="0">
                                  <a:latin typeface="Cambria Math" panose="02040503050406030204" pitchFamily="18" charset="0"/>
                                </a:rPr>
                                <m:t>  </m:t>
                              </m:r>
                              <m:r>
                                <a:rPr lang="en-US" i="1">
                                  <a:latin typeface="Cambria Math" panose="02040503050406030204" pitchFamily="18" charset="0"/>
                                </a:rPr>
                                <m:t>𝜑</m:t>
                              </m:r>
                              <m:r>
                                <a:rPr lang="en-US">
                                  <a:latin typeface="Cambria Math" panose="02040503050406030204" pitchFamily="18" charset="0"/>
                                </a:rPr>
                                <m:t>=0</m:t>
                              </m:r>
                              <m:r>
                                <m:rPr>
                                  <m:nor/>
                                </m:rPr>
                                <a:rPr lang="en-US" dirty="0"/>
                                <m:t> </m:t>
                              </m:r>
                            </m:e>
                            <m:e>
                              <m:r>
                                <a:rPr lang="ro-RO" b="0" i="1" dirty="0" smtClean="0">
                                  <a:latin typeface="Cambria Math" panose="02040503050406030204" pitchFamily="18" charset="0"/>
                                </a:rPr>
                                <m:t> </m:t>
                              </m:r>
                              <m:r>
                                <a:rPr lang="en-US" i="1">
                                  <a:latin typeface="Cambria Math" panose="02040503050406030204" pitchFamily="18" charset="0"/>
                                </a:rPr>
                                <m:t>𝑠</m:t>
                              </m:r>
                              <m:r>
                                <a:rPr lang="en-US">
                                  <a:latin typeface="Cambria Math" panose="02040503050406030204" pitchFamily="18" charset="0"/>
                                </a:rPr>
                                <m:t>=0</m:t>
                              </m:r>
                              <m:r>
                                <m:rPr>
                                  <m:nor/>
                                </m:rPr>
                                <a:rPr lang="en-US" dirty="0"/>
                                <m:t> </m:t>
                              </m:r>
                            </m:e>
                          </m:eqArr>
                        </m:e>
                      </m:d>
                    </m:oMath>
                  </m:oMathPara>
                </a14:m>
                <a:endParaRPr lang="en-US" dirty="0"/>
              </a:p>
            </p:txBody>
          </p:sp>
        </mc:Choice>
        <mc:Fallback xmlns="">
          <p:sp>
            <p:nvSpPr>
              <p:cNvPr id="12" name="TextBox 11">
                <a:extLst>
                  <a:ext uri="{FF2B5EF4-FFF2-40B4-BE49-F238E27FC236}">
                    <a16:creationId xmlns:a16="http://schemas.microsoft.com/office/drawing/2014/main" id="{510061F0-C875-4CA1-8E49-C85E83D5B019}"/>
                  </a:ext>
                </a:extLst>
              </p:cNvPr>
              <p:cNvSpPr txBox="1">
                <a:spLocks noRot="1" noChangeAspect="1" noMove="1" noResize="1" noEditPoints="1" noAdjustHandles="1" noChangeArrowheads="1" noChangeShapeType="1" noTextEdit="1"/>
              </p:cNvSpPr>
              <p:nvPr/>
            </p:nvSpPr>
            <p:spPr>
              <a:xfrm>
                <a:off x="2660653" y="4914653"/>
                <a:ext cx="914994" cy="61786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A6812CA-6DCE-4FAD-A277-0782A10FC0E4}"/>
                  </a:ext>
                </a:extLst>
              </p:cNvPr>
              <p:cNvSpPr txBox="1"/>
              <p:nvPr/>
            </p:nvSpPr>
            <p:spPr>
              <a:xfrm>
                <a:off x="2665954" y="5792952"/>
                <a:ext cx="977767" cy="4938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ro-RO" b="0" i="1" smtClean="0">
                                  <a:latin typeface="Cambria Math" panose="02040503050406030204" pitchFamily="18" charset="0"/>
                                </a:rPr>
                                <m:t>  </m:t>
                              </m:r>
                              <m:r>
                                <a:rPr lang="en-US" i="1">
                                  <a:latin typeface="Cambria Math" panose="02040503050406030204" pitchFamily="18" charset="0"/>
                                </a:rPr>
                                <m:t>𝜑</m:t>
                              </m:r>
                              <m:r>
                                <a:rPr lang="en-US">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e>
                            <m:e>
                              <m:r>
                                <a:rPr lang="en-US" i="1">
                                  <a:latin typeface="Cambria Math" panose="02040503050406030204" pitchFamily="18" charset="0"/>
                                </a:rPr>
                                <m:t>𝑠</m:t>
                              </m:r>
                              <m:r>
                                <a:rPr lang="en-US">
                                  <a:latin typeface="Cambria Math" panose="02040503050406030204" pitchFamily="18" charset="0"/>
                                </a:rPr>
                                <m:t>=</m:t>
                              </m:r>
                              <m:r>
                                <m:rPr>
                                  <m:sty m:val="p"/>
                                </m:rPr>
                                <a:rPr lang="ro-RO">
                                  <a:latin typeface="Cambria Math" panose="02040503050406030204" pitchFamily="18" charset="0"/>
                                </a:rPr>
                                <m:t>h</m:t>
                              </m:r>
                            </m:e>
                          </m:eqArr>
                        </m:e>
                      </m:d>
                    </m:oMath>
                  </m:oMathPara>
                </a14:m>
                <a:endParaRPr lang="en-US" dirty="0"/>
              </a:p>
            </p:txBody>
          </p:sp>
        </mc:Choice>
        <mc:Fallback xmlns="">
          <p:sp>
            <p:nvSpPr>
              <p:cNvPr id="17" name="TextBox 16">
                <a:extLst>
                  <a:ext uri="{FF2B5EF4-FFF2-40B4-BE49-F238E27FC236}">
                    <a16:creationId xmlns:a16="http://schemas.microsoft.com/office/drawing/2014/main" id="{7A6812CA-6DCE-4FAD-A277-0782A10FC0E4}"/>
                  </a:ext>
                </a:extLst>
              </p:cNvPr>
              <p:cNvSpPr txBox="1">
                <a:spLocks noRot="1" noChangeAspect="1" noMove="1" noResize="1" noEditPoints="1" noAdjustHandles="1" noChangeArrowheads="1" noChangeShapeType="1" noTextEdit="1"/>
              </p:cNvSpPr>
              <p:nvPr/>
            </p:nvSpPr>
            <p:spPr>
              <a:xfrm>
                <a:off x="2665954" y="5792952"/>
                <a:ext cx="977767" cy="493853"/>
              </a:xfrm>
              <a:prstGeom prst="rect">
                <a:avLst/>
              </a:prstGeom>
              <a:blipFill>
                <a:blip r:embed="rId10"/>
                <a:stretch>
                  <a:fillRect b="-1235"/>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D215D22B-B9FC-4ECD-9DC1-FFEDBECDC3A2}"/>
              </a:ext>
            </a:extLst>
          </p:cNvPr>
          <p:cNvCxnSpPr>
            <a:cxnSpLocks/>
          </p:cNvCxnSpPr>
          <p:nvPr/>
        </p:nvCxnSpPr>
        <p:spPr>
          <a:xfrm>
            <a:off x="5060281" y="1323364"/>
            <a:ext cx="0" cy="488135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2" name="Arrow: Right 41">
            <a:extLst>
              <a:ext uri="{FF2B5EF4-FFF2-40B4-BE49-F238E27FC236}">
                <a16:creationId xmlns:a16="http://schemas.microsoft.com/office/drawing/2014/main" id="{E5F54661-7EE6-4CEF-B24A-DB49A078FD68}"/>
              </a:ext>
            </a:extLst>
          </p:cNvPr>
          <p:cNvSpPr/>
          <p:nvPr/>
        </p:nvSpPr>
        <p:spPr>
          <a:xfrm>
            <a:off x="5372592" y="3429000"/>
            <a:ext cx="329182" cy="227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14F97C36-9DD2-43C1-A942-EC85F6EB4170}"/>
              </a:ext>
            </a:extLst>
          </p:cNvPr>
          <p:cNvSpPr/>
          <p:nvPr/>
        </p:nvSpPr>
        <p:spPr>
          <a:xfrm>
            <a:off x="7837306" y="3429000"/>
            <a:ext cx="329182" cy="227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7B7498C-5484-4714-BAB9-457E023AB2DA}"/>
              </a:ext>
            </a:extLst>
          </p:cNvPr>
          <p:cNvSpPr/>
          <p:nvPr/>
        </p:nvSpPr>
        <p:spPr>
          <a:xfrm>
            <a:off x="8509518" y="2612571"/>
            <a:ext cx="1651514" cy="19977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D1DB5F5-0F32-481F-A9D2-CD9900DC7E91}"/>
                  </a:ext>
                </a:extLst>
              </p:cNvPr>
              <p:cNvSpPr txBox="1"/>
              <p:nvPr/>
            </p:nvSpPr>
            <p:spPr>
              <a:xfrm>
                <a:off x="6201775" y="2997118"/>
                <a:ext cx="1037592" cy="1102610"/>
              </a:xfrm>
              <a:prstGeom prst="rect">
                <a:avLst/>
              </a:prstGeom>
              <a:noFill/>
            </p:spPr>
            <p:txBody>
              <a:bodyPr wrap="non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ro-RO" b="0" i="1" smtClean="0">
                              <a:latin typeface="Cambria Math" panose="02040503050406030204" pitchFamily="18" charset="0"/>
                            </a:rPr>
                            <m:t> </m:t>
                          </m:r>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r>
                                    <a:rPr lang="ro-RO" b="0" i="1" smtClean="0">
                                      <a:latin typeface="Cambria Math" panose="02040503050406030204" pitchFamily="18" charset="0"/>
                                    </a:rPr>
                                    <m:t> </m:t>
                                  </m:r>
                                  <m:r>
                                    <a:rPr lang="en-US" i="1">
                                      <a:latin typeface="Cambria Math" panose="02040503050406030204" pitchFamily="18" charset="0"/>
                                    </a:rPr>
                                    <m:t>𝐶</m:t>
                                  </m:r>
                                </m:e>
                                <m:sub>
                                  <m:r>
                                    <a:rPr lang="en-US">
                                      <a:latin typeface="Cambria Math" panose="02040503050406030204" pitchFamily="18" charset="0"/>
                                    </a:rPr>
                                    <m:t>1</m:t>
                                  </m:r>
                                </m:sub>
                              </m:sSub>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h</m:t>
                                  </m:r>
                                </m:num>
                                <m:den>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𝑢</m:t>
                                      </m:r>
                                    </m:sub>
                                  </m:sSub>
                                </m:den>
                              </m:f>
                            </m:e>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a:latin typeface="Cambria Math" panose="02040503050406030204" pitchFamily="18" charset="0"/>
                                    </a:rPr>
                                    <m:t>2</m:t>
                                  </m:r>
                                </m:sub>
                              </m:sSub>
                              <m:r>
                                <a:rPr lang="en-US">
                                  <a:latin typeface="Cambria Math" panose="02040503050406030204" pitchFamily="18" charset="0"/>
                                </a:rPr>
                                <m:t>=0</m:t>
                              </m:r>
                            </m:e>
                          </m:eqArr>
                        </m:e>
                      </m:d>
                    </m:oMath>
                  </m:oMathPara>
                </a14:m>
                <a:endParaRPr lang="en-US" dirty="0"/>
              </a:p>
            </p:txBody>
          </p:sp>
        </mc:Choice>
        <mc:Fallback xmlns="">
          <p:sp>
            <p:nvSpPr>
              <p:cNvPr id="45" name="TextBox 44">
                <a:extLst>
                  <a:ext uri="{FF2B5EF4-FFF2-40B4-BE49-F238E27FC236}">
                    <a16:creationId xmlns:a16="http://schemas.microsoft.com/office/drawing/2014/main" id="{7D1DB5F5-0F32-481F-A9D2-CD9900DC7E91}"/>
                  </a:ext>
                </a:extLst>
              </p:cNvPr>
              <p:cNvSpPr txBox="1">
                <a:spLocks noRot="1" noChangeAspect="1" noMove="1" noResize="1" noEditPoints="1" noAdjustHandles="1" noChangeArrowheads="1" noChangeShapeType="1" noTextEdit="1"/>
              </p:cNvSpPr>
              <p:nvPr/>
            </p:nvSpPr>
            <p:spPr>
              <a:xfrm>
                <a:off x="6201775" y="2997118"/>
                <a:ext cx="1037592" cy="1102610"/>
              </a:xfrm>
              <a:prstGeom prst="rect">
                <a:avLst/>
              </a:prstGeom>
              <a:blipFill>
                <a:blip r:embed="rId11"/>
                <a:stretch>
                  <a:fillRect/>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38F577E8-2012-47C2-B7CA-244DAA2E33DC}"/>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22F8D86-D510-4243-8269-96378C3DED56}"/>
              </a:ext>
            </a:extLst>
          </p:cNvPr>
          <p:cNvSpPr/>
          <p:nvPr/>
        </p:nvSpPr>
        <p:spPr>
          <a:xfrm>
            <a:off x="782673" y="287294"/>
            <a:ext cx="2794163" cy="461665"/>
          </a:xfrm>
          <a:prstGeom prst="rect">
            <a:avLst/>
          </a:prstGeom>
        </p:spPr>
        <p:txBody>
          <a:bodyPr wrap="none">
            <a:spAutoFit/>
          </a:bodyPr>
          <a:lstStyle/>
          <a:p>
            <a:r>
              <a:rPr lang="ro-RO" sz="2400" dirty="0">
                <a:ea typeface="Calibri" panose="020F0502020204030204" pitchFamily="34" charset="0"/>
              </a:rPr>
              <a:t>1.4.1 Legi de mișcare</a:t>
            </a:r>
            <a:endParaRPr lang="en-US" sz="2400" dirty="0"/>
          </a:p>
        </p:txBody>
      </p:sp>
      <p:sp>
        <p:nvSpPr>
          <p:cNvPr id="24" name="Action Button: Go Home 23">
            <a:hlinkClick r:id="rId12" action="ppaction://hlinksldjump" highlightClick="1"/>
            <a:extLst>
              <a:ext uri="{FF2B5EF4-FFF2-40B4-BE49-F238E27FC236}">
                <a16:creationId xmlns:a16="http://schemas.microsoft.com/office/drawing/2014/main" id="{28C1988E-E1FF-4635-9298-5C73F24DDB47}"/>
              </a:ext>
            </a:extLst>
          </p:cNvPr>
          <p:cNvSpPr/>
          <p:nvPr/>
        </p:nvSpPr>
        <p:spPr>
          <a:xfrm>
            <a:off x="11170787" y="254555"/>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89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animBg="1"/>
      <p:bldP spid="15" grpId="0"/>
      <p:bldP spid="16" grpId="0"/>
      <p:bldP spid="33" grpId="0"/>
      <p:bldP spid="34" grpId="0"/>
      <p:bldP spid="6" grpId="0"/>
      <p:bldP spid="12" grpId="0"/>
      <p:bldP spid="17" grpId="0"/>
      <p:bldP spid="42" grpId="0" animBg="1"/>
      <p:bldP spid="43" grpId="0" animBg="1"/>
      <p:bldP spid="44" grpId="0" animBg="1"/>
      <p:bldP spid="4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FEEDBDD-4B92-4DDE-A089-7F7B0E1344F4}"/>
              </a:ext>
            </a:extLst>
          </p:cNvPr>
          <p:cNvSpPr/>
          <p:nvPr/>
        </p:nvSpPr>
        <p:spPr>
          <a:xfrm>
            <a:off x="6605407" y="3711246"/>
            <a:ext cx="5180194" cy="1477328"/>
          </a:xfrm>
          <a:prstGeom prst="rect">
            <a:avLst/>
          </a:prstGeom>
        </p:spPr>
        <p:txBody>
          <a:bodyPr wrap="square">
            <a:spAutoFit/>
          </a:bodyPr>
          <a:lstStyle/>
          <a:p>
            <a:pPr algn="just"/>
            <a:r>
              <a:rPr lang="ro-RO" dirty="0"/>
              <a:t>Trecerea de la o fază la alta este însoțită de variația bruscă a valorilor vitezei care determină, teoretic, valori infinite ale accelerației. Acest fenomen duce la apariția unor </a:t>
            </a:r>
            <a:r>
              <a:rPr lang="ro-RO" b="1" i="1" dirty="0"/>
              <a:t>șocuri dure </a:t>
            </a:r>
            <a:r>
              <a:rPr lang="ro-RO" dirty="0"/>
              <a:t>în funcționarea mecanismului.</a:t>
            </a:r>
            <a:endParaRPr lang="en-US" dirty="0">
              <a:solidFill>
                <a:srgbClr val="FF0000"/>
              </a:solidFill>
            </a:endParaRPr>
          </a:p>
        </p:txBody>
      </p:sp>
      <p:sp>
        <p:nvSpPr>
          <p:cNvPr id="39" name="Rectangle 38">
            <a:extLst>
              <a:ext uri="{FF2B5EF4-FFF2-40B4-BE49-F238E27FC236}">
                <a16:creationId xmlns:a16="http://schemas.microsoft.com/office/drawing/2014/main" id="{51008C09-00B9-4319-BB34-8C6914B5145F}"/>
              </a:ext>
            </a:extLst>
          </p:cNvPr>
          <p:cNvSpPr/>
          <p:nvPr/>
        </p:nvSpPr>
        <p:spPr>
          <a:xfrm>
            <a:off x="6605407" y="5434986"/>
            <a:ext cx="4751629" cy="369332"/>
          </a:xfrm>
          <a:prstGeom prst="rect">
            <a:avLst/>
          </a:prstGeom>
        </p:spPr>
        <p:txBody>
          <a:bodyPr wrap="square">
            <a:spAutoFit/>
          </a:bodyPr>
          <a:lstStyle/>
          <a:p>
            <a:r>
              <a:rPr lang="ro-RO" dirty="0">
                <a:ea typeface="Calibri" panose="020F0502020204030204" pitchFamily="34" charset="0"/>
              </a:rPr>
              <a:t>Pentru came cu viteze foarte mici de rotație</a:t>
            </a:r>
            <a:endParaRPr lang="en-US" dirty="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521B017-27BE-424F-8C04-BF9A6F4EC1AA}"/>
                  </a:ext>
                </a:extLst>
              </p:cNvPr>
              <p:cNvSpPr txBox="1"/>
              <p:nvPr/>
            </p:nvSpPr>
            <p:spPr>
              <a:xfrm>
                <a:off x="6761157" y="1238348"/>
                <a:ext cx="1196994" cy="17569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ro-RO" b="0" i="1" smtClean="0">
                                  <a:latin typeface="Cambria Math" panose="02040503050406030204" pitchFamily="18" charset="0"/>
                                </a:rPr>
                                <m:t>  </m:t>
                              </m:r>
                              <m:r>
                                <a:rPr lang="en-US" i="1">
                                  <a:latin typeface="Cambria Math" panose="02040503050406030204" pitchFamily="18" charset="0"/>
                                </a:rPr>
                                <m:t>𝑠</m:t>
                              </m:r>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h</m:t>
                                  </m:r>
                                </m:num>
                                <m:den>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𝑢</m:t>
                                      </m:r>
                                    </m:sub>
                                  </m:sSub>
                                </m:den>
                              </m:f>
                              <m:r>
                                <a:rPr lang="en-US" i="1">
                                  <a:latin typeface="Cambria Math" panose="02040503050406030204" pitchFamily="18" charset="0"/>
                                </a:rPr>
                                <m:t>𝜑</m:t>
                              </m:r>
                            </m:e>
                            <m:e>
                              <m:f>
                                <m:fPr>
                                  <m:ctrlPr>
                                    <a:rPr lang="en-US" i="1">
                                      <a:latin typeface="Cambria Math" panose="02040503050406030204" pitchFamily="18" charset="0"/>
                                    </a:rPr>
                                  </m:ctrlPr>
                                </m:fPr>
                                <m:num>
                                  <m:r>
                                    <a:rPr lang="en-US" i="1">
                                      <a:latin typeface="Cambria Math" panose="02040503050406030204" pitchFamily="18" charset="0"/>
                                    </a:rPr>
                                    <m:t>𝑣</m:t>
                                  </m:r>
                                </m:num>
                                <m:den>
                                  <m:r>
                                    <a:rPr lang="en-US" i="1">
                                      <a:latin typeface="Cambria Math" panose="02040503050406030204" pitchFamily="18" charset="0"/>
                                    </a:rPr>
                                    <m:t>𝜔</m:t>
                                  </m:r>
                                </m:den>
                              </m:f>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h</m:t>
                                  </m:r>
                                </m:num>
                                <m:den>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𝑢</m:t>
                                      </m:r>
                                    </m:sub>
                                  </m:sSub>
                                </m:den>
                              </m:f>
                            </m:e>
                            <m:e>
                              <m:f>
                                <m:fPr>
                                  <m:ctrlPr>
                                    <a:rPr lang="en-US" i="1">
                                      <a:latin typeface="Cambria Math" panose="02040503050406030204" pitchFamily="18" charset="0"/>
                                    </a:rPr>
                                  </m:ctrlPr>
                                </m:fPr>
                                <m:num>
                                  <m:r>
                                    <a:rPr lang="en-US" i="1">
                                      <a:latin typeface="Cambria Math" panose="02040503050406030204" pitchFamily="18" charset="0"/>
                                    </a:rPr>
                                    <m:t>𝑎</m:t>
                                  </m:r>
                                </m:num>
                                <m:den>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a:latin typeface="Cambria Math" panose="02040503050406030204" pitchFamily="18" charset="0"/>
                                        </a:rPr>
                                        <m:t>2</m:t>
                                      </m:r>
                                    </m:sup>
                                  </m:sSup>
                                </m:den>
                              </m:f>
                              <m:r>
                                <a:rPr lang="en-US">
                                  <a:latin typeface="Cambria Math" panose="02040503050406030204" pitchFamily="18" charset="0"/>
                                </a:rPr>
                                <m:t>=0</m:t>
                              </m:r>
                            </m:e>
                          </m:eqArr>
                        </m:e>
                      </m:d>
                    </m:oMath>
                  </m:oMathPara>
                </a14:m>
                <a:endParaRPr lang="en-US" dirty="0"/>
              </a:p>
            </p:txBody>
          </p:sp>
        </mc:Choice>
        <mc:Fallback xmlns="">
          <p:sp>
            <p:nvSpPr>
              <p:cNvPr id="32" name="TextBox 31">
                <a:extLst>
                  <a:ext uri="{FF2B5EF4-FFF2-40B4-BE49-F238E27FC236}">
                    <a16:creationId xmlns:a16="http://schemas.microsoft.com/office/drawing/2014/main" id="{7521B017-27BE-424F-8C04-BF9A6F4EC1AA}"/>
                  </a:ext>
                </a:extLst>
              </p:cNvPr>
              <p:cNvSpPr txBox="1">
                <a:spLocks noRot="1" noChangeAspect="1" noMove="1" noResize="1" noEditPoints="1" noAdjustHandles="1" noChangeArrowheads="1" noChangeShapeType="1" noTextEdit="1"/>
              </p:cNvSpPr>
              <p:nvPr/>
            </p:nvSpPr>
            <p:spPr>
              <a:xfrm>
                <a:off x="6761157" y="1238348"/>
                <a:ext cx="1196994" cy="1756956"/>
              </a:xfrm>
              <a:prstGeom prst="rect">
                <a:avLst/>
              </a:prstGeom>
              <a:blipFill>
                <a:blip r:embed="rId3"/>
                <a:stretch>
                  <a:fillRect/>
                </a:stretch>
              </a:blipFill>
            </p:spPr>
            <p:txBody>
              <a:bodyPr/>
              <a:lstStyle/>
              <a:p>
                <a:r>
                  <a:rPr lang="en-US">
                    <a:noFill/>
                  </a:rPr>
                  <a:t> </a:t>
                </a:r>
              </a:p>
            </p:txBody>
          </p:sp>
        </mc:Fallback>
      </mc:AlternateContent>
      <p:graphicFrame>
        <p:nvGraphicFramePr>
          <p:cNvPr id="6" name="Object 5">
            <a:extLst>
              <a:ext uri="{FF2B5EF4-FFF2-40B4-BE49-F238E27FC236}">
                <a16:creationId xmlns:a16="http://schemas.microsoft.com/office/drawing/2014/main" id="{792A538D-2CB6-4D96-9D62-8272632F63EB}"/>
              </a:ext>
            </a:extLst>
          </p:cNvPr>
          <p:cNvGraphicFramePr>
            <a:graphicFrameLocks noChangeAspect="1"/>
          </p:cNvGraphicFramePr>
          <p:nvPr>
            <p:extLst>
              <p:ext uri="{D42A27DB-BD31-4B8C-83A1-F6EECF244321}">
                <p14:modId xmlns:p14="http://schemas.microsoft.com/office/powerpoint/2010/main" val="3265266859"/>
              </p:ext>
            </p:extLst>
          </p:nvPr>
        </p:nvGraphicFramePr>
        <p:xfrm>
          <a:off x="406399" y="1143603"/>
          <a:ext cx="5653169" cy="5587721"/>
        </p:xfrm>
        <a:graphic>
          <a:graphicData uri="http://schemas.openxmlformats.org/presentationml/2006/ole">
            <mc:AlternateContent xmlns:mc="http://schemas.openxmlformats.org/markup-compatibility/2006">
              <mc:Choice xmlns:v="urn:schemas-microsoft-com:vml" Requires="v">
                <p:oleObj spid="_x0000_s19458" name="Visio" r:id="rId4" imgW="5844505" imgH="5265238" progId="Visio.Drawing.15">
                  <p:embed/>
                </p:oleObj>
              </mc:Choice>
              <mc:Fallback>
                <p:oleObj name="Visio" r:id="rId4" imgW="5844505" imgH="5265238" progId="Visio.Drawing.15">
                  <p:embed/>
                  <p:pic>
                    <p:nvPicPr>
                      <p:cNvPr id="6" name="Object 5">
                        <a:extLst>
                          <a:ext uri="{FF2B5EF4-FFF2-40B4-BE49-F238E27FC236}">
                            <a16:creationId xmlns:a16="http://schemas.microsoft.com/office/drawing/2014/main" id="{792A538D-2CB6-4D96-9D62-8272632F63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399" y="1143603"/>
                        <a:ext cx="5653169" cy="5587721"/>
                      </a:xfrm>
                      <a:prstGeom prst="rect">
                        <a:avLst/>
                      </a:prstGeom>
                      <a:noFill/>
                    </p:spPr>
                  </p:pic>
                </p:oleObj>
              </mc:Fallback>
            </mc:AlternateContent>
          </a:graphicData>
        </a:graphic>
      </p:graphicFrame>
      <p:sp>
        <p:nvSpPr>
          <p:cNvPr id="8" name="Rectangle 7">
            <a:extLst>
              <a:ext uri="{FF2B5EF4-FFF2-40B4-BE49-F238E27FC236}">
                <a16:creationId xmlns:a16="http://schemas.microsoft.com/office/drawing/2014/main" id="{DBC184BD-9B5E-4CFF-A6A0-15B9D23B0012}"/>
              </a:ext>
            </a:extLst>
          </p:cNvPr>
          <p:cNvSpPr/>
          <p:nvPr/>
        </p:nvSpPr>
        <p:spPr>
          <a:xfrm>
            <a:off x="585828" y="804212"/>
            <a:ext cx="3632854" cy="369332"/>
          </a:xfrm>
          <a:prstGeom prst="rect">
            <a:avLst/>
          </a:prstGeom>
        </p:spPr>
        <p:txBody>
          <a:bodyPr wrap="none">
            <a:spAutoFit/>
          </a:bodyPr>
          <a:lstStyle/>
          <a:p>
            <a:r>
              <a:rPr lang="ro-RO" b="1" dirty="0">
                <a:ea typeface="Calibri" panose="020F0502020204030204" pitchFamily="34" charset="0"/>
              </a:rPr>
              <a:t>Legea de mișcare cu accelerație zero</a:t>
            </a:r>
            <a:endParaRPr lang="en-US" b="1" dirty="0"/>
          </a:p>
        </p:txBody>
      </p:sp>
      <p:cxnSp>
        <p:nvCxnSpPr>
          <p:cNvPr id="9" name="Straight Connector 8">
            <a:extLst>
              <a:ext uri="{FF2B5EF4-FFF2-40B4-BE49-F238E27FC236}">
                <a16:creationId xmlns:a16="http://schemas.microsoft.com/office/drawing/2014/main" id="{BE011C5C-0136-4E51-AD7A-4C91655094A2}"/>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934A8F7-EE4D-48D4-A80A-9E5BC4C30B39}"/>
              </a:ext>
            </a:extLst>
          </p:cNvPr>
          <p:cNvSpPr/>
          <p:nvPr/>
        </p:nvSpPr>
        <p:spPr>
          <a:xfrm>
            <a:off x="782673" y="287294"/>
            <a:ext cx="2794163" cy="461665"/>
          </a:xfrm>
          <a:prstGeom prst="rect">
            <a:avLst/>
          </a:prstGeom>
        </p:spPr>
        <p:txBody>
          <a:bodyPr wrap="none">
            <a:spAutoFit/>
          </a:bodyPr>
          <a:lstStyle/>
          <a:p>
            <a:r>
              <a:rPr lang="ro-RO" sz="2400" dirty="0">
                <a:ea typeface="Calibri" panose="020F0502020204030204" pitchFamily="34" charset="0"/>
              </a:rPr>
              <a:t>1.4.1 Legi de mișcare</a:t>
            </a:r>
            <a:endParaRPr lang="en-US" sz="2400" dirty="0"/>
          </a:p>
        </p:txBody>
      </p:sp>
    </p:spTree>
    <p:extLst>
      <p:ext uri="{BB962C8B-B14F-4D97-AF65-F5344CB8AC3E}">
        <p14:creationId xmlns:p14="http://schemas.microsoft.com/office/powerpoint/2010/main" val="261976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AB632E-2AF3-4680-9E08-6E48A3E8CE4D}"/>
              </a:ext>
            </a:extLst>
          </p:cNvPr>
          <p:cNvSpPr/>
          <p:nvPr/>
        </p:nvSpPr>
        <p:spPr>
          <a:xfrm>
            <a:off x="689051" y="724394"/>
            <a:ext cx="4216347" cy="369332"/>
          </a:xfrm>
          <a:prstGeom prst="rect">
            <a:avLst/>
          </a:prstGeom>
        </p:spPr>
        <p:txBody>
          <a:bodyPr wrap="none">
            <a:spAutoFit/>
          </a:bodyPr>
          <a:lstStyle/>
          <a:p>
            <a:r>
              <a:rPr lang="ro-RO" b="1" dirty="0">
                <a:ea typeface="Calibri" panose="020F0502020204030204" pitchFamily="34" charset="0"/>
              </a:rPr>
              <a:t>Legea de mișcare cu accelerație constantă </a:t>
            </a:r>
            <a:endParaRPr lang="en-US" b="1"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D182CAF-379B-4B63-9E38-C599117F13FD}"/>
                  </a:ext>
                </a:extLst>
              </p:cNvPr>
              <p:cNvSpPr/>
              <p:nvPr/>
            </p:nvSpPr>
            <p:spPr>
              <a:xfrm>
                <a:off x="3161399" y="1653494"/>
                <a:ext cx="5782032" cy="567143"/>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𝑠</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rPr>
                            <m:t>𝜑</m:t>
                          </m:r>
                        </m:e>
                        <m:sup>
                          <m:r>
                            <a:rPr lang="en-US" i="0">
                              <a:latin typeface="Cambria Math" panose="02040503050406030204" pitchFamily="18" charset="0"/>
                            </a:rPr>
                            <m:t>2</m:t>
                          </m:r>
                        </m:sup>
                      </m:s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2</m:t>
                          </m:r>
                        </m:sub>
                      </m:sSub>
                      <m:r>
                        <a:rPr lang="en-US" i="1">
                          <a:latin typeface="Cambria Math" panose="02040503050406030204" pitchFamily="18" charset="0"/>
                        </a:rPr>
                        <m:t>𝜑</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3</m:t>
                          </m:r>
                        </m:sub>
                      </m:sSub>
                      <m:r>
                        <a:rPr lang="ro-RO" b="0" i="0" smtClean="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𝑣</m:t>
                          </m:r>
                        </m:num>
                        <m:den>
                          <m:r>
                            <a:rPr lang="en-US" i="1">
                              <a:latin typeface="Cambria Math" panose="02040503050406030204" pitchFamily="18" charset="0"/>
                            </a:rPr>
                            <m:t>𝜔</m:t>
                          </m:r>
                        </m:den>
                      </m:f>
                      <m:r>
                        <a:rPr lang="en-US">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a:latin typeface="Cambria Math" panose="02040503050406030204" pitchFamily="18" charset="0"/>
                            </a:rPr>
                            <m:t>1</m:t>
                          </m:r>
                        </m:sub>
                      </m:sSub>
                      <m:r>
                        <a:rPr lang="en-US" i="1">
                          <a:latin typeface="Cambria Math" panose="02040503050406030204" pitchFamily="18" charset="0"/>
                        </a:rPr>
                        <m:t>𝜑</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a:latin typeface="Cambria Math" panose="02040503050406030204" pitchFamily="18" charset="0"/>
                            </a:rPr>
                            <m:t>2</m:t>
                          </m:r>
                        </m:sub>
                      </m:sSub>
                      <m:r>
                        <a:rPr lang="ro-RO" b="0" i="1" smtClean="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𝑎</m:t>
                          </m:r>
                        </m:num>
                        <m:den>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a:latin typeface="Cambria Math" panose="02040503050406030204" pitchFamily="18" charset="0"/>
                                </a:rPr>
                                <m:t>2</m:t>
                              </m:r>
                            </m:sup>
                          </m:sSup>
                        </m:den>
                      </m:f>
                      <m:r>
                        <a:rPr lang="en-US">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a:latin typeface="Cambria Math" panose="02040503050406030204" pitchFamily="18" charset="0"/>
                            </a:rPr>
                            <m:t>1</m:t>
                          </m:r>
                        </m:sub>
                      </m:sSub>
                    </m:oMath>
                  </m:oMathPara>
                </a14:m>
                <a:endParaRPr lang="en-US" dirty="0"/>
              </a:p>
            </p:txBody>
          </p:sp>
        </mc:Choice>
        <mc:Fallback xmlns="">
          <p:sp>
            <p:nvSpPr>
              <p:cNvPr id="7" name="Rectangle 6">
                <a:extLst>
                  <a:ext uri="{FF2B5EF4-FFF2-40B4-BE49-F238E27FC236}">
                    <a16:creationId xmlns:a16="http://schemas.microsoft.com/office/drawing/2014/main" id="{9D182CAF-379B-4B63-9E38-C599117F13FD}"/>
                  </a:ext>
                </a:extLst>
              </p:cNvPr>
              <p:cNvSpPr>
                <a:spLocks noRot="1" noChangeAspect="1" noMove="1" noResize="1" noEditPoints="1" noAdjustHandles="1" noChangeArrowheads="1" noChangeShapeType="1" noTextEdit="1"/>
              </p:cNvSpPr>
              <p:nvPr/>
            </p:nvSpPr>
            <p:spPr>
              <a:xfrm>
                <a:off x="3161399" y="1653494"/>
                <a:ext cx="5782032" cy="567143"/>
              </a:xfrm>
              <a:prstGeom prst="rect">
                <a:avLst/>
              </a:prstGeom>
              <a:blipFill>
                <a:blip r:embed="rId2"/>
                <a:stretch>
                  <a:fillRect/>
                </a:stretch>
              </a:blipFill>
              <a:ln>
                <a:noFill/>
              </a:ln>
            </p:spPr>
            <p:txBody>
              <a:bodyPr/>
              <a:lstStyle/>
              <a:p>
                <a:r>
                  <a:rPr lang="en-US">
                    <a:noFill/>
                  </a:rPr>
                  <a:t> </a:t>
                </a:r>
              </a:p>
            </p:txBody>
          </p:sp>
        </mc:Fallback>
      </mc:AlternateContent>
      <p:sp>
        <p:nvSpPr>
          <p:cNvPr id="15" name="Rectangle 14">
            <a:extLst>
              <a:ext uri="{FF2B5EF4-FFF2-40B4-BE49-F238E27FC236}">
                <a16:creationId xmlns:a16="http://schemas.microsoft.com/office/drawing/2014/main" id="{8737C671-E80D-4E8E-95CB-77800379D996}"/>
              </a:ext>
            </a:extLst>
          </p:cNvPr>
          <p:cNvSpPr/>
          <p:nvPr/>
        </p:nvSpPr>
        <p:spPr>
          <a:xfrm>
            <a:off x="651310" y="1148188"/>
            <a:ext cx="11133408" cy="646331"/>
          </a:xfrm>
          <a:prstGeom prst="rect">
            <a:avLst/>
          </a:prstGeom>
        </p:spPr>
        <p:txBody>
          <a:bodyPr wrap="square">
            <a:spAutoFit/>
          </a:bodyPr>
          <a:lstStyle/>
          <a:p>
            <a:r>
              <a:rPr lang="ro-RO" dirty="0">
                <a:ea typeface="Calibri" panose="020F0502020204030204" pitchFamily="34" charset="0"/>
              </a:rPr>
              <a:t>Numită și </a:t>
            </a:r>
            <a:r>
              <a:rPr lang="ro-RO" i="1" dirty="0">
                <a:ea typeface="Calibri" panose="020F0502020204030204" pitchFamily="34" charset="0"/>
              </a:rPr>
              <a:t>legea de mișcare parabolică</a:t>
            </a:r>
            <a:r>
              <a:rPr lang="ro-RO" dirty="0">
                <a:ea typeface="Calibri" panose="020F0502020204030204" pitchFamily="34" charset="0"/>
              </a:rPr>
              <a:t>, deoarece spațiul parcurs de tachet este format din două arce de parabolă</a:t>
            </a:r>
          </a:p>
          <a:p>
            <a:r>
              <a:rPr lang="ro-RO" dirty="0"/>
              <a:t>Se studiază pe două intervale</a:t>
            </a:r>
            <a:endParaRPr lang="en-US" dirty="0"/>
          </a:p>
        </p:txBody>
      </p:sp>
      <p:sp>
        <p:nvSpPr>
          <p:cNvPr id="12" name="TextBox 11">
            <a:extLst>
              <a:ext uri="{FF2B5EF4-FFF2-40B4-BE49-F238E27FC236}">
                <a16:creationId xmlns:a16="http://schemas.microsoft.com/office/drawing/2014/main" id="{86A8950F-7B81-44F1-8694-96C1C0702FCE}"/>
              </a:ext>
            </a:extLst>
          </p:cNvPr>
          <p:cNvSpPr txBox="1"/>
          <p:nvPr/>
        </p:nvSpPr>
        <p:spPr>
          <a:xfrm>
            <a:off x="494236" y="2658688"/>
            <a:ext cx="1619289" cy="369332"/>
          </a:xfrm>
          <a:prstGeom prst="rect">
            <a:avLst/>
          </a:prstGeom>
          <a:noFill/>
        </p:spPr>
        <p:txBody>
          <a:bodyPr wrap="none" rtlCol="0">
            <a:spAutoFit/>
          </a:bodyPr>
          <a:lstStyle/>
          <a:p>
            <a:r>
              <a:rPr lang="ro-RO" dirty="0" err="1"/>
              <a:t>Inceputul</a:t>
            </a:r>
            <a:r>
              <a:rPr lang="ro-RO" dirty="0"/>
              <a:t> fazei:</a:t>
            </a:r>
            <a:endParaRPr lang="en-US" dirty="0"/>
          </a:p>
        </p:txBody>
      </p:sp>
      <p:sp>
        <p:nvSpPr>
          <p:cNvPr id="13" name="Rectangle 12">
            <a:extLst>
              <a:ext uri="{FF2B5EF4-FFF2-40B4-BE49-F238E27FC236}">
                <a16:creationId xmlns:a16="http://schemas.microsoft.com/office/drawing/2014/main" id="{87AA8DF9-91AD-4105-9261-55A1205B293D}"/>
              </a:ext>
            </a:extLst>
          </p:cNvPr>
          <p:cNvSpPr/>
          <p:nvPr/>
        </p:nvSpPr>
        <p:spPr>
          <a:xfrm>
            <a:off x="2468177" y="2658688"/>
            <a:ext cx="1349985" cy="369332"/>
          </a:xfrm>
          <a:prstGeom prst="rect">
            <a:avLst/>
          </a:prstGeom>
        </p:spPr>
        <p:txBody>
          <a:bodyPr wrap="none">
            <a:spAutoFit/>
          </a:bodyPr>
          <a:lstStyle/>
          <a:p>
            <a:r>
              <a:rPr lang="ro-RO" dirty="0"/>
              <a:t>Finalul fazei:</a:t>
            </a:r>
            <a:endParaRPr lang="en-US"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897B600-E1B0-46D1-B970-E28435B47301}"/>
                  </a:ext>
                </a:extLst>
              </p:cNvPr>
              <p:cNvSpPr txBox="1"/>
              <p:nvPr/>
            </p:nvSpPr>
            <p:spPr>
              <a:xfrm>
                <a:off x="872197" y="3254303"/>
                <a:ext cx="937308" cy="8842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ro-RO" b="0" i="1" smtClean="0">
                                  <a:latin typeface="Cambria Math" panose="02040503050406030204" pitchFamily="18" charset="0"/>
                                </a:rPr>
                                <m:t>  </m:t>
                              </m:r>
                              <m:r>
                                <a:rPr lang="en-US" i="1">
                                  <a:latin typeface="Cambria Math" panose="02040503050406030204" pitchFamily="18" charset="0"/>
                                </a:rPr>
                                <m:t>𝜑</m:t>
                              </m:r>
                              <m:r>
                                <a:rPr lang="en-US">
                                  <a:latin typeface="Cambria Math" panose="02040503050406030204" pitchFamily="18" charset="0"/>
                                </a:rPr>
                                <m:t>=0</m:t>
                              </m:r>
                              <m:r>
                                <m:rPr>
                                  <m:nor/>
                                </m:rPr>
                                <a:rPr lang="en-US" dirty="0"/>
                                <m:t> </m:t>
                              </m:r>
                            </m:e>
                            <m:e>
                              <m:r>
                                <a:rPr lang="ro-RO" b="0" i="1" dirty="0" smtClean="0">
                                  <a:latin typeface="Cambria Math" panose="02040503050406030204" pitchFamily="18" charset="0"/>
                                </a:rPr>
                                <m:t> </m:t>
                              </m:r>
                              <m:r>
                                <a:rPr lang="en-US" i="1">
                                  <a:latin typeface="Cambria Math" panose="02040503050406030204" pitchFamily="18" charset="0"/>
                                </a:rPr>
                                <m:t>𝑠</m:t>
                              </m:r>
                              <m:r>
                                <a:rPr lang="en-US">
                                  <a:latin typeface="Cambria Math" panose="02040503050406030204" pitchFamily="18" charset="0"/>
                                </a:rPr>
                                <m:t>=0</m:t>
                              </m:r>
                            </m:e>
                            <m:e>
                              <m:r>
                                <a:rPr lang="ro-RO" b="0" i="1" smtClean="0">
                                  <a:latin typeface="Cambria Math" panose="02040503050406030204" pitchFamily="18" charset="0"/>
                                </a:rPr>
                                <m:t>𝑣</m:t>
                              </m:r>
                              <m:r>
                                <a:rPr lang="ro-RO" b="0" i="1" smtClean="0">
                                  <a:latin typeface="Cambria Math" panose="02040503050406030204" pitchFamily="18" charset="0"/>
                                </a:rPr>
                                <m:t>=0</m:t>
                              </m:r>
                              <m:r>
                                <m:rPr>
                                  <m:nor/>
                                </m:rPr>
                                <a:rPr lang="en-US" dirty="0"/>
                                <m:t> </m:t>
                              </m:r>
                            </m:e>
                          </m:eqArr>
                        </m:e>
                      </m:d>
                    </m:oMath>
                  </m:oMathPara>
                </a14:m>
                <a:endParaRPr lang="en-US" dirty="0"/>
              </a:p>
            </p:txBody>
          </p:sp>
        </mc:Choice>
        <mc:Fallback xmlns="">
          <p:sp>
            <p:nvSpPr>
              <p:cNvPr id="14" name="TextBox 13">
                <a:extLst>
                  <a:ext uri="{FF2B5EF4-FFF2-40B4-BE49-F238E27FC236}">
                    <a16:creationId xmlns:a16="http://schemas.microsoft.com/office/drawing/2014/main" id="{2897B600-E1B0-46D1-B970-E28435B47301}"/>
                  </a:ext>
                </a:extLst>
              </p:cNvPr>
              <p:cNvSpPr txBox="1">
                <a:spLocks noRot="1" noChangeAspect="1" noMove="1" noResize="1" noEditPoints="1" noAdjustHandles="1" noChangeArrowheads="1" noChangeShapeType="1" noTextEdit="1"/>
              </p:cNvSpPr>
              <p:nvPr/>
            </p:nvSpPr>
            <p:spPr>
              <a:xfrm>
                <a:off x="872197" y="3254303"/>
                <a:ext cx="937308" cy="8842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A9FF17B-1195-4C70-982F-705EECA52FFE}"/>
                  </a:ext>
                </a:extLst>
              </p:cNvPr>
              <p:cNvSpPr txBox="1"/>
              <p:nvPr/>
            </p:nvSpPr>
            <p:spPr>
              <a:xfrm>
                <a:off x="2594578" y="3072169"/>
                <a:ext cx="932370" cy="1248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en-US" i="1">
                                  <a:latin typeface="Cambria Math" panose="02040503050406030204" pitchFamily="18" charset="0"/>
                                </a:rPr>
                                <m:t>𝜑</m:t>
                              </m:r>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num>
                                <m:den>
                                  <m:r>
                                    <a:rPr lang="ro-RO" i="1">
                                      <a:latin typeface="Cambria Math" panose="02040503050406030204" pitchFamily="18" charset="0"/>
                                    </a:rPr>
                                    <m:t>2</m:t>
                                  </m:r>
                                </m:den>
                              </m:f>
                            </m:e>
                            <m:e>
                              <m:r>
                                <a:rPr lang="en-US" i="1">
                                  <a:latin typeface="Cambria Math" panose="02040503050406030204" pitchFamily="18" charset="0"/>
                                </a:rPr>
                                <m:t>𝑠</m:t>
                              </m:r>
                              <m:r>
                                <a:rPr lang="en-US">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h</m:t>
                                  </m:r>
                                </m:num>
                                <m:den>
                                  <m:r>
                                    <a:rPr lang="ro-RO" i="1">
                                      <a:latin typeface="Cambria Math" panose="02040503050406030204" pitchFamily="18" charset="0"/>
                                    </a:rPr>
                                    <m:t>2</m:t>
                                  </m:r>
                                </m:den>
                              </m:f>
                            </m:e>
                          </m:eqArr>
                        </m:e>
                      </m:d>
                    </m:oMath>
                  </m:oMathPara>
                </a14:m>
                <a:endParaRPr lang="en-US" dirty="0"/>
              </a:p>
            </p:txBody>
          </p:sp>
        </mc:Choice>
        <mc:Fallback xmlns="">
          <p:sp>
            <p:nvSpPr>
              <p:cNvPr id="18" name="TextBox 17">
                <a:extLst>
                  <a:ext uri="{FF2B5EF4-FFF2-40B4-BE49-F238E27FC236}">
                    <a16:creationId xmlns:a16="http://schemas.microsoft.com/office/drawing/2014/main" id="{9A9FF17B-1195-4C70-982F-705EECA52FFE}"/>
                  </a:ext>
                </a:extLst>
              </p:cNvPr>
              <p:cNvSpPr txBox="1">
                <a:spLocks noRot="1" noChangeAspect="1" noMove="1" noResize="1" noEditPoints="1" noAdjustHandles="1" noChangeArrowheads="1" noChangeShapeType="1" noTextEdit="1"/>
              </p:cNvSpPr>
              <p:nvPr/>
            </p:nvSpPr>
            <p:spPr>
              <a:xfrm>
                <a:off x="2594578" y="3072169"/>
                <a:ext cx="932370" cy="124854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03019069-5F55-4651-BCD4-39AF00456364}"/>
                  </a:ext>
                </a:extLst>
              </p:cNvPr>
              <p:cNvSpPr/>
              <p:nvPr/>
            </p:nvSpPr>
            <p:spPr>
              <a:xfrm>
                <a:off x="4353195" y="3028020"/>
                <a:ext cx="1233350" cy="13408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r>
                                    <a:rPr lang="ro-RO" b="0" i="1" smtClean="0">
                                      <a:latin typeface="Cambria Math" panose="02040503050406030204" pitchFamily="18" charset="0"/>
                                    </a:rPr>
                                    <m:t>  </m:t>
                                  </m:r>
                                  <m:r>
                                    <a:rPr lang="en-US" i="1">
                                      <a:latin typeface="Cambria Math" panose="02040503050406030204" pitchFamily="18" charset="0"/>
                                    </a:rPr>
                                    <m:t>𝐶</m:t>
                                  </m:r>
                                </m:e>
                                <m:sub>
                                  <m:r>
                                    <a:rPr lang="en-US">
                                      <a:latin typeface="Cambria Math" panose="02040503050406030204" pitchFamily="18" charset="0"/>
                                    </a:rPr>
                                    <m:t>1</m:t>
                                  </m:r>
                                </m:sub>
                              </m:sSub>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2</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a:latin typeface="Cambria Math" panose="02040503050406030204" pitchFamily="18" charset="0"/>
                                        </a:rPr>
                                        <m:t>2</m:t>
                                      </m:r>
                                    </m:sup>
                                  </m:sSubSup>
                                </m:den>
                              </m:f>
                            </m:e>
                            <m:e>
                              <m:sSub>
                                <m:sSubPr>
                                  <m:ctrlPr>
                                    <a:rPr lang="en-US" i="1">
                                      <a:latin typeface="Cambria Math" panose="02040503050406030204" pitchFamily="18" charset="0"/>
                                    </a:rPr>
                                  </m:ctrlPr>
                                </m:sSubPr>
                                <m:e>
                                  <m:r>
                                    <a:rPr lang="ro-RO" i="1">
                                      <a:latin typeface="Cambria Math" panose="02040503050406030204" pitchFamily="18" charset="0"/>
                                    </a:rPr>
                                    <m:t>𝐶</m:t>
                                  </m:r>
                                </m:e>
                                <m:sub>
                                  <m:r>
                                    <a:rPr lang="ro-RO" i="1">
                                      <a:latin typeface="Cambria Math" panose="02040503050406030204" pitchFamily="18" charset="0"/>
                                    </a:rPr>
                                    <m:t>2</m:t>
                                  </m:r>
                                </m:sub>
                              </m:sSub>
                              <m:r>
                                <a:rPr lang="ro-RO" i="1">
                                  <a:latin typeface="Cambria Math" panose="02040503050406030204" pitchFamily="18" charset="0"/>
                                </a:rPr>
                                <m:t>=0</m:t>
                              </m:r>
                            </m:e>
                            <m:e>
                              <m:sSub>
                                <m:sSubPr>
                                  <m:ctrlPr>
                                    <a:rPr lang="en-US" i="1">
                                      <a:latin typeface="Cambria Math" panose="02040503050406030204" pitchFamily="18" charset="0"/>
                                    </a:rPr>
                                  </m:ctrlPr>
                                </m:sSubPr>
                                <m:e>
                                  <m:r>
                                    <a:rPr lang="ro-RO" i="1">
                                      <a:latin typeface="Cambria Math" panose="02040503050406030204" pitchFamily="18" charset="0"/>
                                    </a:rPr>
                                    <m:t>𝐶</m:t>
                                  </m:r>
                                </m:e>
                                <m:sub>
                                  <m:r>
                                    <a:rPr lang="ro-RO" i="1">
                                      <a:latin typeface="Cambria Math" panose="02040503050406030204" pitchFamily="18" charset="0"/>
                                    </a:rPr>
                                    <m:t>3</m:t>
                                  </m:r>
                                </m:sub>
                              </m:sSub>
                              <m:r>
                                <a:rPr lang="ro-RO" i="1">
                                  <a:latin typeface="Cambria Math" panose="02040503050406030204" pitchFamily="18" charset="0"/>
                                </a:rPr>
                                <m:t>=0</m:t>
                              </m:r>
                            </m:e>
                          </m:eqArr>
                        </m:e>
                      </m:d>
                    </m:oMath>
                  </m:oMathPara>
                </a14:m>
                <a:endParaRPr lang="en-US" dirty="0"/>
              </a:p>
            </p:txBody>
          </p:sp>
        </mc:Choice>
        <mc:Fallback xmlns="">
          <p:sp>
            <p:nvSpPr>
              <p:cNvPr id="2" name="Rectangle 1">
                <a:extLst>
                  <a:ext uri="{FF2B5EF4-FFF2-40B4-BE49-F238E27FC236}">
                    <a16:creationId xmlns:a16="http://schemas.microsoft.com/office/drawing/2014/main" id="{03019069-5F55-4651-BCD4-39AF00456364}"/>
                  </a:ext>
                </a:extLst>
              </p:cNvPr>
              <p:cNvSpPr>
                <a:spLocks noRot="1" noChangeAspect="1" noMove="1" noResize="1" noEditPoints="1" noAdjustHandles="1" noChangeArrowheads="1" noChangeShapeType="1" noTextEdit="1"/>
              </p:cNvSpPr>
              <p:nvPr/>
            </p:nvSpPr>
            <p:spPr>
              <a:xfrm>
                <a:off x="4353195" y="3028020"/>
                <a:ext cx="1233350" cy="1340880"/>
              </a:xfrm>
              <a:prstGeom prst="rect">
                <a:avLst/>
              </a:prstGeom>
              <a:blipFill>
                <a:blip r:embed="rId5"/>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42CFBBFC-B0D8-4A69-876E-99DC13D7D2AE}"/>
              </a:ext>
            </a:extLst>
          </p:cNvPr>
          <p:cNvCxnSpPr>
            <a:cxnSpLocks/>
          </p:cNvCxnSpPr>
          <p:nvPr/>
        </p:nvCxnSpPr>
        <p:spPr>
          <a:xfrm>
            <a:off x="6121579" y="2472612"/>
            <a:ext cx="0" cy="4039652"/>
          </a:xfrm>
          <a:prstGeom prst="line">
            <a:avLst/>
          </a:prstGeom>
          <a:ln w="190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5911A615-CF92-4A27-B8B8-2D6C3EAB36F5}"/>
                  </a:ext>
                </a:extLst>
              </p:cNvPr>
              <p:cNvSpPr/>
              <p:nvPr/>
            </p:nvSpPr>
            <p:spPr>
              <a:xfrm>
                <a:off x="2477513" y="4633356"/>
                <a:ext cx="1440458" cy="19775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ro-RO" b="0" i="1" smtClean="0">
                                  <a:latin typeface="Cambria Math" panose="02040503050406030204" pitchFamily="18" charset="0"/>
                                </a:rPr>
                                <m:t> </m:t>
                              </m:r>
                              <m:r>
                                <a:rPr lang="en-US" i="1">
                                  <a:latin typeface="Cambria Math" panose="02040503050406030204" pitchFamily="18" charset="0"/>
                                </a:rPr>
                                <m:t>𝑠</m:t>
                              </m:r>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2</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a:latin typeface="Cambria Math" panose="02040503050406030204" pitchFamily="18" charset="0"/>
                                        </a:rPr>
                                        <m:t>2</m:t>
                                      </m:r>
                                    </m:sup>
                                  </m:sSubSup>
                                </m:den>
                              </m:f>
                              <m:sSup>
                                <m:sSupPr>
                                  <m:ctrlPr>
                                    <a:rPr lang="en-US" i="1">
                                      <a:latin typeface="Cambria Math" panose="02040503050406030204" pitchFamily="18" charset="0"/>
                                    </a:rPr>
                                  </m:ctrlPr>
                                </m:sSupPr>
                                <m:e>
                                  <m:r>
                                    <a:rPr lang="en-US" i="1">
                                      <a:latin typeface="Cambria Math" panose="02040503050406030204" pitchFamily="18" charset="0"/>
                                    </a:rPr>
                                    <m:t>𝜑</m:t>
                                  </m:r>
                                </m:e>
                                <m:sup>
                                  <m:r>
                                    <a:rPr lang="en-US">
                                      <a:latin typeface="Cambria Math" panose="02040503050406030204" pitchFamily="18" charset="0"/>
                                    </a:rPr>
                                    <m:t>2</m:t>
                                  </m:r>
                                </m:sup>
                              </m:sSup>
                            </m:e>
                            <m:e>
                              <m:f>
                                <m:fPr>
                                  <m:ctrlPr>
                                    <a:rPr lang="en-US" i="1">
                                      <a:latin typeface="Cambria Math" panose="02040503050406030204" pitchFamily="18" charset="0"/>
                                    </a:rPr>
                                  </m:ctrlPr>
                                </m:fPr>
                                <m:num>
                                  <m:r>
                                    <a:rPr lang="en-US" i="1">
                                      <a:latin typeface="Cambria Math" panose="02040503050406030204" pitchFamily="18" charset="0"/>
                                    </a:rPr>
                                    <m:t>𝑣</m:t>
                                  </m:r>
                                </m:num>
                                <m:den>
                                  <m:r>
                                    <a:rPr lang="en-US" i="1">
                                      <a:latin typeface="Cambria Math" panose="02040503050406030204" pitchFamily="18" charset="0"/>
                                    </a:rPr>
                                    <m:t>𝜔</m:t>
                                  </m:r>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4</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a:latin typeface="Cambria Math" panose="02040503050406030204" pitchFamily="18" charset="0"/>
                                        </a:rPr>
                                        <m:t>2</m:t>
                                      </m:r>
                                    </m:sup>
                                  </m:sSubSup>
                                </m:den>
                              </m:f>
                              <m:r>
                                <a:rPr lang="en-US" i="1">
                                  <a:latin typeface="Cambria Math" panose="02040503050406030204" pitchFamily="18" charset="0"/>
                                </a:rPr>
                                <m:t>𝜑</m:t>
                              </m:r>
                            </m:e>
                            <m:e>
                              <m:f>
                                <m:fPr>
                                  <m:ctrlPr>
                                    <a:rPr lang="en-US" i="1">
                                      <a:latin typeface="Cambria Math" panose="02040503050406030204" pitchFamily="18" charset="0"/>
                                    </a:rPr>
                                  </m:ctrlPr>
                                </m:fPr>
                                <m:num>
                                  <m:r>
                                    <a:rPr lang="en-US" i="1">
                                      <a:latin typeface="Cambria Math" panose="02040503050406030204" pitchFamily="18" charset="0"/>
                                    </a:rPr>
                                    <m:t>𝑎</m:t>
                                  </m:r>
                                </m:num>
                                <m:den>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a:latin typeface="Cambria Math" panose="02040503050406030204" pitchFamily="18" charset="0"/>
                                        </a:rPr>
                                        <m:t>2</m:t>
                                      </m:r>
                                    </m:sup>
                                  </m:sSup>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4</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a:latin typeface="Cambria Math" panose="02040503050406030204" pitchFamily="18" charset="0"/>
                                        </a:rPr>
                                        <m:t>2</m:t>
                                      </m:r>
                                    </m:sup>
                                  </m:sSubSup>
                                </m:den>
                              </m:f>
                            </m:e>
                          </m:eqArr>
                        </m:e>
                      </m:d>
                    </m:oMath>
                  </m:oMathPara>
                </a14:m>
                <a:endParaRPr lang="ro-RO" i="1" dirty="0">
                  <a:latin typeface="Cambria Math" panose="02040503050406030204" pitchFamily="18" charset="0"/>
                </a:endParaRPr>
              </a:p>
            </p:txBody>
          </p:sp>
        </mc:Choice>
        <mc:Fallback xmlns="">
          <p:sp>
            <p:nvSpPr>
              <p:cNvPr id="19" name="Rectangle 18">
                <a:extLst>
                  <a:ext uri="{FF2B5EF4-FFF2-40B4-BE49-F238E27FC236}">
                    <a16:creationId xmlns:a16="http://schemas.microsoft.com/office/drawing/2014/main" id="{5911A615-CF92-4A27-B8B8-2D6C3EAB36F5}"/>
                  </a:ext>
                </a:extLst>
              </p:cNvPr>
              <p:cNvSpPr>
                <a:spLocks noRot="1" noChangeAspect="1" noMove="1" noResize="1" noEditPoints="1" noAdjustHandles="1" noChangeArrowheads="1" noChangeShapeType="1" noTextEdit="1"/>
              </p:cNvSpPr>
              <p:nvPr/>
            </p:nvSpPr>
            <p:spPr>
              <a:xfrm>
                <a:off x="2477513" y="4633356"/>
                <a:ext cx="1440458" cy="1977529"/>
              </a:xfrm>
              <a:prstGeom prst="rect">
                <a:avLst/>
              </a:prstGeom>
              <a:blipFill>
                <a:blip r:embed="rId6"/>
                <a:stretch>
                  <a:fillRect/>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8A67BB6C-508E-4EEC-B689-F9499E49A908}"/>
              </a:ext>
            </a:extLst>
          </p:cNvPr>
          <p:cNvSpPr/>
          <p:nvPr/>
        </p:nvSpPr>
        <p:spPr>
          <a:xfrm>
            <a:off x="7316797" y="4545675"/>
            <a:ext cx="2509689" cy="21454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AAD1604-12D1-4AAB-8127-AD1EDE17F4AB}"/>
              </a:ext>
            </a:extLst>
          </p:cNvPr>
          <p:cNvSpPr txBox="1"/>
          <p:nvPr/>
        </p:nvSpPr>
        <p:spPr>
          <a:xfrm>
            <a:off x="6466292" y="2669906"/>
            <a:ext cx="1619289" cy="369332"/>
          </a:xfrm>
          <a:prstGeom prst="rect">
            <a:avLst/>
          </a:prstGeom>
          <a:noFill/>
        </p:spPr>
        <p:txBody>
          <a:bodyPr wrap="none" rtlCol="0">
            <a:spAutoFit/>
          </a:bodyPr>
          <a:lstStyle/>
          <a:p>
            <a:r>
              <a:rPr lang="ro-RO" dirty="0" err="1"/>
              <a:t>Inceputul</a:t>
            </a:r>
            <a:r>
              <a:rPr lang="ro-RO" dirty="0"/>
              <a:t> fazei:</a:t>
            </a:r>
            <a:endParaRPr lang="en-US" dirty="0"/>
          </a:p>
        </p:txBody>
      </p:sp>
      <p:sp>
        <p:nvSpPr>
          <p:cNvPr id="24" name="Rectangle 23">
            <a:extLst>
              <a:ext uri="{FF2B5EF4-FFF2-40B4-BE49-F238E27FC236}">
                <a16:creationId xmlns:a16="http://schemas.microsoft.com/office/drawing/2014/main" id="{F7DDF1DC-69EB-4F09-8A39-4684E9681BA7}"/>
              </a:ext>
            </a:extLst>
          </p:cNvPr>
          <p:cNvSpPr/>
          <p:nvPr/>
        </p:nvSpPr>
        <p:spPr>
          <a:xfrm>
            <a:off x="8440233" y="2669906"/>
            <a:ext cx="1349985" cy="369332"/>
          </a:xfrm>
          <a:prstGeom prst="rect">
            <a:avLst/>
          </a:prstGeom>
        </p:spPr>
        <p:txBody>
          <a:bodyPr wrap="none">
            <a:spAutoFit/>
          </a:bodyPr>
          <a:lstStyle/>
          <a:p>
            <a:r>
              <a:rPr lang="ro-RO" dirty="0"/>
              <a:t>Finalul fazei:</a:t>
            </a:r>
            <a:endParaRPr lang="en-US"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CADEDE0-36A9-4AAD-AF25-E35D114C2932}"/>
                  </a:ext>
                </a:extLst>
              </p:cNvPr>
              <p:cNvSpPr txBox="1"/>
              <p:nvPr/>
            </p:nvSpPr>
            <p:spPr>
              <a:xfrm>
                <a:off x="8599281" y="3313047"/>
                <a:ext cx="1025665" cy="8842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ro-RO" b="0" i="1" smtClean="0">
                                  <a:latin typeface="Cambria Math" panose="02040503050406030204" pitchFamily="18" charset="0"/>
                                </a:rPr>
                                <m:t>  </m:t>
                              </m:r>
                              <m:r>
                                <a:rPr lang="en-US" i="1">
                                  <a:latin typeface="Cambria Math" panose="02040503050406030204" pitchFamily="18" charset="0"/>
                                </a:rPr>
                                <m:t>𝜑</m:t>
                              </m:r>
                              <m:r>
                                <a:rPr lang="en-US">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e>
                            <m:e>
                              <m:r>
                                <a:rPr lang="ro-RO" b="0" i="1" dirty="0" smtClean="0">
                                  <a:latin typeface="Cambria Math" panose="02040503050406030204" pitchFamily="18" charset="0"/>
                                </a:rPr>
                                <m:t> </m:t>
                              </m:r>
                              <m:r>
                                <a:rPr lang="en-US" i="1">
                                  <a:latin typeface="Cambria Math" panose="02040503050406030204" pitchFamily="18" charset="0"/>
                                </a:rPr>
                                <m:t>𝑠</m:t>
                              </m:r>
                              <m:r>
                                <a:rPr lang="en-US">
                                  <a:latin typeface="Cambria Math" panose="02040503050406030204" pitchFamily="18" charset="0"/>
                                </a:rPr>
                                <m:t>=</m:t>
                              </m:r>
                              <m:r>
                                <m:rPr>
                                  <m:sty m:val="p"/>
                                </m:rPr>
                                <a:rPr lang="ro-RO" b="0" i="0" smtClean="0">
                                  <a:latin typeface="Cambria Math" panose="02040503050406030204" pitchFamily="18" charset="0"/>
                                </a:rPr>
                                <m:t>h</m:t>
                              </m:r>
                            </m:e>
                            <m:e>
                              <m:r>
                                <a:rPr lang="ro-RO" b="0" i="1" smtClean="0">
                                  <a:latin typeface="Cambria Math" panose="02040503050406030204" pitchFamily="18" charset="0"/>
                                </a:rPr>
                                <m:t>𝑣</m:t>
                              </m:r>
                              <m:r>
                                <a:rPr lang="ro-RO" b="0" i="1" smtClean="0">
                                  <a:latin typeface="Cambria Math" panose="02040503050406030204" pitchFamily="18" charset="0"/>
                                </a:rPr>
                                <m:t>=0</m:t>
                              </m:r>
                              <m:r>
                                <m:rPr>
                                  <m:nor/>
                                </m:rPr>
                                <a:rPr lang="en-US" dirty="0"/>
                                <m:t> </m:t>
                              </m:r>
                            </m:e>
                          </m:eqArr>
                        </m:e>
                      </m:d>
                    </m:oMath>
                  </m:oMathPara>
                </a14:m>
                <a:endParaRPr lang="en-US" dirty="0"/>
              </a:p>
            </p:txBody>
          </p:sp>
        </mc:Choice>
        <mc:Fallback xmlns="">
          <p:sp>
            <p:nvSpPr>
              <p:cNvPr id="25" name="TextBox 24">
                <a:extLst>
                  <a:ext uri="{FF2B5EF4-FFF2-40B4-BE49-F238E27FC236}">
                    <a16:creationId xmlns:a16="http://schemas.microsoft.com/office/drawing/2014/main" id="{7CADEDE0-36A9-4AAD-AF25-E35D114C2932}"/>
                  </a:ext>
                </a:extLst>
              </p:cNvPr>
              <p:cNvSpPr txBox="1">
                <a:spLocks noRot="1" noChangeAspect="1" noMove="1" noResize="1" noEditPoints="1" noAdjustHandles="1" noChangeArrowheads="1" noChangeShapeType="1" noTextEdit="1"/>
              </p:cNvSpPr>
              <p:nvPr/>
            </p:nvSpPr>
            <p:spPr>
              <a:xfrm>
                <a:off x="8599281" y="3313047"/>
                <a:ext cx="1025665" cy="88428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4B06DE7-61F5-4D27-9589-04A96A41212D}"/>
                  </a:ext>
                </a:extLst>
              </p:cNvPr>
              <p:cNvSpPr txBox="1"/>
              <p:nvPr/>
            </p:nvSpPr>
            <p:spPr>
              <a:xfrm>
                <a:off x="6798249" y="3181231"/>
                <a:ext cx="932370" cy="1248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en-US" i="1">
                                  <a:latin typeface="Cambria Math" panose="02040503050406030204" pitchFamily="18" charset="0"/>
                                </a:rPr>
                                <m:t>𝜑</m:t>
                              </m:r>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num>
                                <m:den>
                                  <m:r>
                                    <a:rPr lang="ro-RO" i="1">
                                      <a:latin typeface="Cambria Math" panose="02040503050406030204" pitchFamily="18" charset="0"/>
                                    </a:rPr>
                                    <m:t>2</m:t>
                                  </m:r>
                                </m:den>
                              </m:f>
                            </m:e>
                            <m:e>
                              <m:r>
                                <a:rPr lang="en-US" i="1">
                                  <a:latin typeface="Cambria Math" panose="02040503050406030204" pitchFamily="18" charset="0"/>
                                </a:rPr>
                                <m:t>𝑠</m:t>
                              </m:r>
                              <m:r>
                                <a:rPr lang="en-US">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h</m:t>
                                  </m:r>
                                </m:num>
                                <m:den>
                                  <m:r>
                                    <a:rPr lang="ro-RO" i="1">
                                      <a:latin typeface="Cambria Math" panose="02040503050406030204" pitchFamily="18" charset="0"/>
                                    </a:rPr>
                                    <m:t>2</m:t>
                                  </m:r>
                                </m:den>
                              </m:f>
                            </m:e>
                          </m:eqArr>
                        </m:e>
                      </m:d>
                    </m:oMath>
                  </m:oMathPara>
                </a14:m>
                <a:endParaRPr lang="en-US" dirty="0"/>
              </a:p>
            </p:txBody>
          </p:sp>
        </mc:Choice>
        <mc:Fallback xmlns="">
          <p:sp>
            <p:nvSpPr>
              <p:cNvPr id="26" name="TextBox 25">
                <a:extLst>
                  <a:ext uri="{FF2B5EF4-FFF2-40B4-BE49-F238E27FC236}">
                    <a16:creationId xmlns:a16="http://schemas.microsoft.com/office/drawing/2014/main" id="{E4B06DE7-61F5-4D27-9589-04A96A41212D}"/>
                  </a:ext>
                </a:extLst>
              </p:cNvPr>
              <p:cNvSpPr txBox="1">
                <a:spLocks noRot="1" noChangeAspect="1" noMove="1" noResize="1" noEditPoints="1" noAdjustHandles="1" noChangeArrowheads="1" noChangeShapeType="1" noTextEdit="1"/>
              </p:cNvSpPr>
              <p:nvPr/>
            </p:nvSpPr>
            <p:spPr>
              <a:xfrm>
                <a:off x="6798249" y="3181231"/>
                <a:ext cx="932370" cy="124854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3C16581-A95C-4D56-9E94-CE6A34B1F712}"/>
                  </a:ext>
                </a:extLst>
              </p:cNvPr>
              <p:cNvSpPr/>
              <p:nvPr/>
            </p:nvSpPr>
            <p:spPr>
              <a:xfrm>
                <a:off x="10325251" y="3039238"/>
                <a:ext cx="1440138" cy="1612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r>
                                    <a:rPr lang="ro-RO" b="0" i="1" smtClean="0">
                                      <a:latin typeface="Cambria Math" panose="02040503050406030204" pitchFamily="18" charset="0"/>
                                    </a:rPr>
                                    <m:t>  </m:t>
                                  </m:r>
                                  <m:r>
                                    <a:rPr lang="en-US" i="1">
                                      <a:latin typeface="Cambria Math" panose="02040503050406030204" pitchFamily="18" charset="0"/>
                                    </a:rPr>
                                    <m:t>𝐶</m:t>
                                  </m:r>
                                </m:e>
                                <m:sub>
                                  <m:r>
                                    <a:rPr lang="en-US">
                                      <a:latin typeface="Cambria Math" panose="02040503050406030204" pitchFamily="18" charset="0"/>
                                    </a:rPr>
                                    <m:t>1</m:t>
                                  </m:r>
                                </m:sub>
                              </m:sSub>
                              <m:r>
                                <a:rPr lang="en-US">
                                  <a:latin typeface="Cambria Math" panose="02040503050406030204" pitchFamily="18" charset="0"/>
                                </a:rPr>
                                <m:t>=</m:t>
                              </m:r>
                              <m:r>
                                <a:rPr lang="ro-RO" i="1">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4</m:t>
                                  </m:r>
                                  <m:r>
                                    <a:rPr lang="ro-RO" i="1">
                                      <a:latin typeface="Cambria Math" panose="02040503050406030204" pitchFamily="18" charset="0"/>
                                    </a:rPr>
                                    <m:t>h</m:t>
                                  </m:r>
                                </m:num>
                                <m:den>
                                  <m:sSubSup>
                                    <m:sSubSupPr>
                                      <m:ctrlPr>
                                        <a:rPr lang="en-US" i="1">
                                          <a:latin typeface="Cambria Math" panose="02040503050406030204" pitchFamily="18" charset="0"/>
                                        </a:rPr>
                                      </m:ctrlPr>
                                    </m:sSubSupPr>
                                    <m:e>
                                      <m:r>
                                        <a:rPr lang="ro-RO" i="1">
                                          <a:latin typeface="Cambria Math" panose="02040503050406030204" pitchFamily="18" charset="0"/>
                                        </a:rPr>
                                        <m:t>𝜑</m:t>
                                      </m:r>
                                    </m:e>
                                    <m:sub>
                                      <m:r>
                                        <a:rPr lang="ro-RO" i="1">
                                          <a:latin typeface="Cambria Math" panose="02040503050406030204" pitchFamily="18" charset="0"/>
                                        </a:rPr>
                                        <m:t>𝑢</m:t>
                                      </m:r>
                                    </m:sub>
                                    <m:sup>
                                      <m:r>
                                        <a:rPr lang="ro-RO" i="1">
                                          <a:latin typeface="Cambria Math" panose="02040503050406030204" pitchFamily="18" charset="0"/>
                                        </a:rPr>
                                        <m:t>2</m:t>
                                      </m:r>
                                    </m:sup>
                                  </m:sSubSup>
                                </m:den>
                              </m:f>
                            </m:e>
                            <m:e>
                              <m:sSub>
                                <m:sSubPr>
                                  <m:ctrlPr>
                                    <a:rPr lang="en-US" i="1">
                                      <a:latin typeface="Cambria Math" panose="02040503050406030204" pitchFamily="18" charset="0"/>
                                    </a:rPr>
                                  </m:ctrlPr>
                                </m:sSubPr>
                                <m:e>
                                  <m:r>
                                    <a:rPr lang="ro-RO" i="1">
                                      <a:latin typeface="Cambria Math" panose="02040503050406030204" pitchFamily="18" charset="0"/>
                                    </a:rPr>
                                    <m:t>𝐶</m:t>
                                  </m:r>
                                </m:e>
                                <m:sub>
                                  <m:r>
                                    <a:rPr lang="ro-RO" i="1">
                                      <a:latin typeface="Cambria Math" panose="02040503050406030204" pitchFamily="18" charset="0"/>
                                    </a:rPr>
                                    <m:t>2</m:t>
                                  </m:r>
                                </m:sub>
                              </m:sSub>
                              <m:r>
                                <a:rPr lang="ro-RO" i="1">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4</m:t>
                                  </m:r>
                                  <m:r>
                                    <a:rPr lang="ro-RO" i="1">
                                      <a:latin typeface="Cambria Math" panose="02040503050406030204" pitchFamily="18" charset="0"/>
                                    </a:rPr>
                                    <m:t>h</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e>
                            <m:e>
                              <m:sSub>
                                <m:sSubPr>
                                  <m:ctrlPr>
                                    <a:rPr lang="en-US" i="1">
                                      <a:latin typeface="Cambria Math" panose="02040503050406030204" pitchFamily="18" charset="0"/>
                                    </a:rPr>
                                  </m:ctrlPr>
                                </m:sSubPr>
                                <m:e>
                                  <m:r>
                                    <a:rPr lang="ro-RO" i="1">
                                      <a:latin typeface="Cambria Math" panose="02040503050406030204" pitchFamily="18" charset="0"/>
                                    </a:rPr>
                                    <m:t>𝐶</m:t>
                                  </m:r>
                                </m:e>
                                <m:sub>
                                  <m:r>
                                    <a:rPr lang="ro-RO" i="1">
                                      <a:latin typeface="Cambria Math" panose="02040503050406030204" pitchFamily="18" charset="0"/>
                                    </a:rPr>
                                    <m:t>3</m:t>
                                  </m:r>
                                </m:sub>
                              </m:sSub>
                              <m:r>
                                <a:rPr lang="ro-RO" i="1">
                                  <a:latin typeface="Cambria Math" panose="02040503050406030204" pitchFamily="18" charset="0"/>
                                </a:rPr>
                                <m:t>=−</m:t>
                              </m:r>
                              <m:r>
                                <a:rPr lang="ro-RO" i="1">
                                  <a:latin typeface="Cambria Math" panose="02040503050406030204" pitchFamily="18" charset="0"/>
                                </a:rPr>
                                <m:t>h</m:t>
                              </m:r>
                            </m:e>
                          </m:eqArr>
                        </m:e>
                      </m:d>
                    </m:oMath>
                  </m:oMathPara>
                </a14:m>
                <a:endParaRPr lang="en-US" dirty="0"/>
              </a:p>
            </p:txBody>
          </p:sp>
        </mc:Choice>
        <mc:Fallback xmlns="">
          <p:sp>
            <p:nvSpPr>
              <p:cNvPr id="27" name="Rectangle 26">
                <a:extLst>
                  <a:ext uri="{FF2B5EF4-FFF2-40B4-BE49-F238E27FC236}">
                    <a16:creationId xmlns:a16="http://schemas.microsoft.com/office/drawing/2014/main" id="{D3C16581-A95C-4D56-9E94-CE6A34B1F712}"/>
                  </a:ext>
                </a:extLst>
              </p:cNvPr>
              <p:cNvSpPr>
                <a:spLocks noRot="1" noChangeAspect="1" noMove="1" noResize="1" noEditPoints="1" noAdjustHandles="1" noChangeArrowheads="1" noChangeShapeType="1" noTextEdit="1"/>
              </p:cNvSpPr>
              <p:nvPr/>
            </p:nvSpPr>
            <p:spPr>
              <a:xfrm>
                <a:off x="10325251" y="3039238"/>
                <a:ext cx="1440138" cy="161281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B46564BD-F7A9-4F2B-B83D-E2A8925F5E44}"/>
                  </a:ext>
                </a:extLst>
              </p:cNvPr>
              <p:cNvSpPr/>
              <p:nvPr/>
            </p:nvSpPr>
            <p:spPr>
              <a:xfrm>
                <a:off x="7307004" y="4596845"/>
                <a:ext cx="2584554" cy="197752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en-US" i="1">
                                  <a:latin typeface="Cambria Math" panose="02040503050406030204" pitchFamily="18" charset="0"/>
                                </a:rPr>
                                <m:t>𝑠</m:t>
                              </m:r>
                              <m:r>
                                <a:rPr lang="en-US">
                                  <a:latin typeface="Cambria Math" panose="02040503050406030204" pitchFamily="18" charset="0"/>
                                </a:rPr>
                                <m:t>=</m:t>
                              </m:r>
                              <m:r>
                                <a:rPr lang="en-US" i="1">
                                  <a:latin typeface="Cambria Math" panose="02040503050406030204" pitchFamily="18" charset="0"/>
                                </a:rPr>
                                <m:t>h</m:t>
                              </m:r>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2</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a:latin typeface="Cambria Math" panose="02040503050406030204" pitchFamily="18" charset="0"/>
                                        </a:rPr>
                                        <m:t>2</m:t>
                                      </m:r>
                                    </m:sup>
                                  </m:sSubSup>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𝑢</m:t>
                                          </m:r>
                                        </m:sub>
                                      </m:sSub>
                                      <m:r>
                                        <a:rPr lang="en-US">
                                          <a:latin typeface="Cambria Math" panose="02040503050406030204" pitchFamily="18" charset="0"/>
                                        </a:rPr>
                                        <m:t>−</m:t>
                                      </m:r>
                                      <m:r>
                                        <a:rPr lang="en-US" i="1">
                                          <a:latin typeface="Cambria Math" panose="02040503050406030204" pitchFamily="18" charset="0"/>
                                        </a:rPr>
                                        <m:t>𝜑</m:t>
                                      </m:r>
                                    </m:e>
                                  </m:d>
                                </m:e>
                                <m:sup>
                                  <m:r>
                                    <a:rPr lang="en-US">
                                      <a:latin typeface="Cambria Math" panose="02040503050406030204" pitchFamily="18" charset="0"/>
                                    </a:rPr>
                                    <m:t>2</m:t>
                                  </m:r>
                                </m:sup>
                              </m:sSup>
                            </m:e>
                            <m:e>
                              <m:f>
                                <m:fPr>
                                  <m:ctrlPr>
                                    <a:rPr lang="en-US" i="1">
                                      <a:latin typeface="Cambria Math" panose="02040503050406030204" pitchFamily="18" charset="0"/>
                                    </a:rPr>
                                  </m:ctrlPr>
                                </m:fPr>
                                <m:num>
                                  <m:r>
                                    <a:rPr lang="en-US" i="1">
                                      <a:latin typeface="Cambria Math" panose="02040503050406030204" pitchFamily="18" charset="0"/>
                                    </a:rPr>
                                    <m:t>𝑣</m:t>
                                  </m:r>
                                </m:num>
                                <m:den>
                                  <m:r>
                                    <a:rPr lang="en-US" i="1">
                                      <a:latin typeface="Cambria Math" panose="02040503050406030204" pitchFamily="18" charset="0"/>
                                    </a:rPr>
                                    <m:t>𝜔</m:t>
                                  </m:r>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4</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a:latin typeface="Cambria Math" panose="02040503050406030204" pitchFamily="18" charset="0"/>
                                        </a:rPr>
                                        <m:t>2</m:t>
                                      </m:r>
                                    </m:sup>
                                  </m:sSubSup>
                                </m:den>
                              </m:f>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𝑢</m:t>
                                      </m:r>
                                    </m:sub>
                                  </m:sSub>
                                  <m:r>
                                    <a:rPr lang="en-US">
                                      <a:latin typeface="Cambria Math" panose="02040503050406030204" pitchFamily="18" charset="0"/>
                                    </a:rPr>
                                    <m:t>−</m:t>
                                  </m:r>
                                  <m:r>
                                    <a:rPr lang="en-US" i="1">
                                      <a:latin typeface="Cambria Math" panose="02040503050406030204" pitchFamily="18" charset="0"/>
                                    </a:rPr>
                                    <m:t>𝜑</m:t>
                                  </m:r>
                                </m:e>
                              </m:d>
                            </m:e>
                            <m:e>
                              <m:f>
                                <m:fPr>
                                  <m:ctrlPr>
                                    <a:rPr lang="en-US" i="1">
                                      <a:latin typeface="Cambria Math" panose="02040503050406030204" pitchFamily="18" charset="0"/>
                                    </a:rPr>
                                  </m:ctrlPr>
                                </m:fPr>
                                <m:num>
                                  <m:r>
                                    <a:rPr lang="en-US" i="1">
                                      <a:latin typeface="Cambria Math" panose="02040503050406030204" pitchFamily="18" charset="0"/>
                                    </a:rPr>
                                    <m:t>𝑎</m:t>
                                  </m:r>
                                </m:num>
                                <m:den>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a:latin typeface="Cambria Math" panose="02040503050406030204" pitchFamily="18" charset="0"/>
                                        </a:rPr>
                                        <m:t>2</m:t>
                                      </m:r>
                                    </m:sup>
                                  </m:sSup>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4</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a:latin typeface="Cambria Math" panose="02040503050406030204" pitchFamily="18" charset="0"/>
                                        </a:rPr>
                                        <m:t>2</m:t>
                                      </m:r>
                                    </m:sup>
                                  </m:sSubSup>
                                </m:den>
                              </m:f>
                            </m:e>
                          </m:eqArr>
                        </m:e>
                      </m:d>
                      <m:r>
                        <a:rPr lang="en-US" i="0">
                          <a:latin typeface="Cambria Math" panose="02040503050406030204" pitchFamily="18" charset="0"/>
                        </a:rPr>
                        <m:t> </m:t>
                      </m:r>
                    </m:oMath>
                  </m:oMathPara>
                </a14:m>
                <a:endParaRPr lang="en-US" dirty="0"/>
              </a:p>
            </p:txBody>
          </p:sp>
        </mc:Choice>
        <mc:Fallback xmlns="">
          <p:sp>
            <p:nvSpPr>
              <p:cNvPr id="28" name="Rectangle 27">
                <a:extLst>
                  <a:ext uri="{FF2B5EF4-FFF2-40B4-BE49-F238E27FC236}">
                    <a16:creationId xmlns:a16="http://schemas.microsoft.com/office/drawing/2014/main" id="{B46564BD-F7A9-4F2B-B83D-E2A8925F5E44}"/>
                  </a:ext>
                </a:extLst>
              </p:cNvPr>
              <p:cNvSpPr>
                <a:spLocks noRot="1" noChangeAspect="1" noMove="1" noResize="1" noEditPoints="1" noAdjustHandles="1" noChangeArrowheads="1" noChangeShapeType="1" noTextEdit="1"/>
              </p:cNvSpPr>
              <p:nvPr/>
            </p:nvSpPr>
            <p:spPr>
              <a:xfrm>
                <a:off x="7307004" y="4596845"/>
                <a:ext cx="2584554" cy="1977529"/>
              </a:xfrm>
              <a:prstGeom prst="rect">
                <a:avLst/>
              </a:prstGeom>
              <a:blipFill>
                <a:blip r:embed="rId10"/>
                <a:stretch>
                  <a:fillRect/>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7043BADA-8D7B-4742-880C-85152EB53F1E}"/>
              </a:ext>
            </a:extLst>
          </p:cNvPr>
          <p:cNvSpPr/>
          <p:nvPr/>
        </p:nvSpPr>
        <p:spPr>
          <a:xfrm>
            <a:off x="2516154" y="4549411"/>
            <a:ext cx="1464834" cy="21454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76B4F6C-809A-4089-AE8A-77A85205FA28}"/>
              </a:ext>
            </a:extLst>
          </p:cNvPr>
          <p:cNvSpPr/>
          <p:nvPr/>
        </p:nvSpPr>
        <p:spPr>
          <a:xfrm>
            <a:off x="2872955" y="2194810"/>
            <a:ext cx="375616" cy="375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1</a:t>
            </a:r>
            <a:endParaRPr lang="en-US" dirty="0"/>
          </a:p>
        </p:txBody>
      </p:sp>
      <p:cxnSp>
        <p:nvCxnSpPr>
          <p:cNvPr id="33" name="Straight Connector 32">
            <a:extLst>
              <a:ext uri="{FF2B5EF4-FFF2-40B4-BE49-F238E27FC236}">
                <a16:creationId xmlns:a16="http://schemas.microsoft.com/office/drawing/2014/main" id="{5F219FE6-6B79-493D-8A9F-053C82C9F8A8}"/>
              </a:ext>
            </a:extLst>
          </p:cNvPr>
          <p:cNvCxnSpPr/>
          <p:nvPr/>
        </p:nvCxnSpPr>
        <p:spPr>
          <a:xfrm>
            <a:off x="649568" y="2631234"/>
            <a:ext cx="11115821"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E5723986-2EDE-495C-B0C9-5787B11F0266}"/>
              </a:ext>
            </a:extLst>
          </p:cNvPr>
          <p:cNvSpPr/>
          <p:nvPr/>
        </p:nvSpPr>
        <p:spPr>
          <a:xfrm>
            <a:off x="8720582" y="2216672"/>
            <a:ext cx="375616" cy="375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2</a:t>
            </a:r>
            <a:endParaRPr lang="en-US" dirty="0"/>
          </a:p>
        </p:txBody>
      </p:sp>
      <p:cxnSp>
        <p:nvCxnSpPr>
          <p:cNvPr id="31" name="Straight Connector 30">
            <a:extLst>
              <a:ext uri="{FF2B5EF4-FFF2-40B4-BE49-F238E27FC236}">
                <a16:creationId xmlns:a16="http://schemas.microsoft.com/office/drawing/2014/main" id="{92BFF6D9-88D9-4E20-82DB-42A4D0E00DA4}"/>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8F8B496-FD29-466F-A910-2179B6501653}"/>
              </a:ext>
            </a:extLst>
          </p:cNvPr>
          <p:cNvSpPr/>
          <p:nvPr/>
        </p:nvSpPr>
        <p:spPr>
          <a:xfrm>
            <a:off x="782673" y="287294"/>
            <a:ext cx="2794163" cy="461665"/>
          </a:xfrm>
          <a:prstGeom prst="rect">
            <a:avLst/>
          </a:prstGeom>
        </p:spPr>
        <p:txBody>
          <a:bodyPr wrap="none">
            <a:spAutoFit/>
          </a:bodyPr>
          <a:lstStyle/>
          <a:p>
            <a:r>
              <a:rPr lang="ro-RO" sz="2400" dirty="0">
                <a:ea typeface="Calibri" panose="020F0502020204030204" pitchFamily="34" charset="0"/>
              </a:rPr>
              <a:t>1.4.1 Legi de mișcare</a:t>
            </a:r>
            <a:endParaRPr lang="en-US" sz="2400" dirty="0"/>
          </a:p>
        </p:txBody>
      </p:sp>
    </p:spTree>
    <p:extLst>
      <p:ext uri="{BB962C8B-B14F-4D97-AF65-F5344CB8AC3E}">
        <p14:creationId xmlns:p14="http://schemas.microsoft.com/office/powerpoint/2010/main" val="36322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2" grpId="0"/>
      <p:bldP spid="19" grpId="0"/>
      <p:bldP spid="20" grpId="0" animBg="1"/>
      <p:bldP spid="23" grpId="0"/>
      <p:bldP spid="24" grpId="0"/>
      <p:bldP spid="25" grpId="0"/>
      <p:bldP spid="26" grpId="0"/>
      <p:bldP spid="27" grpId="0"/>
      <p:bldP spid="28" grpId="0"/>
      <p:bldP spid="29" grpId="0" animBg="1"/>
      <p:bldP spid="30" grpId="0" animBg="1"/>
      <p:bldP spid="3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2194725-49AC-4824-A5A3-90DACD426C6D}"/>
                  </a:ext>
                </a:extLst>
              </p:cNvPr>
              <p:cNvSpPr/>
              <p:nvPr/>
            </p:nvSpPr>
            <p:spPr>
              <a:xfrm>
                <a:off x="5450417" y="1095338"/>
                <a:ext cx="1440458" cy="19775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ro-RO" b="0" i="1" smtClean="0">
                                  <a:latin typeface="Cambria Math" panose="02040503050406030204" pitchFamily="18" charset="0"/>
                                </a:rPr>
                                <m:t> </m:t>
                              </m:r>
                              <m:r>
                                <a:rPr lang="en-US" i="1">
                                  <a:latin typeface="Cambria Math" panose="02040503050406030204" pitchFamily="18" charset="0"/>
                                </a:rPr>
                                <m:t>𝑠</m:t>
                              </m:r>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2</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a:latin typeface="Cambria Math" panose="02040503050406030204" pitchFamily="18" charset="0"/>
                                        </a:rPr>
                                        <m:t>2</m:t>
                                      </m:r>
                                    </m:sup>
                                  </m:sSubSup>
                                </m:den>
                              </m:f>
                              <m:sSup>
                                <m:sSupPr>
                                  <m:ctrlPr>
                                    <a:rPr lang="en-US" i="1">
                                      <a:latin typeface="Cambria Math" panose="02040503050406030204" pitchFamily="18" charset="0"/>
                                    </a:rPr>
                                  </m:ctrlPr>
                                </m:sSupPr>
                                <m:e>
                                  <m:r>
                                    <a:rPr lang="en-US" i="1">
                                      <a:latin typeface="Cambria Math" panose="02040503050406030204" pitchFamily="18" charset="0"/>
                                    </a:rPr>
                                    <m:t>𝜑</m:t>
                                  </m:r>
                                </m:e>
                                <m:sup>
                                  <m:r>
                                    <a:rPr lang="en-US">
                                      <a:latin typeface="Cambria Math" panose="02040503050406030204" pitchFamily="18" charset="0"/>
                                    </a:rPr>
                                    <m:t>2</m:t>
                                  </m:r>
                                </m:sup>
                              </m:sSup>
                            </m:e>
                            <m:e>
                              <m:f>
                                <m:fPr>
                                  <m:ctrlPr>
                                    <a:rPr lang="en-US" i="1">
                                      <a:latin typeface="Cambria Math" panose="02040503050406030204" pitchFamily="18" charset="0"/>
                                    </a:rPr>
                                  </m:ctrlPr>
                                </m:fPr>
                                <m:num>
                                  <m:r>
                                    <a:rPr lang="en-US" i="1">
                                      <a:latin typeface="Cambria Math" panose="02040503050406030204" pitchFamily="18" charset="0"/>
                                    </a:rPr>
                                    <m:t>𝑣</m:t>
                                  </m:r>
                                </m:num>
                                <m:den>
                                  <m:r>
                                    <a:rPr lang="en-US" i="1">
                                      <a:latin typeface="Cambria Math" panose="02040503050406030204" pitchFamily="18" charset="0"/>
                                    </a:rPr>
                                    <m:t>𝜔</m:t>
                                  </m:r>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4</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a:latin typeface="Cambria Math" panose="02040503050406030204" pitchFamily="18" charset="0"/>
                                        </a:rPr>
                                        <m:t>2</m:t>
                                      </m:r>
                                    </m:sup>
                                  </m:sSubSup>
                                </m:den>
                              </m:f>
                              <m:r>
                                <a:rPr lang="en-US" i="1">
                                  <a:latin typeface="Cambria Math" panose="02040503050406030204" pitchFamily="18" charset="0"/>
                                </a:rPr>
                                <m:t>𝜑</m:t>
                              </m:r>
                            </m:e>
                            <m:e>
                              <m:f>
                                <m:fPr>
                                  <m:ctrlPr>
                                    <a:rPr lang="en-US" i="1">
                                      <a:latin typeface="Cambria Math" panose="02040503050406030204" pitchFamily="18" charset="0"/>
                                    </a:rPr>
                                  </m:ctrlPr>
                                </m:fPr>
                                <m:num>
                                  <m:r>
                                    <a:rPr lang="en-US" i="1">
                                      <a:latin typeface="Cambria Math" panose="02040503050406030204" pitchFamily="18" charset="0"/>
                                    </a:rPr>
                                    <m:t>𝑎</m:t>
                                  </m:r>
                                </m:num>
                                <m:den>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a:latin typeface="Cambria Math" panose="02040503050406030204" pitchFamily="18" charset="0"/>
                                        </a:rPr>
                                        <m:t>2</m:t>
                                      </m:r>
                                    </m:sup>
                                  </m:sSup>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4</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a:latin typeface="Cambria Math" panose="02040503050406030204" pitchFamily="18" charset="0"/>
                                        </a:rPr>
                                        <m:t>2</m:t>
                                      </m:r>
                                    </m:sup>
                                  </m:sSubSup>
                                </m:den>
                              </m:f>
                            </m:e>
                          </m:eqArr>
                        </m:e>
                      </m:d>
                    </m:oMath>
                  </m:oMathPara>
                </a14:m>
                <a:endParaRPr lang="ro-RO" i="1" dirty="0">
                  <a:latin typeface="Cambria Math" panose="02040503050406030204" pitchFamily="18" charset="0"/>
                </a:endParaRPr>
              </a:p>
            </p:txBody>
          </p:sp>
        </mc:Choice>
        <mc:Fallback xmlns="">
          <p:sp>
            <p:nvSpPr>
              <p:cNvPr id="12" name="Rectangle 11">
                <a:extLst>
                  <a:ext uri="{FF2B5EF4-FFF2-40B4-BE49-F238E27FC236}">
                    <a16:creationId xmlns:a16="http://schemas.microsoft.com/office/drawing/2014/main" id="{02194725-49AC-4824-A5A3-90DACD426C6D}"/>
                  </a:ext>
                </a:extLst>
              </p:cNvPr>
              <p:cNvSpPr>
                <a:spLocks noRot="1" noChangeAspect="1" noMove="1" noResize="1" noEditPoints="1" noAdjustHandles="1" noChangeArrowheads="1" noChangeShapeType="1" noTextEdit="1"/>
              </p:cNvSpPr>
              <p:nvPr/>
            </p:nvSpPr>
            <p:spPr>
              <a:xfrm>
                <a:off x="5450417" y="1095338"/>
                <a:ext cx="1440458" cy="197752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75397C9A-0CB5-429C-A6A0-735ACE1193D0}"/>
                  </a:ext>
                </a:extLst>
              </p:cNvPr>
              <p:cNvSpPr/>
              <p:nvPr/>
            </p:nvSpPr>
            <p:spPr>
              <a:xfrm>
                <a:off x="7538400" y="1095338"/>
                <a:ext cx="2584554" cy="197752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en-US" i="1">
                                  <a:latin typeface="Cambria Math" panose="02040503050406030204" pitchFamily="18" charset="0"/>
                                </a:rPr>
                                <m:t>𝑠</m:t>
                              </m:r>
                              <m:r>
                                <a:rPr lang="en-US">
                                  <a:latin typeface="Cambria Math" panose="02040503050406030204" pitchFamily="18" charset="0"/>
                                </a:rPr>
                                <m:t>=</m:t>
                              </m:r>
                              <m:r>
                                <a:rPr lang="en-US" i="1">
                                  <a:latin typeface="Cambria Math" panose="02040503050406030204" pitchFamily="18" charset="0"/>
                                </a:rPr>
                                <m:t>h</m:t>
                              </m:r>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2</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a:latin typeface="Cambria Math" panose="02040503050406030204" pitchFamily="18" charset="0"/>
                                        </a:rPr>
                                        <m:t>2</m:t>
                                      </m:r>
                                    </m:sup>
                                  </m:sSubSup>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𝑢</m:t>
                                          </m:r>
                                        </m:sub>
                                      </m:sSub>
                                      <m:r>
                                        <a:rPr lang="en-US">
                                          <a:latin typeface="Cambria Math" panose="02040503050406030204" pitchFamily="18" charset="0"/>
                                        </a:rPr>
                                        <m:t>−</m:t>
                                      </m:r>
                                      <m:r>
                                        <a:rPr lang="en-US" i="1">
                                          <a:latin typeface="Cambria Math" panose="02040503050406030204" pitchFamily="18" charset="0"/>
                                        </a:rPr>
                                        <m:t>𝜑</m:t>
                                      </m:r>
                                    </m:e>
                                  </m:d>
                                </m:e>
                                <m:sup>
                                  <m:r>
                                    <a:rPr lang="en-US">
                                      <a:latin typeface="Cambria Math" panose="02040503050406030204" pitchFamily="18" charset="0"/>
                                    </a:rPr>
                                    <m:t>2</m:t>
                                  </m:r>
                                </m:sup>
                              </m:sSup>
                            </m:e>
                            <m:e>
                              <m:f>
                                <m:fPr>
                                  <m:ctrlPr>
                                    <a:rPr lang="en-US" i="1">
                                      <a:latin typeface="Cambria Math" panose="02040503050406030204" pitchFamily="18" charset="0"/>
                                    </a:rPr>
                                  </m:ctrlPr>
                                </m:fPr>
                                <m:num>
                                  <m:r>
                                    <a:rPr lang="en-US" i="1">
                                      <a:latin typeface="Cambria Math" panose="02040503050406030204" pitchFamily="18" charset="0"/>
                                    </a:rPr>
                                    <m:t>𝑣</m:t>
                                  </m:r>
                                </m:num>
                                <m:den>
                                  <m:r>
                                    <a:rPr lang="en-US" i="1">
                                      <a:latin typeface="Cambria Math" panose="02040503050406030204" pitchFamily="18" charset="0"/>
                                    </a:rPr>
                                    <m:t>𝜔</m:t>
                                  </m:r>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4</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a:latin typeface="Cambria Math" panose="02040503050406030204" pitchFamily="18" charset="0"/>
                                        </a:rPr>
                                        <m:t>2</m:t>
                                      </m:r>
                                    </m:sup>
                                  </m:sSubSup>
                                </m:den>
                              </m:f>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𝑢</m:t>
                                      </m:r>
                                    </m:sub>
                                  </m:sSub>
                                  <m:r>
                                    <a:rPr lang="en-US">
                                      <a:latin typeface="Cambria Math" panose="02040503050406030204" pitchFamily="18" charset="0"/>
                                    </a:rPr>
                                    <m:t>−</m:t>
                                  </m:r>
                                  <m:r>
                                    <a:rPr lang="en-US" i="1">
                                      <a:latin typeface="Cambria Math" panose="02040503050406030204" pitchFamily="18" charset="0"/>
                                    </a:rPr>
                                    <m:t>𝜑</m:t>
                                  </m:r>
                                </m:e>
                              </m:d>
                            </m:e>
                            <m:e>
                              <m:f>
                                <m:fPr>
                                  <m:ctrlPr>
                                    <a:rPr lang="en-US" i="1">
                                      <a:latin typeface="Cambria Math" panose="02040503050406030204" pitchFamily="18" charset="0"/>
                                    </a:rPr>
                                  </m:ctrlPr>
                                </m:fPr>
                                <m:num>
                                  <m:r>
                                    <a:rPr lang="en-US" i="1">
                                      <a:latin typeface="Cambria Math" panose="02040503050406030204" pitchFamily="18" charset="0"/>
                                    </a:rPr>
                                    <m:t>𝑎</m:t>
                                  </m:r>
                                </m:num>
                                <m:den>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a:latin typeface="Cambria Math" panose="02040503050406030204" pitchFamily="18" charset="0"/>
                                        </a:rPr>
                                        <m:t>2</m:t>
                                      </m:r>
                                    </m:sup>
                                  </m:sSup>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4</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a:latin typeface="Cambria Math" panose="02040503050406030204" pitchFamily="18" charset="0"/>
                                        </a:rPr>
                                        <m:t>2</m:t>
                                      </m:r>
                                    </m:sup>
                                  </m:sSubSup>
                                </m:den>
                              </m:f>
                            </m:e>
                          </m:eqArr>
                        </m:e>
                      </m:d>
                      <m:r>
                        <a:rPr lang="en-US" i="0">
                          <a:latin typeface="Cambria Math" panose="02040503050406030204" pitchFamily="18" charset="0"/>
                        </a:rPr>
                        <m:t> </m:t>
                      </m:r>
                    </m:oMath>
                  </m:oMathPara>
                </a14:m>
                <a:endParaRPr lang="en-US" dirty="0"/>
              </a:p>
            </p:txBody>
          </p:sp>
        </mc:Choice>
        <mc:Fallback xmlns="">
          <p:sp>
            <p:nvSpPr>
              <p:cNvPr id="14" name="Rectangle 13">
                <a:extLst>
                  <a:ext uri="{FF2B5EF4-FFF2-40B4-BE49-F238E27FC236}">
                    <a16:creationId xmlns:a16="http://schemas.microsoft.com/office/drawing/2014/main" id="{75397C9A-0CB5-429C-A6A0-735ACE1193D0}"/>
                  </a:ext>
                </a:extLst>
              </p:cNvPr>
              <p:cNvSpPr>
                <a:spLocks noRot="1" noChangeAspect="1" noMove="1" noResize="1" noEditPoints="1" noAdjustHandles="1" noChangeArrowheads="1" noChangeShapeType="1" noTextEdit="1"/>
              </p:cNvSpPr>
              <p:nvPr/>
            </p:nvSpPr>
            <p:spPr>
              <a:xfrm>
                <a:off x="7538400" y="1095338"/>
                <a:ext cx="2584554" cy="1977529"/>
              </a:xfrm>
              <a:prstGeom prst="rect">
                <a:avLst/>
              </a:prstGeom>
              <a:blipFill>
                <a:blip r:embed="rId4"/>
                <a:stretch>
                  <a:fillRect/>
                </a:stretch>
              </a:blipFill>
            </p:spPr>
            <p:txBody>
              <a:bodyPr/>
              <a:lstStyle/>
              <a:p>
                <a:r>
                  <a:rPr lang="en-US">
                    <a:noFill/>
                  </a:rPr>
                  <a:t> </a:t>
                </a:r>
              </a:p>
            </p:txBody>
          </p:sp>
        </mc:Fallback>
      </mc:AlternateContent>
      <p:graphicFrame>
        <p:nvGraphicFramePr>
          <p:cNvPr id="3" name="Object 2">
            <a:extLst>
              <a:ext uri="{FF2B5EF4-FFF2-40B4-BE49-F238E27FC236}">
                <a16:creationId xmlns:a16="http://schemas.microsoft.com/office/drawing/2014/main" id="{C141506B-167F-4784-B415-E2A826FF1E01}"/>
              </a:ext>
            </a:extLst>
          </p:cNvPr>
          <p:cNvGraphicFramePr>
            <a:graphicFrameLocks noChangeAspect="1"/>
          </p:cNvGraphicFramePr>
          <p:nvPr>
            <p:extLst>
              <p:ext uri="{D42A27DB-BD31-4B8C-83A1-F6EECF244321}">
                <p14:modId xmlns:p14="http://schemas.microsoft.com/office/powerpoint/2010/main" val="746846134"/>
              </p:ext>
            </p:extLst>
          </p:nvPr>
        </p:nvGraphicFramePr>
        <p:xfrm>
          <a:off x="470134" y="1093726"/>
          <a:ext cx="4654179" cy="5673179"/>
        </p:xfrm>
        <a:graphic>
          <a:graphicData uri="http://schemas.openxmlformats.org/presentationml/2006/ole">
            <mc:AlternateContent xmlns:mc="http://schemas.openxmlformats.org/markup-compatibility/2006">
              <mc:Choice xmlns:v="urn:schemas-microsoft-com:vml" Requires="v">
                <p:oleObj spid="_x0000_s20482" name="Visio" r:id="rId5" imgW="5966566" imgH="7315390" progId="Visio.Drawing.15">
                  <p:embed/>
                </p:oleObj>
              </mc:Choice>
              <mc:Fallback>
                <p:oleObj name="Visio" r:id="rId5" imgW="5966566" imgH="7315390" progId="Visio.Drawing.15">
                  <p:embed/>
                  <p:pic>
                    <p:nvPicPr>
                      <p:cNvPr id="3" name="Object 2">
                        <a:extLst>
                          <a:ext uri="{FF2B5EF4-FFF2-40B4-BE49-F238E27FC236}">
                            <a16:creationId xmlns:a16="http://schemas.microsoft.com/office/drawing/2014/main" id="{C141506B-167F-4784-B415-E2A826FF1E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134" y="1093726"/>
                        <a:ext cx="4654179" cy="5673179"/>
                      </a:xfrm>
                      <a:prstGeom prst="rect">
                        <a:avLst/>
                      </a:prstGeom>
                      <a:noFill/>
                    </p:spPr>
                  </p:pic>
                </p:oleObj>
              </mc:Fallback>
            </mc:AlternateContent>
          </a:graphicData>
        </a:graphic>
      </p:graphicFrame>
      <p:sp>
        <p:nvSpPr>
          <p:cNvPr id="16" name="Rectangle 15">
            <a:extLst>
              <a:ext uri="{FF2B5EF4-FFF2-40B4-BE49-F238E27FC236}">
                <a16:creationId xmlns:a16="http://schemas.microsoft.com/office/drawing/2014/main" id="{046C5310-9C63-48C5-8731-AF4D235B7F0E}"/>
              </a:ext>
            </a:extLst>
          </p:cNvPr>
          <p:cNvSpPr/>
          <p:nvPr/>
        </p:nvSpPr>
        <p:spPr>
          <a:xfrm>
            <a:off x="5708031" y="4020195"/>
            <a:ext cx="5569569" cy="923330"/>
          </a:xfrm>
          <a:prstGeom prst="rect">
            <a:avLst/>
          </a:prstGeom>
        </p:spPr>
        <p:txBody>
          <a:bodyPr wrap="square">
            <a:spAutoFit/>
          </a:bodyPr>
          <a:lstStyle/>
          <a:p>
            <a:pPr algn="just"/>
            <a:r>
              <a:rPr lang="ro-RO" dirty="0">
                <a:ea typeface="Calibri" panose="020F0502020204030204" pitchFamily="34" charset="0"/>
              </a:rPr>
              <a:t>La începutul, mijlocul și finalul fazelor accelerația are salturi bruște cu valori finite, care au ca efect apariția unor </a:t>
            </a:r>
            <a:r>
              <a:rPr lang="ro-RO" b="1" i="1" dirty="0">
                <a:ea typeface="Calibri" panose="020F0502020204030204" pitchFamily="34" charset="0"/>
              </a:rPr>
              <a:t>șocuri moi </a:t>
            </a:r>
            <a:r>
              <a:rPr lang="ro-RO" dirty="0">
                <a:ea typeface="Calibri" panose="020F0502020204030204" pitchFamily="34" charset="0"/>
              </a:rPr>
              <a:t>în funcționarea mecanismului. </a:t>
            </a:r>
            <a:endParaRPr lang="en-US" dirty="0"/>
          </a:p>
        </p:txBody>
      </p:sp>
      <p:cxnSp>
        <p:nvCxnSpPr>
          <p:cNvPr id="9" name="Straight Connector 8">
            <a:extLst>
              <a:ext uri="{FF2B5EF4-FFF2-40B4-BE49-F238E27FC236}">
                <a16:creationId xmlns:a16="http://schemas.microsoft.com/office/drawing/2014/main" id="{2C959DBF-E303-4098-B864-41C1C84B25FA}"/>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044FCDD-3F98-4D32-B79F-4116B4E5F542}"/>
              </a:ext>
            </a:extLst>
          </p:cNvPr>
          <p:cNvSpPr/>
          <p:nvPr/>
        </p:nvSpPr>
        <p:spPr>
          <a:xfrm>
            <a:off x="689051" y="724394"/>
            <a:ext cx="4216347" cy="369332"/>
          </a:xfrm>
          <a:prstGeom prst="rect">
            <a:avLst/>
          </a:prstGeom>
        </p:spPr>
        <p:txBody>
          <a:bodyPr wrap="none">
            <a:spAutoFit/>
          </a:bodyPr>
          <a:lstStyle/>
          <a:p>
            <a:r>
              <a:rPr lang="ro-RO" b="1" dirty="0">
                <a:ea typeface="Calibri" panose="020F0502020204030204" pitchFamily="34" charset="0"/>
              </a:rPr>
              <a:t>Legea de mișcare cu accelerație constantă </a:t>
            </a:r>
            <a:endParaRPr lang="en-US" b="1" dirty="0"/>
          </a:p>
        </p:txBody>
      </p:sp>
      <p:sp>
        <p:nvSpPr>
          <p:cNvPr id="18" name="Rectangle 17">
            <a:extLst>
              <a:ext uri="{FF2B5EF4-FFF2-40B4-BE49-F238E27FC236}">
                <a16:creationId xmlns:a16="http://schemas.microsoft.com/office/drawing/2014/main" id="{09BA385A-A9B4-4A8D-9C1B-A12CAB1CBA1F}"/>
              </a:ext>
            </a:extLst>
          </p:cNvPr>
          <p:cNvSpPr/>
          <p:nvPr/>
        </p:nvSpPr>
        <p:spPr>
          <a:xfrm>
            <a:off x="782673" y="287294"/>
            <a:ext cx="2794163" cy="461665"/>
          </a:xfrm>
          <a:prstGeom prst="rect">
            <a:avLst/>
          </a:prstGeom>
        </p:spPr>
        <p:txBody>
          <a:bodyPr wrap="none">
            <a:spAutoFit/>
          </a:bodyPr>
          <a:lstStyle/>
          <a:p>
            <a:r>
              <a:rPr lang="ro-RO" sz="2400" dirty="0">
                <a:ea typeface="Calibri" panose="020F0502020204030204" pitchFamily="34" charset="0"/>
              </a:rPr>
              <a:t>1.4.1 Legi de mișcare</a:t>
            </a:r>
            <a:endParaRPr lang="en-US" sz="2400" dirty="0"/>
          </a:p>
        </p:txBody>
      </p:sp>
    </p:spTree>
    <p:extLst>
      <p:ext uri="{BB962C8B-B14F-4D97-AF65-F5344CB8AC3E}">
        <p14:creationId xmlns:p14="http://schemas.microsoft.com/office/powerpoint/2010/main" val="88967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812EC4-465A-4D82-9C07-820383B48EA2}"/>
              </a:ext>
            </a:extLst>
          </p:cNvPr>
          <p:cNvSpPr/>
          <p:nvPr/>
        </p:nvSpPr>
        <p:spPr>
          <a:xfrm>
            <a:off x="636795" y="861869"/>
            <a:ext cx="4518866" cy="369332"/>
          </a:xfrm>
          <a:prstGeom prst="rect">
            <a:avLst/>
          </a:prstGeom>
        </p:spPr>
        <p:txBody>
          <a:bodyPr wrap="none">
            <a:spAutoFit/>
          </a:bodyPr>
          <a:lstStyle/>
          <a:p>
            <a:r>
              <a:rPr lang="ro-RO" b="1" dirty="0">
                <a:ea typeface="Calibri" panose="020F0502020204030204" pitchFamily="34" charset="0"/>
              </a:rPr>
              <a:t>Legea de mișcare cu accelerație cosinusoidală</a:t>
            </a:r>
            <a:endParaRPr lang="en-US" b="1" dirty="0"/>
          </a:p>
        </p:txBody>
      </p:sp>
      <p:sp>
        <p:nvSpPr>
          <p:cNvPr id="7" name="Rectangle 6">
            <a:extLst>
              <a:ext uri="{FF2B5EF4-FFF2-40B4-BE49-F238E27FC236}">
                <a16:creationId xmlns:a16="http://schemas.microsoft.com/office/drawing/2014/main" id="{897A46AA-BB9E-4C5F-A1C2-31E4811E3B3E}"/>
              </a:ext>
            </a:extLst>
          </p:cNvPr>
          <p:cNvSpPr/>
          <p:nvPr/>
        </p:nvSpPr>
        <p:spPr>
          <a:xfrm>
            <a:off x="641247" y="1309131"/>
            <a:ext cx="10331545" cy="369332"/>
          </a:xfrm>
          <a:prstGeom prst="rect">
            <a:avLst/>
          </a:prstGeom>
        </p:spPr>
        <p:txBody>
          <a:bodyPr wrap="square">
            <a:spAutoFit/>
          </a:bodyPr>
          <a:lstStyle/>
          <a:p>
            <a:r>
              <a:rPr lang="ro-RO" dirty="0">
                <a:ea typeface="Calibri" panose="020F0502020204030204" pitchFamily="34" charset="0"/>
              </a:rPr>
              <a:t>Se mai numește și </a:t>
            </a:r>
            <a:r>
              <a:rPr lang="ro-RO" i="1" dirty="0">
                <a:ea typeface="Calibri" panose="020F0502020204030204" pitchFamily="34" charset="0"/>
              </a:rPr>
              <a:t>legea armonică</a:t>
            </a:r>
            <a:r>
              <a:rPr lang="ro-RO" dirty="0">
                <a:ea typeface="Calibri" panose="020F0502020204030204" pitchFamily="34" charset="0"/>
              </a:rPr>
              <a:t>, perioada de variație a accelerației este egală cu dublul fazei active </a:t>
            </a:r>
            <a:endParaRPr lang="en-US"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1DDA55D-8E60-485D-A996-C2470299729A}"/>
                  </a:ext>
                </a:extLst>
              </p:cNvPr>
              <p:cNvSpPr/>
              <p:nvPr/>
            </p:nvSpPr>
            <p:spPr>
              <a:xfrm>
                <a:off x="741214" y="2091840"/>
                <a:ext cx="2742033" cy="369332"/>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𝑠</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1">
                              <a:latin typeface="Cambria Math" panose="02040503050406030204" pitchFamily="18" charset="0"/>
                            </a:rPr>
                            <m:t>𝑘</m:t>
                          </m:r>
                          <m:r>
                            <a:rPr lang="en-US" i="1">
                              <a:latin typeface="Cambria Math" panose="02040503050406030204" pitchFamily="18" charset="0"/>
                            </a:rPr>
                            <m:t>𝜑</m:t>
                          </m:r>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2</m:t>
                          </m:r>
                        </m:sub>
                      </m:sSub>
                      <m:r>
                        <a:rPr lang="en-US" i="1">
                          <a:latin typeface="Cambria Math" panose="02040503050406030204" pitchFamily="18" charset="0"/>
                        </a:rPr>
                        <m:t>𝜑</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3</m:t>
                          </m:r>
                        </m:sub>
                      </m:sSub>
                    </m:oMath>
                  </m:oMathPara>
                </a14:m>
                <a:endParaRPr lang="en-US" dirty="0"/>
              </a:p>
            </p:txBody>
          </p:sp>
        </mc:Choice>
        <mc:Fallback xmlns="">
          <p:sp>
            <p:nvSpPr>
              <p:cNvPr id="10" name="Rectangle 9">
                <a:extLst>
                  <a:ext uri="{FF2B5EF4-FFF2-40B4-BE49-F238E27FC236}">
                    <a16:creationId xmlns:a16="http://schemas.microsoft.com/office/drawing/2014/main" id="{B1DDA55D-8E60-485D-A996-C2470299729A}"/>
                  </a:ext>
                </a:extLst>
              </p:cNvPr>
              <p:cNvSpPr>
                <a:spLocks noRot="1" noChangeAspect="1" noMove="1" noResize="1" noEditPoints="1" noAdjustHandles="1" noChangeArrowheads="1" noChangeShapeType="1" noTextEdit="1"/>
              </p:cNvSpPr>
              <p:nvPr/>
            </p:nvSpPr>
            <p:spPr>
              <a:xfrm>
                <a:off x="741214" y="2091840"/>
                <a:ext cx="2742033" cy="369332"/>
              </a:xfrm>
              <a:prstGeom prst="rect">
                <a:avLst/>
              </a:prstGeom>
              <a:blipFill>
                <a:blip r:embed="rId2"/>
                <a:stretch>
                  <a:fillRect b="-1311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1CC8FFF-59C2-455E-B129-BA8FE224C5F0}"/>
                  </a:ext>
                </a:extLst>
              </p:cNvPr>
              <p:cNvSpPr/>
              <p:nvPr/>
            </p:nvSpPr>
            <p:spPr>
              <a:xfrm>
                <a:off x="741214" y="2633856"/>
                <a:ext cx="2459583" cy="567143"/>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𝑣</m:t>
                          </m:r>
                        </m:num>
                        <m:den>
                          <m:r>
                            <a:rPr lang="en-US" i="1">
                              <a:latin typeface="Cambria Math" panose="02040503050406030204" pitchFamily="18" charset="0"/>
                            </a:rPr>
                            <m:t>𝜔</m:t>
                          </m:r>
                        </m:den>
                      </m:f>
                      <m:r>
                        <a:rPr lang="en-US" i="0">
                          <a:latin typeface="Cambria Math" panose="02040503050406030204" pitchFamily="18" charset="0"/>
                        </a:rPr>
                        <m:t>=−</m:t>
                      </m:r>
                      <m:r>
                        <a:rPr lang="en-US" i="1">
                          <a:latin typeface="Cambria Math" panose="02040503050406030204" pitchFamily="18" charset="0"/>
                        </a:rPr>
                        <m:t>𝑘</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r>
                            <a:rPr lang="en-US" i="1">
                              <a:latin typeface="Cambria Math" panose="02040503050406030204" pitchFamily="18" charset="0"/>
                            </a:rPr>
                            <m:t>𝑘</m:t>
                          </m:r>
                          <m:r>
                            <a:rPr lang="en-US" i="1">
                              <a:latin typeface="Cambria Math" panose="02040503050406030204" pitchFamily="18" charset="0"/>
                            </a:rPr>
                            <m:t>𝜑</m:t>
                          </m:r>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2</m:t>
                          </m:r>
                        </m:sub>
                      </m:sSub>
                      <m:r>
                        <a:rPr lang="en-US" i="0">
                          <a:latin typeface="Cambria Math" panose="02040503050406030204" pitchFamily="18" charset="0"/>
                        </a:rPr>
                        <m:t> </m:t>
                      </m:r>
                    </m:oMath>
                  </m:oMathPara>
                </a14:m>
                <a:endParaRPr lang="en-US" dirty="0"/>
              </a:p>
            </p:txBody>
          </p:sp>
        </mc:Choice>
        <mc:Fallback xmlns="">
          <p:sp>
            <p:nvSpPr>
              <p:cNvPr id="11" name="Rectangle 10">
                <a:extLst>
                  <a:ext uri="{FF2B5EF4-FFF2-40B4-BE49-F238E27FC236}">
                    <a16:creationId xmlns:a16="http://schemas.microsoft.com/office/drawing/2014/main" id="{81CC8FFF-59C2-455E-B129-BA8FE224C5F0}"/>
                  </a:ext>
                </a:extLst>
              </p:cNvPr>
              <p:cNvSpPr>
                <a:spLocks noRot="1" noChangeAspect="1" noMove="1" noResize="1" noEditPoints="1" noAdjustHandles="1" noChangeArrowheads="1" noChangeShapeType="1" noTextEdit="1"/>
              </p:cNvSpPr>
              <p:nvPr/>
            </p:nvSpPr>
            <p:spPr>
              <a:xfrm>
                <a:off x="741214" y="2633856"/>
                <a:ext cx="2459583" cy="56714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C8C98F8-D499-4117-8616-BD43288F23D6}"/>
                  </a:ext>
                </a:extLst>
              </p:cNvPr>
              <p:cNvSpPr/>
              <p:nvPr/>
            </p:nvSpPr>
            <p:spPr>
              <a:xfrm>
                <a:off x="741214" y="3356859"/>
                <a:ext cx="2155014" cy="566694"/>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𝑎</m:t>
                          </m:r>
                        </m:num>
                        <m:den>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i="0">
                                  <a:latin typeface="Cambria Math" panose="02040503050406030204" pitchFamily="18" charset="0"/>
                                </a:rPr>
                                <m:t>2</m:t>
                              </m:r>
                            </m:sup>
                          </m:sSup>
                        </m:den>
                      </m:f>
                      <m:r>
                        <a:rPr lang="en-US" i="0">
                          <a:latin typeface="Cambria Math" panose="02040503050406030204" pitchFamily="18" charset="0"/>
                        </a:rPr>
                        <m:t>=−</m:t>
                      </m:r>
                      <m:sSub>
                        <m:sSubPr>
                          <m:ctrlPr>
                            <a:rPr lang="en-US" i="1">
                              <a:latin typeface="Cambria Math" panose="02040503050406030204" pitchFamily="18" charset="0"/>
                            </a:rPr>
                          </m:ctrlPr>
                        </m:sSubPr>
                        <m:e>
                          <m:sSup>
                            <m:sSupPr>
                              <m:ctrlPr>
                                <a:rPr lang="en-US" i="1">
                                  <a:latin typeface="Cambria Math" panose="02040503050406030204" pitchFamily="18" charset="0"/>
                                </a:rPr>
                              </m:ctrlPr>
                            </m:sSupPr>
                            <m:e>
                              <m:r>
                                <a:rPr lang="en-US" i="1">
                                  <a:latin typeface="Cambria Math" panose="02040503050406030204" pitchFamily="18" charset="0"/>
                                </a:rPr>
                                <m:t>𝑘</m:t>
                              </m:r>
                            </m:e>
                            <m:sup>
                              <m:r>
                                <a:rPr lang="en-US" i="0">
                                  <a:latin typeface="Cambria Math" panose="02040503050406030204" pitchFamily="18" charset="0"/>
                                </a:rPr>
                                <m:t>2</m:t>
                              </m:r>
                            </m:sup>
                          </m:sSup>
                          <m:r>
                            <a:rPr lang="en-US" i="1">
                              <a:latin typeface="Cambria Math" panose="02040503050406030204" pitchFamily="18" charset="0"/>
                            </a:rPr>
                            <m:t>𝐶</m:t>
                          </m:r>
                        </m:e>
                        <m:sub>
                          <m:r>
                            <a:rPr lang="en-US" i="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1">
                              <a:latin typeface="Cambria Math" panose="02040503050406030204" pitchFamily="18" charset="0"/>
                            </a:rPr>
                            <m:t>𝑘</m:t>
                          </m:r>
                          <m:r>
                            <a:rPr lang="en-US" i="1">
                              <a:latin typeface="Cambria Math" panose="02040503050406030204" pitchFamily="18" charset="0"/>
                            </a:rPr>
                            <m:t>𝜑</m:t>
                          </m:r>
                        </m:e>
                      </m:func>
                    </m:oMath>
                  </m:oMathPara>
                </a14:m>
                <a:endParaRPr lang="en-US" dirty="0"/>
              </a:p>
            </p:txBody>
          </p:sp>
        </mc:Choice>
        <mc:Fallback xmlns="">
          <p:sp>
            <p:nvSpPr>
              <p:cNvPr id="12" name="Rectangle 11">
                <a:extLst>
                  <a:ext uri="{FF2B5EF4-FFF2-40B4-BE49-F238E27FC236}">
                    <a16:creationId xmlns:a16="http://schemas.microsoft.com/office/drawing/2014/main" id="{3C8C98F8-D499-4117-8616-BD43288F23D6}"/>
                  </a:ext>
                </a:extLst>
              </p:cNvPr>
              <p:cNvSpPr>
                <a:spLocks noRot="1" noChangeAspect="1" noMove="1" noResize="1" noEditPoints="1" noAdjustHandles="1" noChangeArrowheads="1" noChangeShapeType="1" noTextEdit="1"/>
              </p:cNvSpPr>
              <p:nvPr/>
            </p:nvSpPr>
            <p:spPr>
              <a:xfrm>
                <a:off x="741214" y="3356859"/>
                <a:ext cx="2155014" cy="566694"/>
              </a:xfrm>
              <a:prstGeom prst="rect">
                <a:avLst/>
              </a:prstGeom>
              <a:blipFill>
                <a:blip r:embed="rId4"/>
                <a:stretch>
                  <a:fillRect/>
                </a:stretch>
              </a:blipFill>
              <a:ln>
                <a:noFill/>
              </a:ln>
            </p:spPr>
            <p:txBody>
              <a:bodyPr/>
              <a:lstStyle/>
              <a:p>
                <a:r>
                  <a:rPr lang="en-US">
                    <a:noFill/>
                  </a:rPr>
                  <a:t> </a:t>
                </a:r>
              </a:p>
            </p:txBody>
          </p:sp>
        </mc:Fallback>
      </mc:AlternateContent>
      <p:sp>
        <p:nvSpPr>
          <p:cNvPr id="34" name="TextBox 33">
            <a:extLst>
              <a:ext uri="{FF2B5EF4-FFF2-40B4-BE49-F238E27FC236}">
                <a16:creationId xmlns:a16="http://schemas.microsoft.com/office/drawing/2014/main" id="{6CA0B34D-E813-4ED8-A7ED-7ED785F83B90}"/>
              </a:ext>
            </a:extLst>
          </p:cNvPr>
          <p:cNvSpPr txBox="1"/>
          <p:nvPr/>
        </p:nvSpPr>
        <p:spPr>
          <a:xfrm>
            <a:off x="751339" y="4495481"/>
            <a:ext cx="1619289" cy="369332"/>
          </a:xfrm>
          <a:prstGeom prst="rect">
            <a:avLst/>
          </a:prstGeom>
          <a:noFill/>
        </p:spPr>
        <p:txBody>
          <a:bodyPr wrap="none" rtlCol="0">
            <a:spAutoFit/>
          </a:bodyPr>
          <a:lstStyle/>
          <a:p>
            <a:r>
              <a:rPr lang="ro-RO" dirty="0" err="1"/>
              <a:t>Inceputul</a:t>
            </a:r>
            <a:r>
              <a:rPr lang="ro-RO" dirty="0"/>
              <a:t> fazei:</a:t>
            </a:r>
            <a:endParaRPr lang="en-US" dirty="0"/>
          </a:p>
        </p:txBody>
      </p:sp>
      <p:sp>
        <p:nvSpPr>
          <p:cNvPr id="35" name="Rectangle 34">
            <a:extLst>
              <a:ext uri="{FF2B5EF4-FFF2-40B4-BE49-F238E27FC236}">
                <a16:creationId xmlns:a16="http://schemas.microsoft.com/office/drawing/2014/main" id="{02BC028C-EC98-48C6-BDF6-64D93F945612}"/>
              </a:ext>
            </a:extLst>
          </p:cNvPr>
          <p:cNvSpPr/>
          <p:nvPr/>
        </p:nvSpPr>
        <p:spPr>
          <a:xfrm>
            <a:off x="840812" y="5508464"/>
            <a:ext cx="1349985" cy="369332"/>
          </a:xfrm>
          <a:prstGeom prst="rect">
            <a:avLst/>
          </a:prstGeom>
        </p:spPr>
        <p:txBody>
          <a:bodyPr wrap="none">
            <a:spAutoFit/>
          </a:bodyPr>
          <a:lstStyle/>
          <a:p>
            <a:r>
              <a:rPr lang="ro-RO" dirty="0"/>
              <a:t>Finalul fazei:</a:t>
            </a:r>
            <a:endParaRPr lang="en-US" dirty="0"/>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DFB322D-6603-4FC8-88E3-BABF88A8AC2E}"/>
                  </a:ext>
                </a:extLst>
              </p:cNvPr>
              <p:cNvSpPr txBox="1"/>
              <p:nvPr/>
            </p:nvSpPr>
            <p:spPr>
              <a:xfrm>
                <a:off x="2535149" y="4264236"/>
                <a:ext cx="937308" cy="8842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ro-RO" b="0" i="1" smtClean="0">
                                  <a:latin typeface="Cambria Math" panose="02040503050406030204" pitchFamily="18" charset="0"/>
                                </a:rPr>
                                <m:t>  </m:t>
                              </m:r>
                              <m:r>
                                <a:rPr lang="en-US" i="1">
                                  <a:latin typeface="Cambria Math" panose="02040503050406030204" pitchFamily="18" charset="0"/>
                                </a:rPr>
                                <m:t>𝜑</m:t>
                              </m:r>
                              <m:r>
                                <a:rPr lang="en-US">
                                  <a:latin typeface="Cambria Math" panose="02040503050406030204" pitchFamily="18" charset="0"/>
                                </a:rPr>
                                <m:t>=0</m:t>
                              </m:r>
                              <m:r>
                                <m:rPr>
                                  <m:nor/>
                                </m:rPr>
                                <a:rPr lang="en-US" dirty="0"/>
                                <m:t> </m:t>
                              </m:r>
                            </m:e>
                            <m:e>
                              <m:r>
                                <a:rPr lang="ro-RO" b="0" i="1" dirty="0" smtClean="0">
                                  <a:latin typeface="Cambria Math" panose="02040503050406030204" pitchFamily="18" charset="0"/>
                                </a:rPr>
                                <m:t> </m:t>
                              </m:r>
                              <m:r>
                                <a:rPr lang="en-US" i="1">
                                  <a:latin typeface="Cambria Math" panose="02040503050406030204" pitchFamily="18" charset="0"/>
                                </a:rPr>
                                <m:t>𝑠</m:t>
                              </m:r>
                              <m:r>
                                <a:rPr lang="en-US">
                                  <a:latin typeface="Cambria Math" panose="02040503050406030204" pitchFamily="18" charset="0"/>
                                </a:rPr>
                                <m:t>=0</m:t>
                              </m:r>
                            </m:e>
                            <m:e>
                              <m:r>
                                <m:rPr>
                                  <m:sty m:val="p"/>
                                </m:rPr>
                                <a:rPr lang="ro-RO" b="0" i="0" smtClean="0">
                                  <a:latin typeface="Cambria Math" panose="02040503050406030204" pitchFamily="18" charset="0"/>
                                </a:rPr>
                                <m:t>v</m:t>
                              </m:r>
                              <m:r>
                                <a:rPr lang="ro-RO" b="0" i="0" smtClean="0">
                                  <a:latin typeface="Cambria Math" panose="02040503050406030204" pitchFamily="18" charset="0"/>
                                </a:rPr>
                                <m:t>=0</m:t>
                              </m:r>
                              <m:r>
                                <m:rPr>
                                  <m:nor/>
                                </m:rPr>
                                <a:rPr lang="en-US" dirty="0"/>
                                <m:t> </m:t>
                              </m:r>
                            </m:e>
                          </m:eqArr>
                        </m:e>
                      </m:d>
                    </m:oMath>
                  </m:oMathPara>
                </a14:m>
                <a:endParaRPr lang="en-US" dirty="0"/>
              </a:p>
            </p:txBody>
          </p:sp>
        </mc:Choice>
        <mc:Fallback xmlns="">
          <p:sp>
            <p:nvSpPr>
              <p:cNvPr id="36" name="TextBox 35">
                <a:extLst>
                  <a:ext uri="{FF2B5EF4-FFF2-40B4-BE49-F238E27FC236}">
                    <a16:creationId xmlns:a16="http://schemas.microsoft.com/office/drawing/2014/main" id="{8DFB322D-6603-4FC8-88E3-BABF88A8AC2E}"/>
                  </a:ext>
                </a:extLst>
              </p:cNvPr>
              <p:cNvSpPr txBox="1">
                <a:spLocks noRot="1" noChangeAspect="1" noMove="1" noResize="1" noEditPoints="1" noAdjustHandles="1" noChangeArrowheads="1" noChangeShapeType="1" noTextEdit="1"/>
              </p:cNvSpPr>
              <p:nvPr/>
            </p:nvSpPr>
            <p:spPr>
              <a:xfrm>
                <a:off x="2535149" y="4264236"/>
                <a:ext cx="937308" cy="88428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80578E6-25A2-4897-A9FA-1930CD8B8C8C}"/>
                  </a:ext>
                </a:extLst>
              </p:cNvPr>
              <p:cNvSpPr txBox="1"/>
              <p:nvPr/>
            </p:nvSpPr>
            <p:spPr>
              <a:xfrm>
                <a:off x="2535149" y="5446204"/>
                <a:ext cx="1025665" cy="8842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ro-RO" b="0" i="1" smtClean="0">
                                  <a:latin typeface="Cambria Math" panose="02040503050406030204" pitchFamily="18" charset="0"/>
                                </a:rPr>
                                <m:t>  </m:t>
                              </m:r>
                              <m:r>
                                <a:rPr lang="en-US" i="1">
                                  <a:latin typeface="Cambria Math" panose="02040503050406030204" pitchFamily="18" charset="0"/>
                                </a:rPr>
                                <m:t>𝜑</m:t>
                              </m:r>
                              <m:r>
                                <a:rPr lang="en-US">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e>
                            <m:e>
                              <m:r>
                                <a:rPr lang="en-US" i="1">
                                  <a:latin typeface="Cambria Math" panose="02040503050406030204" pitchFamily="18" charset="0"/>
                                </a:rPr>
                                <m:t>𝑠</m:t>
                              </m:r>
                              <m:r>
                                <a:rPr lang="en-US">
                                  <a:latin typeface="Cambria Math" panose="02040503050406030204" pitchFamily="18" charset="0"/>
                                </a:rPr>
                                <m:t>=</m:t>
                              </m:r>
                              <m:r>
                                <m:rPr>
                                  <m:sty m:val="p"/>
                                </m:rPr>
                                <a:rPr lang="ro-RO">
                                  <a:latin typeface="Cambria Math" panose="02040503050406030204" pitchFamily="18" charset="0"/>
                                </a:rPr>
                                <m:t>h</m:t>
                              </m:r>
                            </m:e>
                            <m:e>
                              <m:r>
                                <a:rPr lang="ro-RO" b="0" i="1" smtClean="0">
                                  <a:latin typeface="Cambria Math" panose="02040503050406030204" pitchFamily="18" charset="0"/>
                                </a:rPr>
                                <m:t>𝑣</m:t>
                              </m:r>
                              <m:r>
                                <a:rPr lang="ro-RO" b="0" i="1" smtClean="0">
                                  <a:latin typeface="Cambria Math" panose="02040503050406030204" pitchFamily="18" charset="0"/>
                                </a:rPr>
                                <m:t>=0</m:t>
                              </m:r>
                            </m:e>
                          </m:eqArr>
                        </m:e>
                      </m:d>
                    </m:oMath>
                  </m:oMathPara>
                </a14:m>
                <a:endParaRPr lang="en-US" dirty="0"/>
              </a:p>
            </p:txBody>
          </p:sp>
        </mc:Choice>
        <mc:Fallback xmlns="">
          <p:sp>
            <p:nvSpPr>
              <p:cNvPr id="37" name="TextBox 36">
                <a:extLst>
                  <a:ext uri="{FF2B5EF4-FFF2-40B4-BE49-F238E27FC236}">
                    <a16:creationId xmlns:a16="http://schemas.microsoft.com/office/drawing/2014/main" id="{880578E6-25A2-4897-A9FA-1930CD8B8C8C}"/>
                  </a:ext>
                </a:extLst>
              </p:cNvPr>
              <p:cNvSpPr txBox="1">
                <a:spLocks noRot="1" noChangeAspect="1" noMove="1" noResize="1" noEditPoints="1" noAdjustHandles="1" noChangeArrowheads="1" noChangeShapeType="1" noTextEdit="1"/>
              </p:cNvSpPr>
              <p:nvPr/>
            </p:nvSpPr>
            <p:spPr>
              <a:xfrm>
                <a:off x="2535149" y="5446204"/>
                <a:ext cx="1025665" cy="884281"/>
              </a:xfrm>
              <a:prstGeom prst="rect">
                <a:avLst/>
              </a:prstGeom>
              <a:blipFill>
                <a:blip r:embed="rId6"/>
                <a:stretch>
                  <a:fillRect/>
                </a:stretch>
              </a:blipFill>
            </p:spPr>
            <p:txBody>
              <a:bodyPr/>
              <a:lstStyle/>
              <a:p>
                <a:r>
                  <a:rPr lang="en-US">
                    <a:noFill/>
                  </a:rPr>
                  <a:t> </a:t>
                </a:r>
              </a:p>
            </p:txBody>
          </p:sp>
        </mc:Fallback>
      </mc:AlternateContent>
      <p:cxnSp>
        <p:nvCxnSpPr>
          <p:cNvPr id="38" name="Straight Connector 37">
            <a:extLst>
              <a:ext uri="{FF2B5EF4-FFF2-40B4-BE49-F238E27FC236}">
                <a16:creationId xmlns:a16="http://schemas.microsoft.com/office/drawing/2014/main" id="{6C5494B0-9A06-4751-A743-42D3DD7FD5C1}"/>
              </a:ext>
            </a:extLst>
          </p:cNvPr>
          <p:cNvCxnSpPr>
            <a:cxnSpLocks/>
          </p:cNvCxnSpPr>
          <p:nvPr/>
        </p:nvCxnSpPr>
        <p:spPr>
          <a:xfrm>
            <a:off x="4582761" y="1903120"/>
            <a:ext cx="0" cy="435607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 name="Arrow: Right 38">
            <a:extLst>
              <a:ext uri="{FF2B5EF4-FFF2-40B4-BE49-F238E27FC236}">
                <a16:creationId xmlns:a16="http://schemas.microsoft.com/office/drawing/2014/main" id="{334ACE86-6480-472C-9B48-BBF34161ACF9}"/>
              </a:ext>
            </a:extLst>
          </p:cNvPr>
          <p:cNvSpPr/>
          <p:nvPr/>
        </p:nvSpPr>
        <p:spPr>
          <a:xfrm>
            <a:off x="4853093" y="3804130"/>
            <a:ext cx="329182" cy="227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B22AEBC-67BE-4667-A28D-0BB409726F9E}"/>
                  </a:ext>
                </a:extLst>
              </p:cNvPr>
              <p:cNvSpPr txBox="1"/>
              <p:nvPr/>
            </p:nvSpPr>
            <p:spPr>
              <a:xfrm>
                <a:off x="5853364" y="2938602"/>
                <a:ext cx="1121396" cy="2057936"/>
              </a:xfrm>
              <a:prstGeom prst="rect">
                <a:avLst/>
              </a:prstGeom>
              <a:noFill/>
            </p:spPr>
            <p:txBody>
              <a:bodyPr wrap="non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r>
                                    <a:rPr lang="ro-RO" b="0" i="1" smtClean="0">
                                      <a:latin typeface="Cambria Math" panose="02040503050406030204" pitchFamily="18" charset="0"/>
                                    </a:rPr>
                                    <m:t>  </m:t>
                                  </m:r>
                                  <m:r>
                                    <a:rPr lang="ro-RO" i="1">
                                      <a:latin typeface="Cambria Math" panose="02040503050406030204" pitchFamily="18" charset="0"/>
                                    </a:rPr>
                                    <m:t>𝐶</m:t>
                                  </m:r>
                                </m:e>
                                <m:sub>
                                  <m:r>
                                    <a:rPr lang="ro-RO" i="1">
                                      <a:latin typeface="Cambria Math" panose="02040503050406030204" pitchFamily="18" charset="0"/>
                                    </a:rPr>
                                    <m:t>1</m:t>
                                  </m:r>
                                </m:sub>
                              </m:sSub>
                              <m:r>
                                <a:rPr lang="ro-RO" i="1">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h</m:t>
                                  </m:r>
                                </m:num>
                                <m:den>
                                  <m:r>
                                    <a:rPr lang="ro-RO" i="1">
                                      <a:latin typeface="Cambria Math" panose="02040503050406030204" pitchFamily="18" charset="0"/>
                                    </a:rPr>
                                    <m:t>2</m:t>
                                  </m:r>
                                </m:den>
                              </m:f>
                            </m:e>
                            <m:e>
                              <m:sSub>
                                <m:sSubPr>
                                  <m:ctrlPr>
                                    <a:rPr lang="en-US" i="1">
                                      <a:latin typeface="Cambria Math" panose="02040503050406030204" pitchFamily="18" charset="0"/>
                                    </a:rPr>
                                  </m:ctrlPr>
                                </m:sSubPr>
                                <m:e>
                                  <m:r>
                                    <a:rPr lang="ro-RO" i="1">
                                      <a:latin typeface="Cambria Math" panose="02040503050406030204" pitchFamily="18" charset="0"/>
                                    </a:rPr>
                                    <m:t>𝐶</m:t>
                                  </m:r>
                                </m:e>
                                <m:sub>
                                  <m:r>
                                    <a:rPr lang="ro-RO" i="1">
                                      <a:latin typeface="Cambria Math" panose="02040503050406030204" pitchFamily="18" charset="0"/>
                                    </a:rPr>
                                    <m:t>2</m:t>
                                  </m:r>
                                </m:sub>
                              </m:sSub>
                              <m:r>
                                <a:rPr lang="ro-RO" i="1">
                                  <a:latin typeface="Cambria Math" panose="02040503050406030204" pitchFamily="18" charset="0"/>
                                </a:rPr>
                                <m:t>=0</m:t>
                              </m:r>
                            </m:e>
                            <m:e>
                              <m:sSub>
                                <m:sSubPr>
                                  <m:ctrlPr>
                                    <a:rPr lang="en-US" i="1">
                                      <a:latin typeface="Cambria Math" panose="02040503050406030204" pitchFamily="18" charset="0"/>
                                    </a:rPr>
                                  </m:ctrlPr>
                                </m:sSubPr>
                                <m:e>
                                  <m:r>
                                    <a:rPr lang="ro-RO" i="1">
                                      <a:latin typeface="Cambria Math" panose="02040503050406030204" pitchFamily="18" charset="0"/>
                                    </a:rPr>
                                    <m:t>𝐶</m:t>
                                  </m:r>
                                </m:e>
                                <m:sub>
                                  <m:r>
                                    <a:rPr lang="ro-RO" i="1">
                                      <a:latin typeface="Cambria Math" panose="02040503050406030204" pitchFamily="18" charset="0"/>
                                    </a:rPr>
                                    <m:t>3</m:t>
                                  </m:r>
                                </m:sub>
                              </m:sSub>
                              <m:r>
                                <a:rPr lang="ro-RO" i="1">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h</m:t>
                                  </m:r>
                                </m:num>
                                <m:den>
                                  <m:r>
                                    <a:rPr lang="ro-RO" i="1">
                                      <a:latin typeface="Cambria Math" panose="02040503050406030204" pitchFamily="18" charset="0"/>
                                    </a:rPr>
                                    <m:t>2</m:t>
                                  </m:r>
                                </m:den>
                              </m:f>
                            </m:e>
                            <m:e>
                              <m:r>
                                <a:rPr lang="ro-RO" b="0" i="1" smtClean="0">
                                  <a:latin typeface="Cambria Math" panose="02040503050406030204" pitchFamily="18" charset="0"/>
                                </a:rPr>
                                <m:t> </m:t>
                              </m:r>
                              <m:r>
                                <a:rPr lang="ro-RO" i="1">
                                  <a:latin typeface="Cambria Math" panose="02040503050406030204" pitchFamily="18" charset="0"/>
                                </a:rPr>
                                <m:t>𝑘</m:t>
                              </m:r>
                              <m:r>
                                <a:rPr lang="ro-RO" i="1">
                                  <a:latin typeface="Cambria Math" panose="02040503050406030204" pitchFamily="18" charset="0"/>
                                </a:rPr>
                                <m:t>= </m:t>
                              </m:r>
                              <m:f>
                                <m:fPr>
                                  <m:ctrlPr>
                                    <a:rPr lang="en-US" i="1">
                                      <a:latin typeface="Cambria Math" panose="02040503050406030204" pitchFamily="18" charset="0"/>
                                    </a:rPr>
                                  </m:ctrlPr>
                                </m:fPr>
                                <m:num>
                                  <m:r>
                                    <a:rPr lang="ro-RO" i="1">
                                      <a:latin typeface="Cambria Math" panose="02040503050406030204" pitchFamily="18" charset="0"/>
                                    </a:rPr>
                                    <m:t>𝜋</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e>
                          </m:eqArr>
                        </m:e>
                      </m:d>
                    </m:oMath>
                  </m:oMathPara>
                </a14:m>
                <a:endParaRPr lang="en-US" dirty="0"/>
              </a:p>
            </p:txBody>
          </p:sp>
        </mc:Choice>
        <mc:Fallback xmlns="">
          <p:sp>
            <p:nvSpPr>
              <p:cNvPr id="40" name="TextBox 39">
                <a:extLst>
                  <a:ext uri="{FF2B5EF4-FFF2-40B4-BE49-F238E27FC236}">
                    <a16:creationId xmlns:a16="http://schemas.microsoft.com/office/drawing/2014/main" id="{BB22AEBC-67BE-4667-A28D-0BB409726F9E}"/>
                  </a:ext>
                </a:extLst>
              </p:cNvPr>
              <p:cNvSpPr txBox="1">
                <a:spLocks noRot="1" noChangeAspect="1" noMove="1" noResize="1" noEditPoints="1" noAdjustHandles="1" noChangeArrowheads="1" noChangeShapeType="1" noTextEdit="1"/>
              </p:cNvSpPr>
              <p:nvPr/>
            </p:nvSpPr>
            <p:spPr>
              <a:xfrm>
                <a:off x="5853364" y="2938602"/>
                <a:ext cx="1121396" cy="2057936"/>
              </a:xfrm>
              <a:prstGeom prst="rect">
                <a:avLst/>
              </a:prstGeom>
              <a:blipFill>
                <a:blip r:embed="rId7"/>
                <a:stretch>
                  <a:fillRect/>
                </a:stretch>
              </a:blipFill>
            </p:spPr>
            <p:txBody>
              <a:bodyPr/>
              <a:lstStyle/>
              <a:p>
                <a:r>
                  <a:rPr lang="en-US">
                    <a:noFill/>
                  </a:rPr>
                  <a:t> </a:t>
                </a:r>
              </a:p>
            </p:txBody>
          </p:sp>
        </mc:Fallback>
      </mc:AlternateContent>
      <p:sp>
        <p:nvSpPr>
          <p:cNvPr id="41" name="Arrow: Right 40">
            <a:extLst>
              <a:ext uri="{FF2B5EF4-FFF2-40B4-BE49-F238E27FC236}">
                <a16:creationId xmlns:a16="http://schemas.microsoft.com/office/drawing/2014/main" id="{20DBE61A-802B-44C8-8952-9EBFB6C57EC6}"/>
              </a:ext>
            </a:extLst>
          </p:cNvPr>
          <p:cNvSpPr/>
          <p:nvPr/>
        </p:nvSpPr>
        <p:spPr>
          <a:xfrm>
            <a:off x="7677985" y="3853982"/>
            <a:ext cx="329182" cy="227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3352FBE-18A3-4BB0-AD2A-01E849664B63}"/>
                  </a:ext>
                </a:extLst>
              </p:cNvPr>
              <p:cNvSpPr txBox="1"/>
              <p:nvPr/>
            </p:nvSpPr>
            <p:spPr>
              <a:xfrm>
                <a:off x="8509581" y="3051838"/>
                <a:ext cx="2294539" cy="19447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ro-RO" i="1">
                                  <a:latin typeface="Cambria Math" panose="02040503050406030204" pitchFamily="18" charset="0"/>
                                  <a:ea typeface="Calibri" panose="020F0502020204030204" pitchFamily="34" charset="0"/>
                                  <a:cs typeface="Times New Roman" panose="02020603050405020304" pitchFamily="18" charset="0"/>
                                </a:rPr>
                              </m:ctrlPr>
                            </m:eqArrPr>
                            <m:e>
                              <m:r>
                                <a:rPr lang="ro-RO" i="1">
                                  <a:latin typeface="Cambria Math" panose="02040503050406030204" pitchFamily="18" charset="0"/>
                                  <a:ea typeface="Calibri" panose="020F0502020204030204" pitchFamily="34" charset="0"/>
                                  <a:cs typeface="Times New Roman" panose="02020603050405020304" pitchFamily="18" charset="0"/>
                                </a:rPr>
                                <m:t>𝑠</m:t>
                              </m:r>
                              <m:r>
                                <a:rPr lang="ro-RO"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h</m:t>
                                  </m:r>
                                </m:num>
                                <m:den>
                                  <m:r>
                                    <a:rPr lang="ro-RO" i="1">
                                      <a:latin typeface="Cambria Math" panose="02040503050406030204" pitchFamily="18" charset="0"/>
                                      <a:ea typeface="Calibri" panose="020F0502020204030204" pitchFamily="34" charset="0"/>
                                      <a:cs typeface="Times New Roman" panose="02020603050405020304" pitchFamily="18" charset="0"/>
                                    </a:rPr>
                                    <m:t>2</m:t>
                                  </m:r>
                                </m:den>
                              </m:f>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r>
                                    <a:rPr lang="ro-RO" i="1">
                                      <a:latin typeface="Cambria Math" panose="02040503050406030204" pitchFamily="18" charset="0"/>
                                      <a:ea typeface="Calibri" panose="020F0502020204030204" pitchFamily="34" charset="0"/>
                                      <a:cs typeface="Times New Roman" panose="02020603050405020304" pitchFamily="18" charset="0"/>
                                    </a:rPr>
                                    <m:t>1−</m:t>
                                  </m:r>
                                  <m:func>
                                    <m:funcPr>
                                      <m:ctrlPr>
                                        <a:rPr lang="en-US"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ro-RO">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𝜋</m:t>
                                          </m:r>
                                        </m:num>
                                        <m:den>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𝑢</m:t>
                                              </m:r>
                                            </m:sub>
                                          </m:sSub>
                                        </m:den>
                                      </m:f>
                                    </m:e>
                                  </m:func>
                                  <m:r>
                                    <a:rPr lang="ro-RO" i="1">
                                      <a:latin typeface="Cambria Math" panose="02040503050406030204" pitchFamily="18" charset="0"/>
                                      <a:ea typeface="Calibri" panose="020F0502020204030204" pitchFamily="34" charset="0"/>
                                      <a:cs typeface="Times New Roman" panose="02020603050405020304" pitchFamily="18" charset="0"/>
                                    </a:rPr>
                                    <m:t>𝜑</m:t>
                                  </m:r>
                                </m:e>
                              </m:d>
                            </m:e>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𝑣</m:t>
                                  </m:r>
                                </m:num>
                                <m:den>
                                  <m:r>
                                    <a:rPr lang="ro-RO" i="1">
                                      <a:latin typeface="Cambria Math" panose="02040503050406030204" pitchFamily="18" charset="0"/>
                                      <a:ea typeface="Calibri" panose="020F0502020204030204" pitchFamily="34" charset="0"/>
                                      <a:cs typeface="Times New Roman" panose="02020603050405020304" pitchFamily="18" charset="0"/>
                                    </a:rPr>
                                    <m:t>𝜔</m:t>
                                  </m:r>
                                </m:den>
                              </m:f>
                              <m:r>
                                <a:rPr lang="ro-RO"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𝜋</m:t>
                                  </m:r>
                                  <m:r>
                                    <a:rPr lang="ro-RO" i="1">
                                      <a:latin typeface="Cambria Math" panose="02040503050406030204" pitchFamily="18" charset="0"/>
                                      <a:ea typeface="Calibri" panose="020F0502020204030204" pitchFamily="34" charset="0"/>
                                      <a:cs typeface="Times New Roman" panose="02020603050405020304" pitchFamily="18" charset="0"/>
                                    </a:rPr>
                                    <m:t>h</m:t>
                                  </m:r>
                                </m:num>
                                <m:den>
                                  <m:r>
                                    <a:rPr lang="ro-RO" i="1">
                                      <a:latin typeface="Cambria Math" panose="02040503050406030204" pitchFamily="18" charset="0"/>
                                      <a:ea typeface="Calibri" panose="020F0502020204030204" pitchFamily="34" charset="0"/>
                                      <a:cs typeface="Times New Roman" panose="02020603050405020304" pitchFamily="18" charset="0"/>
                                    </a:rPr>
                                    <m:t>2</m:t>
                                  </m:r>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𝑢</m:t>
                                      </m:r>
                                    </m:sub>
                                  </m:sSub>
                                </m:den>
                              </m:f>
                              <m:r>
                                <a:rPr lang="ro-RO" i="1">
                                  <a:latin typeface="Cambria Math" panose="02040503050406030204" pitchFamily="18" charset="0"/>
                                  <a:ea typeface="Calibri" panose="020F0502020204030204" pitchFamily="34" charset="0"/>
                                  <a:cs typeface="Times New Roman" panose="02020603050405020304" pitchFamily="18" charset="0"/>
                                </a:rPr>
                                <m:t>∙</m:t>
                              </m:r>
                              <m:func>
                                <m:funcPr>
                                  <m:ctrlPr>
                                    <a:rPr lang="en-US"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ro-RO">
                                      <a:latin typeface="Cambria Math" panose="02040503050406030204" pitchFamily="18" charset="0"/>
                                      <a:ea typeface="Calibri" panose="020F0502020204030204" pitchFamily="34" charset="0"/>
                                      <a:cs typeface="Times New Roman" panose="02020603050405020304" pitchFamily="18" charset="0"/>
                                    </a:rPr>
                                    <m:t>sin</m:t>
                                  </m:r>
                                </m:fName>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𝜋</m:t>
                                      </m:r>
                                    </m:num>
                                    <m:den>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𝑢</m:t>
                                          </m:r>
                                        </m:sub>
                                      </m:sSub>
                                    </m:den>
                                  </m:f>
                                  <m:r>
                                    <a:rPr lang="ro-RO" i="1">
                                      <a:latin typeface="Cambria Math" panose="02040503050406030204" pitchFamily="18" charset="0"/>
                                      <a:ea typeface="Calibri" panose="020F0502020204030204" pitchFamily="34" charset="0"/>
                                      <a:cs typeface="Times New Roman" panose="02020603050405020304" pitchFamily="18" charset="0"/>
                                    </a:rPr>
                                    <m:t>𝜑</m:t>
                                  </m:r>
                                </m:e>
                              </m:func>
                            </m:e>
                            <m:e>
                              <m:f>
                                <m:fPr>
                                  <m:ctrlPr>
                                    <a:rPr lang="en-US" i="1">
                                      <a:latin typeface="Cambria Math" panose="020405030504060302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𝑎</m:t>
                                  </m:r>
                                </m:num>
                                <m:den>
                                  <m:sSup>
                                    <m:sSupPr>
                                      <m:ctrlPr>
                                        <a:rPr lang="en-US" i="1">
                                          <a:latin typeface="Cambria Math" panose="02040503050406030204" pitchFamily="18" charset="0"/>
                                        </a:rPr>
                                      </m:ctrlPr>
                                    </m:sSupPr>
                                    <m:e>
                                      <m:r>
                                        <a:rPr lang="ro-RO" i="1">
                                          <a:latin typeface="Cambria Math" panose="02040503050406030204" pitchFamily="18" charset="0"/>
                                          <a:ea typeface="Calibri" panose="020F0502020204030204" pitchFamily="34" charset="0"/>
                                          <a:cs typeface="Times New Roman" panose="02020603050405020304" pitchFamily="18" charset="0"/>
                                        </a:rPr>
                                        <m:t>𝜔</m:t>
                                      </m:r>
                                    </m:e>
                                    <m:sup>
                                      <m:r>
                                        <a:rPr lang="ro-RO" i="1">
                                          <a:latin typeface="Cambria Math" panose="02040503050406030204" pitchFamily="18" charset="0"/>
                                          <a:ea typeface="Calibri" panose="020F0502020204030204" pitchFamily="34" charset="0"/>
                                          <a:cs typeface="Times New Roman" panose="02020603050405020304" pitchFamily="18" charset="0"/>
                                        </a:rPr>
                                        <m:t>2</m:t>
                                      </m:r>
                                    </m:sup>
                                  </m:sSup>
                                </m:den>
                              </m:f>
                              <m:r>
                                <a:rPr lang="ro-RO"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ro-RO" i="1">
                                          <a:latin typeface="Cambria Math" panose="02040503050406030204" pitchFamily="18" charset="0"/>
                                          <a:ea typeface="Calibri" panose="020F0502020204030204" pitchFamily="34" charset="0"/>
                                          <a:cs typeface="Times New Roman" panose="02020603050405020304" pitchFamily="18" charset="0"/>
                                        </a:rPr>
                                        <m:t>𝜋</m:t>
                                      </m:r>
                                    </m:e>
                                    <m:sup>
                                      <m:r>
                                        <a:rPr lang="ro-RO" i="1">
                                          <a:latin typeface="Cambria Math" panose="02040503050406030204" pitchFamily="18" charset="0"/>
                                          <a:ea typeface="Calibri" panose="020F0502020204030204" pitchFamily="34" charset="0"/>
                                          <a:cs typeface="Times New Roman" panose="02020603050405020304" pitchFamily="18" charset="0"/>
                                        </a:rPr>
                                        <m:t>2</m:t>
                                      </m:r>
                                    </m:sup>
                                  </m:sSup>
                                  <m:r>
                                    <a:rPr lang="ro-RO" i="1">
                                      <a:latin typeface="Cambria Math" panose="02040503050406030204" pitchFamily="18" charset="0"/>
                                      <a:ea typeface="Calibri" panose="020F0502020204030204" pitchFamily="34" charset="0"/>
                                      <a:cs typeface="Times New Roman" panose="02020603050405020304" pitchFamily="18" charset="0"/>
                                    </a:rPr>
                                    <m:t>h</m:t>
                                  </m:r>
                                </m:num>
                                <m:den>
                                  <m:sSubSup>
                                    <m:sSubSupPr>
                                      <m:ctrlPr>
                                        <a:rPr lang="en-US" i="1">
                                          <a:latin typeface="Cambria Math" panose="02040503050406030204" pitchFamily="18" charset="0"/>
                                        </a:rPr>
                                      </m:ctrlPr>
                                    </m:sSubSupPr>
                                    <m:e>
                                      <m:r>
                                        <a:rPr lang="ro-RO" i="1">
                                          <a:latin typeface="Cambria Math" panose="02040503050406030204" pitchFamily="18" charset="0"/>
                                          <a:ea typeface="Calibri" panose="020F0502020204030204" pitchFamily="34" charset="0"/>
                                          <a:cs typeface="Times New Roman" panose="02020603050405020304" pitchFamily="18" charset="0"/>
                                        </a:rPr>
                                        <m:t>2</m:t>
                                      </m:r>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𝑢</m:t>
                                      </m:r>
                                    </m:sub>
                                    <m:sup>
                                      <m:r>
                                        <a:rPr lang="ro-RO" i="1">
                                          <a:latin typeface="Cambria Math" panose="02040503050406030204" pitchFamily="18" charset="0"/>
                                          <a:ea typeface="Calibri" panose="020F0502020204030204" pitchFamily="34" charset="0"/>
                                          <a:cs typeface="Times New Roman" panose="02020603050405020304" pitchFamily="18" charset="0"/>
                                        </a:rPr>
                                        <m:t>2</m:t>
                                      </m:r>
                                    </m:sup>
                                  </m:sSubSup>
                                </m:den>
                              </m:f>
                              <m:r>
                                <a:rPr lang="ro-RO" i="1">
                                  <a:latin typeface="Cambria Math" panose="02040503050406030204" pitchFamily="18" charset="0"/>
                                  <a:ea typeface="Calibri" panose="020F0502020204030204" pitchFamily="34" charset="0"/>
                                  <a:cs typeface="Times New Roman" panose="02020603050405020304" pitchFamily="18" charset="0"/>
                                </a:rPr>
                                <m:t>∙</m:t>
                              </m:r>
                              <m:func>
                                <m:funcPr>
                                  <m:ctrlPr>
                                    <a:rPr lang="en-US" i="1">
                                      <a:latin typeface="Cambria Math" panose="02040503050406030204" pitchFamily="18" charset="0"/>
                                    </a:rPr>
                                  </m:ctrlPr>
                                </m:funcPr>
                                <m:fName>
                                  <m:r>
                                    <m:rPr>
                                      <m:sty m:val="p"/>
                                    </m:rPr>
                                    <a:rPr lang="ro-RO">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i="1">
                                          <a:latin typeface="Cambria Math" panose="020405030504060302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𝜋</m:t>
                                      </m:r>
                                    </m:num>
                                    <m:den>
                                      <m:sSub>
                                        <m:sSubPr>
                                          <m:ctrlPr>
                                            <a:rPr lang="en-US" i="1">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𝑢</m:t>
                                          </m:r>
                                        </m:sub>
                                      </m:sSub>
                                    </m:den>
                                  </m:f>
                                  <m:r>
                                    <a:rPr lang="ro-RO" i="1">
                                      <a:latin typeface="Cambria Math" panose="02040503050406030204" pitchFamily="18" charset="0"/>
                                      <a:ea typeface="Calibri" panose="020F0502020204030204" pitchFamily="34" charset="0"/>
                                      <a:cs typeface="Times New Roman" panose="02020603050405020304" pitchFamily="18" charset="0"/>
                                    </a:rPr>
                                    <m:t>𝜑</m:t>
                                  </m:r>
                                </m:e>
                              </m:func>
                            </m:e>
                          </m:eqArr>
                        </m:e>
                      </m:d>
                    </m:oMath>
                  </m:oMathPara>
                </a14:m>
                <a:endParaRPr lang="en-US" dirty="0"/>
              </a:p>
            </p:txBody>
          </p:sp>
        </mc:Choice>
        <mc:Fallback xmlns="">
          <p:sp>
            <p:nvSpPr>
              <p:cNvPr id="5" name="TextBox 4">
                <a:extLst>
                  <a:ext uri="{FF2B5EF4-FFF2-40B4-BE49-F238E27FC236}">
                    <a16:creationId xmlns:a16="http://schemas.microsoft.com/office/drawing/2014/main" id="{F3352FBE-18A3-4BB0-AD2A-01E849664B63}"/>
                  </a:ext>
                </a:extLst>
              </p:cNvPr>
              <p:cNvSpPr txBox="1">
                <a:spLocks noRot="1" noChangeAspect="1" noMove="1" noResize="1" noEditPoints="1" noAdjustHandles="1" noChangeArrowheads="1" noChangeShapeType="1" noTextEdit="1"/>
              </p:cNvSpPr>
              <p:nvPr/>
            </p:nvSpPr>
            <p:spPr>
              <a:xfrm>
                <a:off x="8509581" y="3051838"/>
                <a:ext cx="2294539" cy="1944700"/>
              </a:xfrm>
              <a:prstGeom prst="rect">
                <a:avLst/>
              </a:prstGeom>
              <a:blipFill>
                <a:blip r:embed="rId8"/>
                <a:stretch>
                  <a:fillRect/>
                </a:stretch>
              </a:blipFill>
            </p:spPr>
            <p:txBody>
              <a:bodyPr/>
              <a:lstStyle/>
              <a:p>
                <a:r>
                  <a:rPr lang="en-US">
                    <a:noFill/>
                  </a:rPr>
                  <a:t> </a:t>
                </a:r>
              </a:p>
            </p:txBody>
          </p:sp>
        </mc:Fallback>
      </mc:AlternateContent>
      <p:sp>
        <p:nvSpPr>
          <p:cNvPr id="42" name="Rectangle 41">
            <a:extLst>
              <a:ext uri="{FF2B5EF4-FFF2-40B4-BE49-F238E27FC236}">
                <a16:creationId xmlns:a16="http://schemas.microsoft.com/office/drawing/2014/main" id="{C8FF159E-9338-49C4-A6B7-4CBC94382A24}"/>
              </a:ext>
            </a:extLst>
          </p:cNvPr>
          <p:cNvSpPr/>
          <p:nvPr/>
        </p:nvSpPr>
        <p:spPr>
          <a:xfrm>
            <a:off x="8402005" y="2938602"/>
            <a:ext cx="2570787" cy="22099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385BBA4-0E2B-49CE-AF38-5BC7C95666D1}"/>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DDE3B0B-B661-476B-B1D1-BB5EC05C5C7C}"/>
              </a:ext>
            </a:extLst>
          </p:cNvPr>
          <p:cNvSpPr/>
          <p:nvPr/>
        </p:nvSpPr>
        <p:spPr>
          <a:xfrm>
            <a:off x="782673" y="287294"/>
            <a:ext cx="2794163" cy="461665"/>
          </a:xfrm>
          <a:prstGeom prst="rect">
            <a:avLst/>
          </a:prstGeom>
        </p:spPr>
        <p:txBody>
          <a:bodyPr wrap="none">
            <a:spAutoFit/>
          </a:bodyPr>
          <a:lstStyle/>
          <a:p>
            <a:r>
              <a:rPr lang="ro-RO" sz="2400" dirty="0">
                <a:ea typeface="Calibri" panose="020F0502020204030204" pitchFamily="34" charset="0"/>
              </a:rPr>
              <a:t>1.4.1 Legi de mișcare</a:t>
            </a:r>
            <a:endParaRPr lang="en-US" sz="2400" dirty="0"/>
          </a:p>
        </p:txBody>
      </p:sp>
    </p:spTree>
    <p:extLst>
      <p:ext uri="{BB962C8B-B14F-4D97-AF65-F5344CB8AC3E}">
        <p14:creationId xmlns:p14="http://schemas.microsoft.com/office/powerpoint/2010/main" val="275381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4" grpId="0"/>
      <p:bldP spid="35" grpId="0"/>
      <p:bldP spid="36" grpId="0"/>
      <p:bldP spid="37" grpId="0"/>
      <p:bldP spid="39" grpId="0" animBg="1"/>
      <p:bldP spid="40" grpId="0"/>
      <p:bldP spid="41" grpId="0" animBg="1"/>
      <p:bldP spid="5" grpId="0"/>
      <p:bldP spid="4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AD2D4860-EB68-4CE5-95EB-CF473A41ECF4}"/>
                  </a:ext>
                </a:extLst>
              </p:cNvPr>
              <p:cNvSpPr/>
              <p:nvPr/>
            </p:nvSpPr>
            <p:spPr>
              <a:xfrm>
                <a:off x="8831305" y="1238185"/>
                <a:ext cx="1928092" cy="6651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𝑚𝑎𝑥</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𝜋</m:t>
                          </m:r>
                          <m:r>
                            <a:rPr lang="en-US" i="1">
                              <a:latin typeface="Cambria Math" panose="02040503050406030204" pitchFamily="18" charset="0"/>
                            </a:rPr>
                            <m:t>h</m:t>
                          </m:r>
                        </m:num>
                        <m:den>
                          <m:r>
                            <a:rPr lang="en-US" i="0">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𝑢</m:t>
                              </m:r>
                            </m:sub>
                          </m:sSub>
                        </m:den>
                      </m:f>
                      <m:r>
                        <a:rPr lang="en-US" i="0">
                          <a:latin typeface="Cambria Math" panose="02040503050406030204" pitchFamily="18" charset="0"/>
                        </a:rPr>
                        <m:t>∙</m:t>
                      </m:r>
                      <m:r>
                        <a:rPr lang="en-US" i="1">
                          <a:latin typeface="Cambria Math" panose="02040503050406030204" pitchFamily="18" charset="0"/>
                        </a:rPr>
                        <m:t>𝜔</m:t>
                      </m:r>
                      <m:r>
                        <a:rPr lang="ro-RO" b="0" i="1" smtClean="0">
                          <a:latin typeface="Cambria Math" panose="02040503050406030204" pitchFamily="18" charset="0"/>
                        </a:rPr>
                        <m:t> ;</m:t>
                      </m:r>
                      <m:r>
                        <a:rPr lang="en-US" i="0">
                          <a:latin typeface="Cambria Math" panose="02040503050406030204" pitchFamily="18" charset="0"/>
                        </a:rPr>
                        <m:t> </m:t>
                      </m:r>
                    </m:oMath>
                  </m:oMathPara>
                </a14:m>
                <a:endParaRPr lang="en-US" dirty="0"/>
              </a:p>
            </p:txBody>
          </p:sp>
        </mc:Choice>
        <mc:Fallback xmlns="">
          <p:sp>
            <p:nvSpPr>
              <p:cNvPr id="30" name="Rectangle 29">
                <a:extLst>
                  <a:ext uri="{FF2B5EF4-FFF2-40B4-BE49-F238E27FC236}">
                    <a16:creationId xmlns:a16="http://schemas.microsoft.com/office/drawing/2014/main" id="{AD2D4860-EB68-4CE5-95EB-CF473A41ECF4}"/>
                  </a:ext>
                </a:extLst>
              </p:cNvPr>
              <p:cNvSpPr>
                <a:spLocks noRot="1" noChangeAspect="1" noMove="1" noResize="1" noEditPoints="1" noAdjustHandles="1" noChangeArrowheads="1" noChangeShapeType="1" noTextEdit="1"/>
              </p:cNvSpPr>
              <p:nvPr/>
            </p:nvSpPr>
            <p:spPr>
              <a:xfrm>
                <a:off x="8831305" y="1238185"/>
                <a:ext cx="1928092" cy="66511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3505ACDF-262F-4A14-96F8-FA073F7AE470}"/>
                  </a:ext>
                </a:extLst>
              </p:cNvPr>
              <p:cNvSpPr/>
              <p:nvPr/>
            </p:nvSpPr>
            <p:spPr>
              <a:xfrm>
                <a:off x="8831305" y="2140499"/>
                <a:ext cx="1877950" cy="7049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 </m:t>
                          </m:r>
                          <m:r>
                            <a:rPr lang="en-US" i="1">
                              <a:latin typeface="Cambria Math" panose="02040503050406030204" pitchFamily="18" charset="0"/>
                            </a:rPr>
                            <m:t>𝑎</m:t>
                          </m:r>
                        </m:e>
                        <m:sub>
                          <m:r>
                            <a:rPr lang="en-US" i="1">
                              <a:latin typeface="Cambria Math" panose="02040503050406030204" pitchFamily="18" charset="0"/>
                            </a:rPr>
                            <m:t>𝑚𝑎𝑥</m:t>
                          </m:r>
                        </m:sub>
                      </m:sSub>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𝜋</m:t>
                              </m:r>
                            </m:e>
                            <m:sup>
                              <m:r>
                                <a:rPr lang="en-US" i="0">
                                  <a:latin typeface="Cambria Math" panose="02040503050406030204" pitchFamily="18" charset="0"/>
                                </a:rPr>
                                <m:t>2</m:t>
                              </m:r>
                            </m:sup>
                          </m:sSup>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0">
                                  <a:latin typeface="Cambria Math" panose="02040503050406030204" pitchFamily="18" charset="0"/>
                                </a:rPr>
                                <m:t>2</m:t>
                              </m:r>
                              <m:r>
                                <a:rPr lang="en-US" i="1">
                                  <a:latin typeface="Cambria Math" panose="02040503050406030204" pitchFamily="18" charset="0"/>
                                </a:rPr>
                                <m:t>𝜑</m:t>
                              </m:r>
                            </m:e>
                            <m:sub>
                              <m:r>
                                <a:rPr lang="en-US" i="1">
                                  <a:latin typeface="Cambria Math" panose="02040503050406030204" pitchFamily="18" charset="0"/>
                                </a:rPr>
                                <m:t>𝑢</m:t>
                              </m:r>
                            </m:sub>
                            <m:sup>
                              <m:r>
                                <a:rPr lang="en-US" i="0">
                                  <a:latin typeface="Cambria Math" panose="02040503050406030204" pitchFamily="18" charset="0"/>
                                </a:rPr>
                                <m:t>2</m:t>
                              </m:r>
                            </m:sup>
                          </m:sSubSup>
                        </m:den>
                      </m:f>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i="0">
                              <a:latin typeface="Cambria Math" panose="02040503050406030204" pitchFamily="18" charset="0"/>
                            </a:rPr>
                            <m:t>2</m:t>
                          </m:r>
                        </m:sup>
                      </m:sSup>
                    </m:oMath>
                  </m:oMathPara>
                </a14:m>
                <a:endParaRPr lang="en-US" dirty="0"/>
              </a:p>
            </p:txBody>
          </p:sp>
        </mc:Choice>
        <mc:Fallback xmlns="">
          <p:sp>
            <p:nvSpPr>
              <p:cNvPr id="31" name="Rectangle 30">
                <a:extLst>
                  <a:ext uri="{FF2B5EF4-FFF2-40B4-BE49-F238E27FC236}">
                    <a16:creationId xmlns:a16="http://schemas.microsoft.com/office/drawing/2014/main" id="{3505ACDF-262F-4A14-96F8-FA073F7AE470}"/>
                  </a:ext>
                </a:extLst>
              </p:cNvPr>
              <p:cNvSpPr>
                <a:spLocks noRot="1" noChangeAspect="1" noMove="1" noResize="1" noEditPoints="1" noAdjustHandles="1" noChangeArrowheads="1" noChangeShapeType="1" noTextEdit="1"/>
              </p:cNvSpPr>
              <p:nvPr/>
            </p:nvSpPr>
            <p:spPr>
              <a:xfrm>
                <a:off x="8831305" y="2140499"/>
                <a:ext cx="1877950" cy="704937"/>
              </a:xfrm>
              <a:prstGeom prst="rect">
                <a:avLst/>
              </a:prstGeom>
              <a:blipFill>
                <a:blip r:embed="rId4"/>
                <a:stretch>
                  <a:fillRect/>
                </a:stretch>
              </a:blipFill>
            </p:spPr>
            <p:txBody>
              <a:bodyPr/>
              <a:lstStyle/>
              <a:p>
                <a:r>
                  <a:rPr lang="en-US">
                    <a:noFill/>
                  </a:rPr>
                  <a:t> </a:t>
                </a:r>
              </a:p>
            </p:txBody>
          </p:sp>
        </mc:Fallback>
      </mc:AlternateContent>
      <p:graphicFrame>
        <p:nvGraphicFramePr>
          <p:cNvPr id="3" name="Object 2">
            <a:extLst>
              <a:ext uri="{FF2B5EF4-FFF2-40B4-BE49-F238E27FC236}">
                <a16:creationId xmlns:a16="http://schemas.microsoft.com/office/drawing/2014/main" id="{68745416-3916-4B52-83FA-4B89BC7E0666}"/>
              </a:ext>
            </a:extLst>
          </p:cNvPr>
          <p:cNvGraphicFramePr>
            <a:graphicFrameLocks noChangeAspect="1"/>
          </p:cNvGraphicFramePr>
          <p:nvPr>
            <p:extLst>
              <p:ext uri="{D42A27DB-BD31-4B8C-83A1-F6EECF244321}">
                <p14:modId xmlns:p14="http://schemas.microsoft.com/office/powerpoint/2010/main" val="1984289080"/>
              </p:ext>
            </p:extLst>
          </p:nvPr>
        </p:nvGraphicFramePr>
        <p:xfrm>
          <a:off x="470081" y="1086428"/>
          <a:ext cx="4525280" cy="5636753"/>
        </p:xfrm>
        <a:graphic>
          <a:graphicData uri="http://schemas.openxmlformats.org/presentationml/2006/ole">
            <mc:AlternateContent xmlns:mc="http://schemas.openxmlformats.org/markup-compatibility/2006">
              <mc:Choice xmlns:v="urn:schemas-microsoft-com:vml" Requires="v">
                <p:oleObj spid="_x0000_s21506" name="Visio" r:id="rId5" imgW="5920634" imgH="7315390" progId="Visio.Drawing.15">
                  <p:embed/>
                </p:oleObj>
              </mc:Choice>
              <mc:Fallback>
                <p:oleObj name="Visio" r:id="rId5" imgW="5920634" imgH="7315390" progId="Visio.Drawing.15">
                  <p:embed/>
                  <p:pic>
                    <p:nvPicPr>
                      <p:cNvPr id="3" name="Object 2">
                        <a:extLst>
                          <a:ext uri="{FF2B5EF4-FFF2-40B4-BE49-F238E27FC236}">
                            <a16:creationId xmlns:a16="http://schemas.microsoft.com/office/drawing/2014/main" id="{68745416-3916-4B52-83FA-4B89BC7E06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081" y="1086428"/>
                        <a:ext cx="4525280" cy="5636753"/>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4A2C6A3-00E2-4A3A-81ED-51BEE22AAED8}"/>
                  </a:ext>
                </a:extLst>
              </p:cNvPr>
              <p:cNvSpPr txBox="1"/>
              <p:nvPr/>
            </p:nvSpPr>
            <p:spPr>
              <a:xfrm>
                <a:off x="5718311" y="1167069"/>
                <a:ext cx="2294539" cy="19447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ro-RO" i="1">
                                  <a:latin typeface="Cambria Math" panose="02040503050406030204" pitchFamily="18" charset="0"/>
                                  <a:ea typeface="Calibri" panose="020F0502020204030204" pitchFamily="34" charset="0"/>
                                  <a:cs typeface="Times New Roman" panose="02020603050405020304" pitchFamily="18" charset="0"/>
                                </a:rPr>
                              </m:ctrlPr>
                            </m:eqArrPr>
                            <m:e>
                              <m:r>
                                <a:rPr lang="ro-RO" i="1">
                                  <a:latin typeface="Cambria Math" panose="02040503050406030204" pitchFamily="18" charset="0"/>
                                  <a:ea typeface="Calibri" panose="020F0502020204030204" pitchFamily="34" charset="0"/>
                                  <a:cs typeface="Times New Roman" panose="02020603050405020304" pitchFamily="18" charset="0"/>
                                </a:rPr>
                                <m:t>𝑠</m:t>
                              </m:r>
                              <m:r>
                                <a:rPr lang="ro-RO"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h</m:t>
                                  </m:r>
                                </m:num>
                                <m:den>
                                  <m:r>
                                    <a:rPr lang="ro-RO" i="1">
                                      <a:latin typeface="Cambria Math" panose="02040503050406030204" pitchFamily="18" charset="0"/>
                                      <a:ea typeface="Calibri" panose="020F0502020204030204" pitchFamily="34" charset="0"/>
                                      <a:cs typeface="Times New Roman" panose="02020603050405020304" pitchFamily="18" charset="0"/>
                                    </a:rPr>
                                    <m:t>2</m:t>
                                  </m:r>
                                </m:den>
                              </m:f>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r>
                                    <a:rPr lang="ro-RO" i="1">
                                      <a:latin typeface="Cambria Math" panose="02040503050406030204" pitchFamily="18" charset="0"/>
                                      <a:ea typeface="Calibri" panose="020F0502020204030204" pitchFamily="34" charset="0"/>
                                      <a:cs typeface="Times New Roman" panose="02020603050405020304" pitchFamily="18" charset="0"/>
                                    </a:rPr>
                                    <m:t>1−</m:t>
                                  </m:r>
                                  <m:func>
                                    <m:funcPr>
                                      <m:ctrlPr>
                                        <a:rPr lang="en-US"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ro-RO">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𝜋</m:t>
                                          </m:r>
                                        </m:num>
                                        <m:den>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𝑢</m:t>
                                              </m:r>
                                            </m:sub>
                                          </m:sSub>
                                        </m:den>
                                      </m:f>
                                    </m:e>
                                  </m:func>
                                  <m:r>
                                    <a:rPr lang="ro-RO" i="1">
                                      <a:latin typeface="Cambria Math" panose="02040503050406030204" pitchFamily="18" charset="0"/>
                                      <a:ea typeface="Calibri" panose="020F0502020204030204" pitchFamily="34" charset="0"/>
                                      <a:cs typeface="Times New Roman" panose="02020603050405020304" pitchFamily="18" charset="0"/>
                                    </a:rPr>
                                    <m:t>𝜑</m:t>
                                  </m:r>
                                </m:e>
                              </m:d>
                            </m:e>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𝑣</m:t>
                                  </m:r>
                                </m:num>
                                <m:den>
                                  <m:r>
                                    <a:rPr lang="ro-RO" i="1">
                                      <a:latin typeface="Cambria Math" panose="02040503050406030204" pitchFamily="18" charset="0"/>
                                      <a:ea typeface="Calibri" panose="020F0502020204030204" pitchFamily="34" charset="0"/>
                                      <a:cs typeface="Times New Roman" panose="02020603050405020304" pitchFamily="18" charset="0"/>
                                    </a:rPr>
                                    <m:t>𝜔</m:t>
                                  </m:r>
                                </m:den>
                              </m:f>
                              <m:r>
                                <a:rPr lang="ro-RO"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𝜋</m:t>
                                  </m:r>
                                  <m:r>
                                    <a:rPr lang="ro-RO" i="1">
                                      <a:latin typeface="Cambria Math" panose="02040503050406030204" pitchFamily="18" charset="0"/>
                                      <a:ea typeface="Calibri" panose="020F0502020204030204" pitchFamily="34" charset="0"/>
                                      <a:cs typeface="Times New Roman" panose="02020603050405020304" pitchFamily="18" charset="0"/>
                                    </a:rPr>
                                    <m:t>h</m:t>
                                  </m:r>
                                </m:num>
                                <m:den>
                                  <m:r>
                                    <a:rPr lang="ro-RO" i="1">
                                      <a:latin typeface="Cambria Math" panose="02040503050406030204" pitchFamily="18" charset="0"/>
                                      <a:ea typeface="Calibri" panose="020F0502020204030204" pitchFamily="34" charset="0"/>
                                      <a:cs typeface="Times New Roman" panose="02020603050405020304" pitchFamily="18" charset="0"/>
                                    </a:rPr>
                                    <m:t>2</m:t>
                                  </m:r>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𝑢</m:t>
                                      </m:r>
                                    </m:sub>
                                  </m:sSub>
                                </m:den>
                              </m:f>
                              <m:r>
                                <a:rPr lang="ro-RO" i="1">
                                  <a:latin typeface="Cambria Math" panose="02040503050406030204" pitchFamily="18" charset="0"/>
                                  <a:ea typeface="Calibri" panose="020F0502020204030204" pitchFamily="34" charset="0"/>
                                  <a:cs typeface="Times New Roman" panose="02020603050405020304" pitchFamily="18" charset="0"/>
                                </a:rPr>
                                <m:t>∙</m:t>
                              </m:r>
                              <m:func>
                                <m:funcPr>
                                  <m:ctrlPr>
                                    <a:rPr lang="en-US"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ro-RO">
                                      <a:latin typeface="Cambria Math" panose="02040503050406030204" pitchFamily="18" charset="0"/>
                                      <a:ea typeface="Calibri" panose="020F0502020204030204" pitchFamily="34" charset="0"/>
                                      <a:cs typeface="Times New Roman" panose="02020603050405020304" pitchFamily="18" charset="0"/>
                                    </a:rPr>
                                    <m:t>sin</m:t>
                                  </m:r>
                                </m:fName>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𝜋</m:t>
                                      </m:r>
                                    </m:num>
                                    <m:den>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𝑢</m:t>
                                          </m:r>
                                        </m:sub>
                                      </m:sSub>
                                    </m:den>
                                  </m:f>
                                  <m:r>
                                    <a:rPr lang="ro-RO" i="1">
                                      <a:latin typeface="Cambria Math" panose="02040503050406030204" pitchFamily="18" charset="0"/>
                                      <a:ea typeface="Calibri" panose="020F0502020204030204" pitchFamily="34" charset="0"/>
                                      <a:cs typeface="Times New Roman" panose="02020603050405020304" pitchFamily="18" charset="0"/>
                                    </a:rPr>
                                    <m:t>𝜑</m:t>
                                  </m:r>
                                </m:e>
                              </m:func>
                            </m:e>
                            <m:e>
                              <m:f>
                                <m:fPr>
                                  <m:ctrlPr>
                                    <a:rPr lang="en-US" i="1">
                                      <a:latin typeface="Cambria Math" panose="020405030504060302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𝑎</m:t>
                                  </m:r>
                                </m:num>
                                <m:den>
                                  <m:sSup>
                                    <m:sSupPr>
                                      <m:ctrlPr>
                                        <a:rPr lang="en-US" i="1">
                                          <a:latin typeface="Cambria Math" panose="02040503050406030204" pitchFamily="18" charset="0"/>
                                        </a:rPr>
                                      </m:ctrlPr>
                                    </m:sSupPr>
                                    <m:e>
                                      <m:r>
                                        <a:rPr lang="ro-RO" i="1">
                                          <a:latin typeface="Cambria Math" panose="02040503050406030204" pitchFamily="18" charset="0"/>
                                          <a:ea typeface="Calibri" panose="020F0502020204030204" pitchFamily="34" charset="0"/>
                                          <a:cs typeface="Times New Roman" panose="02020603050405020304" pitchFamily="18" charset="0"/>
                                        </a:rPr>
                                        <m:t>𝜔</m:t>
                                      </m:r>
                                    </m:e>
                                    <m:sup>
                                      <m:r>
                                        <a:rPr lang="ro-RO" i="1">
                                          <a:latin typeface="Cambria Math" panose="02040503050406030204" pitchFamily="18" charset="0"/>
                                          <a:ea typeface="Calibri" panose="020F0502020204030204" pitchFamily="34" charset="0"/>
                                          <a:cs typeface="Times New Roman" panose="02020603050405020304" pitchFamily="18" charset="0"/>
                                        </a:rPr>
                                        <m:t>2</m:t>
                                      </m:r>
                                    </m:sup>
                                  </m:sSup>
                                </m:den>
                              </m:f>
                              <m:r>
                                <a:rPr lang="ro-RO"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ro-RO" i="1">
                                          <a:latin typeface="Cambria Math" panose="02040503050406030204" pitchFamily="18" charset="0"/>
                                          <a:ea typeface="Calibri" panose="020F0502020204030204" pitchFamily="34" charset="0"/>
                                          <a:cs typeface="Times New Roman" panose="02020603050405020304" pitchFamily="18" charset="0"/>
                                        </a:rPr>
                                        <m:t>𝜋</m:t>
                                      </m:r>
                                    </m:e>
                                    <m:sup>
                                      <m:r>
                                        <a:rPr lang="ro-RO" i="1">
                                          <a:latin typeface="Cambria Math" panose="02040503050406030204" pitchFamily="18" charset="0"/>
                                          <a:ea typeface="Calibri" panose="020F0502020204030204" pitchFamily="34" charset="0"/>
                                          <a:cs typeface="Times New Roman" panose="02020603050405020304" pitchFamily="18" charset="0"/>
                                        </a:rPr>
                                        <m:t>2</m:t>
                                      </m:r>
                                    </m:sup>
                                  </m:sSup>
                                  <m:r>
                                    <a:rPr lang="ro-RO" i="1">
                                      <a:latin typeface="Cambria Math" panose="02040503050406030204" pitchFamily="18" charset="0"/>
                                      <a:ea typeface="Calibri" panose="020F0502020204030204" pitchFamily="34" charset="0"/>
                                      <a:cs typeface="Times New Roman" panose="02020603050405020304" pitchFamily="18" charset="0"/>
                                    </a:rPr>
                                    <m:t>h</m:t>
                                  </m:r>
                                </m:num>
                                <m:den>
                                  <m:sSubSup>
                                    <m:sSubSupPr>
                                      <m:ctrlPr>
                                        <a:rPr lang="en-US" i="1">
                                          <a:latin typeface="Cambria Math" panose="02040503050406030204" pitchFamily="18" charset="0"/>
                                        </a:rPr>
                                      </m:ctrlPr>
                                    </m:sSubSupPr>
                                    <m:e>
                                      <m:r>
                                        <a:rPr lang="ro-RO" i="1">
                                          <a:latin typeface="Cambria Math" panose="02040503050406030204" pitchFamily="18" charset="0"/>
                                          <a:ea typeface="Calibri" panose="020F0502020204030204" pitchFamily="34" charset="0"/>
                                          <a:cs typeface="Times New Roman" panose="02020603050405020304" pitchFamily="18" charset="0"/>
                                        </a:rPr>
                                        <m:t>2</m:t>
                                      </m:r>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𝑢</m:t>
                                      </m:r>
                                    </m:sub>
                                    <m:sup>
                                      <m:r>
                                        <a:rPr lang="ro-RO" i="1">
                                          <a:latin typeface="Cambria Math" panose="02040503050406030204" pitchFamily="18" charset="0"/>
                                          <a:ea typeface="Calibri" panose="020F0502020204030204" pitchFamily="34" charset="0"/>
                                          <a:cs typeface="Times New Roman" panose="02020603050405020304" pitchFamily="18" charset="0"/>
                                        </a:rPr>
                                        <m:t>2</m:t>
                                      </m:r>
                                    </m:sup>
                                  </m:sSubSup>
                                </m:den>
                              </m:f>
                              <m:r>
                                <a:rPr lang="ro-RO" i="1">
                                  <a:latin typeface="Cambria Math" panose="02040503050406030204" pitchFamily="18" charset="0"/>
                                  <a:ea typeface="Calibri" panose="020F0502020204030204" pitchFamily="34" charset="0"/>
                                  <a:cs typeface="Times New Roman" panose="02020603050405020304" pitchFamily="18" charset="0"/>
                                </a:rPr>
                                <m:t>∙</m:t>
                              </m:r>
                              <m:func>
                                <m:funcPr>
                                  <m:ctrlPr>
                                    <a:rPr lang="en-US" i="1">
                                      <a:latin typeface="Cambria Math" panose="02040503050406030204" pitchFamily="18" charset="0"/>
                                    </a:rPr>
                                  </m:ctrlPr>
                                </m:funcPr>
                                <m:fName>
                                  <m:r>
                                    <m:rPr>
                                      <m:sty m:val="p"/>
                                    </m:rPr>
                                    <a:rPr lang="ro-RO">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i="1">
                                          <a:latin typeface="Cambria Math" panose="02040503050406030204" pitchFamily="18" charset="0"/>
                                        </a:rPr>
                                      </m:ctrlPr>
                                    </m:fPr>
                                    <m:num>
                                      <m:r>
                                        <a:rPr lang="ro-RO" i="1">
                                          <a:latin typeface="Cambria Math" panose="02040503050406030204" pitchFamily="18" charset="0"/>
                                          <a:ea typeface="Calibri" panose="020F0502020204030204" pitchFamily="34" charset="0"/>
                                          <a:cs typeface="Times New Roman" panose="02020603050405020304" pitchFamily="18" charset="0"/>
                                        </a:rPr>
                                        <m:t>𝜋</m:t>
                                      </m:r>
                                    </m:num>
                                    <m:den>
                                      <m:sSub>
                                        <m:sSubPr>
                                          <m:ctrlPr>
                                            <a:rPr lang="en-US" i="1">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𝑢</m:t>
                                          </m:r>
                                        </m:sub>
                                      </m:sSub>
                                    </m:den>
                                  </m:f>
                                  <m:r>
                                    <a:rPr lang="ro-RO" i="1">
                                      <a:latin typeface="Cambria Math" panose="02040503050406030204" pitchFamily="18" charset="0"/>
                                      <a:ea typeface="Calibri" panose="020F0502020204030204" pitchFamily="34" charset="0"/>
                                      <a:cs typeface="Times New Roman" panose="02020603050405020304" pitchFamily="18" charset="0"/>
                                    </a:rPr>
                                    <m:t>𝜑</m:t>
                                  </m:r>
                                </m:e>
                              </m:func>
                            </m:e>
                          </m:eqArr>
                        </m:e>
                      </m:d>
                    </m:oMath>
                  </m:oMathPara>
                </a14:m>
                <a:endParaRPr lang="en-US" dirty="0"/>
              </a:p>
            </p:txBody>
          </p:sp>
        </mc:Choice>
        <mc:Fallback xmlns="">
          <p:sp>
            <p:nvSpPr>
              <p:cNvPr id="35" name="TextBox 34">
                <a:extLst>
                  <a:ext uri="{FF2B5EF4-FFF2-40B4-BE49-F238E27FC236}">
                    <a16:creationId xmlns:a16="http://schemas.microsoft.com/office/drawing/2014/main" id="{B4A2C6A3-00E2-4A3A-81ED-51BEE22AAED8}"/>
                  </a:ext>
                </a:extLst>
              </p:cNvPr>
              <p:cNvSpPr txBox="1">
                <a:spLocks noRot="1" noChangeAspect="1" noMove="1" noResize="1" noEditPoints="1" noAdjustHandles="1" noChangeArrowheads="1" noChangeShapeType="1" noTextEdit="1"/>
              </p:cNvSpPr>
              <p:nvPr/>
            </p:nvSpPr>
            <p:spPr>
              <a:xfrm>
                <a:off x="5718311" y="1167069"/>
                <a:ext cx="2294539" cy="1944700"/>
              </a:xfrm>
              <a:prstGeom prst="rect">
                <a:avLst/>
              </a:prstGeom>
              <a:blipFill>
                <a:blip r:embed="rId7"/>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A3F123B-C261-4350-86E6-588D5F1C2163}"/>
              </a:ext>
            </a:extLst>
          </p:cNvPr>
          <p:cNvSpPr/>
          <p:nvPr/>
        </p:nvSpPr>
        <p:spPr>
          <a:xfrm>
            <a:off x="5718311" y="4316983"/>
            <a:ext cx="6096000" cy="923330"/>
          </a:xfrm>
          <a:prstGeom prst="rect">
            <a:avLst/>
          </a:prstGeom>
        </p:spPr>
        <p:txBody>
          <a:bodyPr>
            <a:spAutoFit/>
          </a:bodyPr>
          <a:lstStyle/>
          <a:p>
            <a:r>
              <a:rPr lang="ro-RO" dirty="0">
                <a:ea typeface="Calibri" panose="020F0502020204030204" pitchFamily="34" charset="0"/>
              </a:rPr>
              <a:t>La începutul și sfârșitul fazelor, există salturi finite ale valorii accelerației, ceea ce poate duce la apariția </a:t>
            </a:r>
            <a:r>
              <a:rPr lang="ro-RO" b="1" i="1" dirty="0">
                <a:ea typeface="Calibri" panose="020F0502020204030204" pitchFamily="34" charset="0"/>
              </a:rPr>
              <a:t>șocurilor moi  </a:t>
            </a:r>
            <a:r>
              <a:rPr lang="ro-RO" dirty="0">
                <a:ea typeface="Calibri" panose="020F0502020204030204" pitchFamily="34" charset="0"/>
              </a:rPr>
              <a:t>în funcționarea mecanismului</a:t>
            </a:r>
            <a:endParaRPr lang="en-US" dirty="0"/>
          </a:p>
        </p:txBody>
      </p:sp>
      <p:cxnSp>
        <p:nvCxnSpPr>
          <p:cNvPr id="10" name="Straight Connector 9">
            <a:extLst>
              <a:ext uri="{FF2B5EF4-FFF2-40B4-BE49-F238E27FC236}">
                <a16:creationId xmlns:a16="http://schemas.microsoft.com/office/drawing/2014/main" id="{44DD84A8-77AC-4F71-A1D9-FF65134D6DD1}"/>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D1C15D7-07A5-4491-839A-D51F7925458A}"/>
              </a:ext>
            </a:extLst>
          </p:cNvPr>
          <p:cNvSpPr/>
          <p:nvPr/>
        </p:nvSpPr>
        <p:spPr>
          <a:xfrm>
            <a:off x="730897" y="754420"/>
            <a:ext cx="4518866" cy="369332"/>
          </a:xfrm>
          <a:prstGeom prst="rect">
            <a:avLst/>
          </a:prstGeom>
        </p:spPr>
        <p:txBody>
          <a:bodyPr wrap="none">
            <a:spAutoFit/>
          </a:bodyPr>
          <a:lstStyle/>
          <a:p>
            <a:r>
              <a:rPr lang="ro-RO" b="1" dirty="0">
                <a:ea typeface="Calibri" panose="020F0502020204030204" pitchFamily="34" charset="0"/>
              </a:rPr>
              <a:t>Legea de mișcare cu accelerație cosinusoidală</a:t>
            </a:r>
            <a:endParaRPr lang="en-US" b="1" dirty="0"/>
          </a:p>
        </p:txBody>
      </p:sp>
      <p:sp>
        <p:nvSpPr>
          <p:cNvPr id="14" name="Rectangle 13">
            <a:extLst>
              <a:ext uri="{FF2B5EF4-FFF2-40B4-BE49-F238E27FC236}">
                <a16:creationId xmlns:a16="http://schemas.microsoft.com/office/drawing/2014/main" id="{151CC776-AD2C-449C-B346-1909B00EABCE}"/>
              </a:ext>
            </a:extLst>
          </p:cNvPr>
          <p:cNvSpPr/>
          <p:nvPr/>
        </p:nvSpPr>
        <p:spPr>
          <a:xfrm>
            <a:off x="782673" y="287294"/>
            <a:ext cx="2794163" cy="461665"/>
          </a:xfrm>
          <a:prstGeom prst="rect">
            <a:avLst/>
          </a:prstGeom>
        </p:spPr>
        <p:txBody>
          <a:bodyPr wrap="none">
            <a:spAutoFit/>
          </a:bodyPr>
          <a:lstStyle/>
          <a:p>
            <a:r>
              <a:rPr lang="ro-RO" sz="2400" dirty="0">
                <a:ea typeface="Calibri" panose="020F0502020204030204" pitchFamily="34" charset="0"/>
              </a:rPr>
              <a:t>1.4.1 Legi de mișcare</a:t>
            </a:r>
            <a:endParaRPr lang="en-US" sz="2400" dirty="0"/>
          </a:p>
        </p:txBody>
      </p:sp>
    </p:spTree>
    <p:extLst>
      <p:ext uri="{BB962C8B-B14F-4D97-AF65-F5344CB8AC3E}">
        <p14:creationId xmlns:p14="http://schemas.microsoft.com/office/powerpoint/2010/main" val="5679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0FF5C8-71D4-4565-9E0C-48F53B7AD29C}"/>
              </a:ext>
            </a:extLst>
          </p:cNvPr>
          <p:cNvSpPr/>
          <p:nvPr/>
        </p:nvSpPr>
        <p:spPr>
          <a:xfrm>
            <a:off x="537186" y="323917"/>
            <a:ext cx="1287532" cy="461665"/>
          </a:xfrm>
          <a:prstGeom prst="rect">
            <a:avLst/>
          </a:prstGeom>
        </p:spPr>
        <p:txBody>
          <a:bodyPr wrap="none">
            <a:spAutoFit/>
          </a:bodyPr>
          <a:lstStyle/>
          <a:p>
            <a:r>
              <a:rPr lang="ro-RO" sz="2400" dirty="0"/>
              <a:t>CUPRINS</a:t>
            </a:r>
            <a:endParaRPr lang="en-US" sz="2400" dirty="0"/>
          </a:p>
        </p:txBody>
      </p:sp>
      <p:sp>
        <p:nvSpPr>
          <p:cNvPr id="25" name="Rectangle 24">
            <a:extLst>
              <a:ext uri="{FF2B5EF4-FFF2-40B4-BE49-F238E27FC236}">
                <a16:creationId xmlns:a16="http://schemas.microsoft.com/office/drawing/2014/main" id="{0182552E-1D1A-403B-AB8C-8994C4CA1A92}"/>
              </a:ext>
            </a:extLst>
          </p:cNvPr>
          <p:cNvSpPr/>
          <p:nvPr/>
        </p:nvSpPr>
        <p:spPr>
          <a:xfrm>
            <a:off x="537186" y="915411"/>
            <a:ext cx="10276951" cy="3539430"/>
          </a:xfrm>
          <a:prstGeom prst="rect">
            <a:avLst/>
          </a:prstGeom>
        </p:spPr>
        <p:txBody>
          <a:bodyPr wrap="square">
            <a:spAutoFit/>
          </a:bodyPr>
          <a:lstStyle/>
          <a:p>
            <a:pPr defTabSz="271463"/>
            <a:r>
              <a:rPr lang="ro-RO" sz="1600" dirty="0"/>
              <a:t>3. </a:t>
            </a:r>
            <a:r>
              <a:rPr lang="ro-RO" sz="1600" dirty="0">
                <a:hlinkClick r:id="rId2" action="ppaction://hlinksldjump"/>
              </a:rPr>
              <a:t>Noțiuni de dinamica mecanismelor</a:t>
            </a:r>
            <a:endParaRPr lang="en-US" sz="1600" dirty="0"/>
          </a:p>
          <a:p>
            <a:pPr defTabSz="271463"/>
            <a:r>
              <a:rPr lang="ro-RO" sz="1400" dirty="0"/>
              <a:t>	</a:t>
            </a:r>
            <a:r>
              <a:rPr lang="ro-RO" sz="1600" dirty="0"/>
              <a:t>3.1 </a:t>
            </a:r>
            <a:r>
              <a:rPr lang="ro-RO" sz="1600" dirty="0">
                <a:hlinkClick r:id="rId3" action="ppaction://hlinksldjump"/>
              </a:rPr>
              <a:t>Reducerea forțelor și maselor mecanismelor </a:t>
            </a:r>
            <a:endParaRPr lang="ro-RO" sz="1600" dirty="0"/>
          </a:p>
          <a:p>
            <a:pPr defTabSz="271463"/>
            <a:r>
              <a:rPr lang="ro-RO" sz="1600" dirty="0"/>
              <a:t>	3.2 </a:t>
            </a:r>
            <a:r>
              <a:rPr lang="ro-RO" sz="1600" dirty="0">
                <a:hlinkClick r:id="rId4" action="ppaction://hlinksldjump"/>
              </a:rPr>
              <a:t>Echilibrarea mecanismelor plane </a:t>
            </a:r>
            <a:endParaRPr lang="ro-RO" sz="1600" dirty="0"/>
          </a:p>
          <a:p>
            <a:pPr defTabSz="271463"/>
            <a:r>
              <a:rPr lang="ro-RO" sz="1600" dirty="0"/>
              <a:t>		3.2.1 </a:t>
            </a:r>
            <a:r>
              <a:rPr lang="ro-RO" sz="1600" dirty="0">
                <a:hlinkClick r:id="rId5" action="ppaction://hlinksldjump"/>
              </a:rPr>
              <a:t>Echilibrarea mecanismului patrulater </a:t>
            </a:r>
            <a:endParaRPr lang="ro-RO" sz="1600" dirty="0"/>
          </a:p>
          <a:p>
            <a:pPr defTabSz="271463"/>
            <a:r>
              <a:rPr lang="ro-RO" sz="1600" dirty="0"/>
              <a:t>		3.2.2 </a:t>
            </a:r>
            <a:r>
              <a:rPr lang="ro-RO" sz="1600" dirty="0">
                <a:hlinkClick r:id="rId6" action="ppaction://hlinksldjump"/>
              </a:rPr>
              <a:t>Echilibrarea mecanismului manivelă piston </a:t>
            </a:r>
            <a:endParaRPr lang="ro-RO" sz="1600" dirty="0"/>
          </a:p>
          <a:p>
            <a:pPr defTabSz="271463"/>
            <a:r>
              <a:rPr lang="ro-RO" sz="1600" dirty="0"/>
              <a:t>	3.3 </a:t>
            </a:r>
            <a:r>
              <a:rPr lang="ro-RO" sz="1600" dirty="0">
                <a:hlinkClick r:id="rId7" action="ppaction://hlinksldjump"/>
              </a:rPr>
              <a:t>Echilibrarea rotorilor</a:t>
            </a:r>
            <a:endParaRPr lang="ro-RO" sz="1600" dirty="0"/>
          </a:p>
          <a:p>
            <a:pPr defTabSz="271463"/>
            <a:r>
              <a:rPr lang="ro-RO" sz="1600" dirty="0"/>
              <a:t>		3.3.1 </a:t>
            </a:r>
            <a:r>
              <a:rPr lang="ro-RO" sz="1600" dirty="0">
                <a:hlinkClick r:id="rId8" action="ppaction://hlinksldjump"/>
              </a:rPr>
              <a:t>Echilibrarea statică prin proiectare</a:t>
            </a:r>
            <a:endParaRPr lang="ro-RO" sz="1600" dirty="0"/>
          </a:p>
          <a:p>
            <a:pPr defTabSz="271463"/>
            <a:r>
              <a:rPr lang="ro-RO" sz="1600" dirty="0"/>
              <a:t>		3.3.2 </a:t>
            </a:r>
            <a:r>
              <a:rPr lang="ro-RO" sz="1600" dirty="0">
                <a:hlinkClick r:id="rId9" action="ppaction://hlinksldjump"/>
              </a:rPr>
              <a:t>Echilibrarea dinamică prin proiectare</a:t>
            </a:r>
            <a:endParaRPr lang="ro-RO" sz="1600" dirty="0"/>
          </a:p>
          <a:p>
            <a:pPr defTabSz="271463"/>
            <a:r>
              <a:rPr lang="ro-RO" sz="1600" dirty="0"/>
              <a:t>		3.3.3 </a:t>
            </a:r>
            <a:r>
              <a:rPr lang="ro-RO" sz="1600" dirty="0">
                <a:hlinkClick r:id="rId10" action="ppaction://hlinksldjump"/>
              </a:rPr>
              <a:t>Echilibrarea statică experimentală</a:t>
            </a:r>
            <a:endParaRPr lang="ro-RO" sz="1600" dirty="0"/>
          </a:p>
          <a:p>
            <a:pPr defTabSz="271463"/>
            <a:r>
              <a:rPr lang="ro-RO" sz="1600" dirty="0"/>
              <a:t>		3.3.4 </a:t>
            </a:r>
            <a:r>
              <a:rPr lang="ro-RO" sz="1600" dirty="0">
                <a:hlinkClick r:id="rId11" action="ppaction://hlinksldjump"/>
              </a:rPr>
              <a:t>Echilibrarea dinamică experimentală. Regimuri de echilibrare</a:t>
            </a:r>
            <a:endParaRPr lang="ro-RO" sz="1600" dirty="0"/>
          </a:p>
          <a:p>
            <a:pPr defTabSz="271463"/>
            <a:r>
              <a:rPr lang="ro-RO" sz="1600" dirty="0"/>
              <a:t>	3.4 </a:t>
            </a:r>
            <a:r>
              <a:rPr lang="ro-RO" sz="1600" dirty="0">
                <a:hlinkClick r:id="rId12" action="ppaction://hlinksldjump"/>
              </a:rPr>
              <a:t>Mișcarea mecanismelor sub acțiunea forțelor exterioare</a:t>
            </a:r>
            <a:endParaRPr lang="ro-RO" sz="1600" dirty="0"/>
          </a:p>
          <a:p>
            <a:pPr defTabSz="271463"/>
            <a:r>
              <a:rPr lang="ro-RO" sz="1600" dirty="0"/>
              <a:t>		3.4.1 </a:t>
            </a:r>
            <a:r>
              <a:rPr lang="ro-RO" sz="1600" dirty="0">
                <a:hlinkClick r:id="rId12" action="ppaction://hlinksldjump"/>
              </a:rPr>
              <a:t>Fazele mișcării mecanismelor</a:t>
            </a:r>
            <a:endParaRPr lang="ro-RO" sz="1600" dirty="0"/>
          </a:p>
          <a:p>
            <a:pPr defTabSz="271463"/>
            <a:r>
              <a:rPr lang="ro-RO" sz="1600" dirty="0"/>
              <a:t>		3.4.2 </a:t>
            </a:r>
            <a:r>
              <a:rPr lang="ro-RO" sz="1600" dirty="0">
                <a:hlinkClick r:id="rId13" action="ppaction://hlinksldjump"/>
              </a:rPr>
              <a:t>Ecuații de mișcare</a:t>
            </a:r>
            <a:endParaRPr lang="ro-RO" sz="1600" dirty="0"/>
          </a:p>
          <a:p>
            <a:pPr defTabSz="271463"/>
            <a:r>
              <a:rPr lang="ro-RO" sz="1600" dirty="0"/>
              <a:t> 		3.4.3 </a:t>
            </a:r>
            <a:r>
              <a:rPr lang="ro-RO" sz="1600" dirty="0">
                <a:hlinkClick r:id="rId14" action="ppaction://hlinksldjump"/>
              </a:rPr>
              <a:t>Randamentul mecanismelor</a:t>
            </a:r>
            <a:endParaRPr lang="en-US" sz="1600" dirty="0"/>
          </a:p>
        </p:txBody>
      </p:sp>
      <p:cxnSp>
        <p:nvCxnSpPr>
          <p:cNvPr id="5" name="Straight Connector 4">
            <a:extLst>
              <a:ext uri="{FF2B5EF4-FFF2-40B4-BE49-F238E27FC236}">
                <a16:creationId xmlns:a16="http://schemas.microsoft.com/office/drawing/2014/main" id="{CB3BFFFA-8D6B-4244-94F6-265C5E5DA64C}"/>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834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17BFCB-6D47-40B3-B58B-340EE05269D5}"/>
              </a:ext>
            </a:extLst>
          </p:cNvPr>
          <p:cNvSpPr/>
          <p:nvPr/>
        </p:nvSpPr>
        <p:spPr>
          <a:xfrm>
            <a:off x="685339" y="786422"/>
            <a:ext cx="4300408" cy="369332"/>
          </a:xfrm>
          <a:prstGeom prst="rect">
            <a:avLst/>
          </a:prstGeom>
        </p:spPr>
        <p:txBody>
          <a:bodyPr wrap="none">
            <a:spAutoFit/>
          </a:bodyPr>
          <a:lstStyle/>
          <a:p>
            <a:r>
              <a:rPr lang="ro-RO" b="1" dirty="0">
                <a:ea typeface="Calibri" panose="020F0502020204030204" pitchFamily="34" charset="0"/>
              </a:rPr>
              <a:t>Legea de mișcare cu accelerație sinusoidală</a:t>
            </a:r>
            <a:endParaRPr lang="en-US" b="1" dirty="0"/>
          </a:p>
        </p:txBody>
      </p:sp>
      <p:sp>
        <p:nvSpPr>
          <p:cNvPr id="7" name="Rectangle 6">
            <a:extLst>
              <a:ext uri="{FF2B5EF4-FFF2-40B4-BE49-F238E27FC236}">
                <a16:creationId xmlns:a16="http://schemas.microsoft.com/office/drawing/2014/main" id="{70AFB30F-5494-4BDD-9CEE-F5B61D67C03C}"/>
              </a:ext>
            </a:extLst>
          </p:cNvPr>
          <p:cNvSpPr/>
          <p:nvPr/>
        </p:nvSpPr>
        <p:spPr>
          <a:xfrm>
            <a:off x="752209" y="1282260"/>
            <a:ext cx="9362533" cy="369332"/>
          </a:xfrm>
          <a:prstGeom prst="rect">
            <a:avLst/>
          </a:prstGeom>
        </p:spPr>
        <p:txBody>
          <a:bodyPr wrap="square">
            <a:spAutoFit/>
          </a:bodyPr>
          <a:lstStyle/>
          <a:p>
            <a:r>
              <a:rPr lang="en-US" dirty="0">
                <a:ea typeface="Calibri" panose="020F0502020204030204" pitchFamily="34" charset="0"/>
              </a:rPr>
              <a:t>P</a:t>
            </a:r>
            <a:r>
              <a:rPr lang="ro-RO" dirty="0" err="1">
                <a:ea typeface="Calibri" panose="020F0502020204030204" pitchFamily="34" charset="0"/>
              </a:rPr>
              <a:t>erioada</a:t>
            </a:r>
            <a:r>
              <a:rPr lang="ro-RO" dirty="0">
                <a:ea typeface="Calibri" panose="020F0502020204030204" pitchFamily="34" charset="0"/>
              </a:rPr>
              <a:t> de variație a accelerației este egală cu faza activă (urcare sau coborâre)</a:t>
            </a:r>
            <a:endParaRPr lang="en-US"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36C632D-FE47-459B-899A-4E0F172F5AA1}"/>
                  </a:ext>
                </a:extLst>
              </p:cNvPr>
              <p:cNvSpPr/>
              <p:nvPr/>
            </p:nvSpPr>
            <p:spPr>
              <a:xfrm>
                <a:off x="671547" y="2016166"/>
                <a:ext cx="2711576" cy="369332"/>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𝑠</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r>
                            <a:rPr lang="en-US" i="1">
                              <a:latin typeface="Cambria Math" panose="02040503050406030204" pitchFamily="18" charset="0"/>
                            </a:rPr>
                            <m:t>𝑘</m:t>
                          </m:r>
                          <m:r>
                            <a:rPr lang="en-US" i="1">
                              <a:latin typeface="Cambria Math" panose="02040503050406030204" pitchFamily="18" charset="0"/>
                            </a:rPr>
                            <m:t>𝜑</m:t>
                          </m:r>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2</m:t>
                          </m:r>
                        </m:sub>
                      </m:sSub>
                      <m:r>
                        <a:rPr lang="en-US" i="1">
                          <a:latin typeface="Cambria Math" panose="02040503050406030204" pitchFamily="18" charset="0"/>
                        </a:rPr>
                        <m:t>𝜑</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3</m:t>
                          </m:r>
                        </m:sub>
                      </m:sSub>
                    </m:oMath>
                  </m:oMathPara>
                </a14:m>
                <a:endParaRPr lang="en-US" dirty="0"/>
              </a:p>
            </p:txBody>
          </p:sp>
        </mc:Choice>
        <mc:Fallback xmlns="">
          <p:sp>
            <p:nvSpPr>
              <p:cNvPr id="8" name="Rectangle 7">
                <a:extLst>
                  <a:ext uri="{FF2B5EF4-FFF2-40B4-BE49-F238E27FC236}">
                    <a16:creationId xmlns:a16="http://schemas.microsoft.com/office/drawing/2014/main" id="{636C632D-FE47-459B-899A-4E0F172F5AA1}"/>
                  </a:ext>
                </a:extLst>
              </p:cNvPr>
              <p:cNvSpPr>
                <a:spLocks noRot="1" noChangeAspect="1" noMove="1" noResize="1" noEditPoints="1" noAdjustHandles="1" noChangeArrowheads="1" noChangeShapeType="1" noTextEdit="1"/>
              </p:cNvSpPr>
              <p:nvPr/>
            </p:nvSpPr>
            <p:spPr>
              <a:xfrm>
                <a:off x="671547" y="2016166"/>
                <a:ext cx="2711576" cy="369332"/>
              </a:xfrm>
              <a:prstGeom prst="rect">
                <a:avLst/>
              </a:prstGeom>
              <a:blipFill>
                <a:blip r:embed="rId2"/>
                <a:stretch>
                  <a:fillRect b="-1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932F526-64B8-494B-8235-19AA7FB4758D}"/>
                  </a:ext>
                </a:extLst>
              </p:cNvPr>
              <p:cNvSpPr/>
              <p:nvPr/>
            </p:nvSpPr>
            <p:spPr>
              <a:xfrm>
                <a:off x="671547" y="2517609"/>
                <a:ext cx="2265620" cy="567143"/>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𝑣</m:t>
                          </m:r>
                        </m:num>
                        <m:den>
                          <m:r>
                            <a:rPr lang="en-US" i="1">
                              <a:latin typeface="Cambria Math" panose="02040503050406030204" pitchFamily="18" charset="0"/>
                            </a:rPr>
                            <m:t>𝜔</m:t>
                          </m:r>
                        </m:den>
                      </m:f>
                      <m:r>
                        <a:rPr lang="en-US" i="0">
                          <a:latin typeface="Cambria Math" panose="02040503050406030204" pitchFamily="18" charset="0"/>
                        </a:rPr>
                        <m:t>=</m:t>
                      </m:r>
                      <m:r>
                        <a:rPr lang="en-US" i="1">
                          <a:latin typeface="Cambria Math" panose="02040503050406030204" pitchFamily="18" charset="0"/>
                        </a:rPr>
                        <m:t>𝑘</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1">
                              <a:latin typeface="Cambria Math" panose="02040503050406030204" pitchFamily="18" charset="0"/>
                            </a:rPr>
                            <m:t>𝑘</m:t>
                          </m:r>
                          <m:r>
                            <a:rPr lang="en-US" i="1">
                              <a:latin typeface="Cambria Math" panose="02040503050406030204" pitchFamily="18" charset="0"/>
                            </a:rPr>
                            <m:t>𝜑</m:t>
                          </m:r>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2</m:t>
                          </m:r>
                        </m:sub>
                      </m:sSub>
                    </m:oMath>
                  </m:oMathPara>
                </a14:m>
                <a:endParaRPr lang="en-US" dirty="0"/>
              </a:p>
            </p:txBody>
          </p:sp>
        </mc:Choice>
        <mc:Fallback xmlns="">
          <p:sp>
            <p:nvSpPr>
              <p:cNvPr id="9" name="Rectangle 8">
                <a:extLst>
                  <a:ext uri="{FF2B5EF4-FFF2-40B4-BE49-F238E27FC236}">
                    <a16:creationId xmlns:a16="http://schemas.microsoft.com/office/drawing/2014/main" id="{A932F526-64B8-494B-8235-19AA7FB4758D}"/>
                  </a:ext>
                </a:extLst>
              </p:cNvPr>
              <p:cNvSpPr>
                <a:spLocks noRot="1" noChangeAspect="1" noMove="1" noResize="1" noEditPoints="1" noAdjustHandles="1" noChangeArrowheads="1" noChangeShapeType="1" noTextEdit="1"/>
              </p:cNvSpPr>
              <p:nvPr/>
            </p:nvSpPr>
            <p:spPr>
              <a:xfrm>
                <a:off x="671547" y="2517609"/>
                <a:ext cx="2265620" cy="56714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32EEAA0-6417-4B9A-88DD-8E5C2964A0FA}"/>
                  </a:ext>
                </a:extLst>
              </p:cNvPr>
              <p:cNvSpPr/>
              <p:nvPr/>
            </p:nvSpPr>
            <p:spPr>
              <a:xfrm>
                <a:off x="671547" y="3216863"/>
                <a:ext cx="2124556" cy="566694"/>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𝑎</m:t>
                          </m:r>
                        </m:num>
                        <m:den>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i="0">
                                  <a:latin typeface="Cambria Math" panose="02040503050406030204" pitchFamily="18" charset="0"/>
                                </a:rPr>
                                <m:t>2</m:t>
                              </m:r>
                            </m:sup>
                          </m:sSup>
                        </m:den>
                      </m:f>
                      <m:r>
                        <a:rPr lang="en-US" i="0">
                          <a:latin typeface="Cambria Math" panose="02040503050406030204" pitchFamily="18" charset="0"/>
                        </a:rPr>
                        <m:t>=−</m:t>
                      </m:r>
                      <m:sSub>
                        <m:sSubPr>
                          <m:ctrlPr>
                            <a:rPr lang="en-US" i="1">
                              <a:latin typeface="Cambria Math" panose="02040503050406030204" pitchFamily="18" charset="0"/>
                            </a:rPr>
                          </m:ctrlPr>
                        </m:sSubPr>
                        <m:e>
                          <m:sSup>
                            <m:sSupPr>
                              <m:ctrlPr>
                                <a:rPr lang="en-US" i="1">
                                  <a:latin typeface="Cambria Math" panose="02040503050406030204" pitchFamily="18" charset="0"/>
                                </a:rPr>
                              </m:ctrlPr>
                            </m:sSupPr>
                            <m:e>
                              <m:r>
                                <a:rPr lang="en-US" i="1">
                                  <a:latin typeface="Cambria Math" panose="02040503050406030204" pitchFamily="18" charset="0"/>
                                </a:rPr>
                                <m:t>𝑘</m:t>
                              </m:r>
                            </m:e>
                            <m:sup>
                              <m:r>
                                <a:rPr lang="en-US" i="0">
                                  <a:latin typeface="Cambria Math" panose="02040503050406030204" pitchFamily="18" charset="0"/>
                                </a:rPr>
                                <m:t>2</m:t>
                              </m:r>
                            </m:sup>
                          </m:sSup>
                          <m:r>
                            <a:rPr lang="en-US" i="1">
                              <a:latin typeface="Cambria Math" panose="02040503050406030204" pitchFamily="18" charset="0"/>
                            </a:rPr>
                            <m:t>𝐶</m:t>
                          </m:r>
                        </m:e>
                        <m:sub>
                          <m:r>
                            <a:rPr lang="en-US" i="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r>
                            <a:rPr lang="en-US" i="1">
                              <a:latin typeface="Cambria Math" panose="02040503050406030204" pitchFamily="18" charset="0"/>
                            </a:rPr>
                            <m:t>𝑘</m:t>
                          </m:r>
                          <m:r>
                            <a:rPr lang="en-US" i="1">
                              <a:latin typeface="Cambria Math" panose="02040503050406030204" pitchFamily="18" charset="0"/>
                            </a:rPr>
                            <m:t>𝜑</m:t>
                          </m:r>
                        </m:e>
                      </m:func>
                    </m:oMath>
                  </m:oMathPara>
                </a14:m>
                <a:endParaRPr lang="en-US" dirty="0"/>
              </a:p>
            </p:txBody>
          </p:sp>
        </mc:Choice>
        <mc:Fallback xmlns="">
          <p:sp>
            <p:nvSpPr>
              <p:cNvPr id="10" name="Rectangle 9">
                <a:extLst>
                  <a:ext uri="{FF2B5EF4-FFF2-40B4-BE49-F238E27FC236}">
                    <a16:creationId xmlns:a16="http://schemas.microsoft.com/office/drawing/2014/main" id="{432EEAA0-6417-4B9A-88DD-8E5C2964A0FA}"/>
                  </a:ext>
                </a:extLst>
              </p:cNvPr>
              <p:cNvSpPr>
                <a:spLocks noRot="1" noChangeAspect="1" noMove="1" noResize="1" noEditPoints="1" noAdjustHandles="1" noChangeArrowheads="1" noChangeShapeType="1" noTextEdit="1"/>
              </p:cNvSpPr>
              <p:nvPr/>
            </p:nvSpPr>
            <p:spPr>
              <a:xfrm>
                <a:off x="671547" y="3216863"/>
                <a:ext cx="2124556" cy="566694"/>
              </a:xfrm>
              <a:prstGeom prst="rect">
                <a:avLst/>
              </a:prstGeom>
              <a:blipFill>
                <a:blip r:embed="rId4"/>
                <a:stretch>
                  <a:fillRect/>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F6805A65-785F-49D3-AD15-4BB70831FC49}"/>
              </a:ext>
            </a:extLst>
          </p:cNvPr>
          <p:cNvSpPr txBox="1"/>
          <p:nvPr/>
        </p:nvSpPr>
        <p:spPr>
          <a:xfrm>
            <a:off x="573648" y="4482363"/>
            <a:ext cx="1619289" cy="369332"/>
          </a:xfrm>
          <a:prstGeom prst="rect">
            <a:avLst/>
          </a:prstGeom>
          <a:noFill/>
        </p:spPr>
        <p:txBody>
          <a:bodyPr wrap="none" rtlCol="0">
            <a:spAutoFit/>
          </a:bodyPr>
          <a:lstStyle/>
          <a:p>
            <a:r>
              <a:rPr lang="ro-RO" dirty="0" err="1"/>
              <a:t>Inceputul</a:t>
            </a:r>
            <a:r>
              <a:rPr lang="ro-RO" dirty="0"/>
              <a:t> fazei:</a:t>
            </a:r>
            <a:endParaRPr lang="en-US" dirty="0"/>
          </a:p>
        </p:txBody>
      </p:sp>
      <p:sp>
        <p:nvSpPr>
          <p:cNvPr id="12" name="Rectangle 11">
            <a:extLst>
              <a:ext uri="{FF2B5EF4-FFF2-40B4-BE49-F238E27FC236}">
                <a16:creationId xmlns:a16="http://schemas.microsoft.com/office/drawing/2014/main" id="{B509B1EC-24AB-44DA-94A7-247BA91D40B5}"/>
              </a:ext>
            </a:extLst>
          </p:cNvPr>
          <p:cNvSpPr/>
          <p:nvPr/>
        </p:nvSpPr>
        <p:spPr>
          <a:xfrm>
            <a:off x="663121" y="5495346"/>
            <a:ext cx="1349985" cy="369332"/>
          </a:xfrm>
          <a:prstGeom prst="rect">
            <a:avLst/>
          </a:prstGeom>
        </p:spPr>
        <p:txBody>
          <a:bodyPr wrap="none">
            <a:spAutoFit/>
          </a:bodyPr>
          <a:lstStyle/>
          <a:p>
            <a:r>
              <a:rPr lang="ro-RO" dirty="0"/>
              <a:t>Finalul fazei:</a:t>
            </a:r>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5DD1D58-67B8-4384-8B8C-F9F44DA85325}"/>
                  </a:ext>
                </a:extLst>
              </p:cNvPr>
              <p:cNvSpPr txBox="1"/>
              <p:nvPr/>
            </p:nvSpPr>
            <p:spPr>
              <a:xfrm>
                <a:off x="2357458" y="4251118"/>
                <a:ext cx="937308" cy="8842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ro-RO" b="0" i="1" smtClean="0">
                                  <a:latin typeface="Cambria Math" panose="02040503050406030204" pitchFamily="18" charset="0"/>
                                </a:rPr>
                                <m:t>  </m:t>
                              </m:r>
                              <m:r>
                                <a:rPr lang="en-US" i="1">
                                  <a:latin typeface="Cambria Math" panose="02040503050406030204" pitchFamily="18" charset="0"/>
                                </a:rPr>
                                <m:t>𝜑</m:t>
                              </m:r>
                              <m:r>
                                <a:rPr lang="en-US">
                                  <a:latin typeface="Cambria Math" panose="02040503050406030204" pitchFamily="18" charset="0"/>
                                </a:rPr>
                                <m:t>=0</m:t>
                              </m:r>
                              <m:r>
                                <m:rPr>
                                  <m:nor/>
                                </m:rPr>
                                <a:rPr lang="en-US" dirty="0"/>
                                <m:t> </m:t>
                              </m:r>
                            </m:e>
                            <m:e>
                              <m:r>
                                <a:rPr lang="ro-RO" b="0" i="1" dirty="0" smtClean="0">
                                  <a:latin typeface="Cambria Math" panose="02040503050406030204" pitchFamily="18" charset="0"/>
                                </a:rPr>
                                <m:t> </m:t>
                              </m:r>
                              <m:r>
                                <a:rPr lang="en-US" i="1">
                                  <a:latin typeface="Cambria Math" panose="02040503050406030204" pitchFamily="18" charset="0"/>
                                </a:rPr>
                                <m:t>𝑠</m:t>
                              </m:r>
                              <m:r>
                                <a:rPr lang="en-US">
                                  <a:latin typeface="Cambria Math" panose="02040503050406030204" pitchFamily="18" charset="0"/>
                                </a:rPr>
                                <m:t>=0</m:t>
                              </m:r>
                            </m:e>
                            <m:e>
                              <m:r>
                                <m:rPr>
                                  <m:sty m:val="p"/>
                                </m:rPr>
                                <a:rPr lang="ro-RO" b="0" i="0" smtClean="0">
                                  <a:latin typeface="Cambria Math" panose="02040503050406030204" pitchFamily="18" charset="0"/>
                                </a:rPr>
                                <m:t>v</m:t>
                              </m:r>
                              <m:r>
                                <a:rPr lang="ro-RO" b="0" i="0" smtClean="0">
                                  <a:latin typeface="Cambria Math" panose="02040503050406030204" pitchFamily="18" charset="0"/>
                                </a:rPr>
                                <m:t>=0</m:t>
                              </m:r>
                              <m:r>
                                <m:rPr>
                                  <m:nor/>
                                </m:rPr>
                                <a:rPr lang="en-US" dirty="0"/>
                                <m:t> </m:t>
                              </m:r>
                            </m:e>
                          </m:eqArr>
                        </m:e>
                      </m:d>
                    </m:oMath>
                  </m:oMathPara>
                </a14:m>
                <a:endParaRPr lang="en-US" dirty="0"/>
              </a:p>
            </p:txBody>
          </p:sp>
        </mc:Choice>
        <mc:Fallback xmlns="">
          <p:sp>
            <p:nvSpPr>
              <p:cNvPr id="13" name="TextBox 12">
                <a:extLst>
                  <a:ext uri="{FF2B5EF4-FFF2-40B4-BE49-F238E27FC236}">
                    <a16:creationId xmlns:a16="http://schemas.microsoft.com/office/drawing/2014/main" id="{B5DD1D58-67B8-4384-8B8C-F9F44DA85325}"/>
                  </a:ext>
                </a:extLst>
              </p:cNvPr>
              <p:cNvSpPr txBox="1">
                <a:spLocks noRot="1" noChangeAspect="1" noMove="1" noResize="1" noEditPoints="1" noAdjustHandles="1" noChangeArrowheads="1" noChangeShapeType="1" noTextEdit="1"/>
              </p:cNvSpPr>
              <p:nvPr/>
            </p:nvSpPr>
            <p:spPr>
              <a:xfrm>
                <a:off x="2357458" y="4251118"/>
                <a:ext cx="937308" cy="88428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6595517-4F86-40E3-BF70-68E9EAEF14DA}"/>
                  </a:ext>
                </a:extLst>
              </p:cNvPr>
              <p:cNvSpPr txBox="1"/>
              <p:nvPr/>
            </p:nvSpPr>
            <p:spPr>
              <a:xfrm>
                <a:off x="2357458" y="5433086"/>
                <a:ext cx="1025665" cy="8842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ro-RO" b="0" i="1" smtClean="0">
                                  <a:latin typeface="Cambria Math" panose="02040503050406030204" pitchFamily="18" charset="0"/>
                                </a:rPr>
                                <m:t>  </m:t>
                              </m:r>
                              <m:r>
                                <a:rPr lang="en-US" i="1">
                                  <a:latin typeface="Cambria Math" panose="02040503050406030204" pitchFamily="18" charset="0"/>
                                </a:rPr>
                                <m:t>𝜑</m:t>
                              </m:r>
                              <m:r>
                                <a:rPr lang="en-US">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e>
                            <m:e>
                              <m:r>
                                <a:rPr lang="en-US" i="1">
                                  <a:latin typeface="Cambria Math" panose="02040503050406030204" pitchFamily="18" charset="0"/>
                                </a:rPr>
                                <m:t>𝑠</m:t>
                              </m:r>
                              <m:r>
                                <a:rPr lang="en-US">
                                  <a:latin typeface="Cambria Math" panose="02040503050406030204" pitchFamily="18" charset="0"/>
                                </a:rPr>
                                <m:t>=</m:t>
                              </m:r>
                              <m:r>
                                <m:rPr>
                                  <m:sty m:val="p"/>
                                </m:rPr>
                                <a:rPr lang="ro-RO">
                                  <a:latin typeface="Cambria Math" panose="02040503050406030204" pitchFamily="18" charset="0"/>
                                </a:rPr>
                                <m:t>h</m:t>
                              </m:r>
                            </m:e>
                            <m:e>
                              <m:r>
                                <a:rPr lang="ro-RO" b="0" i="1" smtClean="0">
                                  <a:latin typeface="Cambria Math" panose="02040503050406030204" pitchFamily="18" charset="0"/>
                                </a:rPr>
                                <m:t>𝑣</m:t>
                              </m:r>
                              <m:r>
                                <a:rPr lang="ro-RO" b="0" i="1" smtClean="0">
                                  <a:latin typeface="Cambria Math" panose="02040503050406030204" pitchFamily="18" charset="0"/>
                                </a:rPr>
                                <m:t>=0</m:t>
                              </m:r>
                            </m:e>
                          </m:eqArr>
                        </m:e>
                      </m:d>
                    </m:oMath>
                  </m:oMathPara>
                </a14:m>
                <a:endParaRPr lang="en-US" dirty="0"/>
              </a:p>
            </p:txBody>
          </p:sp>
        </mc:Choice>
        <mc:Fallback xmlns="">
          <p:sp>
            <p:nvSpPr>
              <p:cNvPr id="14" name="TextBox 13">
                <a:extLst>
                  <a:ext uri="{FF2B5EF4-FFF2-40B4-BE49-F238E27FC236}">
                    <a16:creationId xmlns:a16="http://schemas.microsoft.com/office/drawing/2014/main" id="{C6595517-4F86-40E3-BF70-68E9EAEF14DA}"/>
                  </a:ext>
                </a:extLst>
              </p:cNvPr>
              <p:cNvSpPr txBox="1">
                <a:spLocks noRot="1" noChangeAspect="1" noMove="1" noResize="1" noEditPoints="1" noAdjustHandles="1" noChangeArrowheads="1" noChangeShapeType="1" noTextEdit="1"/>
              </p:cNvSpPr>
              <p:nvPr/>
            </p:nvSpPr>
            <p:spPr>
              <a:xfrm>
                <a:off x="2357458" y="5433086"/>
                <a:ext cx="1025665" cy="884281"/>
              </a:xfrm>
              <a:prstGeom prst="rect">
                <a:avLst/>
              </a:prstGeom>
              <a:blipFill>
                <a:blip r:embed="rId6"/>
                <a:stretch>
                  <a:fillRect/>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D748A112-5014-4EE2-9A1C-51FDA4CE4373}"/>
              </a:ext>
            </a:extLst>
          </p:cNvPr>
          <p:cNvCxnSpPr>
            <a:cxnSpLocks/>
          </p:cNvCxnSpPr>
          <p:nvPr/>
        </p:nvCxnSpPr>
        <p:spPr>
          <a:xfrm>
            <a:off x="4685403" y="1921761"/>
            <a:ext cx="0" cy="435607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Arrow: Right 15">
            <a:extLst>
              <a:ext uri="{FF2B5EF4-FFF2-40B4-BE49-F238E27FC236}">
                <a16:creationId xmlns:a16="http://schemas.microsoft.com/office/drawing/2014/main" id="{22354620-3F8E-4DE0-AB3A-548AB30033A8}"/>
              </a:ext>
            </a:extLst>
          </p:cNvPr>
          <p:cNvSpPr/>
          <p:nvPr/>
        </p:nvSpPr>
        <p:spPr>
          <a:xfrm>
            <a:off x="5268884" y="3872623"/>
            <a:ext cx="329182" cy="227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7726866-131D-4D26-825B-7C60DDFBCA14}"/>
                  </a:ext>
                </a:extLst>
              </p:cNvPr>
              <p:cNvSpPr txBox="1"/>
              <p:nvPr/>
            </p:nvSpPr>
            <p:spPr>
              <a:xfrm>
                <a:off x="5956006" y="2957243"/>
                <a:ext cx="1258101" cy="2157835"/>
              </a:xfrm>
              <a:prstGeom prst="rect">
                <a:avLst/>
              </a:prstGeom>
              <a:noFill/>
            </p:spPr>
            <p:txBody>
              <a:bodyPr wrap="non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r>
                                    <a:rPr lang="ro-RO" b="0" i="1" smtClean="0">
                                      <a:latin typeface="Cambria Math" panose="02040503050406030204" pitchFamily="18" charset="0"/>
                                    </a:rPr>
                                    <m:t>  </m:t>
                                  </m:r>
                                  <m:r>
                                    <a:rPr lang="ro-RO" i="1">
                                      <a:latin typeface="Cambria Math" panose="02040503050406030204" pitchFamily="18" charset="0"/>
                                    </a:rPr>
                                    <m:t>𝐶</m:t>
                                  </m:r>
                                </m:e>
                                <m:sub>
                                  <m:r>
                                    <a:rPr lang="ro-RO" i="1">
                                      <a:latin typeface="Cambria Math" panose="02040503050406030204" pitchFamily="18" charset="0"/>
                                    </a:rPr>
                                    <m:t>1</m:t>
                                  </m:r>
                                </m:sub>
                              </m:sSub>
                              <m:r>
                                <a:rPr lang="ro-RO" i="1">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h</m:t>
                                  </m:r>
                                </m:num>
                                <m:den>
                                  <m:r>
                                    <a:rPr lang="ro-RO" i="1">
                                      <a:latin typeface="Cambria Math" panose="02040503050406030204" pitchFamily="18" charset="0"/>
                                    </a:rPr>
                                    <m:t>2</m:t>
                                  </m:r>
                                  <m:r>
                                    <a:rPr lang="ro-RO" i="1" smtClean="0">
                                      <a:latin typeface="Cambria Math" panose="02040503050406030204" pitchFamily="18" charset="0"/>
                                      <a:ea typeface="Cambria Math" panose="02040503050406030204" pitchFamily="18" charset="0"/>
                                    </a:rPr>
                                    <m:t>𝜋</m:t>
                                  </m:r>
                                </m:den>
                              </m:f>
                            </m:e>
                            <m:e>
                              <m:sSub>
                                <m:sSubPr>
                                  <m:ctrlPr>
                                    <a:rPr lang="en-US" i="1">
                                      <a:latin typeface="Cambria Math" panose="02040503050406030204" pitchFamily="18" charset="0"/>
                                    </a:rPr>
                                  </m:ctrlPr>
                                </m:sSubPr>
                                <m:e>
                                  <m:r>
                                    <a:rPr lang="ro-RO" i="1">
                                      <a:latin typeface="Cambria Math" panose="02040503050406030204" pitchFamily="18" charset="0"/>
                                    </a:rPr>
                                    <m:t>𝐶</m:t>
                                  </m:r>
                                </m:e>
                                <m:sub>
                                  <m:r>
                                    <a:rPr lang="ro-RO" i="1">
                                      <a:latin typeface="Cambria Math" panose="02040503050406030204" pitchFamily="18" charset="0"/>
                                    </a:rPr>
                                    <m:t>2</m:t>
                                  </m:r>
                                </m:sub>
                              </m:sSub>
                              <m:r>
                                <a:rPr lang="ro-RO" i="1">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h</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e>
                            <m:e>
                              <m:sSub>
                                <m:sSubPr>
                                  <m:ctrlPr>
                                    <a:rPr lang="en-US" i="1">
                                      <a:latin typeface="Cambria Math" panose="02040503050406030204" pitchFamily="18" charset="0"/>
                                    </a:rPr>
                                  </m:ctrlPr>
                                </m:sSubPr>
                                <m:e>
                                  <m:r>
                                    <a:rPr lang="ro-RO" i="1">
                                      <a:latin typeface="Cambria Math" panose="02040503050406030204" pitchFamily="18" charset="0"/>
                                    </a:rPr>
                                    <m:t>𝐶</m:t>
                                  </m:r>
                                </m:e>
                                <m:sub>
                                  <m:r>
                                    <a:rPr lang="ro-RO" i="1">
                                      <a:latin typeface="Cambria Math" panose="02040503050406030204" pitchFamily="18" charset="0"/>
                                    </a:rPr>
                                    <m:t>3</m:t>
                                  </m:r>
                                </m:sub>
                              </m:sSub>
                              <m:r>
                                <a:rPr lang="ro-RO" i="1">
                                  <a:latin typeface="Cambria Math" panose="02040503050406030204" pitchFamily="18" charset="0"/>
                                </a:rPr>
                                <m:t>=</m:t>
                              </m:r>
                              <m:r>
                                <a:rPr lang="ro-RO" b="0" i="1" smtClean="0">
                                  <a:latin typeface="Cambria Math" panose="02040503050406030204" pitchFamily="18" charset="0"/>
                                </a:rPr>
                                <m:t>0</m:t>
                              </m:r>
                            </m:e>
                            <m:e>
                              <m:r>
                                <a:rPr lang="ro-RO" b="0" i="1" smtClean="0">
                                  <a:latin typeface="Cambria Math" panose="02040503050406030204" pitchFamily="18" charset="0"/>
                                </a:rPr>
                                <m:t> </m:t>
                              </m:r>
                              <m:r>
                                <a:rPr lang="ro-RO" i="1">
                                  <a:latin typeface="Cambria Math" panose="02040503050406030204" pitchFamily="18" charset="0"/>
                                </a:rPr>
                                <m:t>𝑘</m:t>
                              </m:r>
                              <m:r>
                                <a:rPr lang="ro-RO" i="1">
                                  <a:latin typeface="Cambria Math" panose="02040503050406030204" pitchFamily="18" charset="0"/>
                                </a:rPr>
                                <m:t>= </m:t>
                              </m:r>
                              <m:f>
                                <m:fPr>
                                  <m:ctrlPr>
                                    <a:rPr lang="en-US" i="1">
                                      <a:latin typeface="Cambria Math" panose="02040503050406030204" pitchFamily="18" charset="0"/>
                                    </a:rPr>
                                  </m:ctrlPr>
                                </m:fPr>
                                <m:num>
                                  <m:r>
                                    <a:rPr lang="ro-RO" b="0" i="1" smtClean="0">
                                      <a:latin typeface="Cambria Math" panose="02040503050406030204" pitchFamily="18" charset="0"/>
                                    </a:rPr>
                                    <m:t>2</m:t>
                                  </m:r>
                                  <m:r>
                                    <a:rPr lang="ro-RO" i="1">
                                      <a:latin typeface="Cambria Math" panose="02040503050406030204" pitchFamily="18" charset="0"/>
                                    </a:rPr>
                                    <m:t>𝜋</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e>
                          </m:eqArr>
                        </m:e>
                      </m:d>
                    </m:oMath>
                  </m:oMathPara>
                </a14:m>
                <a:endParaRPr lang="en-US" dirty="0"/>
              </a:p>
            </p:txBody>
          </p:sp>
        </mc:Choice>
        <mc:Fallback xmlns="">
          <p:sp>
            <p:nvSpPr>
              <p:cNvPr id="17" name="TextBox 16">
                <a:extLst>
                  <a:ext uri="{FF2B5EF4-FFF2-40B4-BE49-F238E27FC236}">
                    <a16:creationId xmlns:a16="http://schemas.microsoft.com/office/drawing/2014/main" id="{97726866-131D-4D26-825B-7C60DDFBCA14}"/>
                  </a:ext>
                </a:extLst>
              </p:cNvPr>
              <p:cNvSpPr txBox="1">
                <a:spLocks noRot="1" noChangeAspect="1" noMove="1" noResize="1" noEditPoints="1" noAdjustHandles="1" noChangeArrowheads="1" noChangeShapeType="1" noTextEdit="1"/>
              </p:cNvSpPr>
              <p:nvPr/>
            </p:nvSpPr>
            <p:spPr>
              <a:xfrm>
                <a:off x="5956006" y="2957243"/>
                <a:ext cx="1258101" cy="2157835"/>
              </a:xfrm>
              <a:prstGeom prst="rect">
                <a:avLst/>
              </a:prstGeom>
              <a:blipFill>
                <a:blip r:embed="rId7"/>
                <a:stretch>
                  <a:fillRect/>
                </a:stretch>
              </a:blipFill>
            </p:spPr>
            <p:txBody>
              <a:bodyPr/>
              <a:lstStyle/>
              <a:p>
                <a:r>
                  <a:rPr lang="en-US">
                    <a:noFill/>
                  </a:rPr>
                  <a:t> </a:t>
                </a:r>
              </a:p>
            </p:txBody>
          </p:sp>
        </mc:Fallback>
      </mc:AlternateContent>
      <p:sp>
        <p:nvSpPr>
          <p:cNvPr id="18" name="Arrow: Right 17">
            <a:extLst>
              <a:ext uri="{FF2B5EF4-FFF2-40B4-BE49-F238E27FC236}">
                <a16:creationId xmlns:a16="http://schemas.microsoft.com/office/drawing/2014/main" id="{89DAE647-9265-4A8A-B395-45497EC42EA5}"/>
              </a:ext>
            </a:extLst>
          </p:cNvPr>
          <p:cNvSpPr/>
          <p:nvPr/>
        </p:nvSpPr>
        <p:spPr>
          <a:xfrm>
            <a:off x="7847243" y="3922572"/>
            <a:ext cx="329182" cy="227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3B52F0F-7A73-4419-845C-E4645706CF7B}"/>
                  </a:ext>
                </a:extLst>
              </p:cNvPr>
              <p:cNvSpPr txBox="1"/>
              <p:nvPr/>
            </p:nvSpPr>
            <p:spPr>
              <a:xfrm>
                <a:off x="8809561" y="3084752"/>
                <a:ext cx="2701765" cy="1954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smtClean="0">
                                  <a:latin typeface="Cambria Math" panose="02040503050406030204" pitchFamily="18" charset="0"/>
                                </a:rPr>
                              </m:ctrlPr>
                            </m:eqArrPr>
                            <m:e>
                              <m:r>
                                <a:rPr lang="ro-RO" i="1">
                                  <a:latin typeface="Cambria Math" panose="02040503050406030204" pitchFamily="18" charset="0"/>
                                </a:rPr>
                                <m:t>𝑠</m:t>
                              </m:r>
                              <m:r>
                                <a:rPr lang="ro-RO" i="1">
                                  <a:latin typeface="Cambria Math" panose="02040503050406030204" pitchFamily="18" charset="0"/>
                                </a:rPr>
                                <m:t>=</m:t>
                              </m:r>
                              <m:r>
                                <a:rPr lang="ro-RO" i="1">
                                  <a:latin typeface="Cambria Math" panose="02040503050406030204" pitchFamily="18" charset="0"/>
                                </a:rPr>
                                <m:t>h</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ro-RO" i="1">
                                          <a:latin typeface="Cambria Math" panose="02040503050406030204" pitchFamily="18" charset="0"/>
                                        </a:rPr>
                                        <m:t>𝜑</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r>
                                    <a:rPr lang="ro-RO" i="1">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1</m:t>
                                      </m:r>
                                    </m:num>
                                    <m:den>
                                      <m:r>
                                        <a:rPr lang="ro-RO" i="1">
                                          <a:latin typeface="Cambria Math" panose="02040503050406030204" pitchFamily="18" charset="0"/>
                                        </a:rPr>
                                        <m:t>2</m:t>
                                      </m:r>
                                      <m:r>
                                        <a:rPr lang="ro-RO" i="1">
                                          <a:latin typeface="Cambria Math" panose="02040503050406030204" pitchFamily="18" charset="0"/>
                                        </a:rPr>
                                        <m:t>𝜋</m:t>
                                      </m:r>
                                    </m:den>
                                  </m:f>
                                  <m:func>
                                    <m:funcPr>
                                      <m:ctrlPr>
                                        <a:rPr lang="en-US" i="1">
                                          <a:latin typeface="Cambria Math" panose="02040503050406030204" pitchFamily="18" charset="0"/>
                                        </a:rPr>
                                      </m:ctrlPr>
                                    </m:funcPr>
                                    <m:fName>
                                      <m:r>
                                        <m:rPr>
                                          <m:sty m:val="p"/>
                                        </m:rPr>
                                        <a:rPr lang="ro-RO">
                                          <a:latin typeface="Cambria Math" panose="02040503050406030204" pitchFamily="18" charset="0"/>
                                        </a:rPr>
                                        <m:t>sin</m:t>
                                      </m:r>
                                    </m:fName>
                                    <m:e>
                                      <m:f>
                                        <m:fPr>
                                          <m:ctrlPr>
                                            <a:rPr lang="en-US" i="1">
                                              <a:latin typeface="Cambria Math" panose="02040503050406030204" pitchFamily="18" charset="0"/>
                                            </a:rPr>
                                          </m:ctrlPr>
                                        </m:fPr>
                                        <m:num>
                                          <m:r>
                                            <a:rPr lang="ro-RO" i="1">
                                              <a:latin typeface="Cambria Math" panose="02040503050406030204" pitchFamily="18" charset="0"/>
                                            </a:rPr>
                                            <m:t>2</m:t>
                                          </m:r>
                                          <m:r>
                                            <a:rPr lang="ro-RO" i="1">
                                              <a:latin typeface="Cambria Math" panose="02040503050406030204" pitchFamily="18" charset="0"/>
                                            </a:rPr>
                                            <m:t>𝜋</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e>
                                  </m:func>
                                  <m:r>
                                    <a:rPr lang="ro-RO" i="1">
                                      <a:latin typeface="Cambria Math" panose="02040503050406030204" pitchFamily="18" charset="0"/>
                                    </a:rPr>
                                    <m:t>𝜑</m:t>
                                  </m:r>
                                </m:e>
                              </m:d>
                            </m:e>
                            <m:e>
                              <m:f>
                                <m:fPr>
                                  <m:ctrlPr>
                                    <a:rPr lang="en-US" i="1">
                                      <a:latin typeface="Cambria Math" panose="02040503050406030204" pitchFamily="18" charset="0"/>
                                    </a:rPr>
                                  </m:ctrlPr>
                                </m:fPr>
                                <m:num>
                                  <m:r>
                                    <a:rPr lang="ro-RO" i="1">
                                      <a:latin typeface="Cambria Math" panose="02040503050406030204" pitchFamily="18" charset="0"/>
                                    </a:rPr>
                                    <m:t>𝑣</m:t>
                                  </m:r>
                                </m:num>
                                <m:den>
                                  <m:r>
                                    <a:rPr lang="ro-RO" i="1">
                                      <a:latin typeface="Cambria Math" panose="02040503050406030204" pitchFamily="18" charset="0"/>
                                    </a:rPr>
                                    <m:t>𝜔</m:t>
                                  </m:r>
                                </m:den>
                              </m:f>
                              <m:r>
                                <a:rPr lang="ro-RO" i="1">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h</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d>
                                <m:dPr>
                                  <m:ctrlPr>
                                    <a:rPr lang="en-US" i="1">
                                      <a:latin typeface="Cambria Math" panose="02040503050406030204" pitchFamily="18" charset="0"/>
                                    </a:rPr>
                                  </m:ctrlPr>
                                </m:dPr>
                                <m:e>
                                  <m:r>
                                    <a:rPr lang="ro-RO" i="1">
                                      <a:latin typeface="Cambria Math" panose="02040503050406030204" pitchFamily="18" charset="0"/>
                                    </a:rPr>
                                    <m:t>1−</m:t>
                                  </m:r>
                                  <m:func>
                                    <m:funcPr>
                                      <m:ctrlPr>
                                        <a:rPr lang="en-US" i="1">
                                          <a:latin typeface="Cambria Math" panose="02040503050406030204" pitchFamily="18" charset="0"/>
                                        </a:rPr>
                                      </m:ctrlPr>
                                    </m:funcPr>
                                    <m:fName>
                                      <m:r>
                                        <m:rPr>
                                          <m:sty m:val="p"/>
                                        </m:rPr>
                                        <a:rPr lang="ro-RO">
                                          <a:latin typeface="Cambria Math" panose="02040503050406030204" pitchFamily="18" charset="0"/>
                                        </a:rPr>
                                        <m:t>cos</m:t>
                                      </m:r>
                                    </m:fName>
                                    <m:e>
                                      <m:f>
                                        <m:fPr>
                                          <m:ctrlPr>
                                            <a:rPr lang="en-US" i="1">
                                              <a:latin typeface="Cambria Math" panose="02040503050406030204" pitchFamily="18" charset="0"/>
                                            </a:rPr>
                                          </m:ctrlPr>
                                        </m:fPr>
                                        <m:num>
                                          <m:r>
                                            <a:rPr lang="ro-RO" i="1">
                                              <a:latin typeface="Cambria Math" panose="02040503050406030204" pitchFamily="18" charset="0"/>
                                            </a:rPr>
                                            <m:t>2</m:t>
                                          </m:r>
                                          <m:r>
                                            <a:rPr lang="ro-RO" i="1">
                                              <a:latin typeface="Cambria Math" panose="02040503050406030204" pitchFamily="18" charset="0"/>
                                            </a:rPr>
                                            <m:t>𝜋</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r>
                                        <a:rPr lang="ro-RO" i="1">
                                          <a:latin typeface="Cambria Math" panose="02040503050406030204" pitchFamily="18" charset="0"/>
                                        </a:rPr>
                                        <m:t>𝜑</m:t>
                                      </m:r>
                                    </m:e>
                                  </m:func>
                                </m:e>
                              </m:d>
                            </m:e>
                            <m:e>
                              <m:f>
                                <m:fPr>
                                  <m:ctrlPr>
                                    <a:rPr lang="en-US" i="1">
                                      <a:latin typeface="Cambria Math" panose="02040503050406030204" pitchFamily="18" charset="0"/>
                                    </a:rPr>
                                  </m:ctrlPr>
                                </m:fPr>
                                <m:num>
                                  <m:r>
                                    <a:rPr lang="ro-RO" i="1">
                                      <a:latin typeface="Cambria Math" panose="02040503050406030204" pitchFamily="18" charset="0"/>
                                    </a:rPr>
                                    <m:t>𝑎</m:t>
                                  </m:r>
                                </m:num>
                                <m:den>
                                  <m:sSup>
                                    <m:sSupPr>
                                      <m:ctrlPr>
                                        <a:rPr lang="en-US" i="1">
                                          <a:latin typeface="Cambria Math" panose="02040503050406030204" pitchFamily="18" charset="0"/>
                                        </a:rPr>
                                      </m:ctrlPr>
                                    </m:sSupPr>
                                    <m:e>
                                      <m:r>
                                        <a:rPr lang="ro-RO" i="1">
                                          <a:latin typeface="Cambria Math" panose="02040503050406030204" pitchFamily="18" charset="0"/>
                                        </a:rPr>
                                        <m:t>𝜔</m:t>
                                      </m:r>
                                    </m:e>
                                    <m:sup>
                                      <m:r>
                                        <a:rPr lang="ro-RO" i="1">
                                          <a:latin typeface="Cambria Math" panose="02040503050406030204" pitchFamily="18" charset="0"/>
                                        </a:rPr>
                                        <m:t>2</m:t>
                                      </m:r>
                                    </m:sup>
                                  </m:sSup>
                                </m:den>
                              </m:f>
                              <m:r>
                                <a:rPr lang="ro-RO" i="1">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2</m:t>
                                  </m:r>
                                  <m:r>
                                    <a:rPr lang="ro-RO" i="1">
                                      <a:latin typeface="Cambria Math" panose="02040503050406030204" pitchFamily="18" charset="0"/>
                                    </a:rPr>
                                    <m:t>𝜋</m:t>
                                  </m:r>
                                  <m:r>
                                    <a:rPr lang="ro-RO" i="1">
                                      <a:latin typeface="Cambria Math" panose="02040503050406030204" pitchFamily="18" charset="0"/>
                                    </a:rPr>
                                    <m:t>h</m:t>
                                  </m:r>
                                </m:num>
                                <m:den>
                                  <m:sSubSup>
                                    <m:sSubSupPr>
                                      <m:ctrlPr>
                                        <a:rPr lang="en-US" i="1">
                                          <a:latin typeface="Cambria Math" panose="02040503050406030204" pitchFamily="18" charset="0"/>
                                        </a:rPr>
                                      </m:ctrlPr>
                                    </m:sSubSupPr>
                                    <m:e>
                                      <m:r>
                                        <a:rPr lang="ro-RO" i="1">
                                          <a:latin typeface="Cambria Math" panose="02040503050406030204" pitchFamily="18" charset="0"/>
                                        </a:rPr>
                                        <m:t>𝜑</m:t>
                                      </m:r>
                                    </m:e>
                                    <m:sub>
                                      <m:r>
                                        <a:rPr lang="ro-RO" i="1">
                                          <a:latin typeface="Cambria Math" panose="02040503050406030204" pitchFamily="18" charset="0"/>
                                        </a:rPr>
                                        <m:t>𝑢</m:t>
                                      </m:r>
                                    </m:sub>
                                    <m:sup>
                                      <m:r>
                                        <a:rPr lang="ro-RO" i="1">
                                          <a:latin typeface="Cambria Math" panose="02040503050406030204" pitchFamily="18" charset="0"/>
                                        </a:rPr>
                                        <m:t>2</m:t>
                                      </m:r>
                                    </m:sup>
                                  </m:sSubSup>
                                </m:den>
                              </m:f>
                              <m:r>
                                <a:rPr lang="ro-RO" i="1">
                                  <a:latin typeface="Cambria Math" panose="02040503050406030204" pitchFamily="18" charset="0"/>
                                </a:rPr>
                                <m:t>∙</m:t>
                              </m:r>
                              <m:func>
                                <m:funcPr>
                                  <m:ctrlPr>
                                    <a:rPr lang="en-US" i="1">
                                      <a:latin typeface="Cambria Math" panose="02040503050406030204" pitchFamily="18" charset="0"/>
                                    </a:rPr>
                                  </m:ctrlPr>
                                </m:funcPr>
                                <m:fName>
                                  <m:r>
                                    <m:rPr>
                                      <m:sty m:val="p"/>
                                    </m:rPr>
                                    <a:rPr lang="ro-RO">
                                      <a:latin typeface="Cambria Math" panose="02040503050406030204" pitchFamily="18" charset="0"/>
                                    </a:rPr>
                                    <m:t>sin</m:t>
                                  </m:r>
                                </m:fName>
                                <m:e>
                                  <m:f>
                                    <m:fPr>
                                      <m:ctrlPr>
                                        <a:rPr lang="en-US" i="1">
                                          <a:latin typeface="Cambria Math" panose="02040503050406030204" pitchFamily="18" charset="0"/>
                                        </a:rPr>
                                      </m:ctrlPr>
                                    </m:fPr>
                                    <m:num>
                                      <m:r>
                                        <a:rPr lang="ro-RO" i="1">
                                          <a:latin typeface="Cambria Math" panose="02040503050406030204" pitchFamily="18" charset="0"/>
                                        </a:rPr>
                                        <m:t>2</m:t>
                                      </m:r>
                                      <m:r>
                                        <a:rPr lang="ro-RO" i="1">
                                          <a:latin typeface="Cambria Math" panose="02040503050406030204" pitchFamily="18" charset="0"/>
                                        </a:rPr>
                                        <m:t>𝜋</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r>
                                    <a:rPr lang="ro-RO" i="1">
                                      <a:latin typeface="Cambria Math" panose="02040503050406030204" pitchFamily="18" charset="0"/>
                                    </a:rPr>
                                    <m:t>𝜑</m:t>
                                  </m:r>
                                  <m:r>
                                    <a:rPr lang="ro-RO" i="1">
                                      <a:latin typeface="Cambria Math" panose="02040503050406030204" pitchFamily="18" charset="0"/>
                                    </a:rPr>
                                    <m:t>.</m:t>
                                  </m:r>
                                </m:e>
                              </m:func>
                            </m:e>
                          </m:eqArr>
                        </m:e>
                      </m:d>
                    </m:oMath>
                  </m:oMathPara>
                </a14:m>
                <a:endParaRPr lang="en-US" dirty="0"/>
              </a:p>
            </p:txBody>
          </p:sp>
        </mc:Choice>
        <mc:Fallback xmlns="">
          <p:sp>
            <p:nvSpPr>
              <p:cNvPr id="2" name="TextBox 1">
                <a:extLst>
                  <a:ext uri="{FF2B5EF4-FFF2-40B4-BE49-F238E27FC236}">
                    <a16:creationId xmlns:a16="http://schemas.microsoft.com/office/drawing/2014/main" id="{33B52F0F-7A73-4419-845C-E4645706CF7B}"/>
                  </a:ext>
                </a:extLst>
              </p:cNvPr>
              <p:cNvSpPr txBox="1">
                <a:spLocks noRot="1" noChangeAspect="1" noMove="1" noResize="1" noEditPoints="1" noAdjustHandles="1" noChangeArrowheads="1" noChangeShapeType="1" noTextEdit="1"/>
              </p:cNvSpPr>
              <p:nvPr/>
            </p:nvSpPr>
            <p:spPr>
              <a:xfrm>
                <a:off x="8809561" y="3084752"/>
                <a:ext cx="2701765" cy="1954446"/>
              </a:xfrm>
              <a:prstGeom prst="rect">
                <a:avLst/>
              </a:prstGeom>
              <a:blipFill>
                <a:blip r:embed="rId8"/>
                <a:stretch>
                  <a:fillRect/>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89323831-ECE9-4A92-8431-CA9D443A9EC8}"/>
              </a:ext>
            </a:extLst>
          </p:cNvPr>
          <p:cNvSpPr/>
          <p:nvPr/>
        </p:nvSpPr>
        <p:spPr>
          <a:xfrm>
            <a:off x="8754432" y="2931202"/>
            <a:ext cx="2890641" cy="23291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3EDD1AA-B04A-460D-B6D8-6796590AC617}"/>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51ABEFC-AC92-4619-835D-F83BF445E4DF}"/>
              </a:ext>
            </a:extLst>
          </p:cNvPr>
          <p:cNvSpPr/>
          <p:nvPr/>
        </p:nvSpPr>
        <p:spPr>
          <a:xfrm>
            <a:off x="782673" y="287294"/>
            <a:ext cx="2794163" cy="461665"/>
          </a:xfrm>
          <a:prstGeom prst="rect">
            <a:avLst/>
          </a:prstGeom>
        </p:spPr>
        <p:txBody>
          <a:bodyPr wrap="none">
            <a:spAutoFit/>
          </a:bodyPr>
          <a:lstStyle/>
          <a:p>
            <a:r>
              <a:rPr lang="ro-RO" sz="2400" dirty="0">
                <a:ea typeface="Calibri" panose="020F0502020204030204" pitchFamily="34" charset="0"/>
              </a:rPr>
              <a:t>1.4.1 Legi de mișcare</a:t>
            </a:r>
            <a:endParaRPr lang="en-US" sz="2400" dirty="0"/>
          </a:p>
        </p:txBody>
      </p:sp>
    </p:spTree>
    <p:extLst>
      <p:ext uri="{BB962C8B-B14F-4D97-AF65-F5344CB8AC3E}">
        <p14:creationId xmlns:p14="http://schemas.microsoft.com/office/powerpoint/2010/main" val="419751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13" grpId="0"/>
      <p:bldP spid="14" grpId="0"/>
      <p:bldP spid="16" grpId="0" animBg="1"/>
      <p:bldP spid="17" grpId="0"/>
      <p:bldP spid="18" grpId="0" animBg="1"/>
      <p:bldP spid="2" grpId="0"/>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1D1F10D-9141-43B0-882D-095F978C2136}"/>
                  </a:ext>
                </a:extLst>
              </p:cNvPr>
              <p:cNvSpPr/>
              <p:nvPr/>
            </p:nvSpPr>
            <p:spPr>
              <a:xfrm>
                <a:off x="9008878" y="1110431"/>
                <a:ext cx="1636345" cy="6651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𝑚𝑎𝑥</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2</m:t>
                          </m:r>
                          <m:r>
                            <a:rPr lang="en-US" i="1">
                              <a:latin typeface="Cambria Math" panose="02040503050406030204" pitchFamily="18" charset="0"/>
                            </a:rPr>
                            <m:t>h</m:t>
                          </m:r>
                        </m:num>
                        <m:den>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𝑢</m:t>
                              </m:r>
                            </m:sub>
                          </m:sSub>
                        </m:den>
                      </m:f>
                      <m:r>
                        <a:rPr lang="en-US" i="0">
                          <a:latin typeface="Cambria Math" panose="02040503050406030204" pitchFamily="18" charset="0"/>
                        </a:rPr>
                        <m:t>∙</m:t>
                      </m:r>
                      <m:r>
                        <a:rPr lang="en-US" i="1">
                          <a:latin typeface="Cambria Math" panose="02040503050406030204" pitchFamily="18" charset="0"/>
                        </a:rPr>
                        <m:t>𝜔</m:t>
                      </m:r>
                    </m:oMath>
                  </m:oMathPara>
                </a14:m>
                <a:endParaRPr lang="en-US" dirty="0"/>
              </a:p>
            </p:txBody>
          </p:sp>
        </mc:Choice>
        <mc:Fallback xmlns="">
          <p:sp>
            <p:nvSpPr>
              <p:cNvPr id="11" name="Rectangle 10">
                <a:extLst>
                  <a:ext uri="{FF2B5EF4-FFF2-40B4-BE49-F238E27FC236}">
                    <a16:creationId xmlns:a16="http://schemas.microsoft.com/office/drawing/2014/main" id="{11D1F10D-9141-43B0-882D-095F978C2136}"/>
                  </a:ext>
                </a:extLst>
              </p:cNvPr>
              <p:cNvSpPr>
                <a:spLocks noRot="1" noChangeAspect="1" noMove="1" noResize="1" noEditPoints="1" noAdjustHandles="1" noChangeArrowheads="1" noChangeShapeType="1" noTextEdit="1"/>
              </p:cNvSpPr>
              <p:nvPr/>
            </p:nvSpPr>
            <p:spPr>
              <a:xfrm>
                <a:off x="9008878" y="1110431"/>
                <a:ext cx="1636345" cy="66511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8BBC995-27CF-42BB-BF76-BED86CDB9764}"/>
                  </a:ext>
                </a:extLst>
              </p:cNvPr>
              <p:cNvSpPr/>
              <p:nvPr/>
            </p:nvSpPr>
            <p:spPr>
              <a:xfrm>
                <a:off x="9010793" y="1924973"/>
                <a:ext cx="1887632" cy="6750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𝑚𝑎𝑥</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h</m:t>
                          </m:r>
                        </m:num>
                        <m:den>
                          <m:sSubSup>
                            <m:sSubSupPr>
                              <m:ctrlPr>
                                <a:rPr lang="en-US" i="1">
                                  <a:latin typeface="Cambria Math" panose="02040503050406030204" pitchFamily="18" charset="0"/>
                                </a:rPr>
                              </m:ctrlPr>
                            </m:sSubSupPr>
                            <m:e>
                              <m:r>
                                <a:rPr lang="en-US" i="1">
                                  <a:latin typeface="Cambria Math" panose="02040503050406030204" pitchFamily="18" charset="0"/>
                                </a:rPr>
                                <m:t>𝜑</m:t>
                              </m:r>
                            </m:e>
                            <m:sub>
                              <m:r>
                                <a:rPr lang="en-US" i="1">
                                  <a:latin typeface="Cambria Math" panose="02040503050406030204" pitchFamily="18" charset="0"/>
                                </a:rPr>
                                <m:t>𝑢</m:t>
                              </m:r>
                            </m:sub>
                            <m:sup>
                              <m:r>
                                <a:rPr lang="en-US" i="0">
                                  <a:latin typeface="Cambria Math" panose="02040503050406030204" pitchFamily="18" charset="0"/>
                                </a:rPr>
                                <m:t>2</m:t>
                              </m:r>
                            </m:sup>
                          </m:sSubSup>
                        </m:den>
                      </m:f>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i="0">
                              <a:latin typeface="Cambria Math" panose="02040503050406030204" pitchFamily="18" charset="0"/>
                            </a:rPr>
                            <m:t>2</m:t>
                          </m:r>
                        </m:sup>
                      </m:sSup>
                    </m:oMath>
                  </m:oMathPara>
                </a14:m>
                <a:endParaRPr lang="en-US" dirty="0"/>
              </a:p>
            </p:txBody>
          </p:sp>
        </mc:Choice>
        <mc:Fallback xmlns="">
          <p:sp>
            <p:nvSpPr>
              <p:cNvPr id="12" name="Rectangle 11">
                <a:extLst>
                  <a:ext uri="{FF2B5EF4-FFF2-40B4-BE49-F238E27FC236}">
                    <a16:creationId xmlns:a16="http://schemas.microsoft.com/office/drawing/2014/main" id="{E8BBC995-27CF-42BB-BF76-BED86CDB9764}"/>
                  </a:ext>
                </a:extLst>
              </p:cNvPr>
              <p:cNvSpPr>
                <a:spLocks noRot="1" noChangeAspect="1" noMove="1" noResize="1" noEditPoints="1" noAdjustHandles="1" noChangeArrowheads="1" noChangeShapeType="1" noTextEdit="1"/>
              </p:cNvSpPr>
              <p:nvPr/>
            </p:nvSpPr>
            <p:spPr>
              <a:xfrm>
                <a:off x="9010793" y="1924973"/>
                <a:ext cx="1887632" cy="675057"/>
              </a:xfrm>
              <a:prstGeom prst="rect">
                <a:avLst/>
              </a:prstGeom>
              <a:blipFill>
                <a:blip r:embed="rId4"/>
                <a:stretch>
                  <a:fillRect/>
                </a:stretch>
              </a:blipFill>
            </p:spPr>
            <p:txBody>
              <a:bodyPr/>
              <a:lstStyle/>
              <a:p>
                <a:r>
                  <a:rPr lang="en-US">
                    <a:noFill/>
                  </a:rPr>
                  <a:t> </a:t>
                </a:r>
              </a:p>
            </p:txBody>
          </p:sp>
        </mc:Fallback>
      </mc:AlternateContent>
      <p:graphicFrame>
        <p:nvGraphicFramePr>
          <p:cNvPr id="31" name="Object 30">
            <a:extLst>
              <a:ext uri="{FF2B5EF4-FFF2-40B4-BE49-F238E27FC236}">
                <a16:creationId xmlns:a16="http://schemas.microsoft.com/office/drawing/2014/main" id="{86A6563A-7F79-4843-99A9-C9DDEB01B93E}"/>
              </a:ext>
            </a:extLst>
          </p:cNvPr>
          <p:cNvGraphicFramePr>
            <a:graphicFrameLocks noChangeAspect="1"/>
          </p:cNvGraphicFramePr>
          <p:nvPr>
            <p:extLst>
              <p:ext uri="{D42A27DB-BD31-4B8C-83A1-F6EECF244321}">
                <p14:modId xmlns:p14="http://schemas.microsoft.com/office/powerpoint/2010/main" val="2844970500"/>
              </p:ext>
            </p:extLst>
          </p:nvPr>
        </p:nvGraphicFramePr>
        <p:xfrm>
          <a:off x="551476" y="1088370"/>
          <a:ext cx="4434271" cy="5740319"/>
        </p:xfrm>
        <a:graphic>
          <a:graphicData uri="http://schemas.openxmlformats.org/presentationml/2006/ole">
            <mc:AlternateContent xmlns:mc="http://schemas.openxmlformats.org/markup-compatibility/2006">
              <mc:Choice xmlns:v="urn:schemas-microsoft-com:vml" Requires="v">
                <p:oleObj spid="_x0000_s22530" name="Visio" r:id="rId5" imgW="5912978" imgH="7604918" progId="Visio.Drawing.15">
                  <p:embed/>
                </p:oleObj>
              </mc:Choice>
              <mc:Fallback>
                <p:oleObj name="Visio" r:id="rId5" imgW="5912978" imgH="7604918" progId="Visio.Drawing.15">
                  <p:embed/>
                  <p:pic>
                    <p:nvPicPr>
                      <p:cNvPr id="31" name="Object 30">
                        <a:extLst>
                          <a:ext uri="{FF2B5EF4-FFF2-40B4-BE49-F238E27FC236}">
                            <a16:creationId xmlns:a16="http://schemas.microsoft.com/office/drawing/2014/main" id="{86A6563A-7F79-4843-99A9-C9DDEB01B9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476" y="1088370"/>
                        <a:ext cx="4434271" cy="5740319"/>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6394D37-2413-4666-96DD-C50794B53C1B}"/>
                  </a:ext>
                </a:extLst>
              </p:cNvPr>
              <p:cNvSpPr txBox="1"/>
              <p:nvPr/>
            </p:nvSpPr>
            <p:spPr>
              <a:xfrm>
                <a:off x="5375891" y="1088370"/>
                <a:ext cx="2701765" cy="1954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smtClean="0">
                                  <a:latin typeface="Cambria Math" panose="02040503050406030204" pitchFamily="18" charset="0"/>
                                </a:rPr>
                              </m:ctrlPr>
                            </m:eqArrPr>
                            <m:e>
                              <m:r>
                                <a:rPr lang="ro-RO" i="1">
                                  <a:latin typeface="Cambria Math" panose="02040503050406030204" pitchFamily="18" charset="0"/>
                                </a:rPr>
                                <m:t>𝑠</m:t>
                              </m:r>
                              <m:r>
                                <a:rPr lang="ro-RO" i="1">
                                  <a:latin typeface="Cambria Math" panose="02040503050406030204" pitchFamily="18" charset="0"/>
                                </a:rPr>
                                <m:t>=</m:t>
                              </m:r>
                              <m:r>
                                <a:rPr lang="ro-RO" i="1">
                                  <a:latin typeface="Cambria Math" panose="02040503050406030204" pitchFamily="18" charset="0"/>
                                </a:rPr>
                                <m:t>h</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ro-RO" i="1">
                                          <a:latin typeface="Cambria Math" panose="02040503050406030204" pitchFamily="18" charset="0"/>
                                        </a:rPr>
                                        <m:t>𝜑</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r>
                                    <a:rPr lang="ro-RO" i="1">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1</m:t>
                                      </m:r>
                                    </m:num>
                                    <m:den>
                                      <m:r>
                                        <a:rPr lang="ro-RO" i="1">
                                          <a:latin typeface="Cambria Math" panose="02040503050406030204" pitchFamily="18" charset="0"/>
                                        </a:rPr>
                                        <m:t>2</m:t>
                                      </m:r>
                                      <m:r>
                                        <a:rPr lang="ro-RO" i="1">
                                          <a:latin typeface="Cambria Math" panose="02040503050406030204" pitchFamily="18" charset="0"/>
                                        </a:rPr>
                                        <m:t>𝜋</m:t>
                                      </m:r>
                                    </m:den>
                                  </m:f>
                                  <m:func>
                                    <m:funcPr>
                                      <m:ctrlPr>
                                        <a:rPr lang="en-US" i="1">
                                          <a:latin typeface="Cambria Math" panose="02040503050406030204" pitchFamily="18" charset="0"/>
                                        </a:rPr>
                                      </m:ctrlPr>
                                    </m:funcPr>
                                    <m:fName>
                                      <m:r>
                                        <m:rPr>
                                          <m:sty m:val="p"/>
                                        </m:rPr>
                                        <a:rPr lang="ro-RO">
                                          <a:latin typeface="Cambria Math" panose="02040503050406030204" pitchFamily="18" charset="0"/>
                                        </a:rPr>
                                        <m:t>sin</m:t>
                                      </m:r>
                                    </m:fName>
                                    <m:e>
                                      <m:f>
                                        <m:fPr>
                                          <m:ctrlPr>
                                            <a:rPr lang="en-US" i="1">
                                              <a:latin typeface="Cambria Math" panose="02040503050406030204" pitchFamily="18" charset="0"/>
                                            </a:rPr>
                                          </m:ctrlPr>
                                        </m:fPr>
                                        <m:num>
                                          <m:r>
                                            <a:rPr lang="ro-RO" i="1">
                                              <a:latin typeface="Cambria Math" panose="02040503050406030204" pitchFamily="18" charset="0"/>
                                            </a:rPr>
                                            <m:t>2</m:t>
                                          </m:r>
                                          <m:r>
                                            <a:rPr lang="ro-RO" i="1">
                                              <a:latin typeface="Cambria Math" panose="02040503050406030204" pitchFamily="18" charset="0"/>
                                            </a:rPr>
                                            <m:t>𝜋</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e>
                                  </m:func>
                                  <m:r>
                                    <a:rPr lang="ro-RO" i="1">
                                      <a:latin typeface="Cambria Math" panose="02040503050406030204" pitchFamily="18" charset="0"/>
                                    </a:rPr>
                                    <m:t>𝜑</m:t>
                                  </m:r>
                                </m:e>
                              </m:d>
                            </m:e>
                            <m:e>
                              <m:f>
                                <m:fPr>
                                  <m:ctrlPr>
                                    <a:rPr lang="en-US" i="1">
                                      <a:latin typeface="Cambria Math" panose="02040503050406030204" pitchFamily="18" charset="0"/>
                                    </a:rPr>
                                  </m:ctrlPr>
                                </m:fPr>
                                <m:num>
                                  <m:r>
                                    <a:rPr lang="ro-RO" i="1">
                                      <a:latin typeface="Cambria Math" panose="02040503050406030204" pitchFamily="18" charset="0"/>
                                    </a:rPr>
                                    <m:t>𝑣</m:t>
                                  </m:r>
                                </m:num>
                                <m:den>
                                  <m:r>
                                    <a:rPr lang="ro-RO" i="1">
                                      <a:latin typeface="Cambria Math" panose="02040503050406030204" pitchFamily="18" charset="0"/>
                                    </a:rPr>
                                    <m:t>𝜔</m:t>
                                  </m:r>
                                </m:den>
                              </m:f>
                              <m:r>
                                <a:rPr lang="ro-RO" i="1">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h</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d>
                                <m:dPr>
                                  <m:ctrlPr>
                                    <a:rPr lang="en-US" i="1">
                                      <a:latin typeface="Cambria Math" panose="02040503050406030204" pitchFamily="18" charset="0"/>
                                    </a:rPr>
                                  </m:ctrlPr>
                                </m:dPr>
                                <m:e>
                                  <m:r>
                                    <a:rPr lang="ro-RO" i="1">
                                      <a:latin typeface="Cambria Math" panose="02040503050406030204" pitchFamily="18" charset="0"/>
                                    </a:rPr>
                                    <m:t>1−</m:t>
                                  </m:r>
                                  <m:func>
                                    <m:funcPr>
                                      <m:ctrlPr>
                                        <a:rPr lang="en-US" i="1">
                                          <a:latin typeface="Cambria Math" panose="02040503050406030204" pitchFamily="18" charset="0"/>
                                        </a:rPr>
                                      </m:ctrlPr>
                                    </m:funcPr>
                                    <m:fName>
                                      <m:r>
                                        <m:rPr>
                                          <m:sty m:val="p"/>
                                        </m:rPr>
                                        <a:rPr lang="ro-RO">
                                          <a:latin typeface="Cambria Math" panose="02040503050406030204" pitchFamily="18" charset="0"/>
                                        </a:rPr>
                                        <m:t>cos</m:t>
                                      </m:r>
                                    </m:fName>
                                    <m:e>
                                      <m:f>
                                        <m:fPr>
                                          <m:ctrlPr>
                                            <a:rPr lang="en-US" i="1">
                                              <a:latin typeface="Cambria Math" panose="02040503050406030204" pitchFamily="18" charset="0"/>
                                            </a:rPr>
                                          </m:ctrlPr>
                                        </m:fPr>
                                        <m:num>
                                          <m:r>
                                            <a:rPr lang="ro-RO" i="1">
                                              <a:latin typeface="Cambria Math" panose="02040503050406030204" pitchFamily="18" charset="0"/>
                                            </a:rPr>
                                            <m:t>2</m:t>
                                          </m:r>
                                          <m:r>
                                            <a:rPr lang="ro-RO" i="1">
                                              <a:latin typeface="Cambria Math" panose="02040503050406030204" pitchFamily="18" charset="0"/>
                                            </a:rPr>
                                            <m:t>𝜋</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r>
                                        <a:rPr lang="ro-RO" i="1">
                                          <a:latin typeface="Cambria Math" panose="02040503050406030204" pitchFamily="18" charset="0"/>
                                        </a:rPr>
                                        <m:t>𝜑</m:t>
                                      </m:r>
                                    </m:e>
                                  </m:func>
                                </m:e>
                              </m:d>
                            </m:e>
                            <m:e>
                              <m:f>
                                <m:fPr>
                                  <m:ctrlPr>
                                    <a:rPr lang="en-US" i="1">
                                      <a:latin typeface="Cambria Math" panose="02040503050406030204" pitchFamily="18" charset="0"/>
                                    </a:rPr>
                                  </m:ctrlPr>
                                </m:fPr>
                                <m:num>
                                  <m:r>
                                    <a:rPr lang="ro-RO" i="1">
                                      <a:latin typeface="Cambria Math" panose="02040503050406030204" pitchFamily="18" charset="0"/>
                                    </a:rPr>
                                    <m:t>𝑎</m:t>
                                  </m:r>
                                </m:num>
                                <m:den>
                                  <m:sSup>
                                    <m:sSupPr>
                                      <m:ctrlPr>
                                        <a:rPr lang="en-US" i="1">
                                          <a:latin typeface="Cambria Math" panose="02040503050406030204" pitchFamily="18" charset="0"/>
                                        </a:rPr>
                                      </m:ctrlPr>
                                    </m:sSupPr>
                                    <m:e>
                                      <m:r>
                                        <a:rPr lang="ro-RO" i="1">
                                          <a:latin typeface="Cambria Math" panose="02040503050406030204" pitchFamily="18" charset="0"/>
                                        </a:rPr>
                                        <m:t>𝜔</m:t>
                                      </m:r>
                                    </m:e>
                                    <m:sup>
                                      <m:r>
                                        <a:rPr lang="ro-RO" i="1">
                                          <a:latin typeface="Cambria Math" panose="02040503050406030204" pitchFamily="18" charset="0"/>
                                        </a:rPr>
                                        <m:t>2</m:t>
                                      </m:r>
                                    </m:sup>
                                  </m:sSup>
                                </m:den>
                              </m:f>
                              <m:r>
                                <a:rPr lang="ro-RO" i="1">
                                  <a:latin typeface="Cambria Math" panose="02040503050406030204" pitchFamily="18" charset="0"/>
                                </a:rPr>
                                <m:t>=</m:t>
                              </m:r>
                              <m:f>
                                <m:fPr>
                                  <m:ctrlPr>
                                    <a:rPr lang="en-US" i="1">
                                      <a:latin typeface="Cambria Math" panose="02040503050406030204" pitchFamily="18" charset="0"/>
                                    </a:rPr>
                                  </m:ctrlPr>
                                </m:fPr>
                                <m:num>
                                  <m:r>
                                    <a:rPr lang="ro-RO" i="1">
                                      <a:latin typeface="Cambria Math" panose="02040503050406030204" pitchFamily="18" charset="0"/>
                                    </a:rPr>
                                    <m:t>2</m:t>
                                  </m:r>
                                  <m:r>
                                    <a:rPr lang="ro-RO" i="1">
                                      <a:latin typeface="Cambria Math" panose="02040503050406030204" pitchFamily="18" charset="0"/>
                                    </a:rPr>
                                    <m:t>𝜋</m:t>
                                  </m:r>
                                  <m:r>
                                    <a:rPr lang="ro-RO" i="1">
                                      <a:latin typeface="Cambria Math" panose="02040503050406030204" pitchFamily="18" charset="0"/>
                                    </a:rPr>
                                    <m:t>h</m:t>
                                  </m:r>
                                </m:num>
                                <m:den>
                                  <m:sSubSup>
                                    <m:sSubSupPr>
                                      <m:ctrlPr>
                                        <a:rPr lang="en-US" i="1">
                                          <a:latin typeface="Cambria Math" panose="02040503050406030204" pitchFamily="18" charset="0"/>
                                        </a:rPr>
                                      </m:ctrlPr>
                                    </m:sSubSupPr>
                                    <m:e>
                                      <m:r>
                                        <a:rPr lang="ro-RO" i="1">
                                          <a:latin typeface="Cambria Math" panose="02040503050406030204" pitchFamily="18" charset="0"/>
                                        </a:rPr>
                                        <m:t>𝜑</m:t>
                                      </m:r>
                                    </m:e>
                                    <m:sub>
                                      <m:r>
                                        <a:rPr lang="ro-RO" i="1">
                                          <a:latin typeface="Cambria Math" panose="02040503050406030204" pitchFamily="18" charset="0"/>
                                        </a:rPr>
                                        <m:t>𝑢</m:t>
                                      </m:r>
                                    </m:sub>
                                    <m:sup>
                                      <m:r>
                                        <a:rPr lang="ro-RO" i="1">
                                          <a:latin typeface="Cambria Math" panose="02040503050406030204" pitchFamily="18" charset="0"/>
                                        </a:rPr>
                                        <m:t>2</m:t>
                                      </m:r>
                                    </m:sup>
                                  </m:sSubSup>
                                </m:den>
                              </m:f>
                              <m:r>
                                <a:rPr lang="ro-RO" i="1">
                                  <a:latin typeface="Cambria Math" panose="02040503050406030204" pitchFamily="18" charset="0"/>
                                </a:rPr>
                                <m:t>∙</m:t>
                              </m:r>
                              <m:func>
                                <m:funcPr>
                                  <m:ctrlPr>
                                    <a:rPr lang="en-US" i="1">
                                      <a:latin typeface="Cambria Math" panose="02040503050406030204" pitchFamily="18" charset="0"/>
                                    </a:rPr>
                                  </m:ctrlPr>
                                </m:funcPr>
                                <m:fName>
                                  <m:r>
                                    <m:rPr>
                                      <m:sty m:val="p"/>
                                    </m:rPr>
                                    <a:rPr lang="ro-RO">
                                      <a:latin typeface="Cambria Math" panose="02040503050406030204" pitchFamily="18" charset="0"/>
                                    </a:rPr>
                                    <m:t>sin</m:t>
                                  </m:r>
                                </m:fName>
                                <m:e>
                                  <m:f>
                                    <m:fPr>
                                      <m:ctrlPr>
                                        <a:rPr lang="en-US" i="1">
                                          <a:latin typeface="Cambria Math" panose="02040503050406030204" pitchFamily="18" charset="0"/>
                                        </a:rPr>
                                      </m:ctrlPr>
                                    </m:fPr>
                                    <m:num>
                                      <m:r>
                                        <a:rPr lang="ro-RO" i="1">
                                          <a:latin typeface="Cambria Math" panose="02040503050406030204" pitchFamily="18" charset="0"/>
                                        </a:rPr>
                                        <m:t>2</m:t>
                                      </m:r>
                                      <m:r>
                                        <a:rPr lang="ro-RO" i="1">
                                          <a:latin typeface="Cambria Math" panose="02040503050406030204" pitchFamily="18" charset="0"/>
                                        </a:rPr>
                                        <m:t>𝜋</m:t>
                                      </m:r>
                                    </m:num>
                                    <m:den>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𝑢</m:t>
                                          </m:r>
                                        </m:sub>
                                      </m:sSub>
                                    </m:den>
                                  </m:f>
                                  <m:r>
                                    <a:rPr lang="ro-RO" i="1">
                                      <a:latin typeface="Cambria Math" panose="02040503050406030204" pitchFamily="18" charset="0"/>
                                    </a:rPr>
                                    <m:t>𝜑</m:t>
                                  </m:r>
                                  <m:r>
                                    <a:rPr lang="ro-RO" i="1">
                                      <a:latin typeface="Cambria Math" panose="02040503050406030204" pitchFamily="18" charset="0"/>
                                    </a:rPr>
                                    <m:t>.</m:t>
                                  </m:r>
                                </m:e>
                              </m:func>
                            </m:e>
                          </m:eqArr>
                        </m:e>
                      </m:d>
                    </m:oMath>
                  </m:oMathPara>
                </a14:m>
                <a:endParaRPr lang="en-US" dirty="0"/>
              </a:p>
            </p:txBody>
          </p:sp>
        </mc:Choice>
        <mc:Fallback xmlns="">
          <p:sp>
            <p:nvSpPr>
              <p:cNvPr id="32" name="TextBox 31">
                <a:extLst>
                  <a:ext uri="{FF2B5EF4-FFF2-40B4-BE49-F238E27FC236}">
                    <a16:creationId xmlns:a16="http://schemas.microsoft.com/office/drawing/2014/main" id="{56394D37-2413-4666-96DD-C50794B53C1B}"/>
                  </a:ext>
                </a:extLst>
              </p:cNvPr>
              <p:cNvSpPr txBox="1">
                <a:spLocks noRot="1" noChangeAspect="1" noMove="1" noResize="1" noEditPoints="1" noAdjustHandles="1" noChangeArrowheads="1" noChangeShapeType="1" noTextEdit="1"/>
              </p:cNvSpPr>
              <p:nvPr/>
            </p:nvSpPr>
            <p:spPr>
              <a:xfrm>
                <a:off x="5375891" y="1088370"/>
                <a:ext cx="2701765" cy="1954446"/>
              </a:xfrm>
              <a:prstGeom prst="rect">
                <a:avLst/>
              </a:prstGeom>
              <a:blipFill>
                <a:blip r:embed="rId7"/>
                <a:stretch>
                  <a:fillRect/>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4E91155D-D2B0-4EE5-805E-72382E0A3455}"/>
              </a:ext>
            </a:extLst>
          </p:cNvPr>
          <p:cNvSpPr/>
          <p:nvPr/>
        </p:nvSpPr>
        <p:spPr>
          <a:xfrm>
            <a:off x="5306599" y="3619935"/>
            <a:ext cx="6096000" cy="646331"/>
          </a:xfrm>
          <a:prstGeom prst="rect">
            <a:avLst/>
          </a:prstGeom>
        </p:spPr>
        <p:txBody>
          <a:bodyPr>
            <a:spAutoFit/>
          </a:bodyPr>
          <a:lstStyle/>
          <a:p>
            <a:r>
              <a:rPr lang="ro-RO" dirty="0">
                <a:ea typeface="Calibri" panose="020F0502020204030204" pitchFamily="34" charset="0"/>
              </a:rPr>
              <a:t>Accelerația nu prezintă salturi prin urmare nu vor apărea șocuri în funcționarea mecanismului</a:t>
            </a:r>
            <a:endParaRPr lang="en-US" dirty="0"/>
          </a:p>
        </p:txBody>
      </p:sp>
      <p:sp>
        <p:nvSpPr>
          <p:cNvPr id="34" name="Rectangle 33">
            <a:extLst>
              <a:ext uri="{FF2B5EF4-FFF2-40B4-BE49-F238E27FC236}">
                <a16:creationId xmlns:a16="http://schemas.microsoft.com/office/drawing/2014/main" id="{D3F91087-4403-4A96-BB43-B9995A9804A7}"/>
              </a:ext>
            </a:extLst>
          </p:cNvPr>
          <p:cNvSpPr/>
          <p:nvPr/>
        </p:nvSpPr>
        <p:spPr>
          <a:xfrm>
            <a:off x="5306599" y="4459693"/>
            <a:ext cx="6096000" cy="646331"/>
          </a:xfrm>
          <a:prstGeom prst="rect">
            <a:avLst/>
          </a:prstGeom>
        </p:spPr>
        <p:txBody>
          <a:bodyPr>
            <a:spAutoFit/>
          </a:bodyPr>
          <a:lstStyle/>
          <a:p>
            <a:r>
              <a:rPr lang="ro-RO" dirty="0"/>
              <a:t>Amplitudinea accelerației este mai mare comparativ cu alte legi de mișcare ceea ce reprezintă un dezavantaj</a:t>
            </a:r>
            <a:endParaRPr lang="en-US" dirty="0"/>
          </a:p>
        </p:txBody>
      </p:sp>
      <p:sp>
        <p:nvSpPr>
          <p:cNvPr id="13" name="Rectangle 12">
            <a:extLst>
              <a:ext uri="{FF2B5EF4-FFF2-40B4-BE49-F238E27FC236}">
                <a16:creationId xmlns:a16="http://schemas.microsoft.com/office/drawing/2014/main" id="{C47567F7-DCED-498E-B7EF-4F8557A61563}"/>
              </a:ext>
            </a:extLst>
          </p:cNvPr>
          <p:cNvSpPr/>
          <p:nvPr/>
        </p:nvSpPr>
        <p:spPr>
          <a:xfrm>
            <a:off x="685339" y="786422"/>
            <a:ext cx="4300408" cy="369332"/>
          </a:xfrm>
          <a:prstGeom prst="rect">
            <a:avLst/>
          </a:prstGeom>
        </p:spPr>
        <p:txBody>
          <a:bodyPr wrap="none">
            <a:spAutoFit/>
          </a:bodyPr>
          <a:lstStyle/>
          <a:p>
            <a:r>
              <a:rPr lang="ro-RO" b="1" dirty="0">
                <a:ea typeface="Calibri" panose="020F0502020204030204" pitchFamily="34" charset="0"/>
              </a:rPr>
              <a:t>Legea de mișcare cu accelerație sinusoidală</a:t>
            </a:r>
            <a:endParaRPr lang="en-US" b="1" dirty="0"/>
          </a:p>
        </p:txBody>
      </p:sp>
      <p:cxnSp>
        <p:nvCxnSpPr>
          <p:cNvPr id="14" name="Straight Connector 13">
            <a:extLst>
              <a:ext uri="{FF2B5EF4-FFF2-40B4-BE49-F238E27FC236}">
                <a16:creationId xmlns:a16="http://schemas.microsoft.com/office/drawing/2014/main" id="{0AD37438-A585-4CE3-9391-96C658B07595}"/>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08A72E4-A5AE-4A6E-BAE3-6A0FB1CE5B51}"/>
              </a:ext>
            </a:extLst>
          </p:cNvPr>
          <p:cNvSpPr/>
          <p:nvPr/>
        </p:nvSpPr>
        <p:spPr>
          <a:xfrm>
            <a:off x="782673" y="287294"/>
            <a:ext cx="2794163" cy="461665"/>
          </a:xfrm>
          <a:prstGeom prst="rect">
            <a:avLst/>
          </a:prstGeom>
        </p:spPr>
        <p:txBody>
          <a:bodyPr wrap="none">
            <a:spAutoFit/>
          </a:bodyPr>
          <a:lstStyle/>
          <a:p>
            <a:r>
              <a:rPr lang="ro-RO" sz="2400" dirty="0">
                <a:ea typeface="Calibri" panose="020F0502020204030204" pitchFamily="34" charset="0"/>
              </a:rPr>
              <a:t>1.4.1 Legi de mișcare</a:t>
            </a:r>
            <a:endParaRPr lang="en-US" sz="2400" dirty="0"/>
          </a:p>
        </p:txBody>
      </p:sp>
    </p:spTree>
    <p:extLst>
      <p:ext uri="{BB962C8B-B14F-4D97-AF65-F5344CB8AC3E}">
        <p14:creationId xmlns:p14="http://schemas.microsoft.com/office/powerpoint/2010/main" val="59638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DE1EC3-5484-4812-A3FE-8D4EDEF323F8}"/>
              </a:ext>
            </a:extLst>
          </p:cNvPr>
          <p:cNvSpPr/>
          <p:nvPr/>
        </p:nvSpPr>
        <p:spPr>
          <a:xfrm>
            <a:off x="652555" y="1255202"/>
            <a:ext cx="7317776" cy="923330"/>
          </a:xfrm>
          <a:prstGeom prst="rect">
            <a:avLst/>
          </a:prstGeom>
        </p:spPr>
        <p:txBody>
          <a:bodyPr wrap="square">
            <a:spAutoFit/>
          </a:bodyPr>
          <a:lstStyle/>
          <a:p>
            <a:pPr algn="just"/>
            <a:r>
              <a:rPr lang="ro-RO" dirty="0">
                <a:ea typeface="Calibri" panose="020F0502020204030204" pitchFamily="34" charset="0"/>
              </a:rPr>
              <a:t>Pentru o cursă</a:t>
            </a:r>
            <a:r>
              <a:rPr lang="ro-RO" i="1" dirty="0">
                <a:ea typeface="Calibri" panose="020F0502020204030204" pitchFamily="34" charset="0"/>
              </a:rPr>
              <a:t> h</a:t>
            </a:r>
            <a:r>
              <a:rPr lang="ro-RO" dirty="0">
                <a:ea typeface="Calibri" panose="020F0502020204030204" pitchFamily="34" charset="0"/>
              </a:rPr>
              <a:t> impusă tachetului, mărimea acestui cerc împreună cu excentricitatea tachetului </a:t>
            </a:r>
            <a:r>
              <a:rPr lang="ro-RO" i="1" dirty="0">
                <a:ea typeface="Calibri" panose="020F0502020204030204" pitchFamily="34" charset="0"/>
              </a:rPr>
              <a:t>e</a:t>
            </a:r>
            <a:r>
              <a:rPr lang="ro-RO" dirty="0">
                <a:ea typeface="Calibri" panose="020F0502020204030204" pitchFamily="34" charset="0"/>
              </a:rPr>
              <a:t> definesc dimensiunile de gabarit ale mecanismului cu camă</a:t>
            </a:r>
            <a:endParaRPr lang="en-US" dirty="0">
              <a:ea typeface="Calibri" panose="020F0502020204030204" pitchFamily="34" charset="0"/>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4DA1F8D-6229-420B-8785-3BBC821E790E}"/>
                  </a:ext>
                </a:extLst>
              </p:cNvPr>
              <p:cNvSpPr/>
              <p:nvPr/>
            </p:nvSpPr>
            <p:spPr>
              <a:xfrm>
                <a:off x="1942078" y="4898943"/>
                <a:ext cx="3411960" cy="393121"/>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𝑣</m:t>
                            </m:r>
                          </m:e>
                        </m:acc>
                      </m:e>
                      <m:sub>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𝑃</m:t>
                            </m:r>
                          </m:e>
                          <m:sub>
                            <m:r>
                              <a:rPr lang="ro-RO">
                                <a:latin typeface="Cambria Math" panose="02040503050406030204" pitchFamily="18" charset="0"/>
                                <a:ea typeface="Calibri" panose="020F0502020204030204" pitchFamily="34" charset="0"/>
                                <a:cs typeface="Times New Roman" panose="02020603050405020304" pitchFamily="18" charset="0"/>
                              </a:rPr>
                              <m:t>2</m:t>
                            </m:r>
                          </m:sub>
                        </m:sSub>
                      </m:sub>
                    </m:sSub>
                    <m:r>
                      <a:rPr lang="ro-RO">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𝑣</m:t>
                            </m:r>
                          </m:e>
                        </m:acc>
                      </m:e>
                      <m:sub>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𝑃</m:t>
                            </m:r>
                          </m:e>
                          <m:sub>
                            <m:r>
                              <a:rPr lang="ro-RO">
                                <a:latin typeface="Cambria Math" panose="02040503050406030204" pitchFamily="18" charset="0"/>
                                <a:ea typeface="Calibri" panose="020F0502020204030204" pitchFamily="34" charset="0"/>
                                <a:cs typeface="Times New Roman" panose="02020603050405020304" pitchFamily="18" charset="0"/>
                              </a:rPr>
                              <m:t>1</m:t>
                            </m:r>
                          </m:sub>
                        </m:sSub>
                      </m:sub>
                    </m:sSub>
                    <m:r>
                      <a:rPr lang="ro-RO">
                        <a:latin typeface="Cambria Math" panose="02040503050406030204" pitchFamily="18" charset="0"/>
                        <a:ea typeface="Calibri" panose="020F0502020204030204" pitchFamily="34" charset="0"/>
                        <a:cs typeface="Times New Roman" panose="02020603050405020304" pitchFamily="18" charset="0"/>
                      </a:rPr>
                      <m:t>+ </m:t>
                    </m:r>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𝑣</m:t>
                            </m:r>
                          </m:e>
                        </m:acc>
                      </m:e>
                      <m:sub>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𝑃</m:t>
                            </m:r>
                          </m:e>
                          <m:sub>
                            <m:r>
                              <a:rPr lang="ro-RO">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𝑃</m:t>
                            </m:r>
                          </m:e>
                          <m:sub>
                            <m:r>
                              <a:rPr lang="ro-RO">
                                <a:latin typeface="Cambria Math" panose="02040503050406030204" pitchFamily="18" charset="0"/>
                                <a:ea typeface="Calibri" panose="020F0502020204030204" pitchFamily="34" charset="0"/>
                                <a:cs typeface="Times New Roman" panose="02020603050405020304" pitchFamily="18" charset="0"/>
                              </a:rPr>
                              <m:t>2</m:t>
                            </m:r>
                          </m:sub>
                        </m:sSub>
                      </m:sub>
                    </m:sSub>
                  </m:oMath>
                </a14:m>
                <a:r>
                  <a:rPr lang="ro-RO" dirty="0">
                    <a:latin typeface="Times New Roman" panose="02020603050405020304" pitchFamily="18" charset="0"/>
                    <a:ea typeface="Calibri" panose="020F0502020204030204" pitchFamily="34" charset="0"/>
                  </a:rPr>
                  <a:t> </a:t>
                </a:r>
                <a:r>
                  <a:rPr lang="ro-RO" dirty="0">
                    <a:ea typeface="Calibri" panose="020F0502020204030204" pitchFamily="34" charset="0"/>
                  </a:rPr>
                  <a:t>unde</a:t>
                </a:r>
                <a:r>
                  <a:rPr lang="ro-RO" dirty="0">
                    <a:latin typeface="Times New Roman" panose="02020603050405020304" pitchFamily="18" charset="0"/>
                    <a:ea typeface="Calibri" panose="020F0502020204030204" pitchFamily="34" charset="0"/>
                  </a:rPr>
                  <a:t> </a:t>
                </a:r>
                <a14:m>
                  <m:oMath xmlns:m="http://schemas.openxmlformats.org/officeDocument/2006/math">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𝑣</m:t>
                            </m:r>
                          </m:e>
                        </m:acc>
                      </m:e>
                      <m:sub>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𝑃</m:t>
                            </m:r>
                          </m:e>
                          <m:sub>
                            <m:r>
                              <a:rPr lang="ro-RO">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𝑃</m:t>
                            </m:r>
                          </m:e>
                          <m:sub>
                            <m:r>
                              <a:rPr lang="ro-RO">
                                <a:latin typeface="Cambria Math" panose="02040503050406030204" pitchFamily="18" charset="0"/>
                                <a:ea typeface="Calibri" panose="020F0502020204030204" pitchFamily="34" charset="0"/>
                                <a:cs typeface="Times New Roman" panose="02020603050405020304" pitchFamily="18" charset="0"/>
                              </a:rPr>
                              <m:t>2</m:t>
                            </m:r>
                          </m:sub>
                        </m:sSub>
                      </m:sub>
                    </m:sSub>
                    <m:r>
                      <a:rPr lang="ro-RO" i="1">
                        <a:latin typeface="Cambria Math" panose="02040503050406030204" pitchFamily="18" charset="0"/>
                        <a:ea typeface="Calibri" panose="020F0502020204030204" pitchFamily="34" charset="0"/>
                        <a:cs typeface="Times New Roman" panose="02020603050405020304" pitchFamily="18" charset="0"/>
                      </a:rPr>
                      <m:t>=0</m:t>
                    </m:r>
                  </m:oMath>
                </a14:m>
                <a:endParaRPr lang="en-US" dirty="0"/>
              </a:p>
            </p:txBody>
          </p:sp>
        </mc:Choice>
        <mc:Fallback xmlns="">
          <p:sp>
            <p:nvSpPr>
              <p:cNvPr id="10" name="Rectangle 9">
                <a:extLst>
                  <a:ext uri="{FF2B5EF4-FFF2-40B4-BE49-F238E27FC236}">
                    <a16:creationId xmlns:a16="http://schemas.microsoft.com/office/drawing/2014/main" id="{54DA1F8D-6229-420B-8785-3BBC821E790E}"/>
                  </a:ext>
                </a:extLst>
              </p:cNvPr>
              <p:cNvSpPr>
                <a:spLocks noRot="1" noChangeAspect="1" noMove="1" noResize="1" noEditPoints="1" noAdjustHandles="1" noChangeArrowheads="1" noChangeShapeType="1" noTextEdit="1"/>
              </p:cNvSpPr>
              <p:nvPr/>
            </p:nvSpPr>
            <p:spPr>
              <a:xfrm>
                <a:off x="1942078" y="4898943"/>
                <a:ext cx="3411960" cy="393121"/>
              </a:xfrm>
              <a:prstGeom prst="rect">
                <a:avLst/>
              </a:prstGeom>
              <a:blipFill>
                <a:blip r:embed="rId2"/>
                <a:stretch>
                  <a:fillRect t="-20313" b="-20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33659D7-6C92-466A-89DD-E5C849713DC4}"/>
                  </a:ext>
                </a:extLst>
              </p:cNvPr>
              <p:cNvSpPr/>
              <p:nvPr/>
            </p:nvSpPr>
            <p:spPr>
              <a:xfrm>
                <a:off x="1942078" y="5292064"/>
                <a:ext cx="1484830" cy="3931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0">
                                  <a:latin typeface="Cambria Math" panose="02040503050406030204" pitchFamily="18" charset="0"/>
                                </a:rPr>
                                <m:t>1</m:t>
                              </m:r>
                            </m:sub>
                          </m:sSub>
                        </m:sub>
                      </m:sSub>
                      <m:r>
                        <a:rPr lang="en-US" i="0">
                          <a:latin typeface="Cambria Math" panose="02040503050406030204" pitchFamily="18" charset="0"/>
                        </a:rPr>
                        <m:t>=</m:t>
                      </m:r>
                      <m:r>
                        <a:rPr lang="en-US" i="1">
                          <a:latin typeface="Cambria Math" panose="02040503050406030204" pitchFamily="18" charset="0"/>
                        </a:rPr>
                        <m:t>𝜔</m:t>
                      </m:r>
                      <m:r>
                        <a:rPr lang="en-US" i="0">
                          <a:latin typeface="Cambria Math" panose="02040503050406030204" pitchFamily="18" charset="0"/>
                        </a:rPr>
                        <m:t>∙</m:t>
                      </m:r>
                      <m:r>
                        <a:rPr lang="en-US" i="1">
                          <a:latin typeface="Cambria Math" panose="02040503050406030204" pitchFamily="18" charset="0"/>
                        </a:rPr>
                        <m:t>𝐴𝑃</m:t>
                      </m:r>
                    </m:oMath>
                  </m:oMathPara>
                </a14:m>
                <a:endParaRPr lang="en-US" dirty="0"/>
              </a:p>
            </p:txBody>
          </p:sp>
        </mc:Choice>
        <mc:Fallback xmlns="">
          <p:sp>
            <p:nvSpPr>
              <p:cNvPr id="11" name="Rectangle 10">
                <a:extLst>
                  <a:ext uri="{FF2B5EF4-FFF2-40B4-BE49-F238E27FC236}">
                    <a16:creationId xmlns:a16="http://schemas.microsoft.com/office/drawing/2014/main" id="{C33659D7-6C92-466A-89DD-E5C849713DC4}"/>
                  </a:ext>
                </a:extLst>
              </p:cNvPr>
              <p:cNvSpPr>
                <a:spLocks noRot="1" noChangeAspect="1" noMove="1" noResize="1" noEditPoints="1" noAdjustHandles="1" noChangeArrowheads="1" noChangeShapeType="1" noTextEdit="1"/>
              </p:cNvSpPr>
              <p:nvPr/>
            </p:nvSpPr>
            <p:spPr>
              <a:xfrm>
                <a:off x="1942078" y="5292064"/>
                <a:ext cx="1484830" cy="393121"/>
              </a:xfrm>
              <a:prstGeom prst="rect">
                <a:avLst/>
              </a:prstGeom>
              <a:blipFill>
                <a:blip r:embed="rId3"/>
                <a:stretch>
                  <a:fillRect t="-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330F65D-67CD-4553-84E9-A98A3260D211}"/>
                  </a:ext>
                </a:extLst>
              </p:cNvPr>
              <p:cNvSpPr/>
              <p:nvPr/>
            </p:nvSpPr>
            <p:spPr>
              <a:xfrm>
                <a:off x="1942078" y="5648448"/>
                <a:ext cx="1101199" cy="3931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0">
                                  <a:latin typeface="Cambria Math" panose="02040503050406030204" pitchFamily="18" charset="0"/>
                                </a:rPr>
                                <m:t>2</m:t>
                              </m:r>
                            </m:sub>
                          </m:sSub>
                        </m:sub>
                      </m:sSub>
                      <m:r>
                        <a:rPr lang="en-US" i="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i="1">
                              <a:latin typeface="Cambria Math" panose="02040503050406030204" pitchFamily="18" charset="0"/>
                            </a:rPr>
                            <m:t>𝐵</m:t>
                          </m:r>
                        </m:sub>
                      </m:sSub>
                    </m:oMath>
                  </m:oMathPara>
                </a14:m>
                <a:endParaRPr lang="en-US" dirty="0"/>
              </a:p>
            </p:txBody>
          </p:sp>
        </mc:Choice>
        <mc:Fallback xmlns="">
          <p:sp>
            <p:nvSpPr>
              <p:cNvPr id="12" name="Rectangle 11">
                <a:extLst>
                  <a:ext uri="{FF2B5EF4-FFF2-40B4-BE49-F238E27FC236}">
                    <a16:creationId xmlns:a16="http://schemas.microsoft.com/office/drawing/2014/main" id="{E330F65D-67CD-4553-84E9-A98A3260D211}"/>
                  </a:ext>
                </a:extLst>
              </p:cNvPr>
              <p:cNvSpPr>
                <a:spLocks noRot="1" noChangeAspect="1" noMove="1" noResize="1" noEditPoints="1" noAdjustHandles="1" noChangeArrowheads="1" noChangeShapeType="1" noTextEdit="1"/>
              </p:cNvSpPr>
              <p:nvPr/>
            </p:nvSpPr>
            <p:spPr>
              <a:xfrm>
                <a:off x="1942078" y="5648448"/>
                <a:ext cx="1101199" cy="393121"/>
              </a:xfrm>
              <a:prstGeom prst="rect">
                <a:avLst/>
              </a:prstGeom>
              <a:blipFill>
                <a:blip r:embed="rId4"/>
                <a:stretch>
                  <a:fillRect t="-20313" r="-1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D4C1AD9C-6D05-456C-AF6D-9F3E2AAD935C}"/>
                  </a:ext>
                </a:extLst>
              </p:cNvPr>
              <p:cNvSpPr/>
              <p:nvPr/>
            </p:nvSpPr>
            <p:spPr>
              <a:xfrm>
                <a:off x="6122618" y="5186684"/>
                <a:ext cx="1083758" cy="567143"/>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𝐴𝑃</m:t>
                      </m:r>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num>
                        <m:den>
                          <m:r>
                            <a:rPr lang="en-US" i="1">
                              <a:latin typeface="Cambria Math" panose="02040503050406030204" pitchFamily="18" charset="0"/>
                            </a:rPr>
                            <m:t>𝜔</m:t>
                          </m:r>
                        </m:den>
                      </m:f>
                    </m:oMath>
                  </m:oMathPara>
                </a14:m>
                <a:endParaRPr lang="en-US" dirty="0"/>
              </a:p>
            </p:txBody>
          </p:sp>
        </mc:Choice>
        <mc:Fallback xmlns="">
          <p:sp>
            <p:nvSpPr>
              <p:cNvPr id="13" name="Rectangle 12">
                <a:extLst>
                  <a:ext uri="{FF2B5EF4-FFF2-40B4-BE49-F238E27FC236}">
                    <a16:creationId xmlns:a16="http://schemas.microsoft.com/office/drawing/2014/main" id="{D4C1AD9C-6D05-456C-AF6D-9F3E2AAD935C}"/>
                  </a:ext>
                </a:extLst>
              </p:cNvPr>
              <p:cNvSpPr>
                <a:spLocks noRot="1" noChangeAspect="1" noMove="1" noResize="1" noEditPoints="1" noAdjustHandles="1" noChangeArrowheads="1" noChangeShapeType="1" noTextEdit="1"/>
              </p:cNvSpPr>
              <p:nvPr/>
            </p:nvSpPr>
            <p:spPr>
              <a:xfrm>
                <a:off x="6122618" y="5186684"/>
                <a:ext cx="1083758" cy="567143"/>
              </a:xfrm>
              <a:prstGeom prst="rect">
                <a:avLst/>
              </a:prstGeom>
              <a:blipFill>
                <a:blip r:embed="rId5"/>
                <a:stretch>
                  <a:fillRect/>
                </a:stretch>
              </a:blipFill>
              <a:ln>
                <a:solidFill>
                  <a:srgbClr val="FF0000"/>
                </a:solidFill>
              </a:ln>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8C43D0D2-B4E0-4831-9E6B-2AAB03CE5AE9}"/>
              </a:ext>
            </a:extLst>
          </p:cNvPr>
          <p:cNvCxnSpPr/>
          <p:nvPr/>
        </p:nvCxnSpPr>
        <p:spPr>
          <a:xfrm>
            <a:off x="5354038" y="4898943"/>
            <a:ext cx="0" cy="114262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Arrow: Right 15">
            <a:extLst>
              <a:ext uri="{FF2B5EF4-FFF2-40B4-BE49-F238E27FC236}">
                <a16:creationId xmlns:a16="http://schemas.microsoft.com/office/drawing/2014/main" id="{2222755A-436C-4FB4-B933-65B37E8A623B}"/>
              </a:ext>
            </a:extLst>
          </p:cNvPr>
          <p:cNvSpPr/>
          <p:nvPr/>
        </p:nvSpPr>
        <p:spPr>
          <a:xfrm>
            <a:off x="5529523" y="5346838"/>
            <a:ext cx="373047" cy="28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D5B6BBA-B103-4D42-918F-824372F1DCCC}"/>
                  </a:ext>
                </a:extLst>
              </p:cNvPr>
              <p:cNvSpPr txBox="1"/>
              <p:nvPr/>
            </p:nvSpPr>
            <p:spPr>
              <a:xfrm>
                <a:off x="5101743" y="3026131"/>
                <a:ext cx="12286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𝜏</m:t>
                      </m:r>
                      <m:r>
                        <a:rPr lang="en-US" b="0" i="1" smtClean="0">
                          <a:latin typeface="Cambria Math" panose="02040503050406030204" pitchFamily="18" charset="0"/>
                          <a:ea typeface="Cambria Math" panose="02040503050406030204" pitchFamily="18" charset="0"/>
                        </a:rPr>
                        <m:t>=90°</m:t>
                      </m:r>
                    </m:oMath>
                  </m:oMathPara>
                </a14:m>
                <a:endParaRPr lang="en-US" dirty="0"/>
              </a:p>
            </p:txBody>
          </p:sp>
        </mc:Choice>
        <mc:Fallback xmlns="">
          <p:sp>
            <p:nvSpPr>
              <p:cNvPr id="3" name="TextBox 2">
                <a:extLst>
                  <a:ext uri="{FF2B5EF4-FFF2-40B4-BE49-F238E27FC236}">
                    <a16:creationId xmlns:a16="http://schemas.microsoft.com/office/drawing/2014/main" id="{ED5B6BBA-B103-4D42-918F-824372F1DCCC}"/>
                  </a:ext>
                </a:extLst>
              </p:cNvPr>
              <p:cNvSpPr txBox="1">
                <a:spLocks noRot="1" noChangeAspect="1" noMove="1" noResize="1" noEditPoints="1" noAdjustHandles="1" noChangeArrowheads="1" noChangeShapeType="1" noTextEdit="1"/>
              </p:cNvSpPr>
              <p:nvPr/>
            </p:nvSpPr>
            <p:spPr>
              <a:xfrm>
                <a:off x="5101743" y="3026131"/>
                <a:ext cx="1228606" cy="276999"/>
              </a:xfrm>
              <a:prstGeom prst="rect">
                <a:avLst/>
              </a:prstGeom>
              <a:blipFill>
                <a:blip r:embed="rId6"/>
                <a:stretch>
                  <a:fillRect l="-2488" r="-3980" b="-652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F7267611-ACA0-4F10-99C5-F9417831973E}"/>
              </a:ext>
            </a:extLst>
          </p:cNvPr>
          <p:cNvSpPr/>
          <p:nvPr/>
        </p:nvSpPr>
        <p:spPr>
          <a:xfrm>
            <a:off x="652555" y="3791605"/>
            <a:ext cx="7470045" cy="646331"/>
          </a:xfrm>
          <a:prstGeom prst="rect">
            <a:avLst/>
          </a:prstGeom>
        </p:spPr>
        <p:txBody>
          <a:bodyPr wrap="square">
            <a:spAutoFit/>
          </a:bodyPr>
          <a:lstStyle/>
          <a:p>
            <a:pPr algn="just"/>
            <a:r>
              <a:rPr lang="ro-RO" dirty="0">
                <a:ea typeface="Calibri" panose="020F0502020204030204" pitchFamily="34" charset="0"/>
              </a:rPr>
              <a:t>La intersecția normalei </a:t>
            </a:r>
            <a:r>
              <a:rPr lang="ro-RO" i="1" dirty="0">
                <a:ea typeface="Calibri" panose="020F0502020204030204" pitchFamily="34" charset="0"/>
              </a:rPr>
              <a:t>n-n</a:t>
            </a:r>
            <a:r>
              <a:rPr lang="ro-RO" dirty="0">
                <a:ea typeface="Calibri" panose="020F0502020204030204" pitchFamily="34" charset="0"/>
              </a:rPr>
              <a:t> la profilul camei cu perpendiculara prin </a:t>
            </a:r>
            <a:r>
              <a:rPr lang="ro-RO" i="1" dirty="0">
                <a:ea typeface="Calibri" panose="020F0502020204030204" pitchFamily="34" charset="0"/>
              </a:rPr>
              <a:t>A </a:t>
            </a:r>
            <a:r>
              <a:rPr lang="ro-RO" dirty="0">
                <a:ea typeface="Calibri" panose="020F0502020204030204" pitchFamily="34" charset="0"/>
              </a:rPr>
              <a:t>la direcția de deplasare a tachetului se găsește </a:t>
            </a:r>
            <a:r>
              <a:rPr lang="ro-RO" i="1" dirty="0">
                <a:ea typeface="Calibri" panose="020F0502020204030204" pitchFamily="34" charset="0"/>
              </a:rPr>
              <a:t>centrul instantaneu de rotație</a:t>
            </a:r>
            <a:r>
              <a:rPr lang="ro-RO" dirty="0">
                <a:ea typeface="Calibri" panose="020F0502020204030204" pitchFamily="34" charset="0"/>
              </a:rPr>
              <a:t> I</a:t>
            </a:r>
            <a:r>
              <a:rPr lang="ro-RO" baseline="-25000" dirty="0">
                <a:ea typeface="Calibri" panose="020F0502020204030204" pitchFamily="34" charset="0"/>
              </a:rPr>
              <a:t>12</a:t>
            </a:r>
            <a:r>
              <a:rPr lang="ro-RO" dirty="0">
                <a:ea typeface="Calibri" panose="020F0502020204030204" pitchFamily="34" charset="0"/>
              </a:rPr>
              <a:t>. </a:t>
            </a:r>
            <a:endParaRPr lang="en-US" dirty="0"/>
          </a:p>
        </p:txBody>
      </p:sp>
      <p:sp>
        <p:nvSpPr>
          <p:cNvPr id="30" name="Rectangle 29">
            <a:extLst>
              <a:ext uri="{FF2B5EF4-FFF2-40B4-BE49-F238E27FC236}">
                <a16:creationId xmlns:a16="http://schemas.microsoft.com/office/drawing/2014/main" id="{F8854A23-0A1F-44E0-B5A8-FA5EB5BEB43E}"/>
              </a:ext>
            </a:extLst>
          </p:cNvPr>
          <p:cNvSpPr/>
          <p:nvPr/>
        </p:nvSpPr>
        <p:spPr>
          <a:xfrm>
            <a:off x="1942078" y="2870700"/>
            <a:ext cx="2706995" cy="646331"/>
          </a:xfrm>
          <a:prstGeom prst="rect">
            <a:avLst/>
          </a:prstGeom>
        </p:spPr>
        <p:txBody>
          <a:bodyPr wrap="square">
            <a:spAutoFit/>
          </a:bodyPr>
          <a:lstStyle/>
          <a:p>
            <a:pPr algn="just"/>
            <a:r>
              <a:rPr lang="el-GR" dirty="0"/>
              <a:t>α</a:t>
            </a:r>
            <a:r>
              <a:rPr lang="en-US" dirty="0"/>
              <a:t> – </a:t>
            </a:r>
            <a:r>
              <a:rPr lang="en-US" dirty="0" err="1"/>
              <a:t>unghi</a:t>
            </a:r>
            <a:r>
              <a:rPr lang="en-US" dirty="0"/>
              <a:t> de </a:t>
            </a:r>
            <a:r>
              <a:rPr lang="en-US" dirty="0" err="1"/>
              <a:t>presiune</a:t>
            </a:r>
            <a:endParaRPr lang="en-US" dirty="0"/>
          </a:p>
          <a:p>
            <a:pPr algn="just"/>
            <a:r>
              <a:rPr lang="el-GR" dirty="0"/>
              <a:t>τ</a:t>
            </a:r>
            <a:r>
              <a:rPr lang="en-US" dirty="0"/>
              <a:t> – </a:t>
            </a:r>
            <a:r>
              <a:rPr lang="en-US" dirty="0" err="1"/>
              <a:t>unghi</a:t>
            </a:r>
            <a:r>
              <a:rPr lang="en-US" dirty="0"/>
              <a:t> de </a:t>
            </a:r>
            <a:r>
              <a:rPr lang="en-US" dirty="0" err="1"/>
              <a:t>transmitere</a:t>
            </a:r>
            <a:endParaRPr lang="en-US" dirty="0"/>
          </a:p>
        </p:txBody>
      </p:sp>
      <p:pic>
        <p:nvPicPr>
          <p:cNvPr id="31" name="Picture 30">
            <a:extLst>
              <a:ext uri="{FF2B5EF4-FFF2-40B4-BE49-F238E27FC236}">
                <a16:creationId xmlns:a16="http://schemas.microsoft.com/office/drawing/2014/main" id="{FE2662EB-7E6C-4F00-94FC-D15A3BC05C66}"/>
              </a:ext>
            </a:extLst>
          </p:cNvPr>
          <p:cNvPicPr>
            <a:picLocks noChangeAspect="1"/>
          </p:cNvPicPr>
          <p:nvPr/>
        </p:nvPicPr>
        <p:blipFill>
          <a:blip r:embed="rId7"/>
          <a:stretch>
            <a:fillRect/>
          </a:stretch>
        </p:blipFill>
        <p:spPr>
          <a:xfrm>
            <a:off x="7818094" y="901455"/>
            <a:ext cx="3864908" cy="5569404"/>
          </a:xfrm>
          <a:prstGeom prst="rect">
            <a:avLst/>
          </a:prstGeom>
        </p:spPr>
      </p:pic>
      <p:cxnSp>
        <p:nvCxnSpPr>
          <p:cNvPr id="29" name="Straight Connector 28">
            <a:extLst>
              <a:ext uri="{FF2B5EF4-FFF2-40B4-BE49-F238E27FC236}">
                <a16:creationId xmlns:a16="http://schemas.microsoft.com/office/drawing/2014/main" id="{EBA2B652-5633-40D3-9895-0922EE041BAC}"/>
              </a:ext>
            </a:extLst>
          </p:cNvPr>
          <p:cNvCxnSpPr>
            <a:cxnSpLocks/>
          </p:cNvCxnSpPr>
          <p:nvPr/>
        </p:nvCxnSpPr>
        <p:spPr>
          <a:xfrm flipH="1">
            <a:off x="9157335" y="4852595"/>
            <a:ext cx="870971" cy="0"/>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944503F-502B-4FDC-8907-58853FBCB314}"/>
              </a:ext>
            </a:extLst>
          </p:cNvPr>
          <p:cNvSpPr/>
          <p:nvPr/>
        </p:nvSpPr>
        <p:spPr>
          <a:xfrm>
            <a:off x="652555" y="2211761"/>
            <a:ext cx="4363513" cy="369332"/>
          </a:xfrm>
          <a:prstGeom prst="rect">
            <a:avLst/>
          </a:prstGeom>
        </p:spPr>
        <p:txBody>
          <a:bodyPr wrap="square">
            <a:spAutoFit/>
          </a:bodyPr>
          <a:lstStyle/>
          <a:p>
            <a:pPr algn="just"/>
            <a:r>
              <a:rPr lang="en-US" dirty="0">
                <a:ea typeface="Calibri" panose="020F0502020204030204" pitchFamily="34" charset="0"/>
              </a:rPr>
              <a:t>Se </a:t>
            </a:r>
            <a:r>
              <a:rPr lang="en-US" dirty="0" err="1">
                <a:ea typeface="Calibri" panose="020F0502020204030204" pitchFamily="34" charset="0"/>
              </a:rPr>
              <a:t>construie</a:t>
            </a:r>
            <a:r>
              <a:rPr lang="ro-RO" dirty="0" err="1">
                <a:ea typeface="Calibri" panose="020F0502020204030204" pitchFamily="34" charset="0"/>
              </a:rPr>
              <a:t>ște</a:t>
            </a:r>
            <a:r>
              <a:rPr lang="ro-RO" dirty="0">
                <a:ea typeface="Calibri" panose="020F0502020204030204" pitchFamily="34" charset="0"/>
              </a:rPr>
              <a:t> mecanismul înlocuitor AFB</a:t>
            </a:r>
            <a:endParaRPr lang="en-US" dirty="0"/>
          </a:p>
        </p:txBody>
      </p:sp>
      <p:sp>
        <p:nvSpPr>
          <p:cNvPr id="34" name="Oval 33">
            <a:extLst>
              <a:ext uri="{FF2B5EF4-FFF2-40B4-BE49-F238E27FC236}">
                <a16:creationId xmlns:a16="http://schemas.microsoft.com/office/drawing/2014/main" id="{A35343C9-3F61-484D-80D0-2550871B31A9}"/>
              </a:ext>
            </a:extLst>
          </p:cNvPr>
          <p:cNvSpPr/>
          <p:nvPr/>
        </p:nvSpPr>
        <p:spPr>
          <a:xfrm>
            <a:off x="8828475" y="5737242"/>
            <a:ext cx="171996" cy="171996"/>
          </a:xfrm>
          <a:prstGeom prst="ellipse">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0FB87F6A-5F7F-4005-BCAE-4166EDEA10BC}"/>
              </a:ext>
            </a:extLst>
          </p:cNvPr>
          <p:cNvCxnSpPr>
            <a:cxnSpLocks/>
            <a:endCxn id="34" idx="7"/>
          </p:cNvCxnSpPr>
          <p:nvPr/>
        </p:nvCxnSpPr>
        <p:spPr>
          <a:xfrm flipH="1">
            <a:off x="8975283" y="4922520"/>
            <a:ext cx="966912" cy="83991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1C438D3-4C5D-4B34-8D3C-6E2DB9F092D3}"/>
              </a:ext>
            </a:extLst>
          </p:cNvPr>
          <p:cNvCxnSpPr>
            <a:cxnSpLocks/>
            <a:endCxn id="34" idx="0"/>
          </p:cNvCxnSpPr>
          <p:nvPr/>
        </p:nvCxnSpPr>
        <p:spPr>
          <a:xfrm flipH="1">
            <a:off x="8914473" y="3358515"/>
            <a:ext cx="614340" cy="237872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5EB4D5-8C15-4BA5-A09B-7775200DEAB5}"/>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FEF27CB-75F4-4C5A-AF53-F1CCE614549B}"/>
              </a:ext>
            </a:extLst>
          </p:cNvPr>
          <p:cNvSpPr/>
          <p:nvPr/>
        </p:nvSpPr>
        <p:spPr>
          <a:xfrm>
            <a:off x="782673" y="287294"/>
            <a:ext cx="9843720" cy="461665"/>
          </a:xfrm>
          <a:prstGeom prst="rect">
            <a:avLst/>
          </a:prstGeom>
        </p:spPr>
        <p:txBody>
          <a:bodyPr wrap="none">
            <a:spAutoFit/>
          </a:bodyPr>
          <a:lstStyle/>
          <a:p>
            <a:r>
              <a:rPr lang="ro-RO" sz="2400" dirty="0">
                <a:ea typeface="Calibri" panose="020F0502020204030204" pitchFamily="34" charset="0"/>
              </a:rPr>
              <a:t>1.4.2 Determinarea razei cercului de bază pentru cama cu tachet de translație</a:t>
            </a:r>
            <a:endParaRPr lang="en-US" sz="2400" dirty="0"/>
          </a:p>
        </p:txBody>
      </p:sp>
      <p:sp>
        <p:nvSpPr>
          <p:cNvPr id="21" name="Action Button: Go Home 20">
            <a:hlinkClick r:id="rId8" action="ppaction://hlinksldjump" highlightClick="1"/>
            <a:extLst>
              <a:ext uri="{FF2B5EF4-FFF2-40B4-BE49-F238E27FC236}">
                <a16:creationId xmlns:a16="http://schemas.microsoft.com/office/drawing/2014/main" id="{BF5E27B6-E00C-4B1B-B96B-6ECC487E1D0A}"/>
              </a:ext>
            </a:extLst>
          </p:cNvPr>
          <p:cNvSpPr/>
          <p:nvPr/>
        </p:nvSpPr>
        <p:spPr>
          <a:xfrm>
            <a:off x="11170787" y="254555"/>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686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6" grpId="0" animBg="1"/>
      <p:bldP spid="3" grpId="0"/>
      <p:bldP spid="8" grpId="0"/>
      <p:bldP spid="30" grpId="0"/>
      <p:bldP spid="33" grpId="0"/>
      <p:bldP spid="3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4D80458-A68A-419C-98D2-712C3E89BAF2}"/>
              </a:ext>
            </a:extLst>
          </p:cNvPr>
          <p:cNvSpPr txBox="1"/>
          <p:nvPr/>
        </p:nvSpPr>
        <p:spPr>
          <a:xfrm>
            <a:off x="766038" y="1113522"/>
            <a:ext cx="1924694" cy="369332"/>
          </a:xfrm>
          <a:prstGeom prst="rect">
            <a:avLst/>
          </a:prstGeom>
          <a:noFill/>
        </p:spPr>
        <p:txBody>
          <a:bodyPr wrap="none" rtlCol="0">
            <a:spAutoFit/>
          </a:bodyPr>
          <a:lstStyle/>
          <a:p>
            <a:r>
              <a:rPr lang="el-GR" dirty="0"/>
              <a:t>Δ</a:t>
            </a:r>
            <a:r>
              <a:rPr lang="en-US" dirty="0"/>
              <a:t> BCP </a:t>
            </a:r>
            <a:r>
              <a:rPr lang="en-US" dirty="0" err="1"/>
              <a:t>dreptunghic</a:t>
            </a:r>
            <a:endParaRPr lang="en-US" dirty="0"/>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60D93437-3B93-44A6-B2F3-ADE5BFD95E82}"/>
                  </a:ext>
                </a:extLst>
              </p:cNvPr>
              <p:cNvSpPr/>
              <p:nvPr/>
            </p:nvSpPr>
            <p:spPr>
              <a:xfrm>
                <a:off x="831434" y="1709571"/>
                <a:ext cx="1528624" cy="595548"/>
              </a:xfrm>
              <a:prstGeom prst="rect">
                <a:avLst/>
              </a:prstGeom>
              <a:ln>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m:rPr>
                              <m:sty m:val="p"/>
                            </m:rPr>
                            <a:rPr lang="en-US">
                              <a:latin typeface="Cambria Math" panose="02040503050406030204" pitchFamily="18" charset="0"/>
                            </a:rPr>
                            <m:t>tg</m:t>
                          </m:r>
                        </m:fName>
                        <m:e>
                          <m:r>
                            <m:rPr>
                              <m:sty m:val="p"/>
                            </m:rPr>
                            <a:rPr lang="en-US">
                              <a:latin typeface="Cambria Math" panose="02040503050406030204" pitchFamily="18" charset="0"/>
                              <a:ea typeface="Cambria Math" panose="02040503050406030204" pitchFamily="18" charset="0"/>
                            </a:rPr>
                            <m:t>τ</m:t>
                          </m:r>
                        </m:e>
                      </m:func>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a:latin typeface="Cambria Math" panose="02040503050406030204" pitchFamily="18" charset="0"/>
                                </a:rPr>
                                <m:t>0</m:t>
                              </m:r>
                            </m:sub>
                          </m:sSub>
                          <m:r>
                            <a:rPr lang="en-US">
                              <a:latin typeface="Cambria Math" panose="02040503050406030204" pitchFamily="18" charset="0"/>
                            </a:rPr>
                            <m:t>+</m:t>
                          </m:r>
                          <m:r>
                            <a:rPr lang="ro-RO" b="0" i="1" smtClean="0">
                              <a:latin typeface="Cambria Math" panose="02040503050406030204" pitchFamily="18" charset="0"/>
                            </a:rPr>
                            <m:t>𝑠</m:t>
                          </m:r>
                        </m:num>
                        <m:den>
                          <m:r>
                            <a:rPr lang="ro-RO" b="0" i="1" smtClean="0">
                              <a:latin typeface="Cambria Math" panose="02040503050406030204" pitchFamily="18" charset="0"/>
                            </a:rPr>
                            <m:t>𝑃𝐶</m:t>
                          </m:r>
                        </m:den>
                      </m:f>
                    </m:oMath>
                  </m:oMathPara>
                </a14:m>
                <a:endParaRPr lang="en-US" dirty="0"/>
              </a:p>
            </p:txBody>
          </p:sp>
        </mc:Choice>
        <mc:Fallback xmlns="">
          <p:sp>
            <p:nvSpPr>
              <p:cNvPr id="18" name="Rectangle 17">
                <a:extLst>
                  <a:ext uri="{FF2B5EF4-FFF2-40B4-BE49-F238E27FC236}">
                    <a16:creationId xmlns:a16="http://schemas.microsoft.com/office/drawing/2014/main" id="{60D93437-3B93-44A6-B2F3-ADE5BFD95E82}"/>
                  </a:ext>
                </a:extLst>
              </p:cNvPr>
              <p:cNvSpPr>
                <a:spLocks noRot="1" noChangeAspect="1" noMove="1" noResize="1" noEditPoints="1" noAdjustHandles="1" noChangeArrowheads="1" noChangeShapeType="1" noTextEdit="1"/>
              </p:cNvSpPr>
              <p:nvPr/>
            </p:nvSpPr>
            <p:spPr>
              <a:xfrm>
                <a:off x="831434" y="1709571"/>
                <a:ext cx="1528624" cy="595548"/>
              </a:xfrm>
              <a:prstGeom prst="rect">
                <a:avLst/>
              </a:prstGeom>
              <a:blipFill>
                <a:blip r:embed="rId2"/>
                <a:stretch>
                  <a:fillRect/>
                </a:stretch>
              </a:blipFill>
              <a:ln>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AB8B489B-8015-4055-9AB2-97BEFC240494}"/>
                  </a:ext>
                </a:extLst>
              </p:cNvPr>
              <p:cNvSpPr/>
              <p:nvPr/>
            </p:nvSpPr>
            <p:spPr>
              <a:xfrm>
                <a:off x="3222697" y="1854803"/>
                <a:ext cx="2109873" cy="369332"/>
              </a:xfrm>
              <a:prstGeom prst="rect">
                <a:avLst/>
              </a:prstGeom>
            </p:spPr>
            <p:txBody>
              <a:bodyPr wrap="none">
                <a:spAutoFit/>
              </a:bodyPr>
              <a:lstStyle/>
              <a:p>
                <a:r>
                  <a:rPr lang="ro-RO" dirty="0">
                    <a:ea typeface="Calibri" panose="020F0502020204030204" pitchFamily="34" charset="0"/>
                  </a:rPr>
                  <a:t>unde</a:t>
                </a:r>
                <a:r>
                  <a:rPr lang="en-US" dirty="0">
                    <a:ea typeface="Calibri" panose="020F0502020204030204" pitchFamily="34" charset="0"/>
                  </a:rPr>
                  <a:t>:</a:t>
                </a:r>
                <a:r>
                  <a:rPr lang="ro-RO" dirty="0">
                    <a:ea typeface="Calibri" panose="020F0502020204030204" pitchFamily="34" charset="0"/>
                  </a:rPr>
                  <a:t> </a:t>
                </a:r>
                <a14:m>
                  <m:oMath xmlns:m="http://schemas.openxmlformats.org/officeDocument/2006/math">
                    <m:r>
                      <a:rPr lang="ro-RO" i="1">
                        <a:latin typeface="Cambria Math" panose="02040503050406030204" pitchFamily="18" charset="0"/>
                        <a:ea typeface="Calibri" panose="020F0502020204030204" pitchFamily="34" charset="0"/>
                        <a:cs typeface="Times New Roman" panose="02020603050405020304" pitchFamily="18" charset="0"/>
                      </a:rPr>
                      <m:t>𝑃𝐶</m:t>
                    </m:r>
                    <m:r>
                      <a:rPr lang="ro-RO" i="1">
                        <a:latin typeface="Cambria Math" panose="02040503050406030204" pitchFamily="18" charset="0"/>
                        <a:ea typeface="Calibri" panose="020F0502020204030204" pitchFamily="34" charset="0"/>
                        <a:cs typeface="Times New Roman" panose="02020603050405020304" pitchFamily="18" charset="0"/>
                      </a:rPr>
                      <m:t>=</m:t>
                    </m:r>
                    <m:r>
                      <a:rPr lang="ro-RO" i="1">
                        <a:latin typeface="Cambria Math" panose="02040503050406030204" pitchFamily="18" charset="0"/>
                        <a:ea typeface="Calibri" panose="020F0502020204030204" pitchFamily="34" charset="0"/>
                        <a:cs typeface="Times New Roman" panose="02020603050405020304" pitchFamily="18" charset="0"/>
                      </a:rPr>
                      <m:t>𝐴𝑃</m:t>
                    </m:r>
                    <m:r>
                      <a:rPr lang="ro-RO" i="1">
                        <a:latin typeface="Cambria Math" panose="02040503050406030204" pitchFamily="18" charset="0"/>
                        <a:ea typeface="Calibri" panose="020F0502020204030204" pitchFamily="34" charset="0"/>
                        <a:cs typeface="Times New Roman" panose="02020603050405020304" pitchFamily="18" charset="0"/>
                      </a:rPr>
                      <m:t>−</m:t>
                    </m:r>
                    <m:r>
                      <a:rPr lang="ro-RO" i="1">
                        <a:latin typeface="Cambria Math" panose="02040503050406030204" pitchFamily="18" charset="0"/>
                        <a:ea typeface="Calibri" panose="020F0502020204030204" pitchFamily="34" charset="0"/>
                        <a:cs typeface="Times New Roman" panose="02020603050405020304" pitchFamily="18" charset="0"/>
                      </a:rPr>
                      <m:t>𝑒</m:t>
                    </m:r>
                  </m:oMath>
                </a14:m>
                <a:endParaRPr lang="en-US" dirty="0"/>
              </a:p>
            </p:txBody>
          </p:sp>
        </mc:Choice>
        <mc:Fallback xmlns="">
          <p:sp>
            <p:nvSpPr>
              <p:cNvPr id="19" name="Rectangle 18">
                <a:extLst>
                  <a:ext uri="{FF2B5EF4-FFF2-40B4-BE49-F238E27FC236}">
                    <a16:creationId xmlns:a16="http://schemas.microsoft.com/office/drawing/2014/main" id="{AB8B489B-8015-4055-9AB2-97BEFC240494}"/>
                  </a:ext>
                </a:extLst>
              </p:cNvPr>
              <p:cNvSpPr>
                <a:spLocks noRot="1" noChangeAspect="1" noMove="1" noResize="1" noEditPoints="1" noAdjustHandles="1" noChangeArrowheads="1" noChangeShapeType="1" noTextEdit="1"/>
              </p:cNvSpPr>
              <p:nvPr/>
            </p:nvSpPr>
            <p:spPr>
              <a:xfrm>
                <a:off x="3222697" y="1854803"/>
                <a:ext cx="2109873" cy="369332"/>
              </a:xfrm>
              <a:prstGeom prst="rect">
                <a:avLst/>
              </a:prstGeom>
              <a:blipFill>
                <a:blip r:embed="rId3"/>
                <a:stretch>
                  <a:fillRect l="-2601"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82538F57-2BC8-4488-A738-B5F7263A6D0C}"/>
                  </a:ext>
                </a:extLst>
              </p:cNvPr>
              <p:cNvSpPr/>
              <p:nvPr/>
            </p:nvSpPr>
            <p:spPr>
              <a:xfrm>
                <a:off x="5674548" y="1730600"/>
                <a:ext cx="1474827" cy="567143"/>
              </a:xfrm>
              <a:prstGeom prst="rect">
                <a:avLst/>
              </a:prstGeom>
              <a:ln>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𝑃𝐶</m:t>
                      </m:r>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num>
                        <m:den>
                          <m:r>
                            <a:rPr lang="en-US" i="1">
                              <a:latin typeface="Cambria Math" panose="02040503050406030204" pitchFamily="18" charset="0"/>
                            </a:rPr>
                            <m:t>𝜔</m:t>
                          </m:r>
                        </m:den>
                      </m:f>
                      <m:r>
                        <a:rPr lang="en-US" i="0">
                          <a:latin typeface="Cambria Math" panose="02040503050406030204" pitchFamily="18" charset="0"/>
                        </a:rPr>
                        <m:t>−</m:t>
                      </m:r>
                      <m:r>
                        <a:rPr lang="en-US" i="1">
                          <a:latin typeface="Cambria Math" panose="02040503050406030204" pitchFamily="18" charset="0"/>
                        </a:rPr>
                        <m:t>𝑒</m:t>
                      </m:r>
                    </m:oMath>
                  </m:oMathPara>
                </a14:m>
                <a:endParaRPr lang="en-US" dirty="0"/>
              </a:p>
            </p:txBody>
          </p:sp>
        </mc:Choice>
        <mc:Fallback xmlns="">
          <p:sp>
            <p:nvSpPr>
              <p:cNvPr id="20" name="Rectangle 19">
                <a:extLst>
                  <a:ext uri="{FF2B5EF4-FFF2-40B4-BE49-F238E27FC236}">
                    <a16:creationId xmlns:a16="http://schemas.microsoft.com/office/drawing/2014/main" id="{82538F57-2BC8-4488-A738-B5F7263A6D0C}"/>
                  </a:ext>
                </a:extLst>
              </p:cNvPr>
              <p:cNvSpPr>
                <a:spLocks noRot="1" noChangeAspect="1" noMove="1" noResize="1" noEditPoints="1" noAdjustHandles="1" noChangeArrowheads="1" noChangeShapeType="1" noTextEdit="1"/>
              </p:cNvSpPr>
              <p:nvPr/>
            </p:nvSpPr>
            <p:spPr>
              <a:xfrm>
                <a:off x="5674548" y="1730600"/>
                <a:ext cx="1474827" cy="567143"/>
              </a:xfrm>
              <a:prstGeom prst="rect">
                <a:avLst/>
              </a:prstGeom>
              <a:blipFill>
                <a:blip r:embed="rId4"/>
                <a:stretch>
                  <a:fillRect/>
                </a:stretch>
              </a:blipFill>
              <a:ln>
                <a:solidFill>
                  <a:srgbClr val="0070C0"/>
                </a:solid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4B46194E-B479-4387-AB13-82A5E143CDB5}"/>
              </a:ext>
            </a:extLst>
          </p:cNvPr>
          <p:cNvSpPr txBox="1"/>
          <p:nvPr/>
        </p:nvSpPr>
        <p:spPr>
          <a:xfrm>
            <a:off x="733963" y="2734173"/>
            <a:ext cx="1955087" cy="369332"/>
          </a:xfrm>
          <a:prstGeom prst="rect">
            <a:avLst/>
          </a:prstGeom>
          <a:noFill/>
        </p:spPr>
        <p:txBody>
          <a:bodyPr wrap="none" rtlCol="0">
            <a:spAutoFit/>
          </a:bodyPr>
          <a:lstStyle/>
          <a:p>
            <a:r>
              <a:rPr lang="el-GR" dirty="0"/>
              <a:t>Δ</a:t>
            </a:r>
            <a:r>
              <a:rPr lang="en-US" dirty="0"/>
              <a:t> ACD </a:t>
            </a:r>
            <a:r>
              <a:rPr lang="en-US" dirty="0" err="1"/>
              <a:t>dreptunghic</a:t>
            </a:r>
            <a:endParaRPr lang="en-US" dirty="0"/>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06EF9E4-4CED-4752-992B-D7E8E36AF538}"/>
                  </a:ext>
                </a:extLst>
              </p:cNvPr>
              <p:cNvSpPr/>
              <p:nvPr/>
            </p:nvSpPr>
            <p:spPr>
              <a:xfrm>
                <a:off x="3014609" y="2590832"/>
                <a:ext cx="1658980" cy="656013"/>
              </a:xfrm>
              <a:prstGeom prst="rect">
                <a:avLst/>
              </a:prstGeom>
              <a:ln>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𝑜</m:t>
                          </m:r>
                        </m:sub>
                      </m:sSub>
                      <m:r>
                        <a:rPr lang="en-US" i="0">
                          <a:latin typeface="Cambria Math" panose="02040503050406030204" pitchFamily="18" charset="0"/>
                        </a:rPr>
                        <m:t>=</m:t>
                      </m:r>
                      <m:rad>
                        <m:radPr>
                          <m:degHide m:val="on"/>
                          <m:ctrlPr>
                            <a:rPr lang="en-US" i="1">
                              <a:latin typeface="Cambria Math" panose="02040503050406030204" pitchFamily="18" charset="0"/>
                            </a:rPr>
                          </m:ctrlPr>
                        </m:radPr>
                        <m:deg/>
                        <m:e>
                          <m:sSubSup>
                            <m:sSubSupPr>
                              <m:ctrlPr>
                                <a:rPr lang="en-US" i="1">
                                  <a:latin typeface="Cambria Math" panose="02040503050406030204" pitchFamily="18" charset="0"/>
                                </a:rPr>
                              </m:ctrlPr>
                            </m:sSubSupPr>
                            <m:e>
                              <m:r>
                                <a:rPr lang="en-US" i="1">
                                  <a:latin typeface="Cambria Math" panose="02040503050406030204" pitchFamily="18" charset="0"/>
                                </a:rPr>
                                <m:t>𝑟</m:t>
                              </m:r>
                            </m:e>
                            <m:sub>
                              <m:r>
                                <a:rPr lang="en-US" i="0">
                                  <a:latin typeface="Cambria Math" panose="02040503050406030204" pitchFamily="18" charset="0"/>
                                </a:rPr>
                                <m:t>0</m:t>
                              </m:r>
                            </m:sub>
                            <m:sup>
                              <m:r>
                                <a:rPr lang="en-US" i="0">
                                  <a:latin typeface="Cambria Math" panose="02040503050406030204" pitchFamily="18" charset="0"/>
                                </a:rPr>
                                <m:t>2</m:t>
                              </m:r>
                            </m:sup>
                          </m:sSubSup>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sup>
                          </m:sSup>
                        </m:e>
                      </m:rad>
                    </m:oMath>
                  </m:oMathPara>
                </a14:m>
                <a:endParaRPr lang="en-US" dirty="0"/>
              </a:p>
            </p:txBody>
          </p:sp>
        </mc:Choice>
        <mc:Fallback xmlns="">
          <p:sp>
            <p:nvSpPr>
              <p:cNvPr id="22" name="Rectangle 21">
                <a:extLst>
                  <a:ext uri="{FF2B5EF4-FFF2-40B4-BE49-F238E27FC236}">
                    <a16:creationId xmlns:a16="http://schemas.microsoft.com/office/drawing/2014/main" id="{C06EF9E4-4CED-4752-992B-D7E8E36AF538}"/>
                  </a:ext>
                </a:extLst>
              </p:cNvPr>
              <p:cNvSpPr>
                <a:spLocks noRot="1" noChangeAspect="1" noMove="1" noResize="1" noEditPoints="1" noAdjustHandles="1" noChangeArrowheads="1" noChangeShapeType="1" noTextEdit="1"/>
              </p:cNvSpPr>
              <p:nvPr/>
            </p:nvSpPr>
            <p:spPr>
              <a:xfrm>
                <a:off x="3014609" y="2590832"/>
                <a:ext cx="1658980" cy="656013"/>
              </a:xfrm>
              <a:prstGeom prst="rect">
                <a:avLst/>
              </a:prstGeom>
              <a:blipFill>
                <a:blip r:embed="rId5"/>
                <a:stretch>
                  <a:fillRect/>
                </a:stretch>
              </a:blipFill>
              <a:ln>
                <a:solidFill>
                  <a:srgbClr val="0070C0"/>
                </a:solidFill>
              </a:ln>
            </p:spPr>
            <p:txBody>
              <a:bodyPr/>
              <a:lstStyle/>
              <a:p>
                <a:r>
                  <a:rPr lang="en-US">
                    <a:noFill/>
                  </a:rPr>
                  <a:t> </a:t>
                </a:r>
              </a:p>
            </p:txBody>
          </p:sp>
        </mc:Fallback>
      </mc:AlternateContent>
      <p:sp>
        <p:nvSpPr>
          <p:cNvPr id="23" name="TextBox 22">
            <a:extLst>
              <a:ext uri="{FF2B5EF4-FFF2-40B4-BE49-F238E27FC236}">
                <a16:creationId xmlns:a16="http://schemas.microsoft.com/office/drawing/2014/main" id="{942774B0-D96F-4BBE-B272-15DA4BA8154D}"/>
              </a:ext>
            </a:extLst>
          </p:cNvPr>
          <p:cNvSpPr txBox="1"/>
          <p:nvPr/>
        </p:nvSpPr>
        <p:spPr>
          <a:xfrm>
            <a:off x="2492512" y="1829506"/>
            <a:ext cx="493378" cy="369332"/>
          </a:xfrm>
          <a:prstGeom prst="rect">
            <a:avLst/>
          </a:prstGeom>
          <a:noFill/>
        </p:spPr>
        <p:txBody>
          <a:bodyPr wrap="square" rtlCol="0">
            <a:spAutoFit/>
          </a:bodyPr>
          <a:lstStyle/>
          <a:p>
            <a:r>
              <a:rPr lang="en-US" dirty="0"/>
              <a:t>(1)</a:t>
            </a:r>
          </a:p>
        </p:txBody>
      </p:sp>
      <p:sp>
        <p:nvSpPr>
          <p:cNvPr id="24" name="TextBox 23">
            <a:extLst>
              <a:ext uri="{FF2B5EF4-FFF2-40B4-BE49-F238E27FC236}">
                <a16:creationId xmlns:a16="http://schemas.microsoft.com/office/drawing/2014/main" id="{CABA5F15-B08D-43CC-B4DD-2500AFD04EA1}"/>
              </a:ext>
            </a:extLst>
          </p:cNvPr>
          <p:cNvSpPr txBox="1"/>
          <p:nvPr/>
        </p:nvSpPr>
        <p:spPr>
          <a:xfrm>
            <a:off x="7309559" y="1830414"/>
            <a:ext cx="524054" cy="369332"/>
          </a:xfrm>
          <a:prstGeom prst="rect">
            <a:avLst/>
          </a:prstGeom>
          <a:noFill/>
        </p:spPr>
        <p:txBody>
          <a:bodyPr wrap="square" rtlCol="0">
            <a:spAutoFit/>
          </a:bodyPr>
          <a:lstStyle/>
          <a:p>
            <a:r>
              <a:rPr lang="en-US" dirty="0"/>
              <a:t>(2)</a:t>
            </a:r>
          </a:p>
        </p:txBody>
      </p:sp>
      <p:sp>
        <p:nvSpPr>
          <p:cNvPr id="25" name="TextBox 24">
            <a:extLst>
              <a:ext uri="{FF2B5EF4-FFF2-40B4-BE49-F238E27FC236}">
                <a16:creationId xmlns:a16="http://schemas.microsoft.com/office/drawing/2014/main" id="{1357DF75-B4F4-4561-84DD-0371757E7437}"/>
              </a:ext>
            </a:extLst>
          </p:cNvPr>
          <p:cNvSpPr txBox="1"/>
          <p:nvPr/>
        </p:nvSpPr>
        <p:spPr>
          <a:xfrm>
            <a:off x="4750457" y="2734172"/>
            <a:ext cx="493378" cy="369332"/>
          </a:xfrm>
          <a:prstGeom prst="rect">
            <a:avLst/>
          </a:prstGeom>
          <a:noFill/>
        </p:spPr>
        <p:txBody>
          <a:bodyPr wrap="square" rtlCol="0">
            <a:spAutoFit/>
          </a:bodyPr>
          <a:lstStyle/>
          <a:p>
            <a:r>
              <a:rPr lang="en-US" dirty="0"/>
              <a:t>(3)</a:t>
            </a: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D266701-E74C-4835-9029-D2E087041E55}"/>
                  </a:ext>
                </a:extLst>
              </p:cNvPr>
              <p:cNvSpPr/>
              <p:nvPr/>
            </p:nvSpPr>
            <p:spPr>
              <a:xfrm>
                <a:off x="5207665" y="4213423"/>
                <a:ext cx="2304990" cy="1093184"/>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tg</m:t>
                          </m:r>
                        </m:fName>
                        <m:e>
                          <m:r>
                            <a:rPr lang="en-US" i="0">
                              <a:latin typeface="Cambria Math" panose="02040503050406030204" pitchFamily="18" charset="0"/>
                            </a:rPr>
                            <m:t>∝</m:t>
                          </m:r>
                        </m:e>
                      </m:func>
                      <m:r>
                        <a:rPr lang="en-US" i="0">
                          <a:latin typeface="Cambria Math" panose="02040503050406030204" pitchFamily="18" charset="0"/>
                        </a:rPr>
                        <m:t> =</m:t>
                      </m:r>
                      <m:f>
                        <m:fPr>
                          <m:ctrlPr>
                            <a:rPr lang="en-US" i="1">
                              <a:latin typeface="Cambria Math" panose="02040503050406030204" pitchFamily="18" charset="0"/>
                            </a:rPr>
                          </m:ctrlPr>
                        </m:fPr>
                        <m:num>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num>
                            <m:den>
                              <m:r>
                                <a:rPr lang="en-US" i="1">
                                  <a:latin typeface="Cambria Math" panose="02040503050406030204" pitchFamily="18" charset="0"/>
                                </a:rPr>
                                <m:t>𝜔</m:t>
                              </m:r>
                            </m:den>
                          </m:f>
                          <m:r>
                            <a:rPr lang="en-US" i="0">
                              <a:latin typeface="Cambria Math" panose="02040503050406030204" pitchFamily="18" charset="0"/>
                            </a:rPr>
                            <m:t>±</m:t>
                          </m:r>
                          <m:r>
                            <a:rPr lang="en-US" i="1">
                              <a:latin typeface="Cambria Math" panose="02040503050406030204" pitchFamily="18" charset="0"/>
                            </a:rPr>
                            <m:t>𝑒</m:t>
                          </m:r>
                        </m:num>
                        <m:den>
                          <m:r>
                            <a:rPr lang="en-US" i="1">
                              <a:latin typeface="Cambria Math" panose="02040503050406030204" pitchFamily="18" charset="0"/>
                            </a:rPr>
                            <m:t>𝑠</m:t>
                          </m:r>
                          <m:r>
                            <a:rPr lang="en-US" i="0">
                              <a:latin typeface="Cambria Math" panose="02040503050406030204" pitchFamily="18" charset="0"/>
                            </a:rPr>
                            <m:t>+</m:t>
                          </m:r>
                          <m:rad>
                            <m:radPr>
                              <m:degHide m:val="on"/>
                              <m:ctrlPr>
                                <a:rPr lang="en-US" i="1">
                                  <a:latin typeface="Cambria Math" panose="02040503050406030204" pitchFamily="18" charset="0"/>
                                </a:rPr>
                              </m:ctrlPr>
                            </m:radPr>
                            <m:deg/>
                            <m:e>
                              <m:sSubSup>
                                <m:sSubSupPr>
                                  <m:ctrlPr>
                                    <a:rPr lang="en-US" i="1">
                                      <a:latin typeface="Cambria Math" panose="02040503050406030204" pitchFamily="18" charset="0"/>
                                    </a:rPr>
                                  </m:ctrlPr>
                                </m:sSubSupPr>
                                <m:e>
                                  <m:r>
                                    <a:rPr lang="en-US" i="1">
                                      <a:latin typeface="Cambria Math" panose="02040503050406030204" pitchFamily="18" charset="0"/>
                                    </a:rPr>
                                    <m:t>𝑟</m:t>
                                  </m:r>
                                </m:e>
                                <m:sub>
                                  <m:r>
                                    <a:rPr lang="en-US" i="0">
                                      <a:latin typeface="Cambria Math" panose="02040503050406030204" pitchFamily="18" charset="0"/>
                                    </a:rPr>
                                    <m:t>0</m:t>
                                  </m:r>
                                </m:sub>
                                <m:sup>
                                  <m:r>
                                    <a:rPr lang="en-US" i="0">
                                      <a:latin typeface="Cambria Math" panose="02040503050406030204" pitchFamily="18" charset="0"/>
                                    </a:rPr>
                                    <m:t>2</m:t>
                                  </m:r>
                                </m:sup>
                              </m:sSubSup>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sup>
                              </m:sSup>
                            </m:e>
                          </m:rad>
                        </m:den>
                      </m:f>
                    </m:oMath>
                  </m:oMathPara>
                </a14:m>
                <a:endParaRPr lang="en-US" dirty="0"/>
              </a:p>
            </p:txBody>
          </p:sp>
        </mc:Choice>
        <mc:Fallback xmlns="">
          <p:sp>
            <p:nvSpPr>
              <p:cNvPr id="26" name="Rectangle 25">
                <a:extLst>
                  <a:ext uri="{FF2B5EF4-FFF2-40B4-BE49-F238E27FC236}">
                    <a16:creationId xmlns:a16="http://schemas.microsoft.com/office/drawing/2014/main" id="{6D266701-E74C-4835-9029-D2E087041E55}"/>
                  </a:ext>
                </a:extLst>
              </p:cNvPr>
              <p:cNvSpPr>
                <a:spLocks noRot="1" noChangeAspect="1" noMove="1" noResize="1" noEditPoints="1" noAdjustHandles="1" noChangeArrowheads="1" noChangeShapeType="1" noTextEdit="1"/>
              </p:cNvSpPr>
              <p:nvPr/>
            </p:nvSpPr>
            <p:spPr>
              <a:xfrm>
                <a:off x="5207665" y="4213423"/>
                <a:ext cx="2304990" cy="1093184"/>
              </a:xfrm>
              <a:prstGeom prst="rect">
                <a:avLst/>
              </a:prstGeom>
              <a:blipFill>
                <a:blip r:embed="rId6"/>
                <a:stretch>
                  <a:fillRect/>
                </a:stretch>
              </a:blipFill>
              <a:ln>
                <a:solidFill>
                  <a:srgbClr val="FF0000"/>
                </a:solidFill>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152221C3-6635-4413-9964-DD9FAE547149}"/>
              </a:ext>
            </a:extLst>
          </p:cNvPr>
          <p:cNvSpPr txBox="1"/>
          <p:nvPr/>
        </p:nvSpPr>
        <p:spPr>
          <a:xfrm>
            <a:off x="757834" y="3450157"/>
            <a:ext cx="2443682" cy="369332"/>
          </a:xfrm>
          <a:prstGeom prst="rect">
            <a:avLst/>
          </a:prstGeom>
          <a:noFill/>
        </p:spPr>
        <p:txBody>
          <a:bodyPr wrap="none" rtlCol="0">
            <a:spAutoFit/>
          </a:bodyPr>
          <a:lstStyle/>
          <a:p>
            <a:r>
              <a:rPr lang="en-US" dirty="0"/>
              <a:t>Din (1), (2) </a:t>
            </a:r>
            <a:r>
              <a:rPr lang="ro-RO" dirty="0"/>
              <a:t>și (3) rezultă:</a:t>
            </a:r>
            <a:endParaRPr lang="en-US" dirty="0"/>
          </a:p>
        </p:txBody>
      </p:sp>
      <p:pic>
        <p:nvPicPr>
          <p:cNvPr id="29" name="Picture 28">
            <a:extLst>
              <a:ext uri="{FF2B5EF4-FFF2-40B4-BE49-F238E27FC236}">
                <a16:creationId xmlns:a16="http://schemas.microsoft.com/office/drawing/2014/main" id="{CACD993E-21CB-42AD-B7EE-BEEBCFDED8DC}"/>
              </a:ext>
            </a:extLst>
          </p:cNvPr>
          <p:cNvPicPr>
            <a:picLocks noChangeAspect="1"/>
          </p:cNvPicPr>
          <p:nvPr/>
        </p:nvPicPr>
        <p:blipFill>
          <a:blip r:embed="rId7"/>
          <a:stretch>
            <a:fillRect/>
          </a:stretch>
        </p:blipFill>
        <p:spPr>
          <a:xfrm>
            <a:off x="8068166" y="895408"/>
            <a:ext cx="3864908" cy="5569404"/>
          </a:xfrm>
          <a:prstGeom prst="rect">
            <a:avLst/>
          </a:prstGeom>
        </p:spPr>
      </p:pic>
      <p:sp>
        <p:nvSpPr>
          <p:cNvPr id="2" name="Right Triangle 1">
            <a:extLst>
              <a:ext uri="{FF2B5EF4-FFF2-40B4-BE49-F238E27FC236}">
                <a16:creationId xmlns:a16="http://schemas.microsoft.com/office/drawing/2014/main" id="{5DA52A26-555C-4F2A-B009-F9B7406A628C}"/>
              </a:ext>
            </a:extLst>
          </p:cNvPr>
          <p:cNvSpPr/>
          <p:nvPr/>
        </p:nvSpPr>
        <p:spPr>
          <a:xfrm flipH="1">
            <a:off x="9380219" y="3350261"/>
            <a:ext cx="380999" cy="1513839"/>
          </a:xfrm>
          <a:prstGeom prst="rtTriangl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2BB58D96-526F-46B6-A046-3950154F5785}"/>
              </a:ext>
            </a:extLst>
          </p:cNvPr>
          <p:cNvSpPr/>
          <p:nvPr/>
        </p:nvSpPr>
        <p:spPr>
          <a:xfrm>
            <a:off x="9761219" y="3779520"/>
            <a:ext cx="490222" cy="1089645"/>
          </a:xfrm>
          <a:prstGeom prst="rtTriangle">
            <a:avLst/>
          </a:prstGeom>
          <a:solidFill>
            <a:schemeClr val="accent5">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F79530A5-CEEA-4CC9-A4BA-9C879146F334}"/>
                  </a:ext>
                </a:extLst>
              </p:cNvPr>
              <p:cNvSpPr/>
              <p:nvPr/>
            </p:nvSpPr>
            <p:spPr>
              <a:xfrm>
                <a:off x="928184" y="4168581"/>
                <a:ext cx="2229649" cy="1093184"/>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tg</m:t>
                          </m:r>
                        </m:fName>
                        <m:e>
                          <m:r>
                            <m:rPr>
                              <m:sty m:val="p"/>
                            </m:rPr>
                            <a:rPr lang="en-US">
                              <a:latin typeface="Cambria Math" panose="02040503050406030204" pitchFamily="18" charset="0"/>
                              <a:ea typeface="Cambria Math" panose="02040503050406030204" pitchFamily="18" charset="0"/>
                            </a:rPr>
                            <m:t>τ</m:t>
                          </m:r>
                        </m:e>
                      </m:func>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𝑠</m:t>
                          </m:r>
                          <m:r>
                            <a:rPr lang="en-US">
                              <a:latin typeface="Cambria Math" panose="02040503050406030204" pitchFamily="18" charset="0"/>
                            </a:rPr>
                            <m:t>+</m:t>
                          </m:r>
                          <m:rad>
                            <m:radPr>
                              <m:degHide m:val="on"/>
                              <m:ctrlPr>
                                <a:rPr lang="en-US" i="1">
                                  <a:latin typeface="Cambria Math" panose="02040503050406030204" pitchFamily="18" charset="0"/>
                                </a:rPr>
                              </m:ctrlPr>
                            </m:radPr>
                            <m:deg/>
                            <m:e>
                              <m:sSubSup>
                                <m:sSubSupPr>
                                  <m:ctrlPr>
                                    <a:rPr lang="en-US" i="1">
                                      <a:latin typeface="Cambria Math" panose="02040503050406030204" pitchFamily="18" charset="0"/>
                                    </a:rPr>
                                  </m:ctrlPr>
                                </m:sSubSupPr>
                                <m:e>
                                  <m:r>
                                    <a:rPr lang="en-US" i="1">
                                      <a:latin typeface="Cambria Math" panose="02040503050406030204" pitchFamily="18" charset="0"/>
                                    </a:rPr>
                                    <m:t>𝑟</m:t>
                                  </m:r>
                                </m:e>
                                <m:sub>
                                  <m:r>
                                    <a:rPr lang="en-US">
                                      <a:latin typeface="Cambria Math" panose="02040503050406030204" pitchFamily="18" charset="0"/>
                                    </a:rPr>
                                    <m:t>0</m:t>
                                  </m:r>
                                </m:sub>
                                <m:sup>
                                  <m:r>
                                    <a:rPr lang="en-US">
                                      <a:latin typeface="Cambria Math" panose="02040503050406030204" pitchFamily="18" charset="0"/>
                                    </a:rPr>
                                    <m:t>2</m:t>
                                  </m:r>
                                </m:sup>
                              </m:sSubSup>
                              <m:r>
                                <a:rPr lang="en-US">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a:latin typeface="Cambria Math" panose="02040503050406030204" pitchFamily="18" charset="0"/>
                                    </a:rPr>
                                    <m:t>2</m:t>
                                  </m:r>
                                </m:sup>
                              </m:sSup>
                            </m:e>
                          </m:rad>
                        </m:num>
                        <m:den>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num>
                            <m:den>
                              <m:r>
                                <a:rPr lang="en-US" i="1">
                                  <a:latin typeface="Cambria Math" panose="02040503050406030204" pitchFamily="18" charset="0"/>
                                </a:rPr>
                                <m:t>𝜔</m:t>
                              </m:r>
                            </m:den>
                          </m:f>
                          <m:r>
                            <a:rPr lang="en-US">
                              <a:latin typeface="Cambria Math" panose="02040503050406030204" pitchFamily="18" charset="0"/>
                            </a:rPr>
                            <m:t>±</m:t>
                          </m:r>
                          <m:r>
                            <a:rPr lang="en-US" i="1">
                              <a:latin typeface="Cambria Math" panose="02040503050406030204" pitchFamily="18" charset="0"/>
                            </a:rPr>
                            <m:t>𝑒</m:t>
                          </m:r>
                        </m:den>
                      </m:f>
                    </m:oMath>
                  </m:oMathPara>
                </a14:m>
                <a:endParaRPr lang="en-US" dirty="0"/>
              </a:p>
            </p:txBody>
          </p:sp>
        </mc:Choice>
        <mc:Fallback xmlns="">
          <p:sp>
            <p:nvSpPr>
              <p:cNvPr id="30" name="Rectangle 29">
                <a:extLst>
                  <a:ext uri="{FF2B5EF4-FFF2-40B4-BE49-F238E27FC236}">
                    <a16:creationId xmlns:a16="http://schemas.microsoft.com/office/drawing/2014/main" id="{F79530A5-CEEA-4CC9-A4BA-9C879146F334}"/>
                  </a:ext>
                </a:extLst>
              </p:cNvPr>
              <p:cNvSpPr>
                <a:spLocks noRot="1" noChangeAspect="1" noMove="1" noResize="1" noEditPoints="1" noAdjustHandles="1" noChangeArrowheads="1" noChangeShapeType="1" noTextEdit="1"/>
              </p:cNvSpPr>
              <p:nvPr/>
            </p:nvSpPr>
            <p:spPr>
              <a:xfrm>
                <a:off x="928184" y="4168581"/>
                <a:ext cx="2229649" cy="1093184"/>
              </a:xfrm>
              <a:prstGeom prst="rect">
                <a:avLst/>
              </a:prstGeom>
              <a:blipFill>
                <a:blip r:embed="rId8"/>
                <a:stretch>
                  <a:fillRect/>
                </a:stretch>
              </a:blipFill>
              <a:ln>
                <a:solidFill>
                  <a:srgbClr val="FF0000"/>
                </a:solid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285E4385-D295-45AF-9601-5FFF721103B3}"/>
              </a:ext>
            </a:extLst>
          </p:cNvPr>
          <p:cNvSpPr/>
          <p:nvPr/>
        </p:nvSpPr>
        <p:spPr>
          <a:xfrm>
            <a:off x="3929314" y="4530507"/>
            <a:ext cx="506870" cy="369332"/>
          </a:xfrm>
          <a:prstGeom prst="rect">
            <a:avLst/>
          </a:prstGeom>
        </p:spPr>
        <p:txBody>
          <a:bodyPr wrap="none">
            <a:spAutoFit/>
          </a:bodyPr>
          <a:lstStyle/>
          <a:p>
            <a:r>
              <a:rPr lang="ro-RO" dirty="0"/>
              <a:t>sau</a:t>
            </a:r>
            <a:endParaRPr lang="en-US" dirty="0"/>
          </a:p>
        </p:txBody>
      </p:sp>
      <p:sp>
        <p:nvSpPr>
          <p:cNvPr id="32" name="Rectangle 31">
            <a:extLst>
              <a:ext uri="{FF2B5EF4-FFF2-40B4-BE49-F238E27FC236}">
                <a16:creationId xmlns:a16="http://schemas.microsoft.com/office/drawing/2014/main" id="{1A954D80-D802-4078-9D34-AAA842785FFE}"/>
              </a:ext>
            </a:extLst>
          </p:cNvPr>
          <p:cNvSpPr/>
          <p:nvPr/>
        </p:nvSpPr>
        <p:spPr>
          <a:xfrm>
            <a:off x="783390" y="5584889"/>
            <a:ext cx="7635066" cy="646331"/>
          </a:xfrm>
          <a:prstGeom prst="rect">
            <a:avLst/>
          </a:prstGeom>
        </p:spPr>
        <p:txBody>
          <a:bodyPr wrap="square">
            <a:spAutoFit/>
          </a:bodyPr>
          <a:lstStyle/>
          <a:p>
            <a:r>
              <a:rPr lang="en-US" dirty="0" err="1"/>
              <a:t>Relați</a:t>
            </a:r>
            <a:r>
              <a:rPr lang="ro-RO" dirty="0" err="1"/>
              <a:t>ile</a:t>
            </a:r>
            <a:r>
              <a:rPr lang="en-US" dirty="0"/>
              <a:t> </a:t>
            </a:r>
            <a:r>
              <a:rPr lang="ro-RO" dirty="0"/>
              <a:t>sunt</a:t>
            </a:r>
            <a:r>
              <a:rPr lang="en-US" dirty="0"/>
              <a:t> </a:t>
            </a:r>
            <a:r>
              <a:rPr lang="en-US" dirty="0" err="1"/>
              <a:t>valabil</a:t>
            </a:r>
            <a:r>
              <a:rPr lang="ro-RO" dirty="0"/>
              <a:t>e</a:t>
            </a:r>
            <a:r>
              <a:rPr lang="en-US" dirty="0"/>
              <a:t> </a:t>
            </a:r>
            <a:r>
              <a:rPr lang="en-US" dirty="0" err="1"/>
              <a:t>pentru</a:t>
            </a:r>
            <a:r>
              <a:rPr lang="en-US" dirty="0"/>
              <a:t> </a:t>
            </a:r>
            <a:r>
              <a:rPr lang="en-US" dirty="0" err="1"/>
              <a:t>orice</a:t>
            </a:r>
            <a:r>
              <a:rPr lang="en-US" dirty="0"/>
              <a:t> </a:t>
            </a:r>
            <a:r>
              <a:rPr lang="en-US" dirty="0" err="1"/>
              <a:t>poziție</a:t>
            </a:r>
            <a:r>
              <a:rPr lang="en-US" dirty="0"/>
              <a:t> a </a:t>
            </a:r>
            <a:r>
              <a:rPr lang="en-US" dirty="0" err="1"/>
              <a:t>tachetului</a:t>
            </a:r>
            <a:r>
              <a:rPr lang="en-US" dirty="0"/>
              <a:t> </a:t>
            </a:r>
            <a:r>
              <a:rPr lang="en-US" dirty="0" err="1"/>
              <a:t>față</a:t>
            </a:r>
            <a:r>
              <a:rPr lang="en-US" dirty="0"/>
              <a:t> de </a:t>
            </a:r>
            <a:r>
              <a:rPr lang="en-US" dirty="0" err="1"/>
              <a:t>camă</a:t>
            </a:r>
            <a:r>
              <a:rPr lang="en-US" dirty="0"/>
              <a:t>, </a:t>
            </a:r>
            <a:r>
              <a:rPr lang="en-US" dirty="0" err="1"/>
              <a:t>prin</a:t>
            </a:r>
            <a:r>
              <a:rPr lang="en-US" dirty="0"/>
              <a:t> </a:t>
            </a:r>
            <a:r>
              <a:rPr lang="en-US" dirty="0" err="1"/>
              <a:t>urmare</a:t>
            </a:r>
            <a:r>
              <a:rPr lang="en-US" dirty="0"/>
              <a:t> valor</a:t>
            </a:r>
            <a:r>
              <a:rPr lang="ro-RO" dirty="0" err="1"/>
              <a:t>ile</a:t>
            </a:r>
            <a:r>
              <a:rPr lang="ro-RO" dirty="0"/>
              <a:t> unghiurilor sunt </a:t>
            </a:r>
            <a:r>
              <a:rPr lang="en-US" dirty="0" err="1"/>
              <a:t>variabil</a:t>
            </a:r>
            <a:r>
              <a:rPr lang="ro-RO" dirty="0"/>
              <a:t>e</a:t>
            </a:r>
            <a:endParaRPr lang="en-US" dirty="0"/>
          </a:p>
        </p:txBody>
      </p:sp>
      <p:cxnSp>
        <p:nvCxnSpPr>
          <p:cNvPr id="31" name="Straight Connector 30">
            <a:extLst>
              <a:ext uri="{FF2B5EF4-FFF2-40B4-BE49-F238E27FC236}">
                <a16:creationId xmlns:a16="http://schemas.microsoft.com/office/drawing/2014/main" id="{F8B19801-C48D-40F1-A643-30142A3E1A00}"/>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021E9C-EBCC-42B8-A914-021C5D1CE4E5}"/>
              </a:ext>
            </a:extLst>
          </p:cNvPr>
          <p:cNvSpPr/>
          <p:nvPr/>
        </p:nvSpPr>
        <p:spPr>
          <a:xfrm>
            <a:off x="782673" y="287294"/>
            <a:ext cx="9843720" cy="461665"/>
          </a:xfrm>
          <a:prstGeom prst="rect">
            <a:avLst/>
          </a:prstGeom>
        </p:spPr>
        <p:txBody>
          <a:bodyPr wrap="none">
            <a:spAutoFit/>
          </a:bodyPr>
          <a:lstStyle/>
          <a:p>
            <a:r>
              <a:rPr lang="ro-RO" sz="2400" dirty="0">
                <a:ea typeface="Calibri" panose="020F0502020204030204" pitchFamily="34" charset="0"/>
              </a:rPr>
              <a:t>1.4.2 Determinarea razei cercului de bază pentru cama cu tachet de translație</a:t>
            </a:r>
            <a:endParaRPr lang="en-US" sz="2400" dirty="0"/>
          </a:p>
        </p:txBody>
      </p:sp>
    </p:spTree>
    <p:extLst>
      <p:ext uri="{BB962C8B-B14F-4D97-AF65-F5344CB8AC3E}">
        <p14:creationId xmlns:p14="http://schemas.microsoft.com/office/powerpoint/2010/main" val="86699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P spid="22" grpId="0" animBg="1"/>
      <p:bldP spid="23" grpId="0"/>
      <p:bldP spid="24" grpId="0"/>
      <p:bldP spid="25" grpId="0"/>
      <p:bldP spid="26" grpId="0" animBg="1"/>
      <p:bldP spid="27" grpId="0"/>
      <p:bldP spid="2" grpId="0" animBg="1"/>
      <p:bldP spid="3" grpId="0" animBg="1"/>
      <p:bldP spid="30" grpId="0" animBg="1"/>
      <p:bldP spid="14" grpId="0"/>
      <p:bldP spid="3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E77DA4-FC27-4D4D-8D0A-848875835A0B}"/>
              </a:ext>
            </a:extLst>
          </p:cNvPr>
          <p:cNvSpPr/>
          <p:nvPr/>
        </p:nvSpPr>
        <p:spPr>
          <a:xfrm>
            <a:off x="680670" y="1076068"/>
            <a:ext cx="11004366" cy="646331"/>
          </a:xfrm>
          <a:prstGeom prst="rect">
            <a:avLst/>
          </a:prstGeom>
        </p:spPr>
        <p:txBody>
          <a:bodyPr wrap="square">
            <a:spAutoFit/>
          </a:bodyPr>
          <a:lstStyle/>
          <a:p>
            <a:pPr algn="just"/>
            <a:r>
              <a:rPr lang="ro-RO" dirty="0">
                <a:ea typeface="Calibri" panose="020F0502020204030204" pitchFamily="34" charset="0"/>
              </a:rPr>
              <a:t>Pentru a se asigura o bună transmitere a forțelor (valoare mică pentru unghiul de presiune </a:t>
            </a:r>
            <a:r>
              <a:rPr lang="el-GR" dirty="0"/>
              <a:t>α </a:t>
            </a:r>
            <a:r>
              <a:rPr lang="ro-RO" dirty="0">
                <a:ea typeface="Calibri" panose="020F0502020204030204" pitchFamily="34" charset="0"/>
              </a:rPr>
              <a:t>) trebuie ca raza </a:t>
            </a:r>
            <a:r>
              <a:rPr lang="ro-RO" i="1" dirty="0">
                <a:ea typeface="Calibri" panose="020F0502020204030204" pitchFamily="34" charset="0"/>
              </a:rPr>
              <a:t>r</a:t>
            </a:r>
            <a:r>
              <a:rPr lang="ro-RO" i="1" baseline="-25000" dirty="0">
                <a:ea typeface="Calibri" panose="020F0502020204030204" pitchFamily="34" charset="0"/>
              </a:rPr>
              <a:t>0</a:t>
            </a:r>
            <a:r>
              <a:rPr lang="ro-RO" baseline="-25000" dirty="0">
                <a:ea typeface="Calibri" panose="020F0502020204030204" pitchFamily="34" charset="0"/>
              </a:rPr>
              <a:t> </a:t>
            </a:r>
            <a:r>
              <a:rPr lang="ro-RO" dirty="0">
                <a:ea typeface="Calibri" panose="020F0502020204030204" pitchFamily="34" charset="0"/>
              </a:rPr>
              <a:t>a cercului de bază al camei să fie mare. Aceasta duce la creșterea gabaritului mecanismului cu camă. </a:t>
            </a:r>
            <a:endParaRPr lang="en-US" dirty="0"/>
          </a:p>
        </p:txBody>
      </p:sp>
      <p:sp>
        <p:nvSpPr>
          <p:cNvPr id="8" name="Rectangle 7">
            <a:extLst>
              <a:ext uri="{FF2B5EF4-FFF2-40B4-BE49-F238E27FC236}">
                <a16:creationId xmlns:a16="http://schemas.microsoft.com/office/drawing/2014/main" id="{491A5706-B433-405B-9FA5-46B2F38F6194}"/>
              </a:ext>
            </a:extLst>
          </p:cNvPr>
          <p:cNvSpPr/>
          <p:nvPr/>
        </p:nvSpPr>
        <p:spPr>
          <a:xfrm>
            <a:off x="680668" y="1788317"/>
            <a:ext cx="11014114" cy="646331"/>
          </a:xfrm>
          <a:prstGeom prst="rect">
            <a:avLst/>
          </a:prstGeom>
        </p:spPr>
        <p:txBody>
          <a:bodyPr wrap="square">
            <a:spAutoFit/>
          </a:bodyPr>
          <a:lstStyle/>
          <a:p>
            <a:r>
              <a:rPr lang="ro-RO" dirty="0">
                <a:ea typeface="Calibri" panose="020F0502020204030204" pitchFamily="34" charset="0"/>
              </a:rPr>
              <a:t>Un mecanism cu camă cu dimensiuni mai reduse, duce la creșterea valorii unghiului de presiune ceea ce are ca efect înrăutățirea condițiilor de transmitere a forțelor sau chiar blocarea mecanismului</a:t>
            </a:r>
            <a:endParaRPr lang="en-US" dirty="0"/>
          </a:p>
        </p:txBody>
      </p:sp>
      <p:pic>
        <p:nvPicPr>
          <p:cNvPr id="32" name="Picture 31">
            <a:extLst>
              <a:ext uri="{FF2B5EF4-FFF2-40B4-BE49-F238E27FC236}">
                <a16:creationId xmlns:a16="http://schemas.microsoft.com/office/drawing/2014/main" id="{C67DC64C-A0F0-4B35-B5D9-6F3A32FE16A1}"/>
              </a:ext>
            </a:extLst>
          </p:cNvPr>
          <p:cNvPicPr>
            <a:picLocks noChangeAspect="1"/>
          </p:cNvPicPr>
          <p:nvPr/>
        </p:nvPicPr>
        <p:blipFill>
          <a:blip r:embed="rId2"/>
          <a:stretch>
            <a:fillRect/>
          </a:stretch>
        </p:blipFill>
        <p:spPr>
          <a:xfrm>
            <a:off x="1139837" y="2614201"/>
            <a:ext cx="2253273" cy="3618303"/>
          </a:xfrm>
          <a:prstGeom prst="rect">
            <a:avLst/>
          </a:prstGeom>
        </p:spPr>
      </p:pic>
      <p:pic>
        <p:nvPicPr>
          <p:cNvPr id="33" name="Picture 32">
            <a:extLst>
              <a:ext uri="{FF2B5EF4-FFF2-40B4-BE49-F238E27FC236}">
                <a16:creationId xmlns:a16="http://schemas.microsoft.com/office/drawing/2014/main" id="{4A597530-2EF8-4BF6-8EAC-648AC4B0033C}"/>
              </a:ext>
            </a:extLst>
          </p:cNvPr>
          <p:cNvPicPr>
            <a:picLocks noChangeAspect="1"/>
          </p:cNvPicPr>
          <p:nvPr/>
        </p:nvPicPr>
        <p:blipFill>
          <a:blip r:embed="rId3"/>
          <a:stretch>
            <a:fillRect/>
          </a:stretch>
        </p:blipFill>
        <p:spPr>
          <a:xfrm>
            <a:off x="3842727" y="2734949"/>
            <a:ext cx="2253273" cy="3174031"/>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3903163-0FFC-4884-8965-58FD690A6933}"/>
                  </a:ext>
                </a:extLst>
              </p:cNvPr>
              <p:cNvSpPr/>
              <p:nvPr/>
            </p:nvSpPr>
            <p:spPr>
              <a:xfrm>
                <a:off x="7260314" y="4734297"/>
                <a:ext cx="121982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 ≤ </m:t>
                      </m:r>
                      <m:sSub>
                        <m:sSubPr>
                          <m:ctrlPr>
                            <a:rPr lang="en-US" i="1">
                              <a:latin typeface="Cambria Math" panose="02040503050406030204" pitchFamily="18" charset="0"/>
                            </a:rPr>
                          </m:ctrlPr>
                        </m:sSubPr>
                        <m:e>
                          <m:r>
                            <a:rPr lang="en-US">
                              <a:latin typeface="Cambria Math" panose="02040503050406030204" pitchFamily="18" charset="0"/>
                            </a:rPr>
                            <m:t>∝</m:t>
                          </m:r>
                        </m:e>
                        <m:sub>
                          <m:r>
                            <a:rPr lang="en-US" i="1">
                              <a:latin typeface="Cambria Math" panose="02040503050406030204" pitchFamily="18" charset="0"/>
                            </a:rPr>
                            <m:t>𝑎𝑑𝑚</m:t>
                          </m:r>
                        </m:sub>
                      </m:sSub>
                    </m:oMath>
                  </m:oMathPara>
                </a14:m>
                <a:endParaRPr lang="en-US" dirty="0"/>
              </a:p>
            </p:txBody>
          </p:sp>
        </mc:Choice>
        <mc:Fallback xmlns="">
          <p:sp>
            <p:nvSpPr>
              <p:cNvPr id="9" name="Rectangle 8">
                <a:extLst>
                  <a:ext uri="{FF2B5EF4-FFF2-40B4-BE49-F238E27FC236}">
                    <a16:creationId xmlns:a16="http://schemas.microsoft.com/office/drawing/2014/main" id="{03903163-0FFC-4884-8965-58FD690A6933}"/>
                  </a:ext>
                </a:extLst>
              </p:cNvPr>
              <p:cNvSpPr>
                <a:spLocks noRot="1" noChangeAspect="1" noMove="1" noResize="1" noEditPoints="1" noAdjustHandles="1" noChangeArrowheads="1" noChangeShapeType="1" noTextEdit="1"/>
              </p:cNvSpPr>
              <p:nvPr/>
            </p:nvSpPr>
            <p:spPr>
              <a:xfrm>
                <a:off x="7260314" y="4734297"/>
                <a:ext cx="1219821"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086E2AF-B22F-495D-8574-3036030E0ADC}"/>
                  </a:ext>
                </a:extLst>
              </p:cNvPr>
              <p:cNvSpPr/>
              <p:nvPr/>
            </p:nvSpPr>
            <p:spPr>
              <a:xfrm>
                <a:off x="7260313" y="5370589"/>
                <a:ext cx="12454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τ</m:t>
                      </m:r>
                      <m:r>
                        <a:rPr lang="en-US">
                          <a:latin typeface="Cambria Math" panose="02040503050406030204" pitchFamily="18" charset="0"/>
                        </a:rPr>
                        <m:t> ≤ </m:t>
                      </m:r>
                      <m:sSub>
                        <m:sSubPr>
                          <m:ctrlPr>
                            <a:rPr lang="en-US" i="1">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τ</m:t>
                          </m:r>
                        </m:e>
                        <m:sub>
                          <m:r>
                            <a:rPr lang="en-US" i="1">
                              <a:latin typeface="Cambria Math" panose="02040503050406030204" pitchFamily="18" charset="0"/>
                            </a:rPr>
                            <m:t>𝑎𝑑𝑚</m:t>
                          </m:r>
                        </m:sub>
                      </m:sSub>
                    </m:oMath>
                  </m:oMathPara>
                </a14:m>
                <a:endParaRPr lang="en-US" dirty="0"/>
              </a:p>
            </p:txBody>
          </p:sp>
        </mc:Choice>
        <mc:Fallback xmlns="">
          <p:sp>
            <p:nvSpPr>
              <p:cNvPr id="34" name="Rectangle 33">
                <a:extLst>
                  <a:ext uri="{FF2B5EF4-FFF2-40B4-BE49-F238E27FC236}">
                    <a16:creationId xmlns:a16="http://schemas.microsoft.com/office/drawing/2014/main" id="{E086E2AF-B22F-495D-8574-3036030E0ADC}"/>
                  </a:ext>
                </a:extLst>
              </p:cNvPr>
              <p:cNvSpPr>
                <a:spLocks noRot="1" noChangeAspect="1" noMove="1" noResize="1" noEditPoints="1" noAdjustHandles="1" noChangeArrowheads="1" noChangeShapeType="1" noTextEdit="1"/>
              </p:cNvSpPr>
              <p:nvPr/>
            </p:nvSpPr>
            <p:spPr>
              <a:xfrm>
                <a:off x="7260313" y="5370589"/>
                <a:ext cx="124546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BEAC0DC4-FB30-4A57-927F-491A21793F8C}"/>
                  </a:ext>
                </a:extLst>
              </p:cNvPr>
              <p:cNvSpPr/>
              <p:nvPr/>
            </p:nvSpPr>
            <p:spPr>
              <a:xfrm>
                <a:off x="8651687" y="4734297"/>
                <a:ext cx="18898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m:t>
                          </m:r>
                        </m:e>
                        <m:sub>
                          <m:r>
                            <a:rPr lang="en-US" i="1">
                              <a:latin typeface="Cambria Math" panose="02040503050406030204" pitchFamily="18" charset="0"/>
                            </a:rPr>
                            <m:t>𝑎𝑑𝑚</m:t>
                          </m:r>
                        </m:sub>
                      </m:sSub>
                      <m:r>
                        <a:rPr lang="en-US" i="0">
                          <a:latin typeface="Cambria Math" panose="02040503050406030204" pitchFamily="18" charset="0"/>
                        </a:rPr>
                        <m:t>=15…</m:t>
                      </m:r>
                      <m:sSup>
                        <m:sSupPr>
                          <m:ctrlPr>
                            <a:rPr lang="en-US" i="1">
                              <a:latin typeface="Cambria Math" panose="02040503050406030204" pitchFamily="18" charset="0"/>
                            </a:rPr>
                          </m:ctrlPr>
                        </m:sSupPr>
                        <m:e>
                          <m:r>
                            <a:rPr lang="en-US" i="0">
                              <a:latin typeface="Cambria Math" panose="02040503050406030204" pitchFamily="18" charset="0"/>
                            </a:rPr>
                            <m:t>45</m:t>
                          </m:r>
                        </m:e>
                        <m:sup>
                          <m:r>
                            <a:rPr lang="en-US" i="0">
                              <a:latin typeface="Cambria Math" panose="02040503050406030204" pitchFamily="18" charset="0"/>
                            </a:rPr>
                            <m:t>0</m:t>
                          </m:r>
                        </m:sup>
                      </m:sSup>
                    </m:oMath>
                  </m:oMathPara>
                </a14:m>
                <a:endParaRPr lang="en-US" dirty="0"/>
              </a:p>
            </p:txBody>
          </p:sp>
        </mc:Choice>
        <mc:Fallback xmlns="">
          <p:sp>
            <p:nvSpPr>
              <p:cNvPr id="35" name="Rectangle 34">
                <a:extLst>
                  <a:ext uri="{FF2B5EF4-FFF2-40B4-BE49-F238E27FC236}">
                    <a16:creationId xmlns:a16="http://schemas.microsoft.com/office/drawing/2014/main" id="{BEAC0DC4-FB30-4A57-927F-491A21793F8C}"/>
                  </a:ext>
                </a:extLst>
              </p:cNvPr>
              <p:cNvSpPr>
                <a:spLocks noRot="1" noChangeAspect="1" noMove="1" noResize="1" noEditPoints="1" noAdjustHandles="1" noChangeArrowheads="1" noChangeShapeType="1" noTextEdit="1"/>
              </p:cNvSpPr>
              <p:nvPr/>
            </p:nvSpPr>
            <p:spPr>
              <a:xfrm>
                <a:off x="8651687" y="4734297"/>
                <a:ext cx="1889813"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4249773F-C617-4E03-9519-36A63D752C62}"/>
                  </a:ext>
                </a:extLst>
              </p:cNvPr>
              <p:cNvSpPr/>
              <p:nvPr/>
            </p:nvSpPr>
            <p:spPr>
              <a:xfrm>
                <a:off x="8651686" y="5370589"/>
                <a:ext cx="190263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τ</m:t>
                          </m:r>
                        </m:e>
                        <m:sub>
                          <m:r>
                            <a:rPr lang="en-US" i="1">
                              <a:latin typeface="Cambria Math" panose="02040503050406030204" pitchFamily="18" charset="0"/>
                            </a:rPr>
                            <m:t>𝑎𝑑𝑚</m:t>
                          </m:r>
                        </m:sub>
                      </m:sSub>
                      <m:r>
                        <a:rPr lang="en-US" i="0">
                          <a:latin typeface="Cambria Math" panose="02040503050406030204" pitchFamily="18" charset="0"/>
                        </a:rPr>
                        <m:t>=</m:t>
                      </m:r>
                      <m:r>
                        <a:rPr lang="ro-RO" b="0" i="0" smtClean="0">
                          <a:latin typeface="Cambria Math" panose="02040503050406030204" pitchFamily="18" charset="0"/>
                        </a:rPr>
                        <m:t>7</m:t>
                      </m:r>
                      <m:r>
                        <a:rPr lang="en-US" i="0">
                          <a:latin typeface="Cambria Math" panose="02040503050406030204" pitchFamily="18" charset="0"/>
                        </a:rPr>
                        <m:t>5…</m:t>
                      </m:r>
                      <m:sSup>
                        <m:sSupPr>
                          <m:ctrlPr>
                            <a:rPr lang="en-US" i="1">
                              <a:latin typeface="Cambria Math" panose="02040503050406030204" pitchFamily="18" charset="0"/>
                            </a:rPr>
                          </m:ctrlPr>
                        </m:sSupPr>
                        <m:e>
                          <m:r>
                            <a:rPr lang="en-US" i="0">
                              <a:latin typeface="Cambria Math" panose="02040503050406030204" pitchFamily="18" charset="0"/>
                            </a:rPr>
                            <m:t>45</m:t>
                          </m:r>
                        </m:e>
                        <m:sup>
                          <m:r>
                            <a:rPr lang="en-US" i="0">
                              <a:latin typeface="Cambria Math" panose="02040503050406030204" pitchFamily="18" charset="0"/>
                            </a:rPr>
                            <m:t>0</m:t>
                          </m:r>
                        </m:sup>
                      </m:sSup>
                    </m:oMath>
                  </m:oMathPara>
                </a14:m>
                <a:endParaRPr lang="en-US" dirty="0"/>
              </a:p>
            </p:txBody>
          </p:sp>
        </mc:Choice>
        <mc:Fallback xmlns="">
          <p:sp>
            <p:nvSpPr>
              <p:cNvPr id="36" name="Rectangle 35">
                <a:extLst>
                  <a:ext uri="{FF2B5EF4-FFF2-40B4-BE49-F238E27FC236}">
                    <a16:creationId xmlns:a16="http://schemas.microsoft.com/office/drawing/2014/main" id="{4249773F-C617-4E03-9519-36A63D752C62}"/>
                  </a:ext>
                </a:extLst>
              </p:cNvPr>
              <p:cNvSpPr>
                <a:spLocks noRot="1" noChangeAspect="1" noMove="1" noResize="1" noEditPoints="1" noAdjustHandles="1" noChangeArrowheads="1" noChangeShapeType="1" noTextEdit="1"/>
              </p:cNvSpPr>
              <p:nvPr/>
            </p:nvSpPr>
            <p:spPr>
              <a:xfrm>
                <a:off x="8651686" y="5370589"/>
                <a:ext cx="1902637" cy="369332"/>
              </a:xfrm>
              <a:prstGeom prst="rect">
                <a:avLst/>
              </a:prstGeom>
              <a:blipFill>
                <a:blip r:embed="rId7"/>
                <a:stretch>
                  <a:fillRect/>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760E60DF-AB4C-4D41-873D-0B6EF0AEA6C5}"/>
              </a:ext>
            </a:extLst>
          </p:cNvPr>
          <p:cNvSpPr/>
          <p:nvPr/>
        </p:nvSpPr>
        <p:spPr>
          <a:xfrm>
            <a:off x="6708745" y="3127182"/>
            <a:ext cx="4945189" cy="923330"/>
          </a:xfrm>
          <a:prstGeom prst="rect">
            <a:avLst/>
          </a:prstGeom>
        </p:spPr>
        <p:txBody>
          <a:bodyPr wrap="square">
            <a:spAutoFit/>
          </a:bodyPr>
          <a:lstStyle/>
          <a:p>
            <a:pPr algn="just"/>
            <a:r>
              <a:rPr lang="ro-RO" dirty="0">
                <a:ea typeface="Calibri" panose="020F0502020204030204" pitchFamily="34" charset="0"/>
              </a:rPr>
              <a:t>Determinarea razei cercului de bază trebuie deci făcută în strânsă legătură cu limitarea valorii unghiului de presiune / transmitere</a:t>
            </a:r>
            <a:endParaRPr lang="en-US" dirty="0"/>
          </a:p>
        </p:txBody>
      </p:sp>
      <p:cxnSp>
        <p:nvCxnSpPr>
          <p:cNvPr id="14" name="Straight Connector 13">
            <a:extLst>
              <a:ext uri="{FF2B5EF4-FFF2-40B4-BE49-F238E27FC236}">
                <a16:creationId xmlns:a16="http://schemas.microsoft.com/office/drawing/2014/main" id="{0AA73D2D-188B-4059-BA08-2F1E455DD928}"/>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94A30A2-3161-4E9B-831A-272D6F54088F}"/>
              </a:ext>
            </a:extLst>
          </p:cNvPr>
          <p:cNvSpPr/>
          <p:nvPr/>
        </p:nvSpPr>
        <p:spPr>
          <a:xfrm>
            <a:off x="782673" y="287294"/>
            <a:ext cx="9843720" cy="461665"/>
          </a:xfrm>
          <a:prstGeom prst="rect">
            <a:avLst/>
          </a:prstGeom>
        </p:spPr>
        <p:txBody>
          <a:bodyPr wrap="none">
            <a:spAutoFit/>
          </a:bodyPr>
          <a:lstStyle/>
          <a:p>
            <a:r>
              <a:rPr lang="ro-RO" sz="2400" dirty="0">
                <a:ea typeface="Calibri" panose="020F0502020204030204" pitchFamily="34" charset="0"/>
              </a:rPr>
              <a:t>1.4.2 Determinarea razei cercului de bază pentru cama cu tachet de translație</a:t>
            </a:r>
            <a:endParaRPr lang="en-US" sz="2400" dirty="0"/>
          </a:p>
        </p:txBody>
      </p:sp>
    </p:spTree>
    <p:extLst>
      <p:ext uri="{BB962C8B-B14F-4D97-AF65-F5344CB8AC3E}">
        <p14:creationId xmlns:p14="http://schemas.microsoft.com/office/powerpoint/2010/main" val="346453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4" grpId="0"/>
      <p:bldP spid="35" grpId="0"/>
      <p:bldP spid="36"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311AFA-229D-47CA-9448-A2AC041C0B0A}"/>
              </a:ext>
            </a:extLst>
          </p:cNvPr>
          <p:cNvPicPr>
            <a:picLocks noChangeAspect="1"/>
          </p:cNvPicPr>
          <p:nvPr/>
        </p:nvPicPr>
        <p:blipFill>
          <a:blip r:embed="rId2"/>
          <a:stretch>
            <a:fillRect/>
          </a:stretch>
        </p:blipFill>
        <p:spPr>
          <a:xfrm>
            <a:off x="7387270" y="939470"/>
            <a:ext cx="3717610" cy="5121553"/>
          </a:xfrm>
          <a:prstGeom prst="rect">
            <a:avLst/>
          </a:prstGeom>
        </p:spPr>
      </p:pic>
      <p:sp>
        <p:nvSpPr>
          <p:cNvPr id="3" name="Rectangle 2">
            <a:extLst>
              <a:ext uri="{FF2B5EF4-FFF2-40B4-BE49-F238E27FC236}">
                <a16:creationId xmlns:a16="http://schemas.microsoft.com/office/drawing/2014/main" id="{D625B905-E0E5-4529-9123-5E90CA2FF648}"/>
              </a:ext>
            </a:extLst>
          </p:cNvPr>
          <p:cNvSpPr/>
          <p:nvPr/>
        </p:nvSpPr>
        <p:spPr>
          <a:xfrm>
            <a:off x="659728" y="1518196"/>
            <a:ext cx="6096000" cy="1200329"/>
          </a:xfrm>
          <a:prstGeom prst="rect">
            <a:avLst/>
          </a:prstGeom>
        </p:spPr>
        <p:txBody>
          <a:bodyPr>
            <a:spAutoFit/>
          </a:bodyPr>
          <a:lstStyle/>
          <a:p>
            <a:pPr algn="just"/>
            <a:r>
              <a:rPr lang="ro-RO" dirty="0">
                <a:ea typeface="Calibri" panose="020F0502020204030204" pitchFamily="34" charset="0"/>
              </a:rPr>
              <a:t>Dacă prin centrul de rotație al camei se duce o paralelă la normala </a:t>
            </a:r>
            <a:r>
              <a:rPr lang="ro-RO" i="1" dirty="0">
                <a:ea typeface="Calibri" panose="020F0502020204030204" pitchFamily="34" charset="0"/>
              </a:rPr>
              <a:t>n </a:t>
            </a:r>
            <a:r>
              <a:rPr lang="en-US" dirty="0">
                <a:ea typeface="Calibri" panose="020F0502020204030204" pitchFamily="34" charset="0"/>
              </a:rPr>
              <a:t>– </a:t>
            </a:r>
            <a:r>
              <a:rPr lang="ro-RO" i="1" dirty="0">
                <a:ea typeface="Calibri" panose="020F0502020204030204" pitchFamily="34" charset="0"/>
              </a:rPr>
              <a:t>n </a:t>
            </a:r>
            <a:r>
              <a:rPr lang="ro-RO" dirty="0">
                <a:ea typeface="Calibri" panose="020F0502020204030204" pitchFamily="34" charset="0"/>
              </a:rPr>
              <a:t> (dreapta </a:t>
            </a:r>
            <a:r>
              <a:rPr lang="ro-RO" i="1" dirty="0">
                <a:ea typeface="Calibri" panose="020F0502020204030204" pitchFamily="34" charset="0"/>
              </a:rPr>
              <a:t>d </a:t>
            </a:r>
            <a:r>
              <a:rPr lang="ro-RO" dirty="0">
                <a:ea typeface="Calibri" panose="020F0502020204030204" pitchFamily="34" charset="0"/>
              </a:rPr>
              <a:t>) iar prin punctul B o perpendiculară la direcția mișcării tachetului, rezultă un segment a cărui valoare, este dată de relația</a:t>
            </a:r>
            <a:endParaRPr lang="en-US" dirty="0"/>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7FBC430-6DC6-492B-B748-F58577AAEB2A}"/>
                  </a:ext>
                </a:extLst>
              </p:cNvPr>
              <p:cNvSpPr/>
              <p:nvPr/>
            </p:nvSpPr>
            <p:spPr>
              <a:xfrm>
                <a:off x="2640385" y="3103880"/>
                <a:ext cx="1688989" cy="5671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𝐵𝑉</m:t>
                      </m:r>
                      <m:r>
                        <a:rPr lang="en-US" i="0">
                          <a:latin typeface="Cambria Math" panose="02040503050406030204" pitchFamily="18" charset="0"/>
                        </a:rPr>
                        <m:t>=</m:t>
                      </m:r>
                      <m:r>
                        <a:rPr lang="en-US" i="1">
                          <a:latin typeface="Cambria Math" panose="02040503050406030204" pitchFamily="18" charset="0"/>
                        </a:rPr>
                        <m:t>𝐴𝑃</m:t>
                      </m:r>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num>
                        <m:den>
                          <m:r>
                            <a:rPr lang="en-US" i="1">
                              <a:latin typeface="Cambria Math" panose="02040503050406030204" pitchFamily="18" charset="0"/>
                            </a:rPr>
                            <m:t>𝜔</m:t>
                          </m:r>
                        </m:den>
                      </m:f>
                    </m:oMath>
                  </m:oMathPara>
                </a14:m>
                <a:endParaRPr lang="en-US" dirty="0"/>
              </a:p>
            </p:txBody>
          </p:sp>
        </mc:Choice>
        <mc:Fallback xmlns="">
          <p:sp>
            <p:nvSpPr>
              <p:cNvPr id="11" name="Rectangle 10">
                <a:extLst>
                  <a:ext uri="{FF2B5EF4-FFF2-40B4-BE49-F238E27FC236}">
                    <a16:creationId xmlns:a16="http://schemas.microsoft.com/office/drawing/2014/main" id="{F7FBC430-6DC6-492B-B748-F58577AAEB2A}"/>
                  </a:ext>
                </a:extLst>
              </p:cNvPr>
              <p:cNvSpPr>
                <a:spLocks noRot="1" noChangeAspect="1" noMove="1" noResize="1" noEditPoints="1" noAdjustHandles="1" noChangeArrowheads="1" noChangeShapeType="1" noTextEdit="1"/>
              </p:cNvSpPr>
              <p:nvPr/>
            </p:nvSpPr>
            <p:spPr>
              <a:xfrm>
                <a:off x="2640385" y="3103880"/>
                <a:ext cx="1688989" cy="5671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B95A409-C742-422F-A490-154D8276E53A}"/>
                  </a:ext>
                </a:extLst>
              </p:cNvPr>
              <p:cNvSpPr/>
              <p:nvPr/>
            </p:nvSpPr>
            <p:spPr>
              <a:xfrm>
                <a:off x="856943" y="3988781"/>
                <a:ext cx="6096000" cy="1567160"/>
              </a:xfrm>
              <a:prstGeom prst="rect">
                <a:avLst/>
              </a:prstGeom>
            </p:spPr>
            <p:txBody>
              <a:bodyPr>
                <a:spAutoFit/>
              </a:bodyPr>
              <a:lstStyle/>
              <a:p>
                <a:pPr algn="just"/>
                <a:r>
                  <a:rPr lang="ro-RO" dirty="0">
                    <a:ea typeface="Calibri" panose="020F0502020204030204" pitchFamily="34" charset="0"/>
                  </a:rPr>
                  <a:t>Dacă se impune unghiul de presiune / transmitere admisibil și se cunoaște legea de variație a vitezei tachetului </a:t>
                </a:r>
                <a14:m>
                  <m:oMath xmlns:m="http://schemas.openxmlformats.org/officeDocument/2006/math">
                    <m:f>
                      <m:fPr>
                        <m:ctrlPr>
                          <a:rPr lang="en-US" i="1">
                            <a:effectLst/>
                            <a:latin typeface="Cambria Math" panose="02040503050406030204" pitchFamily="18" charset="0"/>
                          </a:rPr>
                        </m:ctrlPr>
                      </m:fPr>
                      <m:num>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𝑣</m:t>
                            </m:r>
                          </m:e>
                          <m:sub>
                            <m:r>
                              <a:rPr lang="ro-RO" i="1">
                                <a:latin typeface="Cambria Math" panose="02040503050406030204" pitchFamily="18" charset="0"/>
                                <a:ea typeface="Calibri" panose="020F0502020204030204" pitchFamily="34" charset="0"/>
                                <a:cs typeface="Times New Roman" panose="02020603050405020304" pitchFamily="18" charset="0"/>
                              </a:rPr>
                              <m:t>𝐵</m:t>
                            </m:r>
                          </m:sub>
                        </m:sSub>
                      </m:num>
                      <m:den>
                        <m:r>
                          <a:rPr lang="ro-RO" i="1">
                            <a:latin typeface="Cambria Math" panose="02040503050406030204" pitchFamily="18" charset="0"/>
                            <a:ea typeface="Calibri" panose="020F0502020204030204" pitchFamily="34" charset="0"/>
                            <a:cs typeface="Times New Roman" panose="02020603050405020304" pitchFamily="18" charset="0"/>
                          </a:rPr>
                          <m:t>𝜔</m:t>
                        </m:r>
                      </m:den>
                    </m:f>
                    <m:r>
                      <a:rPr lang="ro-RO" i="1">
                        <a:latin typeface="Cambria Math" panose="02040503050406030204" pitchFamily="18" charset="0"/>
                        <a:ea typeface="Calibri" panose="020F0502020204030204" pitchFamily="34" charset="0"/>
                        <a:cs typeface="Times New Roman" panose="02020603050405020304" pitchFamily="18" charset="0"/>
                      </a:rPr>
                      <m:t>(</m:t>
                    </m:r>
                    <m:r>
                      <a:rPr lang="ro-RO" i="1">
                        <a:latin typeface="Cambria Math" panose="02040503050406030204" pitchFamily="18" charset="0"/>
                        <a:ea typeface="Calibri" panose="020F0502020204030204" pitchFamily="34" charset="0"/>
                        <a:cs typeface="Times New Roman" panose="02020603050405020304" pitchFamily="18" charset="0"/>
                      </a:rPr>
                      <m:t>𝜑</m:t>
                    </m:r>
                    <m:r>
                      <a:rPr lang="ro-RO" i="1">
                        <a:latin typeface="Cambria Math" panose="02040503050406030204" pitchFamily="18" charset="0"/>
                        <a:ea typeface="Calibri" panose="020F0502020204030204" pitchFamily="34" charset="0"/>
                        <a:cs typeface="Times New Roman" panose="02020603050405020304" pitchFamily="18" charset="0"/>
                      </a:rPr>
                      <m:t>)</m:t>
                    </m:r>
                  </m:oMath>
                </a14:m>
                <a:r>
                  <a:rPr lang="ro-RO" dirty="0">
                    <a:ea typeface="Times New Roman" panose="02020603050405020304" pitchFamily="18" charset="0"/>
                  </a:rPr>
                  <a:t>, se poate determina zona în care poate fi ales centrul de rotație al camei față de direcția de deplasare a tachetului și astfel să se determine valoarea minimă a razei cercului de bază </a:t>
                </a:r>
                <a:endParaRPr lang="en-US" dirty="0"/>
              </a:p>
            </p:txBody>
          </p:sp>
        </mc:Choice>
        <mc:Fallback xmlns="">
          <p:sp>
            <p:nvSpPr>
              <p:cNvPr id="12" name="Rectangle 11">
                <a:extLst>
                  <a:ext uri="{FF2B5EF4-FFF2-40B4-BE49-F238E27FC236}">
                    <a16:creationId xmlns:a16="http://schemas.microsoft.com/office/drawing/2014/main" id="{7B95A409-C742-422F-A490-154D8276E53A}"/>
                  </a:ext>
                </a:extLst>
              </p:cNvPr>
              <p:cNvSpPr>
                <a:spLocks noRot="1" noChangeAspect="1" noMove="1" noResize="1" noEditPoints="1" noAdjustHandles="1" noChangeArrowheads="1" noChangeShapeType="1" noTextEdit="1"/>
              </p:cNvSpPr>
              <p:nvPr/>
            </p:nvSpPr>
            <p:spPr>
              <a:xfrm>
                <a:off x="856943" y="3988781"/>
                <a:ext cx="6096000" cy="1567160"/>
              </a:xfrm>
              <a:prstGeom prst="rect">
                <a:avLst/>
              </a:prstGeom>
              <a:blipFill>
                <a:blip r:embed="rId4"/>
                <a:stretch>
                  <a:fillRect l="-900" t="-1946" r="-800" b="-5447"/>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C4B6795C-4EB1-4CF8-9D86-F3F737868915}"/>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04D0377-7FFF-4B19-8140-3A9C371E9C8B}"/>
              </a:ext>
            </a:extLst>
          </p:cNvPr>
          <p:cNvSpPr/>
          <p:nvPr/>
        </p:nvSpPr>
        <p:spPr>
          <a:xfrm>
            <a:off x="782673" y="287294"/>
            <a:ext cx="9843720" cy="461665"/>
          </a:xfrm>
          <a:prstGeom prst="rect">
            <a:avLst/>
          </a:prstGeom>
        </p:spPr>
        <p:txBody>
          <a:bodyPr wrap="none">
            <a:spAutoFit/>
          </a:bodyPr>
          <a:lstStyle/>
          <a:p>
            <a:r>
              <a:rPr lang="ro-RO" sz="2400" dirty="0">
                <a:ea typeface="Calibri" panose="020F0502020204030204" pitchFamily="34" charset="0"/>
              </a:rPr>
              <a:t>1.4.2 Determinarea razei cercului de bază pentru cama cu tachet de translație</a:t>
            </a:r>
            <a:endParaRPr lang="en-US" sz="2400" dirty="0"/>
          </a:p>
        </p:txBody>
      </p:sp>
    </p:spTree>
    <p:extLst>
      <p:ext uri="{BB962C8B-B14F-4D97-AF65-F5344CB8AC3E}">
        <p14:creationId xmlns:p14="http://schemas.microsoft.com/office/powerpoint/2010/main" val="3354831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7E92498-1BB5-4DF6-B03F-6865A063A4DF}"/>
                  </a:ext>
                </a:extLst>
              </p:cNvPr>
              <p:cNvSpPr/>
              <p:nvPr/>
            </p:nvSpPr>
            <p:spPr>
              <a:xfrm>
                <a:off x="649568" y="1067399"/>
                <a:ext cx="10892864" cy="739946"/>
              </a:xfrm>
              <a:prstGeom prst="rect">
                <a:avLst/>
              </a:prstGeom>
            </p:spPr>
            <p:txBody>
              <a:bodyPr wrap="square">
                <a:spAutoFit/>
              </a:bodyPr>
              <a:lstStyle/>
              <a:p>
                <a:pPr algn="just"/>
                <a:r>
                  <a:rPr lang="ro-RO" dirty="0">
                    <a:ea typeface="Calibri" panose="020F0502020204030204" pitchFamily="34" charset="0"/>
                  </a:rPr>
                  <a:t>- Se reprezintă grafic legea de variație a spațiului </a:t>
                </a:r>
                <a14:m>
                  <m:oMath xmlns:m="http://schemas.openxmlformats.org/officeDocument/2006/math">
                    <m:r>
                      <a:rPr lang="ro-RO" i="1">
                        <a:latin typeface="Cambria Math" panose="02040503050406030204" pitchFamily="18" charset="0"/>
                        <a:ea typeface="Calibri" panose="020F0502020204030204" pitchFamily="34" charset="0"/>
                        <a:cs typeface="Times New Roman" panose="02020603050405020304" pitchFamily="18" charset="0"/>
                      </a:rPr>
                      <m:t>𝑠</m:t>
                    </m:r>
                    <m:r>
                      <a:rPr lang="ro-RO" i="1">
                        <a:latin typeface="Cambria Math" panose="02040503050406030204" pitchFamily="18" charset="0"/>
                        <a:ea typeface="Calibri" panose="020F0502020204030204" pitchFamily="34" charset="0"/>
                        <a:cs typeface="Times New Roman" panose="02020603050405020304" pitchFamily="18" charset="0"/>
                      </a:rPr>
                      <m:t>(</m:t>
                    </m:r>
                    <m:r>
                      <a:rPr lang="ro-RO" i="1">
                        <a:latin typeface="Cambria Math" panose="02040503050406030204" pitchFamily="18" charset="0"/>
                        <a:ea typeface="Calibri" panose="020F0502020204030204" pitchFamily="34" charset="0"/>
                        <a:cs typeface="Times New Roman" panose="02020603050405020304" pitchFamily="18" charset="0"/>
                      </a:rPr>
                      <m:t>𝜑</m:t>
                    </m:r>
                    <m:r>
                      <a:rPr lang="ro-RO" i="1">
                        <a:latin typeface="Cambria Math" panose="02040503050406030204" pitchFamily="18" charset="0"/>
                        <a:ea typeface="Calibri" panose="020F0502020204030204" pitchFamily="34" charset="0"/>
                        <a:cs typeface="Times New Roman" panose="02020603050405020304" pitchFamily="18" charset="0"/>
                      </a:rPr>
                      <m:t>)</m:t>
                    </m:r>
                  </m:oMath>
                </a14:m>
                <a:r>
                  <a:rPr lang="ro-RO" dirty="0">
                    <a:ea typeface="Calibri" panose="020F0502020204030204" pitchFamily="34" charset="0"/>
                  </a:rPr>
                  <a:t> și  vitezei </a:t>
                </a:r>
                <a14:m>
                  <m:oMath xmlns:m="http://schemas.openxmlformats.org/officeDocument/2006/math">
                    <m:f>
                      <m:fPr>
                        <m:ctrlPr>
                          <a:rPr lang="en-US" i="1">
                            <a:effectLst/>
                            <a:latin typeface="Cambria Math" panose="02040503050406030204" pitchFamily="18" charset="0"/>
                          </a:rPr>
                        </m:ctrlPr>
                      </m:fPr>
                      <m:num>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𝑣</m:t>
                            </m:r>
                          </m:e>
                          <m:sub>
                            <m:r>
                              <a:rPr lang="ro-RO" i="1">
                                <a:latin typeface="Cambria Math" panose="02040503050406030204" pitchFamily="18" charset="0"/>
                                <a:ea typeface="Calibri" panose="020F0502020204030204" pitchFamily="34" charset="0"/>
                                <a:cs typeface="Times New Roman" panose="02020603050405020304" pitchFamily="18" charset="0"/>
                              </a:rPr>
                              <m:t>𝐵</m:t>
                            </m:r>
                          </m:sub>
                        </m:sSub>
                      </m:num>
                      <m:den>
                        <m:r>
                          <a:rPr lang="ro-RO" i="1">
                            <a:latin typeface="Cambria Math" panose="02040503050406030204" pitchFamily="18" charset="0"/>
                            <a:ea typeface="Calibri" panose="020F0502020204030204" pitchFamily="34" charset="0"/>
                            <a:cs typeface="Times New Roman" panose="02020603050405020304" pitchFamily="18" charset="0"/>
                          </a:rPr>
                          <m:t>𝜔</m:t>
                        </m:r>
                      </m:den>
                    </m:f>
                    <m:r>
                      <a:rPr lang="ro-RO" i="1">
                        <a:latin typeface="Cambria Math" panose="02040503050406030204" pitchFamily="18" charset="0"/>
                        <a:ea typeface="Calibri" panose="020F0502020204030204" pitchFamily="34" charset="0"/>
                        <a:cs typeface="Times New Roman" panose="02020603050405020304" pitchFamily="18" charset="0"/>
                      </a:rPr>
                      <m:t>(</m:t>
                    </m:r>
                    <m:r>
                      <a:rPr lang="ro-RO" i="1">
                        <a:latin typeface="Cambria Math" panose="02040503050406030204" pitchFamily="18" charset="0"/>
                        <a:ea typeface="Calibri" panose="020F0502020204030204" pitchFamily="34" charset="0"/>
                        <a:cs typeface="Times New Roman" panose="02020603050405020304" pitchFamily="18" charset="0"/>
                      </a:rPr>
                      <m:t>𝜑</m:t>
                    </m:r>
                    <m:r>
                      <a:rPr lang="ro-RO" i="1">
                        <a:latin typeface="Cambria Math" panose="02040503050406030204" pitchFamily="18" charset="0"/>
                        <a:ea typeface="Calibri" panose="020F0502020204030204" pitchFamily="34" charset="0"/>
                        <a:cs typeface="Times New Roman" panose="02020603050405020304" pitchFamily="18" charset="0"/>
                      </a:rPr>
                      <m:t>)</m:t>
                    </m:r>
                  </m:oMath>
                </a14:m>
                <a:r>
                  <a:rPr lang="ro-RO" dirty="0">
                    <a:ea typeface="Times New Roman" panose="02020603050405020304" pitchFamily="18" charset="0"/>
                  </a:rPr>
                  <a:t> </a:t>
                </a:r>
                <a:r>
                  <a:rPr lang="ro-RO" dirty="0">
                    <a:ea typeface="Calibri" panose="020F0502020204030204" pitchFamily="34" charset="0"/>
                  </a:rPr>
                  <a:t> pentru fazele de urcare și coborâre și se împart unghiurile </a:t>
                </a:r>
                <a14:m>
                  <m:oMath xmlns:m="http://schemas.openxmlformats.org/officeDocument/2006/math">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𝑢</m:t>
                        </m:r>
                      </m:sub>
                    </m:sSub>
                  </m:oMath>
                </a14:m>
                <a:r>
                  <a:rPr lang="ro-RO" dirty="0">
                    <a:ea typeface="Calibri" panose="020F0502020204030204" pitchFamily="34" charset="0"/>
                  </a:rPr>
                  <a:t> și </a:t>
                </a:r>
                <a14:m>
                  <m:oMath xmlns:m="http://schemas.openxmlformats.org/officeDocument/2006/math">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𝑐</m:t>
                        </m:r>
                      </m:sub>
                    </m:sSub>
                  </m:oMath>
                </a14:m>
                <a:r>
                  <a:rPr lang="ro-RO" dirty="0">
                    <a:ea typeface="Calibri" panose="020F0502020204030204" pitchFamily="34" charset="0"/>
                  </a:rPr>
                  <a:t> în intervale egale</a:t>
                </a:r>
                <a:endParaRPr lang="en-US" dirty="0"/>
              </a:p>
            </p:txBody>
          </p:sp>
        </mc:Choice>
        <mc:Fallback xmlns="">
          <p:sp>
            <p:nvSpPr>
              <p:cNvPr id="8" name="Rectangle 7">
                <a:extLst>
                  <a:ext uri="{FF2B5EF4-FFF2-40B4-BE49-F238E27FC236}">
                    <a16:creationId xmlns:a16="http://schemas.microsoft.com/office/drawing/2014/main" id="{27E92498-1BB5-4DF6-B03F-6865A063A4DF}"/>
                  </a:ext>
                </a:extLst>
              </p:cNvPr>
              <p:cNvSpPr>
                <a:spLocks noRot="1" noChangeAspect="1" noMove="1" noResize="1" noEditPoints="1" noAdjustHandles="1" noChangeArrowheads="1" noChangeShapeType="1" noTextEdit="1"/>
              </p:cNvSpPr>
              <p:nvPr/>
            </p:nvSpPr>
            <p:spPr>
              <a:xfrm>
                <a:off x="649568" y="1067399"/>
                <a:ext cx="10892864" cy="739946"/>
              </a:xfrm>
              <a:prstGeom prst="rect">
                <a:avLst/>
              </a:prstGeom>
              <a:blipFill>
                <a:blip r:embed="rId2"/>
                <a:stretch>
                  <a:fillRect l="-504" r="-504" b="-123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73569D8-1607-4304-BE30-135F8DA89515}"/>
                  </a:ext>
                </a:extLst>
              </p:cNvPr>
              <p:cNvSpPr/>
              <p:nvPr/>
            </p:nvSpPr>
            <p:spPr>
              <a:xfrm>
                <a:off x="649568" y="1826051"/>
                <a:ext cx="10911342" cy="679673"/>
              </a:xfrm>
              <a:prstGeom prst="rect">
                <a:avLst/>
              </a:prstGeom>
            </p:spPr>
            <p:txBody>
              <a:bodyPr wrap="square">
                <a:spAutoFit/>
              </a:bodyPr>
              <a:lstStyle/>
              <a:p>
                <a:pPr lvl="0" algn="just">
                  <a:lnSpc>
                    <a:spcPct val="110000"/>
                  </a:lnSpc>
                  <a:spcBef>
                    <a:spcPts val="600"/>
                  </a:spcBef>
                  <a:spcAft>
                    <a:spcPts val="600"/>
                  </a:spcAft>
                </a:pPr>
                <a:r>
                  <a:rPr lang="ro-RO" dirty="0">
                    <a:ea typeface="Times New Roman" panose="02020603050405020304" pitchFamily="18" charset="0"/>
                    <a:cs typeface="Times New Roman" panose="02020603050405020304" pitchFamily="18" charset="0"/>
                  </a:rPr>
                  <a:t>- Pe o dreaptă </a:t>
                </a:r>
                <a:r>
                  <a:rPr lang="ro-RO" i="1" dirty="0">
                    <a:ea typeface="Times New Roman" panose="02020603050405020304" pitchFamily="18" charset="0"/>
                    <a:cs typeface="Times New Roman" panose="02020603050405020304" pitchFamily="18" charset="0"/>
                  </a:rPr>
                  <a:t>y </a:t>
                </a:r>
                <a:r>
                  <a:rPr lang="en-US" dirty="0">
                    <a:ea typeface="Times New Roman" panose="02020603050405020304" pitchFamily="18" charset="0"/>
                    <a:cs typeface="Times New Roman" panose="02020603050405020304" pitchFamily="18" charset="0"/>
                  </a:rPr>
                  <a:t>–</a:t>
                </a:r>
                <a:r>
                  <a:rPr lang="en-US" i="1" dirty="0">
                    <a:ea typeface="Times New Roman" panose="02020603050405020304" pitchFamily="18" charset="0"/>
                    <a:cs typeface="Times New Roman" panose="02020603050405020304" pitchFamily="18" charset="0"/>
                  </a:rPr>
                  <a:t> </a:t>
                </a:r>
                <a:r>
                  <a:rPr lang="ro-RO" i="1" dirty="0">
                    <a:ea typeface="Times New Roman" panose="02020603050405020304" pitchFamily="18" charset="0"/>
                    <a:cs typeface="Times New Roman" panose="02020603050405020304" pitchFamily="18" charset="0"/>
                  </a:rPr>
                  <a:t>y</a:t>
                </a:r>
                <a:r>
                  <a:rPr lang="ro-RO" dirty="0">
                    <a:ea typeface="Times New Roman" panose="02020603050405020304" pitchFamily="18" charset="0"/>
                    <a:cs typeface="Times New Roman" panose="02020603050405020304" pitchFamily="18" charset="0"/>
                  </a:rPr>
                  <a:t> care reprezintă direcția de mișcare a tachetului, se măsoară începând din punctul B segmente care reprezintă cursa</a:t>
                </a:r>
                <a:r>
                  <a:rPr lang="ro-RO" b="1" i="1" dirty="0">
                    <a:ea typeface="Times New Roman" panose="02020603050405020304" pitchFamily="18" charset="0"/>
                    <a:cs typeface="Times New Roman" panose="02020603050405020304" pitchFamily="18" charset="0"/>
                  </a:rPr>
                  <a:t> s</a:t>
                </a:r>
                <a:r>
                  <a:rPr lang="ro-RO" b="1" dirty="0">
                    <a:ea typeface="Times New Roman" panose="02020603050405020304" pitchFamily="18" charset="0"/>
                    <a:cs typeface="Times New Roman" panose="02020603050405020304" pitchFamily="18" charset="0"/>
                  </a:rPr>
                  <a:t> </a:t>
                </a:r>
                <a:r>
                  <a:rPr lang="ro-RO" dirty="0">
                    <a:ea typeface="Times New Roman" panose="02020603050405020304" pitchFamily="18" charset="0"/>
                    <a:cs typeface="Times New Roman" panose="02020603050405020304" pitchFamily="18" charset="0"/>
                  </a:rPr>
                  <a:t>a tachetului la rotația camei cu unghiurile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dirty="0">
                  <a:ea typeface="Times New Roman" panose="02020603050405020304" pitchFamily="18" charset="0"/>
                  <a:cs typeface="Times New Roman" panose="02020603050405020304" pitchFamily="18" charset="0"/>
                </a:endParaRPr>
              </a:p>
            </p:txBody>
          </p:sp>
        </mc:Choice>
        <mc:Fallback xmlns="">
          <p:sp>
            <p:nvSpPr>
              <p:cNvPr id="9" name="Rectangle 8">
                <a:extLst>
                  <a:ext uri="{FF2B5EF4-FFF2-40B4-BE49-F238E27FC236}">
                    <a16:creationId xmlns:a16="http://schemas.microsoft.com/office/drawing/2014/main" id="{373569D8-1607-4304-BE30-135F8DA89515}"/>
                  </a:ext>
                </a:extLst>
              </p:cNvPr>
              <p:cNvSpPr>
                <a:spLocks noRot="1" noChangeAspect="1" noMove="1" noResize="1" noEditPoints="1" noAdjustHandles="1" noChangeArrowheads="1" noChangeShapeType="1" noTextEdit="1"/>
              </p:cNvSpPr>
              <p:nvPr/>
            </p:nvSpPr>
            <p:spPr>
              <a:xfrm>
                <a:off x="649568" y="1826051"/>
                <a:ext cx="10911342" cy="679673"/>
              </a:xfrm>
              <a:prstGeom prst="rect">
                <a:avLst/>
              </a:prstGeom>
              <a:blipFill>
                <a:blip r:embed="rId3"/>
                <a:stretch>
                  <a:fillRect l="-503" t="-3604" r="-503" b="-153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E9D587A-18EB-41EB-91FC-5D481ED69905}"/>
                  </a:ext>
                </a:extLst>
              </p:cNvPr>
              <p:cNvSpPr/>
              <p:nvPr/>
            </p:nvSpPr>
            <p:spPr>
              <a:xfrm>
                <a:off x="649568" y="3530600"/>
                <a:ext cx="2407919" cy="1600566"/>
              </a:xfrm>
              <a:prstGeom prst="rect">
                <a:avLst/>
              </a:prstGeom>
            </p:spPr>
            <p:txBody>
              <a:bodyPr wrap="square">
                <a:spAutoFit/>
              </a:bodyPr>
              <a:lstStyle/>
              <a:p>
                <a:pPr lvl="0" algn="just">
                  <a:lnSpc>
                    <a:spcPct val="110000"/>
                  </a:lnSpc>
                  <a:spcBef>
                    <a:spcPts val="600"/>
                  </a:spcBef>
                  <a:spcAft>
                    <a:spcPts val="600"/>
                  </a:spcAft>
                </a:pPr>
                <a:r>
                  <a:rPr lang="ro-RO" dirty="0">
                    <a:ea typeface="Times New Roman" panose="02020603050405020304" pitchFamily="18" charset="0"/>
                    <a:cs typeface="Times New Roman" panose="02020603050405020304" pitchFamily="18" charset="0"/>
                  </a:rPr>
                  <a:t>- În punctele astfel obținute se plasează vectorii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𝑣</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𝑣</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 </m:t>
                    </m:r>
                  </m:oMath>
                </a14:m>
                <a:r>
                  <a:rPr lang="ro-RO" dirty="0">
                    <a:ea typeface="Times New Roman" panose="02020603050405020304" pitchFamily="18" charset="0"/>
                    <a:cs typeface="Times New Roman" panose="02020603050405020304" pitchFamily="18" charset="0"/>
                  </a:rPr>
                  <a:t>rotiți cu 90</a:t>
                </a:r>
                <a:r>
                  <a:rPr lang="ro-RO" baseline="30000" dirty="0">
                    <a:ea typeface="Times New Roman" panose="02020603050405020304" pitchFamily="18" charset="0"/>
                    <a:cs typeface="Times New Roman" panose="02020603050405020304" pitchFamily="18" charset="0"/>
                  </a:rPr>
                  <a:t>0</a:t>
                </a:r>
                <a:r>
                  <a:rPr lang="ro-RO" dirty="0">
                    <a:ea typeface="Times New Roman" panose="02020603050405020304" pitchFamily="18" charset="0"/>
                    <a:cs typeface="Times New Roman" panose="02020603050405020304" pitchFamily="18" charset="0"/>
                  </a:rPr>
                  <a:t> în sensul vitezei unghiulare a  camei;</a:t>
                </a:r>
                <a:endParaRPr lang="en-US" dirty="0">
                  <a:ea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BE9D587A-18EB-41EB-91FC-5D481ED69905}"/>
                  </a:ext>
                </a:extLst>
              </p:cNvPr>
              <p:cNvSpPr>
                <a:spLocks noRot="1" noChangeAspect="1" noMove="1" noResize="1" noEditPoints="1" noAdjustHandles="1" noChangeArrowheads="1" noChangeShapeType="1" noTextEdit="1"/>
              </p:cNvSpPr>
              <p:nvPr/>
            </p:nvSpPr>
            <p:spPr>
              <a:xfrm>
                <a:off x="649568" y="3530600"/>
                <a:ext cx="2407919" cy="1600566"/>
              </a:xfrm>
              <a:prstGeom prst="rect">
                <a:avLst/>
              </a:prstGeom>
              <a:blipFill>
                <a:blip r:embed="rId4"/>
                <a:stretch>
                  <a:fillRect l="-2278" t="-1141" r="-2025" b="-4943"/>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A68F874-A612-4939-A579-D08322BE15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3118"/>
          <a:stretch/>
        </p:blipFill>
        <p:spPr>
          <a:xfrm>
            <a:off x="6096000" y="2726041"/>
            <a:ext cx="5791200" cy="3986074"/>
          </a:xfrm>
          <a:prstGeom prst="rect">
            <a:avLst/>
          </a:prstGeom>
        </p:spPr>
      </p:pic>
      <p:pic>
        <p:nvPicPr>
          <p:cNvPr id="14" name="Picture 13">
            <a:extLst>
              <a:ext uri="{FF2B5EF4-FFF2-40B4-BE49-F238E27FC236}">
                <a16:creationId xmlns:a16="http://schemas.microsoft.com/office/drawing/2014/main" id="{783B2A60-53C8-4C25-9987-EE8FDD1C82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66882"/>
          <a:stretch/>
        </p:blipFill>
        <p:spPr>
          <a:xfrm>
            <a:off x="3228332" y="2726041"/>
            <a:ext cx="2867668" cy="3986074"/>
          </a:xfrm>
          <a:prstGeom prst="rect">
            <a:avLst/>
          </a:prstGeom>
        </p:spPr>
      </p:pic>
      <p:cxnSp>
        <p:nvCxnSpPr>
          <p:cNvPr id="10" name="Straight Connector 9">
            <a:extLst>
              <a:ext uri="{FF2B5EF4-FFF2-40B4-BE49-F238E27FC236}">
                <a16:creationId xmlns:a16="http://schemas.microsoft.com/office/drawing/2014/main" id="{7308EFEA-DB3E-416C-BC2C-0F630393EB3B}"/>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4F4037-2920-4CAA-8F85-7DC8D25B6F62}"/>
              </a:ext>
            </a:extLst>
          </p:cNvPr>
          <p:cNvSpPr/>
          <p:nvPr/>
        </p:nvSpPr>
        <p:spPr>
          <a:xfrm>
            <a:off x="782673" y="287294"/>
            <a:ext cx="9843720" cy="461665"/>
          </a:xfrm>
          <a:prstGeom prst="rect">
            <a:avLst/>
          </a:prstGeom>
        </p:spPr>
        <p:txBody>
          <a:bodyPr wrap="none">
            <a:spAutoFit/>
          </a:bodyPr>
          <a:lstStyle/>
          <a:p>
            <a:r>
              <a:rPr lang="ro-RO" sz="2400" dirty="0">
                <a:ea typeface="Calibri" panose="020F0502020204030204" pitchFamily="34" charset="0"/>
              </a:rPr>
              <a:t>1.4.2 Determinarea razei cercului de bază pentru cama cu tachet de translație</a:t>
            </a:r>
            <a:endParaRPr lang="en-US" sz="2400" dirty="0"/>
          </a:p>
        </p:txBody>
      </p:sp>
    </p:spTree>
    <p:extLst>
      <p:ext uri="{BB962C8B-B14F-4D97-AF65-F5344CB8AC3E}">
        <p14:creationId xmlns:p14="http://schemas.microsoft.com/office/powerpoint/2010/main" val="190154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E4EC20-069E-4197-97B7-5F3E598EB2FB}"/>
              </a:ext>
            </a:extLst>
          </p:cNvPr>
          <p:cNvSpPr/>
          <p:nvPr/>
        </p:nvSpPr>
        <p:spPr>
          <a:xfrm>
            <a:off x="649568" y="986227"/>
            <a:ext cx="10892864" cy="381771"/>
          </a:xfrm>
          <a:prstGeom prst="rect">
            <a:avLst/>
          </a:prstGeom>
        </p:spPr>
        <p:txBody>
          <a:bodyPr wrap="square">
            <a:spAutoFit/>
          </a:bodyPr>
          <a:lstStyle/>
          <a:p>
            <a:pPr lvl="0" algn="just">
              <a:lnSpc>
                <a:spcPct val="110000"/>
              </a:lnSpc>
              <a:spcBef>
                <a:spcPts val="600"/>
              </a:spcBef>
              <a:spcAft>
                <a:spcPts val="600"/>
              </a:spcAft>
            </a:pPr>
            <a:r>
              <a:rPr lang="ro-RO" dirty="0">
                <a:ea typeface="Times New Roman" panose="02020603050405020304" pitchFamily="18" charset="0"/>
                <a:cs typeface="Times New Roman" panose="02020603050405020304" pitchFamily="18" charset="0"/>
              </a:rPr>
              <a:t>- Se unesc vârfurile vectorilor, rezultând câte o curbă închisă pentru fazele de urcare și coborâre ;</a:t>
            </a:r>
            <a:endParaRPr lang="en-US" dirty="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CD1C1055-ACA6-49C3-9D99-C0E0AB14FAB7}"/>
              </a:ext>
            </a:extLst>
          </p:cNvPr>
          <p:cNvPicPr>
            <a:picLocks noChangeAspect="1"/>
          </p:cNvPicPr>
          <p:nvPr/>
        </p:nvPicPr>
        <p:blipFill>
          <a:blip r:embed="rId2"/>
          <a:stretch>
            <a:fillRect/>
          </a:stretch>
        </p:blipFill>
        <p:spPr>
          <a:xfrm>
            <a:off x="3600000" y="2758080"/>
            <a:ext cx="7820208" cy="3600000"/>
          </a:xfrm>
          <a:prstGeom prst="rect">
            <a:avLst/>
          </a:prstGeom>
        </p:spPr>
      </p:pic>
      <p:sp>
        <p:nvSpPr>
          <p:cNvPr id="16" name="Rectangle 15">
            <a:extLst>
              <a:ext uri="{FF2B5EF4-FFF2-40B4-BE49-F238E27FC236}">
                <a16:creationId xmlns:a16="http://schemas.microsoft.com/office/drawing/2014/main" id="{CA8444CE-4F99-4418-A4E0-E63DF2663065}"/>
              </a:ext>
            </a:extLst>
          </p:cNvPr>
          <p:cNvSpPr/>
          <p:nvPr/>
        </p:nvSpPr>
        <p:spPr>
          <a:xfrm>
            <a:off x="649568" y="1371770"/>
            <a:ext cx="10781499" cy="1200329"/>
          </a:xfrm>
          <a:prstGeom prst="rect">
            <a:avLst/>
          </a:prstGeom>
        </p:spPr>
        <p:txBody>
          <a:bodyPr wrap="square">
            <a:spAutoFit/>
          </a:bodyPr>
          <a:lstStyle/>
          <a:p>
            <a:pPr algn="just"/>
            <a:r>
              <a:rPr lang="ro-RO" dirty="0">
                <a:ea typeface="Times New Roman" panose="02020603050405020304" pitchFamily="18" charset="0"/>
              </a:rPr>
              <a:t>- Se trasează dreptele </a:t>
            </a:r>
            <a:r>
              <a:rPr lang="ro-RO" i="1" dirty="0">
                <a:ea typeface="Times New Roman" panose="02020603050405020304" pitchFamily="18" charset="0"/>
              </a:rPr>
              <a:t>d</a:t>
            </a:r>
            <a:r>
              <a:rPr lang="ro-RO" i="1" baseline="-25000" dirty="0">
                <a:ea typeface="Times New Roman" panose="02020603050405020304" pitchFamily="18" charset="0"/>
              </a:rPr>
              <a:t>u</a:t>
            </a:r>
            <a:r>
              <a:rPr lang="ro-RO" dirty="0">
                <a:ea typeface="Times New Roman" panose="02020603050405020304" pitchFamily="18" charset="0"/>
              </a:rPr>
              <a:t> și </a:t>
            </a:r>
            <a:r>
              <a:rPr lang="ro-RO" i="1" dirty="0">
                <a:ea typeface="Times New Roman" panose="02020603050405020304" pitchFamily="18" charset="0"/>
              </a:rPr>
              <a:t>d</a:t>
            </a:r>
            <a:r>
              <a:rPr lang="ro-RO" i="1" baseline="-25000" dirty="0">
                <a:ea typeface="Times New Roman" panose="02020603050405020304" pitchFamily="18" charset="0"/>
              </a:rPr>
              <a:t>c</a:t>
            </a:r>
            <a:r>
              <a:rPr lang="ro-RO" dirty="0">
                <a:ea typeface="Times New Roman" panose="02020603050405020304" pitchFamily="18" charset="0"/>
              </a:rPr>
              <a:t> care formează cu dreapta </a:t>
            </a:r>
            <a:r>
              <a:rPr lang="ro-RO" i="1" dirty="0">
                <a:ea typeface="Calibri" panose="020F0502020204030204" pitchFamily="34" charset="0"/>
              </a:rPr>
              <a:t>y </a:t>
            </a:r>
            <a:r>
              <a:rPr lang="en-US" dirty="0">
                <a:ea typeface="Calibri" panose="020F0502020204030204" pitchFamily="34" charset="0"/>
              </a:rPr>
              <a:t>–</a:t>
            </a:r>
            <a:r>
              <a:rPr lang="en-US" i="1" dirty="0">
                <a:ea typeface="Calibri" panose="020F0502020204030204" pitchFamily="34" charset="0"/>
              </a:rPr>
              <a:t> </a:t>
            </a:r>
            <a:r>
              <a:rPr lang="ro-RO" i="1" dirty="0">
                <a:ea typeface="Calibri" panose="020F0502020204030204" pitchFamily="34" charset="0"/>
              </a:rPr>
              <a:t>y</a:t>
            </a:r>
            <a:r>
              <a:rPr lang="ro-RO" dirty="0">
                <a:ea typeface="Times New Roman" panose="02020603050405020304" pitchFamily="18" charset="0"/>
              </a:rPr>
              <a:t> unghiul α</a:t>
            </a:r>
            <a:r>
              <a:rPr lang="ro-RO" baseline="-25000" dirty="0">
                <a:ea typeface="Times New Roman" panose="02020603050405020304" pitchFamily="18" charset="0"/>
              </a:rPr>
              <a:t>adm</a:t>
            </a:r>
            <a:r>
              <a:rPr lang="ro-RO" dirty="0">
                <a:ea typeface="Times New Roman" panose="02020603050405020304" pitchFamily="18" charset="0"/>
              </a:rPr>
              <a:t> și sunt tangente la curba închisă obținută anterior. Cele două drepte se vor intersecta în punctul </a:t>
            </a:r>
            <a:r>
              <a:rPr lang="ro-RO" i="1" dirty="0">
                <a:ea typeface="Times New Roman" panose="02020603050405020304" pitchFamily="18" charset="0"/>
              </a:rPr>
              <a:t>A</a:t>
            </a:r>
            <a:r>
              <a:rPr lang="ro-RO" dirty="0">
                <a:ea typeface="Times New Roman" panose="02020603050405020304" pitchFamily="18" charset="0"/>
              </a:rPr>
              <a:t> situat, sub punctul </a:t>
            </a:r>
            <a:r>
              <a:rPr lang="ro-RO" i="1" dirty="0">
                <a:ea typeface="Times New Roman" panose="02020603050405020304" pitchFamily="18" charset="0"/>
              </a:rPr>
              <a:t>B</a:t>
            </a:r>
            <a:r>
              <a:rPr lang="ro-RO" dirty="0">
                <a:ea typeface="Times New Roman" panose="02020603050405020304" pitchFamily="18" charset="0"/>
              </a:rPr>
              <a:t>, de o parte sau de alta a direcției de deplasare a tachetului. Pentru ca să nu fie depășită valoarea unghiului de presiune admisibil, centrul de rotație al camei se alege în zona dublu hașurată</a:t>
            </a:r>
            <a:endParaRPr lang="en-US" dirty="0"/>
          </a:p>
        </p:txBody>
      </p:sp>
      <p:pic>
        <p:nvPicPr>
          <p:cNvPr id="17" name="Picture 16">
            <a:extLst>
              <a:ext uri="{FF2B5EF4-FFF2-40B4-BE49-F238E27FC236}">
                <a16:creationId xmlns:a16="http://schemas.microsoft.com/office/drawing/2014/main" id="{686841DA-0C0F-45F6-BAA5-B0E18577D7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2422"/>
          <a:stretch/>
        </p:blipFill>
        <p:spPr>
          <a:xfrm>
            <a:off x="3163121" y="2758110"/>
            <a:ext cx="3095440" cy="3600000"/>
          </a:xfrm>
          <a:prstGeom prst="rect">
            <a:avLst/>
          </a:prstGeom>
        </p:spPr>
      </p:pic>
      <p:cxnSp>
        <p:nvCxnSpPr>
          <p:cNvPr id="9" name="Straight Connector 8">
            <a:extLst>
              <a:ext uri="{FF2B5EF4-FFF2-40B4-BE49-F238E27FC236}">
                <a16:creationId xmlns:a16="http://schemas.microsoft.com/office/drawing/2014/main" id="{1B17B060-0CEE-4AAB-BEDD-1BA21A6DC839}"/>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7E3D42-A6E1-48B4-85F3-7AC502271FE6}"/>
              </a:ext>
            </a:extLst>
          </p:cNvPr>
          <p:cNvSpPr/>
          <p:nvPr/>
        </p:nvSpPr>
        <p:spPr>
          <a:xfrm>
            <a:off x="782673" y="287294"/>
            <a:ext cx="9843720" cy="461665"/>
          </a:xfrm>
          <a:prstGeom prst="rect">
            <a:avLst/>
          </a:prstGeom>
        </p:spPr>
        <p:txBody>
          <a:bodyPr wrap="none">
            <a:spAutoFit/>
          </a:bodyPr>
          <a:lstStyle/>
          <a:p>
            <a:r>
              <a:rPr lang="ro-RO" sz="2400" dirty="0">
                <a:ea typeface="Calibri" panose="020F0502020204030204" pitchFamily="34" charset="0"/>
              </a:rPr>
              <a:t>1.4.2 Determinarea razei cercului de bază pentru cama cu tachet de translație</a:t>
            </a:r>
            <a:endParaRPr lang="en-US" sz="2400" dirty="0"/>
          </a:p>
        </p:txBody>
      </p:sp>
    </p:spTree>
    <p:extLst>
      <p:ext uri="{BB962C8B-B14F-4D97-AF65-F5344CB8AC3E}">
        <p14:creationId xmlns:p14="http://schemas.microsoft.com/office/powerpoint/2010/main" val="279220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F244B9BF-A92F-4040-B296-4D873EDEA6F2}"/>
                  </a:ext>
                </a:extLst>
              </p:cNvPr>
              <p:cNvSpPr/>
              <p:nvPr/>
            </p:nvSpPr>
            <p:spPr>
              <a:xfrm>
                <a:off x="559836" y="1143603"/>
                <a:ext cx="11125200" cy="679673"/>
              </a:xfrm>
              <a:prstGeom prst="rect">
                <a:avLst/>
              </a:prstGeom>
            </p:spPr>
            <p:txBody>
              <a:bodyPr wrap="square">
                <a:spAutoFit/>
              </a:bodyPr>
              <a:lstStyle/>
              <a:p>
                <a:pPr marL="342900" lvl="0" indent="-342900" algn="just">
                  <a:lnSpc>
                    <a:spcPct val="110000"/>
                  </a:lnSpc>
                  <a:spcBef>
                    <a:spcPts val="600"/>
                  </a:spcBef>
                  <a:spcAft>
                    <a:spcPts val="600"/>
                  </a:spcAft>
                  <a:buFont typeface="Times New Roman" panose="02020603050405020304" pitchFamily="18" charset="0"/>
                  <a:buChar char="-"/>
                </a:pPr>
                <a:r>
                  <a:rPr lang="ro-RO" dirty="0">
                    <a:ea typeface="Times New Roman" panose="02020603050405020304" pitchFamily="18" charset="0"/>
                    <a:cs typeface="Times New Roman" panose="02020603050405020304" pitchFamily="18" charset="0"/>
                  </a:rPr>
                  <a:t>Dacă valoarea excentricității tachetului este egală cu zero, atunci punctul </a:t>
                </a:r>
                <a:r>
                  <a:rPr lang="ro-RO" i="1" dirty="0">
                    <a:ea typeface="Times New Roman" panose="02020603050405020304" pitchFamily="18" charset="0"/>
                    <a:cs typeface="Times New Roman" panose="02020603050405020304" pitchFamily="18" charset="0"/>
                  </a:rPr>
                  <a:t>A</a:t>
                </a:r>
                <a:r>
                  <a:rPr lang="ro-RO" dirty="0">
                    <a:ea typeface="Times New Roman" panose="02020603050405020304" pitchFamily="18" charset="0"/>
                    <a:cs typeface="Times New Roman" panose="02020603050405020304" pitchFamily="18" charset="0"/>
                  </a:rPr>
                  <a:t> este centrul de rotație al camei iar raza minimă a cercului de bază este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𝑟</m:t>
                        </m:r>
                      </m:e>
                      <m:sub>
                        <m:r>
                          <a:rPr lang="ro-RO" i="1">
                            <a:latin typeface="Cambria Math" panose="02040503050406030204" pitchFamily="18" charset="0"/>
                            <a:ea typeface="Times New Roman" panose="02020603050405020304" pitchFamily="18" charset="0"/>
                            <a:cs typeface="Times New Roman" panose="02020603050405020304" pitchFamily="18" charset="0"/>
                          </a:rPr>
                          <m:t>𝑜</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
                      <a:rPr lang="ro-RO" i="1">
                        <a:latin typeface="Cambria Math" panose="02040503050406030204" pitchFamily="18" charset="0"/>
                        <a:ea typeface="Times New Roman" panose="02020603050405020304" pitchFamily="18" charset="0"/>
                        <a:cs typeface="Times New Roman" panose="02020603050405020304" pitchFamily="18" charset="0"/>
                      </a:rPr>
                      <m:t>𝐴𝐵</m:t>
                    </m:r>
                  </m:oMath>
                </a14:m>
                <a:endParaRPr lang="en-US" dirty="0">
                  <a:ea typeface="Times New Roman" panose="020206030504050203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F244B9BF-A92F-4040-B296-4D873EDEA6F2}"/>
                  </a:ext>
                </a:extLst>
              </p:cNvPr>
              <p:cNvSpPr>
                <a:spLocks noRot="1" noChangeAspect="1" noMove="1" noResize="1" noEditPoints="1" noAdjustHandles="1" noChangeArrowheads="1" noChangeShapeType="1" noTextEdit="1"/>
              </p:cNvSpPr>
              <p:nvPr/>
            </p:nvSpPr>
            <p:spPr>
              <a:xfrm>
                <a:off x="559836" y="1143603"/>
                <a:ext cx="11125200" cy="679673"/>
              </a:xfrm>
              <a:prstGeom prst="rect">
                <a:avLst/>
              </a:prstGeom>
              <a:blipFill>
                <a:blip r:embed="rId2"/>
                <a:stretch>
                  <a:fillRect l="-384" t="-3604" r="-438" b="-1531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2C9C6EBB-F80C-4A4E-84B3-839A3B30CC47}"/>
              </a:ext>
            </a:extLst>
          </p:cNvPr>
          <p:cNvPicPr>
            <a:picLocks noChangeAspect="1"/>
          </p:cNvPicPr>
          <p:nvPr/>
        </p:nvPicPr>
        <p:blipFill>
          <a:blip r:embed="rId3"/>
          <a:stretch>
            <a:fillRect/>
          </a:stretch>
        </p:blipFill>
        <p:spPr>
          <a:xfrm>
            <a:off x="3272392" y="2807648"/>
            <a:ext cx="8262528" cy="3600000"/>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5D84D99-7595-463E-953A-E211A371BB22}"/>
                  </a:ext>
                </a:extLst>
              </p:cNvPr>
              <p:cNvSpPr/>
              <p:nvPr/>
            </p:nvSpPr>
            <p:spPr>
              <a:xfrm>
                <a:off x="475861" y="1823276"/>
                <a:ext cx="11209175" cy="984372"/>
              </a:xfrm>
              <a:prstGeom prst="rect">
                <a:avLst/>
              </a:prstGeom>
            </p:spPr>
            <p:txBody>
              <a:bodyPr wrap="square">
                <a:spAutoFit/>
              </a:bodyPr>
              <a:lstStyle/>
              <a:p>
                <a:pPr marL="342900" lvl="0" indent="-342900" algn="just">
                  <a:lnSpc>
                    <a:spcPct val="110000"/>
                  </a:lnSpc>
                  <a:spcBef>
                    <a:spcPts val="600"/>
                  </a:spcBef>
                  <a:spcAft>
                    <a:spcPts val="600"/>
                  </a:spcAft>
                  <a:buFont typeface="Times New Roman" panose="02020603050405020304" pitchFamily="18" charset="0"/>
                  <a:buChar char="-"/>
                </a:pPr>
                <a:r>
                  <a:rPr lang="ro-RO" dirty="0">
                    <a:ea typeface="Times New Roman" panose="02020603050405020304" pitchFamily="18" charset="0"/>
                    <a:cs typeface="Times New Roman" panose="02020603050405020304" pitchFamily="18" charset="0"/>
                  </a:rPr>
                  <a:t>În cazul în care valoarea excentricității </a:t>
                </a:r>
                <a:r>
                  <a:rPr lang="ro-RO" i="1" dirty="0">
                    <a:ea typeface="Times New Roman" panose="02020603050405020304" pitchFamily="18" charset="0"/>
                    <a:cs typeface="Times New Roman" panose="02020603050405020304" pitchFamily="18" charset="0"/>
                  </a:rPr>
                  <a:t>e</a:t>
                </a:r>
                <a:r>
                  <a:rPr lang="ro-RO" dirty="0">
                    <a:ea typeface="Times New Roman" panose="02020603050405020304" pitchFamily="18" charset="0"/>
                    <a:cs typeface="Times New Roman" panose="02020603050405020304" pitchFamily="18" charset="0"/>
                  </a:rPr>
                  <a:t> este diferită de zero, se trasează la o distanță egală cu </a:t>
                </a:r>
                <a:r>
                  <a:rPr lang="ro-RO" i="1" dirty="0">
                    <a:ea typeface="Times New Roman" panose="02020603050405020304" pitchFamily="18" charset="0"/>
                    <a:cs typeface="Times New Roman" panose="02020603050405020304" pitchFamily="18" charset="0"/>
                  </a:rPr>
                  <a:t>e</a:t>
                </a:r>
                <a:r>
                  <a:rPr lang="ro-RO" dirty="0">
                    <a:ea typeface="Times New Roman" panose="02020603050405020304" pitchFamily="18" charset="0"/>
                    <a:cs typeface="Times New Roman" panose="02020603050405020304" pitchFamily="18" charset="0"/>
                  </a:rPr>
                  <a:t>, o dreaptă paralelă cu dreapta </a:t>
                </a:r>
                <a:r>
                  <a:rPr lang="ro-RO" i="1" dirty="0">
                    <a:ea typeface="Times New Roman" panose="02020603050405020304" pitchFamily="18" charset="0"/>
                    <a:cs typeface="Times New Roman" panose="02020603050405020304" pitchFamily="18" charset="0"/>
                  </a:rPr>
                  <a:t>y </a:t>
                </a:r>
                <a:r>
                  <a:rPr lang="en-US" dirty="0">
                    <a:ea typeface="Times New Roman" panose="02020603050405020304" pitchFamily="18" charset="0"/>
                    <a:cs typeface="Times New Roman" panose="02020603050405020304" pitchFamily="18" charset="0"/>
                  </a:rPr>
                  <a:t>–</a:t>
                </a:r>
                <a:r>
                  <a:rPr lang="ro-RO" i="1" dirty="0">
                    <a:ea typeface="Times New Roman" panose="02020603050405020304" pitchFamily="18" charset="0"/>
                    <a:cs typeface="Times New Roman" panose="02020603050405020304" pitchFamily="18" charset="0"/>
                  </a:rPr>
                  <a:t> y.</a:t>
                </a:r>
                <a:r>
                  <a:rPr lang="ro-RO" dirty="0">
                    <a:ea typeface="Times New Roman" panose="02020603050405020304" pitchFamily="18" charset="0"/>
                    <a:cs typeface="Times New Roman" panose="02020603050405020304" pitchFamily="18" charset="0"/>
                  </a:rPr>
                  <a:t> Aceasta va intersecta zona dublu hașurată de exemplu în punctul </a:t>
                </a:r>
                <a:r>
                  <a:rPr lang="ro-RO" i="1" dirty="0">
                    <a:ea typeface="Times New Roman" panose="02020603050405020304" pitchFamily="18" charset="0"/>
                    <a:cs typeface="Times New Roman" panose="02020603050405020304" pitchFamily="18" charset="0"/>
                  </a:rPr>
                  <a:t>A</a:t>
                </a:r>
                <a:r>
                  <a:rPr lang="ro-RO" i="1" baseline="-25000" dirty="0">
                    <a:ea typeface="Times New Roman" panose="02020603050405020304" pitchFamily="18" charset="0"/>
                    <a:cs typeface="Times New Roman" panose="02020603050405020304" pitchFamily="18" charset="0"/>
                  </a:rPr>
                  <a:t>1</a:t>
                </a:r>
                <a:r>
                  <a:rPr lang="ro-RO" dirty="0">
                    <a:ea typeface="Times New Roman" panose="02020603050405020304" pitchFamily="18" charset="0"/>
                    <a:cs typeface="Times New Roman" panose="02020603050405020304" pitchFamily="18" charset="0"/>
                  </a:rPr>
                  <a:t>. Centrul de rotație al camei va fi punctul </a:t>
                </a:r>
                <a:r>
                  <a:rPr lang="ro-RO" i="1" dirty="0">
                    <a:ea typeface="Times New Roman" panose="02020603050405020304" pitchFamily="18" charset="0"/>
                    <a:cs typeface="Times New Roman" panose="02020603050405020304" pitchFamily="18" charset="0"/>
                  </a:rPr>
                  <a:t>A</a:t>
                </a:r>
                <a:r>
                  <a:rPr lang="ro-RO" i="1" baseline="-25000" dirty="0">
                    <a:ea typeface="Times New Roman" panose="02020603050405020304" pitchFamily="18" charset="0"/>
                    <a:cs typeface="Times New Roman" panose="02020603050405020304" pitchFamily="18" charset="0"/>
                  </a:rPr>
                  <a:t>1</a:t>
                </a:r>
                <a:r>
                  <a:rPr lang="ro-RO" dirty="0">
                    <a:ea typeface="Times New Roman" panose="02020603050405020304" pitchFamily="18" charset="0"/>
                    <a:cs typeface="Times New Roman" panose="02020603050405020304" pitchFamily="18" charset="0"/>
                  </a:rPr>
                  <a:t> iar raza minimă a cercului de bază,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𝑟</m:t>
                        </m:r>
                      </m:e>
                      <m:sub>
                        <m:r>
                          <a:rPr lang="ro-RO" i="1">
                            <a:latin typeface="Cambria Math" panose="02040503050406030204" pitchFamily="18" charset="0"/>
                            <a:ea typeface="Times New Roman" panose="02020603050405020304" pitchFamily="18" charset="0"/>
                            <a:cs typeface="Times New Roman" panose="02020603050405020304" pitchFamily="18" charset="0"/>
                          </a:rPr>
                          <m:t>𝑜</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𝐴</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𝐵</m:t>
                    </m:r>
                  </m:oMath>
                </a14:m>
                <a:r>
                  <a:rPr lang="ro-RO" dirty="0">
                    <a:ea typeface="Times New Roman" panose="02020603050405020304" pitchFamily="18" charset="0"/>
                    <a:cs typeface="Times New Roman" panose="02020603050405020304" pitchFamily="18" charset="0"/>
                  </a:rPr>
                  <a:t>.</a:t>
                </a:r>
                <a:endParaRPr lang="en-US" dirty="0">
                  <a:ea typeface="Times New Roman" panose="02020603050405020304" pitchFamily="18"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75D84D99-7595-463E-953A-E211A371BB22}"/>
                  </a:ext>
                </a:extLst>
              </p:cNvPr>
              <p:cNvSpPr>
                <a:spLocks noRot="1" noChangeAspect="1" noMove="1" noResize="1" noEditPoints="1" noAdjustHandles="1" noChangeArrowheads="1" noChangeShapeType="1" noTextEdit="1"/>
              </p:cNvSpPr>
              <p:nvPr/>
            </p:nvSpPr>
            <p:spPr>
              <a:xfrm>
                <a:off x="475861" y="1823276"/>
                <a:ext cx="11209175" cy="984372"/>
              </a:xfrm>
              <a:prstGeom prst="rect">
                <a:avLst/>
              </a:prstGeom>
              <a:blipFill>
                <a:blip r:embed="rId4"/>
                <a:stretch>
                  <a:fillRect l="-326" t="-1852" r="-489" b="-9259"/>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693879B3-D267-4ADB-BC3F-80B421A3D91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62715"/>
          <a:stretch/>
        </p:blipFill>
        <p:spPr>
          <a:xfrm>
            <a:off x="3272393" y="2809119"/>
            <a:ext cx="3080717" cy="3600000"/>
          </a:xfrm>
          <a:prstGeom prst="rect">
            <a:avLst/>
          </a:prstGeom>
        </p:spPr>
      </p:pic>
      <p:cxnSp>
        <p:nvCxnSpPr>
          <p:cNvPr id="9" name="Straight Connector 8">
            <a:extLst>
              <a:ext uri="{FF2B5EF4-FFF2-40B4-BE49-F238E27FC236}">
                <a16:creationId xmlns:a16="http://schemas.microsoft.com/office/drawing/2014/main" id="{E9BE939D-CC9C-4918-BB06-AF36DD5CFCC3}"/>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B94D1-353F-4D90-BFF8-146C4E7ABCF1}"/>
              </a:ext>
            </a:extLst>
          </p:cNvPr>
          <p:cNvSpPr/>
          <p:nvPr/>
        </p:nvSpPr>
        <p:spPr>
          <a:xfrm>
            <a:off x="782673" y="287294"/>
            <a:ext cx="9843720" cy="461665"/>
          </a:xfrm>
          <a:prstGeom prst="rect">
            <a:avLst/>
          </a:prstGeom>
        </p:spPr>
        <p:txBody>
          <a:bodyPr wrap="none">
            <a:spAutoFit/>
          </a:bodyPr>
          <a:lstStyle/>
          <a:p>
            <a:r>
              <a:rPr lang="ro-RO" sz="2400" dirty="0">
                <a:ea typeface="Calibri" panose="020F0502020204030204" pitchFamily="34" charset="0"/>
              </a:rPr>
              <a:t>1.4.2 Determinarea razei cercului de bază pentru cama cu tachet de translație</a:t>
            </a:r>
            <a:endParaRPr lang="en-US" sz="2400" dirty="0"/>
          </a:p>
        </p:txBody>
      </p:sp>
    </p:spTree>
    <p:extLst>
      <p:ext uri="{BB962C8B-B14F-4D97-AF65-F5344CB8AC3E}">
        <p14:creationId xmlns:p14="http://schemas.microsoft.com/office/powerpoint/2010/main" val="117731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8A7167-433C-41FA-85EB-E144DF7CA231}"/>
              </a:ext>
            </a:extLst>
          </p:cNvPr>
          <p:cNvSpPr/>
          <p:nvPr/>
        </p:nvSpPr>
        <p:spPr>
          <a:xfrm>
            <a:off x="649568" y="863474"/>
            <a:ext cx="4080284" cy="369332"/>
          </a:xfrm>
          <a:prstGeom prst="rect">
            <a:avLst/>
          </a:prstGeom>
        </p:spPr>
        <p:txBody>
          <a:bodyPr wrap="none">
            <a:spAutoFit/>
          </a:bodyPr>
          <a:lstStyle/>
          <a:p>
            <a:r>
              <a:rPr lang="ro-RO" b="1" dirty="0">
                <a:ea typeface="Calibri" panose="020F0502020204030204" pitchFamily="34" charset="0"/>
              </a:rPr>
              <a:t>Determinarea analitică a profilului camei</a:t>
            </a:r>
            <a:endParaRPr lang="en-US" b="1" dirty="0"/>
          </a:p>
        </p:txBody>
      </p:sp>
      <p:sp>
        <p:nvSpPr>
          <p:cNvPr id="7" name="Rectangle 6">
            <a:extLst>
              <a:ext uri="{FF2B5EF4-FFF2-40B4-BE49-F238E27FC236}">
                <a16:creationId xmlns:a16="http://schemas.microsoft.com/office/drawing/2014/main" id="{FF33A263-8445-4318-95B6-D6E1CCB207D4}"/>
              </a:ext>
            </a:extLst>
          </p:cNvPr>
          <p:cNvSpPr/>
          <p:nvPr/>
        </p:nvSpPr>
        <p:spPr>
          <a:xfrm>
            <a:off x="649568" y="1207234"/>
            <a:ext cx="11085232" cy="646331"/>
          </a:xfrm>
          <a:prstGeom prst="rect">
            <a:avLst/>
          </a:prstGeom>
        </p:spPr>
        <p:txBody>
          <a:bodyPr wrap="square">
            <a:spAutoFit/>
          </a:bodyPr>
          <a:lstStyle/>
          <a:p>
            <a:r>
              <a:rPr lang="ro-RO" dirty="0">
                <a:ea typeface="Calibri" panose="020F0502020204030204" pitchFamily="34" charset="0"/>
              </a:rPr>
              <a:t>După stabilirea valorii razei cercului de bază al camei în funcție de unghiul de presiune admisibil, se poate determina profilul camei</a:t>
            </a:r>
            <a:endParaRPr lang="en-US" dirty="0"/>
          </a:p>
        </p:txBody>
      </p:sp>
      <p:sp>
        <p:nvSpPr>
          <p:cNvPr id="8" name="Rectangle 7">
            <a:extLst>
              <a:ext uri="{FF2B5EF4-FFF2-40B4-BE49-F238E27FC236}">
                <a16:creationId xmlns:a16="http://schemas.microsoft.com/office/drawing/2014/main" id="{D0533B6A-1CF3-42C0-8E15-7B213BE4EEA9}"/>
              </a:ext>
            </a:extLst>
          </p:cNvPr>
          <p:cNvSpPr/>
          <p:nvPr/>
        </p:nvSpPr>
        <p:spPr>
          <a:xfrm>
            <a:off x="649568" y="1838684"/>
            <a:ext cx="11080730" cy="646331"/>
          </a:xfrm>
          <a:prstGeom prst="rect">
            <a:avLst/>
          </a:prstGeom>
        </p:spPr>
        <p:txBody>
          <a:bodyPr wrap="square">
            <a:spAutoFit/>
          </a:bodyPr>
          <a:lstStyle/>
          <a:p>
            <a:r>
              <a:rPr lang="ro-RO" dirty="0">
                <a:ea typeface="Calibri" panose="020F0502020204030204" pitchFamily="34" charset="0"/>
              </a:rPr>
              <a:t>La mecanismele cu camă la care tachetul este prevăzut cu rolă, </a:t>
            </a:r>
            <a:r>
              <a:rPr lang="ro-RO" i="1" dirty="0">
                <a:ea typeface="Calibri" panose="020F0502020204030204" pitchFamily="34" charset="0"/>
              </a:rPr>
              <a:t>profilul teoretic</a:t>
            </a:r>
            <a:r>
              <a:rPr lang="ro-RO" dirty="0">
                <a:ea typeface="Calibri" panose="020F0502020204030204" pitchFamily="34" charset="0"/>
              </a:rPr>
              <a:t> trece prin centrul rolei. </a:t>
            </a:r>
          </a:p>
          <a:p>
            <a:r>
              <a:rPr lang="ro-RO" i="1" dirty="0">
                <a:ea typeface="Calibri" panose="020F0502020204030204" pitchFamily="34" charset="0"/>
              </a:rPr>
              <a:t>Profilul practic</a:t>
            </a:r>
            <a:r>
              <a:rPr lang="ro-RO" dirty="0">
                <a:ea typeface="Calibri" panose="020F0502020204030204" pitchFamily="34" charset="0"/>
              </a:rPr>
              <a:t> al camei este cel care vine în contact cu rola.</a:t>
            </a:r>
            <a:endParaRPr lang="en-US"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1772FCC-F5BA-47D1-94DD-BC9E3145EB6B}"/>
                  </a:ext>
                </a:extLst>
              </p:cNvPr>
              <p:cNvSpPr/>
              <p:nvPr/>
            </p:nvSpPr>
            <p:spPr>
              <a:xfrm>
                <a:off x="1503460" y="3031313"/>
                <a:ext cx="4328493" cy="656013"/>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𝑟</m:t>
                        </m:r>
                      </m:e>
                      <m:sub>
                        <m:r>
                          <a:rPr lang="ro-RO" i="1">
                            <a:latin typeface="Cambria Math" panose="02040503050406030204" pitchFamily="18" charset="0"/>
                            <a:ea typeface="Times New Roman" panose="02020603050405020304" pitchFamily="18" charset="0"/>
                            <a:cs typeface="Times New Roman" panose="02020603050405020304" pitchFamily="18" charset="0"/>
                          </a:rPr>
                          <m:t>𝑖</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i="1">
                            <a:effectLst/>
                            <a:latin typeface="Cambria Math" panose="02040503050406030204" pitchFamily="18" charset="0"/>
                            <a:ea typeface="Times New Roman" panose="02020603050405020304" pitchFamily="18" charset="0"/>
                          </a:rPr>
                        </m:ctrlPr>
                      </m:radPr>
                      <m:deg/>
                      <m:e>
                        <m:sSup>
                          <m:sSupPr>
                            <m:ctrlPr>
                              <a:rPr lang="en-US" i="1">
                                <a:effectLst/>
                                <a:latin typeface="Cambria Math" panose="02040503050406030204" pitchFamily="18" charset="0"/>
                                <a:ea typeface="Times New Roman" panose="02020603050405020304" pitchFamily="18" charset="0"/>
                              </a:rPr>
                            </m:ctrlPr>
                          </m:sSupPr>
                          <m:e>
                            <m:d>
                              <m:dPr>
                                <m:ctrlPr>
                                  <a:rPr lang="en-US" i="1">
                                    <a:effectLst/>
                                    <a:latin typeface="Cambria Math" panose="02040503050406030204" pitchFamily="18" charset="0"/>
                                    <a:ea typeface="Times New Roman" panose="02020603050405020304" pitchFamily="18" charset="0"/>
                                  </a:rPr>
                                </m:ctrlPr>
                              </m:dPr>
                              <m:e>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𝑠</m:t>
                                    </m:r>
                                  </m:e>
                                  <m:sub>
                                    <m:r>
                                      <a:rPr lang="ro-RO" i="1">
                                        <a:latin typeface="Cambria Math" panose="02040503050406030204" pitchFamily="18" charset="0"/>
                                        <a:ea typeface="Times New Roman" panose="02020603050405020304" pitchFamily="18" charset="0"/>
                                        <a:cs typeface="Times New Roman" panose="02020603050405020304" pitchFamily="18" charset="0"/>
                                      </a:rPr>
                                      <m:t>0</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𝑠</m:t>
                                    </m:r>
                                  </m:e>
                                  <m:sub>
                                    <m:r>
                                      <a:rPr lang="ro-RO" i="1">
                                        <a:latin typeface="Cambria Math" panose="02040503050406030204" pitchFamily="18" charset="0"/>
                                        <a:ea typeface="Times New Roman" panose="02020603050405020304" pitchFamily="18" charset="0"/>
                                        <a:cs typeface="Times New Roman" panose="02020603050405020304" pitchFamily="18" charset="0"/>
                                      </a:rPr>
                                      <m:t>𝑖</m:t>
                                    </m:r>
                                  </m:sub>
                                </m:sSub>
                              </m:e>
                            </m:d>
                          </m:e>
                          <m:sup>
                            <m:r>
                              <a:rPr lang="ro-RO" i="1">
                                <a:latin typeface="Cambria Math" panose="02040503050406030204" pitchFamily="18" charset="0"/>
                                <a:ea typeface="Times New Roman" panose="02020603050405020304" pitchFamily="18" charset="0"/>
                                <a:cs typeface="Times New Roman" panose="02020603050405020304" pitchFamily="18" charset="0"/>
                              </a:rPr>
                              <m:t>2</m:t>
                            </m:r>
                          </m:sup>
                        </m:sSup>
                        <m:r>
                          <a:rPr lang="ro-RO"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i="1">
                                <a:effectLst/>
                                <a:latin typeface="Cambria Math" panose="02040503050406030204" pitchFamily="18" charset="0"/>
                                <a:ea typeface="Times New Roman" panose="02020603050405020304" pitchFamily="18" charset="0"/>
                              </a:rPr>
                            </m:ctrlPr>
                          </m:sSupPr>
                          <m:e>
                            <m:r>
                              <a:rPr lang="ro-RO" i="1">
                                <a:latin typeface="Cambria Math" panose="02040503050406030204" pitchFamily="18" charset="0"/>
                                <a:ea typeface="Times New Roman" panose="02020603050405020304" pitchFamily="18" charset="0"/>
                                <a:cs typeface="Times New Roman" panose="02020603050405020304" pitchFamily="18" charset="0"/>
                              </a:rPr>
                              <m:t>𝑒</m:t>
                            </m:r>
                          </m:e>
                          <m:sup>
                            <m:r>
                              <a:rPr lang="ro-RO" i="1">
                                <a:latin typeface="Cambria Math" panose="02040503050406030204" pitchFamily="18" charset="0"/>
                                <a:ea typeface="Times New Roman" panose="02020603050405020304" pitchFamily="18" charset="0"/>
                                <a:cs typeface="Times New Roman" panose="02020603050405020304" pitchFamily="18" charset="0"/>
                              </a:rPr>
                              <m:t>2</m:t>
                            </m:r>
                          </m:sup>
                        </m:sSup>
                      </m:e>
                    </m:rad>
                  </m:oMath>
                </a14:m>
                <a:r>
                  <a:rPr lang="ro-RO" dirty="0">
                    <a:latin typeface="Times New Roman" panose="02020603050405020304" pitchFamily="18" charset="0"/>
                    <a:ea typeface="Times New Roman" panose="02020603050405020304" pitchFamily="18" charset="0"/>
                  </a:rPr>
                  <a:t>  unde </a:t>
                </a:r>
                <a14:m>
                  <m:oMath xmlns:m="http://schemas.openxmlformats.org/officeDocument/2006/math">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𝑠</m:t>
                        </m:r>
                      </m:e>
                      <m:sub>
                        <m:r>
                          <a:rPr lang="ro-RO" i="1">
                            <a:latin typeface="Cambria Math" panose="02040503050406030204" pitchFamily="18" charset="0"/>
                            <a:ea typeface="Calibri" panose="020F0502020204030204" pitchFamily="34" charset="0"/>
                            <a:cs typeface="Times New Roman" panose="02020603050405020304" pitchFamily="18" charset="0"/>
                          </a:rPr>
                          <m:t>𝑜</m:t>
                        </m:r>
                      </m:sub>
                    </m:sSub>
                    <m:r>
                      <a:rPr lang="ro-RO"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i="1">
                            <a:effectLst/>
                            <a:latin typeface="Cambria Math" panose="02040503050406030204" pitchFamily="18" charset="0"/>
                          </a:rPr>
                        </m:ctrlPr>
                      </m:radPr>
                      <m:deg/>
                      <m:e>
                        <m:sSubSup>
                          <m:sSubSupPr>
                            <m:ctrlPr>
                              <a:rPr lang="en-US" i="1">
                                <a:effectLst/>
                                <a:latin typeface="Cambria Math" panose="02040503050406030204" pitchFamily="18" charset="0"/>
                              </a:rPr>
                            </m:ctrlPr>
                          </m:sSubSupPr>
                          <m:e>
                            <m:r>
                              <a:rPr lang="ro-RO" i="1">
                                <a:latin typeface="Cambria Math" panose="02040503050406030204" pitchFamily="18" charset="0"/>
                                <a:ea typeface="Calibri" panose="020F0502020204030204" pitchFamily="34" charset="0"/>
                                <a:cs typeface="Times New Roman" panose="02020603050405020304" pitchFamily="18" charset="0"/>
                              </a:rPr>
                              <m:t>𝑟</m:t>
                            </m:r>
                          </m:e>
                          <m:sub>
                            <m:r>
                              <a:rPr lang="ro-RO" i="1">
                                <a:latin typeface="Cambria Math" panose="02040503050406030204" pitchFamily="18" charset="0"/>
                                <a:ea typeface="Calibri" panose="020F0502020204030204" pitchFamily="34" charset="0"/>
                                <a:cs typeface="Times New Roman" panose="02020603050405020304" pitchFamily="18" charset="0"/>
                              </a:rPr>
                              <m:t>0</m:t>
                            </m:r>
                          </m:sub>
                          <m:sup>
                            <m:r>
                              <a:rPr lang="ro-RO" i="1">
                                <a:latin typeface="Cambria Math" panose="02040503050406030204" pitchFamily="18" charset="0"/>
                                <a:ea typeface="Calibri" panose="020F0502020204030204" pitchFamily="34" charset="0"/>
                                <a:cs typeface="Times New Roman" panose="02020603050405020304" pitchFamily="18" charset="0"/>
                              </a:rPr>
                              <m:t>2</m:t>
                            </m:r>
                          </m:sup>
                        </m:sSubSup>
                        <m:r>
                          <a:rPr lang="ro-RO" i="1">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rPr>
                            </m:ctrlPr>
                          </m:sSupPr>
                          <m:e>
                            <m:r>
                              <a:rPr lang="ro-RO" i="1">
                                <a:latin typeface="Cambria Math" panose="02040503050406030204" pitchFamily="18" charset="0"/>
                                <a:ea typeface="Calibri" panose="020F0502020204030204" pitchFamily="34" charset="0"/>
                                <a:cs typeface="Times New Roman" panose="02020603050405020304" pitchFamily="18" charset="0"/>
                              </a:rPr>
                              <m:t>𝑒</m:t>
                            </m:r>
                          </m:e>
                          <m:sup>
                            <m:r>
                              <a:rPr lang="ro-RO" i="1">
                                <a:latin typeface="Cambria Math" panose="02040503050406030204" pitchFamily="18" charset="0"/>
                                <a:ea typeface="Calibri" panose="020F0502020204030204" pitchFamily="34" charset="0"/>
                                <a:cs typeface="Times New Roman" panose="02020603050405020304" pitchFamily="18" charset="0"/>
                              </a:rPr>
                              <m:t>2</m:t>
                            </m:r>
                          </m:sup>
                        </m:sSup>
                      </m:e>
                    </m:rad>
                  </m:oMath>
                </a14:m>
                <a:endParaRPr lang="en-US" dirty="0"/>
              </a:p>
            </p:txBody>
          </p:sp>
        </mc:Choice>
        <mc:Fallback xmlns="">
          <p:sp>
            <p:nvSpPr>
              <p:cNvPr id="9" name="Rectangle 8">
                <a:extLst>
                  <a:ext uri="{FF2B5EF4-FFF2-40B4-BE49-F238E27FC236}">
                    <a16:creationId xmlns:a16="http://schemas.microsoft.com/office/drawing/2014/main" id="{C1772FCC-F5BA-47D1-94DD-BC9E3145EB6B}"/>
                  </a:ext>
                </a:extLst>
              </p:cNvPr>
              <p:cNvSpPr>
                <a:spLocks noRot="1" noChangeAspect="1" noMove="1" noResize="1" noEditPoints="1" noAdjustHandles="1" noChangeArrowheads="1" noChangeShapeType="1" noTextEdit="1"/>
              </p:cNvSpPr>
              <p:nvPr/>
            </p:nvSpPr>
            <p:spPr>
              <a:xfrm>
                <a:off x="1503460" y="3031313"/>
                <a:ext cx="4328493" cy="65601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776B6E7-D958-4ABC-9DF4-B597E1629F16}"/>
                  </a:ext>
                </a:extLst>
              </p:cNvPr>
              <p:cNvSpPr/>
              <p:nvPr/>
            </p:nvSpPr>
            <p:spPr>
              <a:xfrm>
                <a:off x="1503460" y="3821714"/>
                <a:ext cx="3354060" cy="6137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𝑖</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𝑖</m:t>
                          </m:r>
                        </m:sub>
                      </m:sSub>
                      <m:r>
                        <a:rPr lang="en-US" i="0">
                          <a:latin typeface="Cambria Math" panose="02040503050406030204" pitchFamily="18" charset="0"/>
                        </a:rPr>
                        <m:t>∓</m:t>
                      </m:r>
                      <m:func>
                        <m:funcPr>
                          <m:ctrlPr>
                            <a:rPr lang="en-US" i="1">
                              <a:latin typeface="Cambria Math" panose="02040503050406030204" pitchFamily="18" charset="0"/>
                            </a:rPr>
                          </m:ctrlPr>
                        </m:funcPr>
                        <m:fName>
                          <m:r>
                            <m:rPr>
                              <m:sty m:val="p"/>
                            </m:rPr>
                            <a:rPr lang="en-US" i="0">
                              <a:latin typeface="Cambria Math" panose="02040503050406030204" pitchFamily="18" charset="0"/>
                            </a:rPr>
                            <m:t>arctg</m:t>
                          </m:r>
                        </m:fName>
                        <m:e>
                          <m:f>
                            <m:fPr>
                              <m:ctrlPr>
                                <a:rPr lang="en-US" i="1">
                                  <a:latin typeface="Cambria Math" panose="02040503050406030204" pitchFamily="18" charset="0"/>
                                </a:rPr>
                              </m:ctrlPr>
                            </m:fPr>
                            <m:num>
                              <m:r>
                                <a:rPr lang="en-US" i="1">
                                  <a:latin typeface="Cambria Math" panose="02040503050406030204" pitchFamily="18" charset="0"/>
                                </a:rPr>
                                <m:t>𝑒</m:t>
                              </m:r>
                              <m:sSub>
                                <m:sSubPr>
                                  <m:ctrlPr>
                                    <a:rPr lang="en-US" i="1">
                                      <a:latin typeface="Cambria Math" panose="02040503050406030204" pitchFamily="18" charset="0"/>
                                    </a:rPr>
                                  </m:ctrlPr>
                                </m:sSubPr>
                                <m:e>
                                  <m:r>
                                    <a:rPr lang="en-US" i="0">
                                      <a:latin typeface="Cambria Math" panose="02040503050406030204" pitchFamily="18" charset="0"/>
                                    </a:rPr>
                                    <m:t>∙</m:t>
                                  </m:r>
                                  <m:r>
                                    <a:rPr lang="en-US" i="1">
                                      <a:latin typeface="Cambria Math" panose="02040503050406030204" pitchFamily="18" charset="0"/>
                                    </a:rPr>
                                    <m:t>𝑠</m:t>
                                  </m:r>
                                </m:e>
                                <m:sub>
                                  <m:r>
                                    <a:rPr lang="en-US" i="1">
                                      <a:latin typeface="Cambria Math" panose="02040503050406030204" pitchFamily="18" charset="0"/>
                                    </a:rPr>
                                    <m:t>𝑖</m:t>
                                  </m:r>
                                </m:sub>
                              </m:sSub>
                            </m:num>
                            <m:den>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sup>
                              </m:sSup>
                              <m:r>
                                <a:rPr lang="en-US" i="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0">
                                          <a:latin typeface="Cambria Math" panose="02040503050406030204" pitchFamily="18" charset="0"/>
                                        </a:rPr>
                                        <m:t>0</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e>
                              </m:d>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0">
                                      <a:latin typeface="Cambria Math" panose="02040503050406030204" pitchFamily="18" charset="0"/>
                                    </a:rPr>
                                    <m:t>0</m:t>
                                  </m:r>
                                </m:sub>
                              </m:sSub>
                            </m:den>
                          </m:f>
                        </m:e>
                      </m:func>
                    </m:oMath>
                  </m:oMathPara>
                </a14:m>
                <a:endParaRPr lang="en-US" dirty="0"/>
              </a:p>
            </p:txBody>
          </p:sp>
        </mc:Choice>
        <mc:Fallback xmlns="">
          <p:sp>
            <p:nvSpPr>
              <p:cNvPr id="10" name="Rectangle 9">
                <a:extLst>
                  <a:ext uri="{FF2B5EF4-FFF2-40B4-BE49-F238E27FC236}">
                    <a16:creationId xmlns:a16="http://schemas.microsoft.com/office/drawing/2014/main" id="{1776B6E7-D958-4ABC-9DF4-B597E1629F16}"/>
                  </a:ext>
                </a:extLst>
              </p:cNvPr>
              <p:cNvSpPr>
                <a:spLocks noRot="1" noChangeAspect="1" noMove="1" noResize="1" noEditPoints="1" noAdjustHandles="1" noChangeArrowheads="1" noChangeShapeType="1" noTextEdit="1"/>
              </p:cNvSpPr>
              <p:nvPr/>
            </p:nvSpPr>
            <p:spPr>
              <a:xfrm>
                <a:off x="1503460" y="3821714"/>
                <a:ext cx="3354060" cy="61375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170DC12-FFA3-4720-A51F-1487733D2FC9}"/>
                  </a:ext>
                </a:extLst>
              </p:cNvPr>
              <p:cNvSpPr/>
              <p:nvPr/>
            </p:nvSpPr>
            <p:spPr>
              <a:xfrm>
                <a:off x="1503460" y="4912102"/>
                <a:ext cx="5438516" cy="1477328"/>
              </a:xfrm>
              <a:prstGeom prst="rect">
                <a:avLst/>
              </a:prstGeom>
            </p:spPr>
            <p:txBody>
              <a:bodyPr wrap="square">
                <a:spAutoFit/>
              </a:bodyPr>
              <a:lstStyle/>
              <a:p>
                <a14:m>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𝑟</m:t>
                        </m:r>
                      </m:e>
                      <m:sub>
                        <m:r>
                          <a:rPr lang="ro-RO" i="1">
                            <a:latin typeface="Cambria Math" panose="02040503050406030204" pitchFamily="18" charset="0"/>
                            <a:ea typeface="Calibri" panose="020F0502020204030204" pitchFamily="34" charset="0"/>
                            <a:cs typeface="Times New Roman" panose="02020603050405020304" pitchFamily="18" charset="0"/>
                          </a:rPr>
                          <m:t>0</m:t>
                        </m:r>
                      </m:sub>
                    </m:sSub>
                  </m:oMath>
                </a14:m>
                <a:r>
                  <a:rPr lang="ro-RO" dirty="0">
                    <a:ea typeface="Times New Roman" panose="02020603050405020304" pitchFamily="18" charset="0"/>
                    <a:cs typeface="Times New Roman" panose="02020603050405020304" pitchFamily="18" charset="0"/>
                  </a:rPr>
                  <a:t> – reprezintă raza cercului de bază, </a:t>
                </a:r>
                <a:endParaRPr lang="en-US" dirty="0">
                  <a:ea typeface="Calibri" panose="020F0502020204030204" pitchFamily="34" charset="0"/>
                  <a:cs typeface="Times New Roman" panose="02020603050405020304" pitchFamily="18" charset="0"/>
                </a:endParaRPr>
              </a:p>
              <a:p>
                <a:r>
                  <a:rPr lang="ro-RO" i="1" dirty="0">
                    <a:ea typeface="Calibri" panose="020F0502020204030204" pitchFamily="34" charset="0"/>
                    <a:cs typeface="Times New Roman" panose="02020603050405020304" pitchFamily="18" charset="0"/>
                  </a:rPr>
                  <a:t>e</a:t>
                </a:r>
                <a:r>
                  <a:rPr lang="ro-RO" dirty="0">
                    <a:ea typeface="Calibri" panose="020F0502020204030204" pitchFamily="34" charset="0"/>
                    <a:cs typeface="Times New Roman" panose="02020603050405020304" pitchFamily="18" charset="0"/>
                  </a:rPr>
                  <a:t> – este excentricitatea tachetului,</a:t>
                </a:r>
                <a:endParaRPr lang="en-US" dirty="0">
                  <a:ea typeface="Calibri" panose="020F0502020204030204" pitchFamily="34" charset="0"/>
                  <a:cs typeface="Times New Roman" panose="02020603050405020304" pitchFamily="18" charset="0"/>
                </a:endParaRPr>
              </a:p>
              <a:p>
                <a14:m>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𝑠</m:t>
                        </m:r>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ro-RO" dirty="0">
                    <a:ea typeface="Times New Roman" panose="02020603050405020304" pitchFamily="18" charset="0"/>
                    <a:cs typeface="Times New Roman" panose="02020603050405020304" pitchFamily="18" charset="0"/>
                  </a:rPr>
                  <a:t> –  spațiul parcurs de tachet în faza activă (urcare sau coborâre),</a:t>
                </a:r>
                <a:endParaRPr lang="en-US" dirty="0">
                  <a:ea typeface="Calibri" panose="020F0502020204030204" pitchFamily="34" charset="0"/>
                  <a:cs typeface="Times New Roman" panose="02020603050405020304" pitchFamily="18" charset="0"/>
                </a:endParaRPr>
              </a:p>
              <a:p>
                <a14:m>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ro-RO" dirty="0">
                    <a:ea typeface="Times New Roman" panose="02020603050405020304" pitchFamily="18" charset="0"/>
                    <a:cs typeface="Times New Roman" panose="02020603050405020304" pitchFamily="18" charset="0"/>
                  </a:rPr>
                  <a:t> – unghiul de rotație (fază) al camei.</a:t>
                </a:r>
                <a:endParaRPr lang="en-US" dirty="0">
                  <a:ea typeface="Calibri" panose="020F0502020204030204" pitchFamily="34" charset="0"/>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9170DC12-FFA3-4720-A51F-1487733D2FC9}"/>
                  </a:ext>
                </a:extLst>
              </p:cNvPr>
              <p:cNvSpPr>
                <a:spLocks noRot="1" noChangeAspect="1" noMove="1" noResize="1" noEditPoints="1" noAdjustHandles="1" noChangeArrowheads="1" noChangeShapeType="1" noTextEdit="1"/>
              </p:cNvSpPr>
              <p:nvPr/>
            </p:nvSpPr>
            <p:spPr>
              <a:xfrm>
                <a:off x="1503460" y="4912102"/>
                <a:ext cx="5438516" cy="1477328"/>
              </a:xfrm>
              <a:prstGeom prst="rect">
                <a:avLst/>
              </a:prstGeom>
              <a:blipFill>
                <a:blip r:embed="rId4"/>
                <a:stretch>
                  <a:fillRect l="-1009" t="-2479" b="-5785"/>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1BE30017-91AF-4608-B1A8-A1326F88A4CC}"/>
              </a:ext>
            </a:extLst>
          </p:cNvPr>
          <p:cNvSpPr/>
          <p:nvPr/>
        </p:nvSpPr>
        <p:spPr>
          <a:xfrm>
            <a:off x="1417266" y="2939948"/>
            <a:ext cx="4500880" cy="168656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C411D8B-9DB9-49BD-BE4F-1BE12F743B0B}"/>
              </a:ext>
            </a:extLst>
          </p:cNvPr>
          <p:cNvPicPr>
            <a:picLocks noChangeAspect="1"/>
          </p:cNvPicPr>
          <p:nvPr/>
        </p:nvPicPr>
        <p:blipFill>
          <a:blip r:embed="rId5"/>
          <a:stretch>
            <a:fillRect/>
          </a:stretch>
        </p:blipFill>
        <p:spPr>
          <a:xfrm>
            <a:off x="8367157" y="2314985"/>
            <a:ext cx="3170773" cy="4197780"/>
          </a:xfrm>
          <a:prstGeom prst="rect">
            <a:avLst/>
          </a:prstGeom>
        </p:spPr>
      </p:pic>
      <p:cxnSp>
        <p:nvCxnSpPr>
          <p:cNvPr id="14" name="Straight Connector 13">
            <a:extLst>
              <a:ext uri="{FF2B5EF4-FFF2-40B4-BE49-F238E27FC236}">
                <a16:creationId xmlns:a16="http://schemas.microsoft.com/office/drawing/2014/main" id="{85929D51-BD9B-43D1-B0B5-25422056078D}"/>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3744BAA-F9A0-4E90-A30C-05922D67311E}"/>
              </a:ext>
            </a:extLst>
          </p:cNvPr>
          <p:cNvSpPr/>
          <p:nvPr/>
        </p:nvSpPr>
        <p:spPr>
          <a:xfrm>
            <a:off x="782673" y="287294"/>
            <a:ext cx="7466403" cy="461665"/>
          </a:xfrm>
          <a:prstGeom prst="rect">
            <a:avLst/>
          </a:prstGeom>
        </p:spPr>
        <p:txBody>
          <a:bodyPr wrap="none">
            <a:spAutoFit/>
          </a:bodyPr>
          <a:lstStyle/>
          <a:p>
            <a:r>
              <a:rPr lang="ro-RO" sz="2400" dirty="0">
                <a:ea typeface="Calibri" panose="020F0502020204030204" pitchFamily="34" charset="0"/>
              </a:rPr>
              <a:t>1.4.3 Determinarea profilului camei cu tachet de translație</a:t>
            </a:r>
            <a:endParaRPr lang="en-US" sz="2400" dirty="0"/>
          </a:p>
        </p:txBody>
      </p:sp>
      <p:sp>
        <p:nvSpPr>
          <p:cNvPr id="15" name="Action Button: Go Home 14">
            <a:hlinkClick r:id="rId6" action="ppaction://hlinksldjump" highlightClick="1"/>
            <a:extLst>
              <a:ext uri="{FF2B5EF4-FFF2-40B4-BE49-F238E27FC236}">
                <a16:creationId xmlns:a16="http://schemas.microsoft.com/office/drawing/2014/main" id="{448D2F04-1FCF-4D4D-8580-EBD8A00C1BA7}"/>
              </a:ext>
            </a:extLst>
          </p:cNvPr>
          <p:cNvSpPr/>
          <p:nvPr/>
        </p:nvSpPr>
        <p:spPr>
          <a:xfrm>
            <a:off x="11170787" y="263221"/>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637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5A638E-6E47-4B3D-9CBA-664A02DCCDB3}"/>
              </a:ext>
            </a:extLst>
          </p:cNvPr>
          <p:cNvSpPr/>
          <p:nvPr/>
        </p:nvSpPr>
        <p:spPr>
          <a:xfrm>
            <a:off x="0" y="0"/>
            <a:ext cx="6248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D04AC04-7688-4F61-AAB3-BED12E3A686E}"/>
              </a:ext>
            </a:extLst>
          </p:cNvPr>
          <p:cNvSpPr/>
          <p:nvPr/>
        </p:nvSpPr>
        <p:spPr>
          <a:xfrm>
            <a:off x="1544344" y="2859613"/>
            <a:ext cx="3159711" cy="1138773"/>
          </a:xfrm>
          <a:prstGeom prst="rect">
            <a:avLst/>
          </a:prstGeom>
        </p:spPr>
        <p:txBody>
          <a:bodyPr wrap="none">
            <a:spAutoFit/>
          </a:bodyPr>
          <a:lstStyle/>
          <a:p>
            <a:pPr algn="ctr"/>
            <a:r>
              <a:rPr lang="ro-RO" sz="4400" b="1" dirty="0">
                <a:solidFill>
                  <a:schemeClr val="bg1"/>
                </a:solidFill>
              </a:rPr>
              <a:t>Mecanisme I</a:t>
            </a:r>
          </a:p>
          <a:p>
            <a:pPr algn="ctr"/>
            <a:r>
              <a:rPr lang="ro-RO" sz="2400" b="1" dirty="0">
                <a:solidFill>
                  <a:schemeClr val="bg1"/>
                </a:solidFill>
              </a:rPr>
              <a:t>-scurtă recapitulare-</a:t>
            </a:r>
            <a:endParaRPr lang="en-US" sz="2400" b="1" dirty="0">
              <a:solidFill>
                <a:schemeClr val="bg1"/>
              </a:solidFill>
            </a:endParaRPr>
          </a:p>
        </p:txBody>
      </p:sp>
      <p:graphicFrame>
        <p:nvGraphicFramePr>
          <p:cNvPr id="5" name="Object 4">
            <a:extLst>
              <a:ext uri="{FF2B5EF4-FFF2-40B4-BE49-F238E27FC236}">
                <a16:creationId xmlns:a16="http://schemas.microsoft.com/office/drawing/2014/main" id="{4EAE4781-E4D4-4348-B5C7-32795EA92FB2}"/>
              </a:ext>
            </a:extLst>
          </p:cNvPr>
          <p:cNvGraphicFramePr>
            <a:graphicFrameLocks noChangeAspect="1"/>
          </p:cNvGraphicFramePr>
          <p:nvPr>
            <p:extLst>
              <p:ext uri="{D42A27DB-BD31-4B8C-83A1-F6EECF244321}">
                <p14:modId xmlns:p14="http://schemas.microsoft.com/office/powerpoint/2010/main" val="2002439504"/>
              </p:ext>
            </p:extLst>
          </p:nvPr>
        </p:nvGraphicFramePr>
        <p:xfrm>
          <a:off x="7521830" y="328538"/>
          <a:ext cx="3031461" cy="2531075"/>
        </p:xfrm>
        <a:graphic>
          <a:graphicData uri="http://schemas.openxmlformats.org/presentationml/2006/ole">
            <mc:AlternateContent xmlns:mc="http://schemas.openxmlformats.org/markup-compatibility/2006">
              <mc:Choice xmlns:v="urn:schemas-microsoft-com:vml" Requires="v">
                <p:oleObj spid="_x0000_s1026" name="Visio" r:id="rId3" imgW="3009836" imgH="2543346" progId="Visio.Drawing.15">
                  <p:embed/>
                </p:oleObj>
              </mc:Choice>
              <mc:Fallback>
                <p:oleObj name="Visio" r:id="rId3" imgW="3009836" imgH="2543346" progId="Visio.Drawing.15">
                  <p:embed/>
                  <p:pic>
                    <p:nvPicPr>
                      <p:cNvPr id="5" name="Object 4">
                        <a:extLst>
                          <a:ext uri="{FF2B5EF4-FFF2-40B4-BE49-F238E27FC236}">
                            <a16:creationId xmlns:a16="http://schemas.microsoft.com/office/drawing/2014/main" id="{4EAE4781-E4D4-4348-B5C7-32795EA92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830" y="328538"/>
                        <a:ext cx="3031461" cy="2531075"/>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D33E6DD8-0300-44A5-8195-69E5789C562A}"/>
              </a:ext>
            </a:extLst>
          </p:cNvPr>
          <p:cNvGraphicFramePr>
            <a:graphicFrameLocks noChangeAspect="1"/>
          </p:cNvGraphicFramePr>
          <p:nvPr>
            <p:extLst>
              <p:ext uri="{D42A27DB-BD31-4B8C-83A1-F6EECF244321}">
                <p14:modId xmlns:p14="http://schemas.microsoft.com/office/powerpoint/2010/main" val="1259035445"/>
              </p:ext>
            </p:extLst>
          </p:nvPr>
        </p:nvGraphicFramePr>
        <p:xfrm>
          <a:off x="7521830" y="3429000"/>
          <a:ext cx="2973788" cy="2849881"/>
        </p:xfrm>
        <a:graphic>
          <a:graphicData uri="http://schemas.openxmlformats.org/presentationml/2006/ole">
            <mc:AlternateContent xmlns:mc="http://schemas.openxmlformats.org/markup-compatibility/2006">
              <mc:Choice xmlns:v="urn:schemas-microsoft-com:vml" Requires="v">
                <p:oleObj spid="_x0000_s1027" name="Visio" r:id="rId5" imgW="2308966" imgH="2209626" progId="Visio.Drawing.15">
                  <p:embed/>
                </p:oleObj>
              </mc:Choice>
              <mc:Fallback>
                <p:oleObj name="Visio" r:id="rId5" imgW="2308966" imgH="2209626" progId="Visio.Drawing.15">
                  <p:embed/>
                  <p:pic>
                    <p:nvPicPr>
                      <p:cNvPr id="7" name="Object 6">
                        <a:extLst>
                          <a:ext uri="{FF2B5EF4-FFF2-40B4-BE49-F238E27FC236}">
                            <a16:creationId xmlns:a16="http://schemas.microsoft.com/office/drawing/2014/main" id="{D33E6DD8-0300-44A5-8195-69E5789C56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1830" y="3429000"/>
                        <a:ext cx="2973788" cy="2849881"/>
                      </a:xfrm>
                      <a:prstGeom prst="rect">
                        <a:avLst/>
                      </a:prstGeom>
                      <a:noFill/>
                    </p:spPr>
                  </p:pic>
                </p:oleObj>
              </mc:Fallback>
            </mc:AlternateContent>
          </a:graphicData>
        </a:graphic>
      </p:graphicFrame>
      <p:sp>
        <p:nvSpPr>
          <p:cNvPr id="3" name="Action Button: Go Home 2">
            <a:hlinkClick r:id="rId7" action="ppaction://hlinksldjump" highlightClick="1"/>
            <a:extLst>
              <a:ext uri="{FF2B5EF4-FFF2-40B4-BE49-F238E27FC236}">
                <a16:creationId xmlns:a16="http://schemas.microsoft.com/office/drawing/2014/main" id="{68EB86A9-FAA1-4C12-9946-1D89B01A4796}"/>
              </a:ext>
            </a:extLst>
          </p:cNvPr>
          <p:cNvSpPr/>
          <p:nvPr/>
        </p:nvSpPr>
        <p:spPr>
          <a:xfrm>
            <a:off x="2885659" y="4159524"/>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416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B4613B98-2A91-4AE6-9E23-43EBA67151D1}"/>
                  </a:ext>
                </a:extLst>
              </p:cNvPr>
              <p:cNvSpPr/>
              <p:nvPr/>
            </p:nvSpPr>
            <p:spPr>
              <a:xfrm>
                <a:off x="782673" y="1613839"/>
                <a:ext cx="10257919" cy="3093154"/>
              </a:xfrm>
              <a:prstGeom prst="rect">
                <a:avLst/>
              </a:prstGeom>
            </p:spPr>
            <p:txBody>
              <a:bodyPr wrap="square">
                <a:spAutoFit/>
              </a:bodyPr>
              <a:lstStyle/>
              <a:p>
                <a:pPr>
                  <a:spcAft>
                    <a:spcPts val="600"/>
                  </a:spcAft>
                </a:pPr>
                <a:r>
                  <a:rPr lang="en-US" sz="2000" dirty="0">
                    <a:ea typeface="Calibri" panose="020F0502020204030204" pitchFamily="34" charset="0"/>
                  </a:rPr>
                  <a:t>T</a:t>
                </a:r>
                <a:r>
                  <a:rPr lang="ro-RO" sz="2000" dirty="0" err="1">
                    <a:ea typeface="Calibri" panose="020F0502020204030204" pitchFamily="34" charset="0"/>
                  </a:rPr>
                  <a:t>rebuie</a:t>
                </a:r>
                <a:r>
                  <a:rPr lang="ro-RO" sz="2000" dirty="0">
                    <a:ea typeface="Calibri" panose="020F0502020204030204" pitchFamily="34" charset="0"/>
                  </a:rPr>
                  <a:t> cunoscute :</a:t>
                </a:r>
                <a:endParaRPr lang="en-US" sz="2000" dirty="0">
                  <a:ea typeface="Calibri" panose="020F0502020204030204" pitchFamily="34" charset="0"/>
                </a:endParaRPr>
              </a:p>
              <a:p>
                <a:pPr>
                  <a:spcAft>
                    <a:spcPts val="600"/>
                  </a:spcAft>
                </a:pPr>
                <a:r>
                  <a:rPr lang="en-US" sz="2000" dirty="0">
                    <a:ea typeface="Calibri" panose="020F0502020204030204" pitchFamily="34" charset="0"/>
                  </a:rPr>
                  <a:t>	-</a:t>
                </a:r>
                <a:r>
                  <a:rPr lang="ro-RO" sz="2000" dirty="0">
                    <a:ea typeface="Calibri" panose="020F0502020204030204" pitchFamily="34" charset="0"/>
                  </a:rPr>
                  <a:t> </a:t>
                </a:r>
                <a:r>
                  <a:rPr lang="ro-RO" sz="2000" dirty="0">
                    <a:ea typeface="Times New Roman" panose="02020603050405020304" pitchFamily="18" charset="0"/>
                  </a:rPr>
                  <a:t>legea de mișcare</a:t>
                </a:r>
                <a:r>
                  <a:rPr lang="en-US" sz="2000" dirty="0">
                    <a:ea typeface="Times New Roman" panose="02020603050405020304" pitchFamily="18" charset="0"/>
                  </a:rPr>
                  <a:t> </a:t>
                </a:r>
                <a:r>
                  <a:rPr lang="en-US" sz="2000" dirty="0" err="1">
                    <a:ea typeface="Times New Roman" panose="02020603050405020304" pitchFamily="18" charset="0"/>
                  </a:rPr>
                  <a:t>impus</a:t>
                </a:r>
                <a:r>
                  <a:rPr lang="ro-RO" sz="2000" dirty="0">
                    <a:ea typeface="Times New Roman" panose="02020603050405020304" pitchFamily="18" charset="0"/>
                  </a:rPr>
                  <a:t>ă tachetului</a:t>
                </a:r>
                <a:endParaRPr lang="en-US" sz="2000" dirty="0">
                  <a:ea typeface="Times New Roman" panose="02020603050405020304" pitchFamily="18" charset="0"/>
                </a:endParaRPr>
              </a:p>
              <a:p>
                <a:pPr>
                  <a:spcAft>
                    <a:spcPts val="600"/>
                  </a:spcAft>
                </a:pPr>
                <a:r>
                  <a:rPr lang="en-US" sz="2000" dirty="0">
                    <a:ea typeface="Times New Roman" panose="02020603050405020304" pitchFamily="18" charset="0"/>
                  </a:rPr>
                  <a:t>	-</a:t>
                </a:r>
                <a:r>
                  <a:rPr lang="ro-RO" sz="2000" dirty="0">
                    <a:ea typeface="Times New Roman" panose="02020603050405020304" pitchFamily="18" charset="0"/>
                  </a:rPr>
                  <a:t> cursa tachetului </a:t>
                </a:r>
                <a:r>
                  <a:rPr lang="ro-RO" sz="2000" i="1" dirty="0">
                    <a:ea typeface="Times New Roman" panose="02020603050405020304" pitchFamily="18" charset="0"/>
                  </a:rPr>
                  <a:t>h </a:t>
                </a:r>
                <a:r>
                  <a:rPr lang="en-US" sz="2000" dirty="0">
                    <a:ea typeface="Times New Roman" panose="02020603050405020304" pitchFamily="18" charset="0"/>
                  </a:rPr>
                  <a:t>[mm]</a:t>
                </a:r>
                <a:r>
                  <a:rPr lang="ro-RO" sz="2000" dirty="0">
                    <a:ea typeface="Calibri" panose="020F0502020204030204" pitchFamily="34" charset="0"/>
                  </a:rPr>
                  <a:t>,</a:t>
                </a:r>
                <a:endParaRPr lang="en-US" sz="2000" dirty="0">
                  <a:ea typeface="Calibri" panose="020F0502020204030204" pitchFamily="34" charset="0"/>
                </a:endParaRPr>
              </a:p>
              <a:p>
                <a:pPr>
                  <a:spcAft>
                    <a:spcPts val="600"/>
                  </a:spcAft>
                </a:pPr>
                <a:r>
                  <a:rPr lang="en-US" sz="2000" dirty="0">
                    <a:ea typeface="Calibri" panose="020F0502020204030204" pitchFamily="34" charset="0"/>
                  </a:rPr>
                  <a:t>	-</a:t>
                </a:r>
                <a:r>
                  <a:rPr lang="ro-RO" sz="2000" dirty="0">
                    <a:ea typeface="Calibri" panose="020F0502020204030204" pitchFamily="34" charset="0"/>
                  </a:rPr>
                  <a:t> sensul de rotație al camei,</a:t>
                </a:r>
                <a:endParaRPr lang="en-US" sz="2000" dirty="0">
                  <a:ea typeface="Calibri" panose="020F0502020204030204" pitchFamily="34" charset="0"/>
                </a:endParaRPr>
              </a:p>
              <a:p>
                <a:pPr>
                  <a:spcAft>
                    <a:spcPts val="600"/>
                  </a:spcAft>
                </a:pPr>
                <a:r>
                  <a:rPr lang="en-US" sz="2000" dirty="0">
                    <a:ea typeface="Calibri" panose="020F0502020204030204" pitchFamily="34" charset="0"/>
                  </a:rPr>
                  <a:t>	-</a:t>
                </a:r>
                <a:r>
                  <a:rPr lang="ro-RO" sz="2000" dirty="0">
                    <a:ea typeface="Calibri" panose="020F0502020204030204" pitchFamily="34" charset="0"/>
                  </a:rPr>
                  <a:t> raza cercului de bază </a:t>
                </a:r>
                <a14:m>
                  <m:oMath xmlns:m="http://schemas.openxmlformats.org/officeDocument/2006/math">
                    <m:sSub>
                      <m:sSubPr>
                        <m:ctrlPr>
                          <a:rPr lang="en-US" sz="2000" i="1">
                            <a:effectLst/>
                            <a:latin typeface="Cambria Math" panose="02040503050406030204" pitchFamily="18" charset="0"/>
                          </a:rPr>
                        </m:ctrlPr>
                      </m:sSubPr>
                      <m:e>
                        <m:r>
                          <a:rPr lang="ro-RO" sz="2000" i="1">
                            <a:latin typeface="Cambria Math" panose="02040503050406030204" pitchFamily="18" charset="0"/>
                            <a:ea typeface="Calibri" panose="020F0502020204030204" pitchFamily="34" charset="0"/>
                            <a:cs typeface="Times New Roman" panose="02020603050405020304" pitchFamily="18" charset="0"/>
                          </a:rPr>
                          <m:t>𝑟</m:t>
                        </m:r>
                      </m:e>
                      <m:sub>
                        <m:r>
                          <a:rPr lang="ro-RO" sz="2000" i="1">
                            <a:latin typeface="Cambria Math" panose="02040503050406030204" pitchFamily="18" charset="0"/>
                            <a:ea typeface="Calibri" panose="020F0502020204030204" pitchFamily="34" charset="0"/>
                            <a:cs typeface="Times New Roman" panose="02020603050405020304" pitchFamily="18" charset="0"/>
                          </a:rPr>
                          <m:t>0</m:t>
                        </m:r>
                      </m:sub>
                    </m:sSub>
                  </m:oMath>
                </a14:m>
                <a:r>
                  <a:rPr lang="en-US" sz="2000" dirty="0">
                    <a:ea typeface="Calibri" panose="020F0502020204030204" pitchFamily="34" charset="0"/>
                  </a:rPr>
                  <a:t> [mm]</a:t>
                </a:r>
                <a:r>
                  <a:rPr lang="ro-RO" sz="2000" dirty="0">
                    <a:ea typeface="Calibri" panose="020F0502020204030204" pitchFamily="34" charset="0"/>
                  </a:rPr>
                  <a:t>, </a:t>
                </a:r>
                <a:endParaRPr lang="en-US" sz="2000" dirty="0">
                  <a:ea typeface="Calibri" panose="020F0502020204030204" pitchFamily="34" charset="0"/>
                </a:endParaRPr>
              </a:p>
              <a:p>
                <a:pPr>
                  <a:spcAft>
                    <a:spcPts val="600"/>
                  </a:spcAft>
                </a:pPr>
                <a:r>
                  <a:rPr lang="en-US" sz="2000" dirty="0">
                    <a:ea typeface="Calibri" panose="020F0502020204030204" pitchFamily="34" charset="0"/>
                  </a:rPr>
                  <a:t>	- </a:t>
                </a:r>
                <a:r>
                  <a:rPr lang="ro-RO" sz="2000" dirty="0">
                    <a:ea typeface="Calibri" panose="020F0502020204030204" pitchFamily="34" charset="0"/>
                  </a:rPr>
                  <a:t>raza rolei tachetului </a:t>
                </a:r>
                <a:r>
                  <a:rPr lang="ro-RO" sz="2000" i="1" dirty="0">
                    <a:ea typeface="Calibri" panose="020F0502020204030204" pitchFamily="34" charset="0"/>
                  </a:rPr>
                  <a:t>r</a:t>
                </a:r>
                <a:r>
                  <a:rPr lang="en-US" sz="2000" i="1" dirty="0">
                    <a:ea typeface="Calibri" panose="020F0502020204030204" pitchFamily="34" charset="0"/>
                  </a:rPr>
                  <a:t> </a:t>
                </a:r>
                <a:r>
                  <a:rPr lang="en-US" sz="2000" dirty="0">
                    <a:ea typeface="Calibri" panose="020F0502020204030204" pitchFamily="34" charset="0"/>
                  </a:rPr>
                  <a:t>[mm]</a:t>
                </a:r>
                <a:r>
                  <a:rPr lang="ro-RO" sz="2000" dirty="0">
                    <a:ea typeface="Calibri" panose="020F0502020204030204" pitchFamily="34" charset="0"/>
                  </a:rPr>
                  <a:t>, </a:t>
                </a:r>
                <a:endParaRPr lang="en-US" sz="2000" dirty="0">
                  <a:ea typeface="Calibri" panose="020F0502020204030204" pitchFamily="34" charset="0"/>
                </a:endParaRPr>
              </a:p>
              <a:p>
                <a:pPr>
                  <a:spcAft>
                    <a:spcPts val="600"/>
                  </a:spcAft>
                </a:pPr>
                <a:r>
                  <a:rPr lang="en-US" sz="2000" dirty="0">
                    <a:ea typeface="Calibri" panose="020F0502020204030204" pitchFamily="34" charset="0"/>
                  </a:rPr>
                  <a:t>	- </a:t>
                </a:r>
                <a:r>
                  <a:rPr lang="en-US" sz="2000" dirty="0" err="1">
                    <a:ea typeface="Calibri" panose="020F0502020204030204" pitchFamily="34" charset="0"/>
                  </a:rPr>
                  <a:t>valoarea</a:t>
                </a:r>
                <a:r>
                  <a:rPr lang="en-US" sz="2000" dirty="0">
                    <a:ea typeface="Calibri" panose="020F0502020204030204" pitchFamily="34" charset="0"/>
                  </a:rPr>
                  <a:t> </a:t>
                </a:r>
                <a:r>
                  <a:rPr lang="ro-RO" sz="2000" dirty="0">
                    <a:ea typeface="Calibri" panose="020F0502020204030204" pitchFamily="34" charset="0"/>
                  </a:rPr>
                  <a:t>și semnul excentricității </a:t>
                </a:r>
                <a:r>
                  <a:rPr lang="ro-RO" sz="2000" i="1" dirty="0">
                    <a:ea typeface="Calibri" panose="020F0502020204030204" pitchFamily="34" charset="0"/>
                  </a:rPr>
                  <a:t>e </a:t>
                </a:r>
                <a:r>
                  <a:rPr lang="en-US" sz="2000" dirty="0">
                    <a:ea typeface="Calibri" panose="020F0502020204030204" pitchFamily="34" charset="0"/>
                  </a:rPr>
                  <a:t>[mm]</a:t>
                </a:r>
              </a:p>
              <a:p>
                <a:pPr>
                  <a:spcAft>
                    <a:spcPts val="600"/>
                  </a:spcAft>
                </a:pPr>
                <a:r>
                  <a:rPr lang="en-US" sz="2000" dirty="0">
                    <a:ea typeface="Calibri" panose="020F0502020204030204" pitchFamily="34" charset="0"/>
                  </a:rPr>
                  <a:t>	- </a:t>
                </a:r>
                <a:r>
                  <a:rPr lang="ro-RO" sz="2000" dirty="0">
                    <a:ea typeface="Calibri" panose="020F0502020204030204" pitchFamily="34" charset="0"/>
                  </a:rPr>
                  <a:t>unghiurile de rotație ale camei corespunzătoare celor patru faze adică </a:t>
                </a:r>
                <a14:m>
                  <m:oMath xmlns:m="http://schemas.openxmlformats.org/officeDocument/2006/math">
                    <m:sSub>
                      <m:sSubPr>
                        <m:ctrlPr>
                          <a:rPr lang="en-US" sz="2000" i="1">
                            <a:effectLst/>
                            <a:latin typeface="Cambria Math" panose="02040503050406030204" pitchFamily="18" charset="0"/>
                          </a:rPr>
                        </m:ctrlPr>
                      </m:sSubPr>
                      <m:e>
                        <m:r>
                          <a:rPr lang="ro-RO" sz="2000" i="1">
                            <a:latin typeface="Cambria Math" panose="02040503050406030204" pitchFamily="18" charset="0"/>
                            <a:ea typeface="Calibri" panose="020F0502020204030204" pitchFamily="34" charset="0"/>
                            <a:cs typeface="Times New Roman" panose="02020603050405020304" pitchFamily="18" charset="0"/>
                          </a:rPr>
                          <m:t>𝜑</m:t>
                        </m:r>
                      </m:e>
                      <m:sub>
                        <m:r>
                          <a:rPr lang="ro-RO" sz="2000" i="1">
                            <a:latin typeface="Cambria Math" panose="02040503050406030204" pitchFamily="18" charset="0"/>
                            <a:ea typeface="Calibri" panose="020F0502020204030204" pitchFamily="34" charset="0"/>
                            <a:cs typeface="Times New Roman" panose="02020603050405020304" pitchFamily="18" charset="0"/>
                          </a:rPr>
                          <m:t>𝑢</m:t>
                        </m:r>
                      </m:sub>
                    </m:sSub>
                  </m:oMath>
                </a14:m>
                <a:r>
                  <a:rPr lang="ro-RO" sz="2000" dirty="0">
                    <a:ea typeface="Times New Roman" panose="02020603050405020304" pitchFamily="18" charset="0"/>
                  </a:rPr>
                  <a:t>, </a:t>
                </a:r>
                <a14:m>
                  <m:oMath xmlns:m="http://schemas.openxmlformats.org/officeDocument/2006/math">
                    <m:sSub>
                      <m:sSubPr>
                        <m:ctrlPr>
                          <a:rPr lang="en-US" sz="2000" i="1">
                            <a:effectLst/>
                            <a:latin typeface="Cambria Math" panose="02040503050406030204" pitchFamily="18" charset="0"/>
                          </a:rPr>
                        </m:ctrlPr>
                      </m:sSubPr>
                      <m:e>
                        <m:r>
                          <a:rPr lang="ro-RO" sz="2000" i="1">
                            <a:latin typeface="Cambria Math" panose="02040503050406030204" pitchFamily="18" charset="0"/>
                            <a:ea typeface="Calibri" panose="020F0502020204030204" pitchFamily="34" charset="0"/>
                            <a:cs typeface="Times New Roman" panose="02020603050405020304" pitchFamily="18" charset="0"/>
                          </a:rPr>
                          <m:t>𝜑</m:t>
                        </m:r>
                      </m:e>
                      <m:sub>
                        <m:r>
                          <a:rPr lang="ro-RO" sz="2000" i="1">
                            <a:latin typeface="Cambria Math" panose="02040503050406030204" pitchFamily="18" charset="0"/>
                            <a:ea typeface="Calibri" panose="020F0502020204030204" pitchFamily="34" charset="0"/>
                            <a:cs typeface="Times New Roman" panose="02020603050405020304" pitchFamily="18" charset="0"/>
                          </a:rPr>
                          <m:t>𝑐</m:t>
                        </m:r>
                      </m:sub>
                    </m:sSub>
                  </m:oMath>
                </a14:m>
                <a:r>
                  <a:rPr lang="ro-RO" sz="2000" dirty="0">
                    <a:ea typeface="Times New Roman" panose="02020603050405020304" pitchFamily="18" charset="0"/>
                  </a:rPr>
                  <a:t>, </a:t>
                </a:r>
                <a14:m>
                  <m:oMath xmlns:m="http://schemas.openxmlformats.org/officeDocument/2006/math">
                    <m:sSub>
                      <m:sSubPr>
                        <m:ctrlPr>
                          <a:rPr lang="en-US" sz="2000" i="1">
                            <a:effectLst/>
                            <a:latin typeface="Cambria Math" panose="02040503050406030204" pitchFamily="18" charset="0"/>
                          </a:rPr>
                        </m:ctrlPr>
                      </m:sSubPr>
                      <m:e>
                        <m:r>
                          <a:rPr lang="ro-RO" sz="2000" i="1">
                            <a:latin typeface="Cambria Math" panose="02040503050406030204" pitchFamily="18" charset="0"/>
                            <a:ea typeface="Calibri" panose="020F0502020204030204" pitchFamily="34" charset="0"/>
                            <a:cs typeface="Times New Roman" panose="02020603050405020304" pitchFamily="18" charset="0"/>
                          </a:rPr>
                          <m:t>𝜑</m:t>
                        </m:r>
                      </m:e>
                      <m:sub>
                        <m:r>
                          <a:rPr lang="ro-RO" sz="2000" i="1">
                            <a:latin typeface="Cambria Math" panose="02040503050406030204" pitchFamily="18" charset="0"/>
                            <a:ea typeface="Calibri" panose="020F0502020204030204" pitchFamily="34" charset="0"/>
                            <a:cs typeface="Times New Roman" panose="02020603050405020304" pitchFamily="18" charset="0"/>
                          </a:rPr>
                          <m:t>𝑅</m:t>
                        </m:r>
                      </m:sub>
                    </m:sSub>
                  </m:oMath>
                </a14:m>
                <a:r>
                  <a:rPr lang="ro-RO" sz="2000" dirty="0">
                    <a:ea typeface="Times New Roman" panose="02020603050405020304" pitchFamily="18" charset="0"/>
                  </a:rPr>
                  <a:t>, </a:t>
                </a:r>
                <a14:m>
                  <m:oMath xmlns:m="http://schemas.openxmlformats.org/officeDocument/2006/math">
                    <m:sSub>
                      <m:sSubPr>
                        <m:ctrlPr>
                          <a:rPr lang="en-US" sz="2000" i="1">
                            <a:effectLst/>
                            <a:latin typeface="Cambria Math" panose="02040503050406030204" pitchFamily="18" charset="0"/>
                          </a:rPr>
                        </m:ctrlPr>
                      </m:sSubPr>
                      <m:e>
                        <m:r>
                          <a:rPr lang="ro-RO" sz="2000" i="1">
                            <a:latin typeface="Cambria Math" panose="02040503050406030204" pitchFamily="18" charset="0"/>
                            <a:ea typeface="Calibri" panose="020F0502020204030204" pitchFamily="34" charset="0"/>
                            <a:cs typeface="Times New Roman" panose="02020603050405020304" pitchFamily="18" charset="0"/>
                          </a:rPr>
                          <m:t>𝜑</m:t>
                        </m:r>
                      </m:e>
                      <m:sub>
                        <m:r>
                          <a:rPr lang="ro-RO" sz="2000" i="1">
                            <a:latin typeface="Cambria Math" panose="02040503050406030204" pitchFamily="18" charset="0"/>
                            <a:ea typeface="Calibri" panose="020F0502020204030204" pitchFamily="34" charset="0"/>
                            <a:cs typeface="Times New Roman" panose="02020603050405020304" pitchFamily="18" charset="0"/>
                          </a:rPr>
                          <m:t>𝑟</m:t>
                        </m:r>
                      </m:sub>
                    </m:sSub>
                  </m:oMath>
                </a14:m>
                <a:endParaRPr lang="en-US" sz="2000" dirty="0"/>
              </a:p>
            </p:txBody>
          </p:sp>
        </mc:Choice>
        <mc:Fallback xmlns="">
          <p:sp>
            <p:nvSpPr>
              <p:cNvPr id="2" name="Rectangle 1">
                <a:extLst>
                  <a:ext uri="{FF2B5EF4-FFF2-40B4-BE49-F238E27FC236}">
                    <a16:creationId xmlns:a16="http://schemas.microsoft.com/office/drawing/2014/main" id="{B4613B98-2A91-4AE6-9E23-43EBA67151D1}"/>
                  </a:ext>
                </a:extLst>
              </p:cNvPr>
              <p:cNvSpPr>
                <a:spLocks noRot="1" noChangeAspect="1" noMove="1" noResize="1" noEditPoints="1" noAdjustHandles="1" noChangeArrowheads="1" noChangeShapeType="1" noTextEdit="1"/>
              </p:cNvSpPr>
              <p:nvPr/>
            </p:nvSpPr>
            <p:spPr>
              <a:xfrm>
                <a:off x="782673" y="1613839"/>
                <a:ext cx="10257919" cy="3093154"/>
              </a:xfrm>
              <a:prstGeom prst="rect">
                <a:avLst/>
              </a:prstGeom>
              <a:blipFill>
                <a:blip r:embed="rId2"/>
                <a:stretch>
                  <a:fillRect l="-594" t="-1183" b="-2761"/>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F691846A-E3AB-4ADF-AA2C-72F22F6D501E}"/>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03A6E03-6956-4AD2-B976-035C69336A2C}"/>
              </a:ext>
            </a:extLst>
          </p:cNvPr>
          <p:cNvSpPr/>
          <p:nvPr/>
        </p:nvSpPr>
        <p:spPr>
          <a:xfrm>
            <a:off x="782673" y="287294"/>
            <a:ext cx="7466403" cy="461665"/>
          </a:xfrm>
          <a:prstGeom prst="rect">
            <a:avLst/>
          </a:prstGeom>
        </p:spPr>
        <p:txBody>
          <a:bodyPr wrap="none">
            <a:spAutoFit/>
          </a:bodyPr>
          <a:lstStyle/>
          <a:p>
            <a:r>
              <a:rPr lang="ro-RO" sz="2400" dirty="0">
                <a:ea typeface="Calibri" panose="020F0502020204030204" pitchFamily="34" charset="0"/>
              </a:rPr>
              <a:t>1.4.3 Determinarea profilului camei cu tachet de translație</a:t>
            </a:r>
            <a:endParaRPr lang="en-US" sz="2400" dirty="0"/>
          </a:p>
        </p:txBody>
      </p:sp>
    </p:spTree>
    <p:extLst>
      <p:ext uri="{BB962C8B-B14F-4D97-AF65-F5344CB8AC3E}">
        <p14:creationId xmlns:p14="http://schemas.microsoft.com/office/powerpoint/2010/main" val="15459037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8A7167-433C-41FA-85EB-E144DF7CA231}"/>
              </a:ext>
            </a:extLst>
          </p:cNvPr>
          <p:cNvSpPr/>
          <p:nvPr/>
        </p:nvSpPr>
        <p:spPr>
          <a:xfrm>
            <a:off x="649568" y="863474"/>
            <a:ext cx="4562083" cy="369332"/>
          </a:xfrm>
          <a:prstGeom prst="rect">
            <a:avLst/>
          </a:prstGeom>
        </p:spPr>
        <p:txBody>
          <a:bodyPr wrap="none">
            <a:spAutoFit/>
          </a:bodyPr>
          <a:lstStyle/>
          <a:p>
            <a:r>
              <a:rPr lang="ro-RO" b="1" dirty="0">
                <a:ea typeface="Calibri" panose="020F0502020204030204" pitchFamily="34" charset="0"/>
              </a:rPr>
              <a:t>Determinarea grafică a profilului camei. Etape</a:t>
            </a:r>
            <a:endParaRPr lang="en-US" b="1"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53D06B3-AB90-4B82-B0BD-93D722ADF463}"/>
                  </a:ext>
                </a:extLst>
              </p:cNvPr>
              <p:cNvSpPr/>
              <p:nvPr/>
            </p:nvSpPr>
            <p:spPr>
              <a:xfrm>
                <a:off x="649569" y="1235144"/>
                <a:ext cx="10892863" cy="984372"/>
              </a:xfrm>
              <a:prstGeom prst="rect">
                <a:avLst/>
              </a:prstGeom>
            </p:spPr>
            <p:txBody>
              <a:bodyPr wrap="square">
                <a:spAutoFit/>
              </a:bodyPr>
              <a:lstStyle/>
              <a:p>
                <a:pPr lvl="0" algn="just">
                  <a:lnSpc>
                    <a:spcPct val="110000"/>
                  </a:lnSpc>
                  <a:spcBef>
                    <a:spcPts val="600"/>
                  </a:spcBef>
                  <a:spcAft>
                    <a:spcPts val="600"/>
                  </a:spcAft>
                </a:pPr>
                <a:r>
                  <a:rPr lang="ro-RO" dirty="0">
                    <a:ea typeface="Times New Roman" panose="02020603050405020304" pitchFamily="18" charset="0"/>
                    <a:cs typeface="Times New Roman" panose="02020603050405020304" pitchFamily="18" charset="0"/>
                  </a:rPr>
                  <a:t>- Pe graficul de variație al spațiului parcurs de tachet în funcție de unghiul de rotație al camei, se împart fazele de urcare și coborâre într-un număr egal de intervale. Pentru unghiurile de rotație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oMath>
                </a14:m>
                <a:r>
                  <a:rPr lang="ro-RO" dirty="0">
                    <a:ea typeface="Times New Roman" panose="02020603050405020304" pitchFamily="18" charset="0"/>
                    <a:cs typeface="Times New Roman" panose="02020603050405020304" pitchFamily="18" charset="0"/>
                  </a:rPr>
                  <a:t> se obțin astfel distanțele parcurse de tachet notate cu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𝑠</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𝑠</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dirty="0">
                  <a:ea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053D06B3-AB90-4B82-B0BD-93D722ADF463}"/>
                  </a:ext>
                </a:extLst>
              </p:cNvPr>
              <p:cNvSpPr>
                <a:spLocks noRot="1" noChangeAspect="1" noMove="1" noResize="1" noEditPoints="1" noAdjustHandles="1" noChangeArrowheads="1" noChangeShapeType="1" noTextEdit="1"/>
              </p:cNvSpPr>
              <p:nvPr/>
            </p:nvSpPr>
            <p:spPr>
              <a:xfrm>
                <a:off x="649569" y="1235144"/>
                <a:ext cx="10892863" cy="984372"/>
              </a:xfrm>
              <a:prstGeom prst="rect">
                <a:avLst/>
              </a:prstGeom>
              <a:blipFill>
                <a:blip r:embed="rId2"/>
                <a:stretch>
                  <a:fillRect l="-504" t="-2484" r="-504" b="-9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D4110D34-3AAC-413E-8F2A-655C088C7B49}"/>
                  </a:ext>
                </a:extLst>
              </p:cNvPr>
              <p:cNvSpPr/>
              <p:nvPr/>
            </p:nvSpPr>
            <p:spPr>
              <a:xfrm>
                <a:off x="649568" y="2135541"/>
                <a:ext cx="10789762" cy="369332"/>
              </a:xfrm>
              <a:prstGeom prst="rect">
                <a:avLst/>
              </a:prstGeom>
            </p:spPr>
            <p:txBody>
              <a:bodyPr wrap="square">
                <a:spAutoFit/>
              </a:bodyPr>
              <a:lstStyle/>
              <a:p>
                <a:r>
                  <a:rPr lang="ro-RO" dirty="0">
                    <a:ea typeface="Calibri" panose="020F0502020204030204" pitchFamily="34" charset="0"/>
                  </a:rPr>
                  <a:t>-  Pornind din punctul </a:t>
                </a:r>
                <a:r>
                  <a:rPr lang="ro-RO" i="1" dirty="0">
                    <a:ea typeface="Calibri" panose="020F0502020204030204" pitchFamily="34" charset="0"/>
                  </a:rPr>
                  <a:t>b</a:t>
                </a:r>
                <a:r>
                  <a:rPr lang="ro-RO" i="1" baseline="-25000" dirty="0">
                    <a:ea typeface="Calibri" panose="020F0502020204030204" pitchFamily="34" charset="0"/>
                  </a:rPr>
                  <a:t>0</a:t>
                </a:r>
                <a:r>
                  <a:rPr lang="ro-RO" baseline="-25000" dirty="0">
                    <a:ea typeface="Calibri" panose="020F0502020204030204" pitchFamily="34" charset="0"/>
                  </a:rPr>
                  <a:t> </a:t>
                </a:r>
                <a:r>
                  <a:rPr lang="ro-RO" dirty="0">
                    <a:ea typeface="Calibri" panose="020F0502020204030204" pitchFamily="34" charset="0"/>
                  </a:rPr>
                  <a:t>se măsoară distanțele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𝑠</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𝑠</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oMath>
                </a14:m>
                <a:r>
                  <a:rPr lang="ro-RO" dirty="0">
                    <a:ea typeface="Times New Roman" panose="02020603050405020304" pitchFamily="18" charset="0"/>
                  </a:rPr>
                  <a:t>  rezultând astfel punctele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𝑏</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𝑏</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oMath>
                </a14:m>
                <a:r>
                  <a:rPr lang="ro-RO" dirty="0">
                    <a:ea typeface="Times New Roman" panose="02020603050405020304" pitchFamily="18" charset="0"/>
                  </a:rPr>
                  <a:t> pe dreapta </a:t>
                </a:r>
                <a:r>
                  <a:rPr lang="ro-RO" i="1" dirty="0">
                    <a:ea typeface="Calibri" panose="020F0502020204030204" pitchFamily="34" charset="0"/>
                  </a:rPr>
                  <a:t>y – y</a:t>
                </a:r>
                <a:endParaRPr lang="en-US" dirty="0"/>
              </a:p>
            </p:txBody>
          </p:sp>
        </mc:Choice>
        <mc:Fallback xmlns="">
          <p:sp>
            <p:nvSpPr>
              <p:cNvPr id="8" name="Rectangle 7">
                <a:extLst>
                  <a:ext uri="{FF2B5EF4-FFF2-40B4-BE49-F238E27FC236}">
                    <a16:creationId xmlns:a16="http://schemas.microsoft.com/office/drawing/2014/main" id="{D4110D34-3AAC-413E-8F2A-655C088C7B49}"/>
                  </a:ext>
                </a:extLst>
              </p:cNvPr>
              <p:cNvSpPr>
                <a:spLocks noRot="1" noChangeAspect="1" noMove="1" noResize="1" noEditPoints="1" noAdjustHandles="1" noChangeArrowheads="1" noChangeShapeType="1" noTextEdit="1"/>
              </p:cNvSpPr>
              <p:nvPr/>
            </p:nvSpPr>
            <p:spPr>
              <a:xfrm>
                <a:off x="649568" y="2135541"/>
                <a:ext cx="10789762" cy="369332"/>
              </a:xfrm>
              <a:prstGeom prst="rect">
                <a:avLst/>
              </a:prstGeom>
              <a:blipFill>
                <a:blip r:embed="rId3"/>
                <a:stretch>
                  <a:fillRect l="-508" t="-8197" b="-2459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1E4547FB-41A1-40D0-BDA2-9EB53EC2DD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2787"/>
          <a:stretch/>
        </p:blipFill>
        <p:spPr>
          <a:xfrm>
            <a:off x="3604354" y="2667004"/>
            <a:ext cx="6629911" cy="3405414"/>
          </a:xfrm>
          <a:prstGeom prst="rect">
            <a:avLst/>
          </a:prstGeom>
        </p:spPr>
      </p:pic>
      <p:cxnSp>
        <p:nvCxnSpPr>
          <p:cNvPr id="10" name="Straight Connector 9">
            <a:extLst>
              <a:ext uri="{FF2B5EF4-FFF2-40B4-BE49-F238E27FC236}">
                <a16:creationId xmlns:a16="http://schemas.microsoft.com/office/drawing/2014/main" id="{86B442E0-19C1-4986-A3F6-A31FF765CD4E}"/>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032B741-CAA1-484E-A234-ACF4DA47E4EA}"/>
              </a:ext>
            </a:extLst>
          </p:cNvPr>
          <p:cNvSpPr/>
          <p:nvPr/>
        </p:nvSpPr>
        <p:spPr>
          <a:xfrm>
            <a:off x="782673" y="287294"/>
            <a:ext cx="7466403" cy="461665"/>
          </a:xfrm>
          <a:prstGeom prst="rect">
            <a:avLst/>
          </a:prstGeom>
        </p:spPr>
        <p:txBody>
          <a:bodyPr wrap="none">
            <a:spAutoFit/>
          </a:bodyPr>
          <a:lstStyle/>
          <a:p>
            <a:r>
              <a:rPr lang="ro-RO" sz="2400" dirty="0">
                <a:ea typeface="Calibri" panose="020F0502020204030204" pitchFamily="34" charset="0"/>
              </a:rPr>
              <a:t>1.4.3 Determinarea profilului camei cu tachet de translație</a:t>
            </a:r>
            <a:endParaRPr lang="en-US" sz="2400" dirty="0"/>
          </a:p>
        </p:txBody>
      </p:sp>
    </p:spTree>
    <p:extLst>
      <p:ext uri="{BB962C8B-B14F-4D97-AF65-F5344CB8AC3E}">
        <p14:creationId xmlns:p14="http://schemas.microsoft.com/office/powerpoint/2010/main" val="3230491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7C2AB29-0331-41B5-85C5-7B1EE4F23C48}"/>
                  </a:ext>
                </a:extLst>
              </p:cNvPr>
              <p:cNvSpPr/>
              <p:nvPr/>
            </p:nvSpPr>
            <p:spPr>
              <a:xfrm>
                <a:off x="484960" y="1547569"/>
                <a:ext cx="5611040" cy="1905265"/>
              </a:xfrm>
              <a:prstGeom prst="rect">
                <a:avLst/>
              </a:prstGeom>
            </p:spPr>
            <p:txBody>
              <a:bodyPr wrap="square">
                <a:spAutoFit/>
              </a:bodyPr>
              <a:lstStyle/>
              <a:p>
                <a:pPr marL="342900" lvl="0" indent="-342900" algn="just">
                  <a:lnSpc>
                    <a:spcPct val="110000"/>
                  </a:lnSpc>
                  <a:spcBef>
                    <a:spcPts val="600"/>
                  </a:spcBef>
                  <a:spcAft>
                    <a:spcPts val="600"/>
                  </a:spcAft>
                  <a:buFont typeface="Times New Roman" panose="02020603050405020304" pitchFamily="18" charset="0"/>
                  <a:buChar char="-"/>
                </a:pPr>
                <a:r>
                  <a:rPr lang="ro-RO" dirty="0">
                    <a:ea typeface="Times New Roman" panose="02020603050405020304" pitchFamily="18" charset="0"/>
                    <a:cs typeface="Times New Roman" panose="02020603050405020304" pitchFamily="18" charset="0"/>
                  </a:rPr>
                  <a:t>Față de dreapta verticală </a:t>
                </a:r>
                <a:r>
                  <a:rPr lang="ro-RO" i="1" dirty="0">
                    <a:ea typeface="Times New Roman" panose="02020603050405020304" pitchFamily="18" charset="0"/>
                    <a:cs typeface="Times New Roman" panose="02020603050405020304" pitchFamily="18" charset="0"/>
                  </a:rPr>
                  <a:t>y – y</a:t>
                </a:r>
                <a:r>
                  <a:rPr lang="ro-RO" dirty="0">
                    <a:ea typeface="Times New Roman" panose="02020603050405020304" pitchFamily="18" charset="0"/>
                    <a:cs typeface="Times New Roman" panose="02020603050405020304" pitchFamily="18" charset="0"/>
                  </a:rPr>
                  <a:t> care reprezintă direcția de deplasare a tachetului se trasează o dreaptă la distanța </a:t>
                </a:r>
                <a:r>
                  <a:rPr lang="ro-RO" i="1" dirty="0">
                    <a:ea typeface="Times New Roman" panose="02020603050405020304" pitchFamily="18" charset="0"/>
                    <a:cs typeface="Times New Roman" panose="02020603050405020304" pitchFamily="18" charset="0"/>
                  </a:rPr>
                  <a:t>e.</a:t>
                </a:r>
                <a:r>
                  <a:rPr lang="ro-RO" dirty="0">
                    <a:ea typeface="Times New Roman" panose="02020603050405020304" pitchFamily="18" charset="0"/>
                    <a:cs typeface="Times New Roman" panose="02020603050405020304" pitchFamily="18" charset="0"/>
                  </a:rPr>
                  <a:t> Cunoscând raza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𝑟</m:t>
                        </m:r>
                      </m:e>
                      <m:sub>
                        <m:r>
                          <a:rPr lang="ro-RO" i="1">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ro-RO" dirty="0">
                    <a:ea typeface="Times New Roman" panose="02020603050405020304" pitchFamily="18" charset="0"/>
                    <a:cs typeface="Times New Roman" panose="02020603050405020304" pitchFamily="18" charset="0"/>
                  </a:rPr>
                  <a:t>, se determină centrul de rotație al camei care este punctul </a:t>
                </a:r>
                <a:r>
                  <a:rPr lang="ro-RO" i="1" dirty="0">
                    <a:ea typeface="Times New Roman" panose="02020603050405020304" pitchFamily="18" charset="0"/>
                    <a:cs typeface="Times New Roman" panose="02020603050405020304" pitchFamily="18" charset="0"/>
                  </a:rPr>
                  <a:t>A. C</a:t>
                </a:r>
                <a:r>
                  <a:rPr lang="ro-RO" dirty="0">
                    <a:ea typeface="Times New Roman" panose="02020603050405020304" pitchFamily="18" charset="0"/>
                    <a:cs typeface="Times New Roman" panose="02020603050405020304" pitchFamily="18" charset="0"/>
                  </a:rPr>
                  <a:t>ercul de rază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𝑟</m:t>
                        </m:r>
                      </m:e>
                      <m:sub>
                        <m:r>
                          <a:rPr lang="ro-RO" i="1">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ro-RO" dirty="0">
                    <a:ea typeface="Times New Roman" panose="02020603050405020304" pitchFamily="18" charset="0"/>
                    <a:cs typeface="Times New Roman" panose="02020603050405020304" pitchFamily="18" charset="0"/>
                  </a:rPr>
                  <a:t> și dreapta </a:t>
                </a:r>
                <a:r>
                  <a:rPr lang="ro-RO" i="1" dirty="0">
                    <a:ea typeface="Times New Roman" panose="02020603050405020304" pitchFamily="18" charset="0"/>
                    <a:cs typeface="Times New Roman" panose="02020603050405020304" pitchFamily="18" charset="0"/>
                  </a:rPr>
                  <a:t>y – y</a:t>
                </a:r>
                <a:r>
                  <a:rPr lang="ro-RO" dirty="0">
                    <a:ea typeface="Times New Roman" panose="02020603050405020304" pitchFamily="18" charset="0"/>
                    <a:cs typeface="Times New Roman" panose="02020603050405020304" pitchFamily="18" charset="0"/>
                  </a:rPr>
                  <a:t> se intersectează în punctul </a:t>
                </a:r>
                <a:r>
                  <a:rPr lang="ro-RO" i="1" dirty="0">
                    <a:ea typeface="Times New Roman" panose="02020603050405020304" pitchFamily="18" charset="0"/>
                    <a:cs typeface="Times New Roman" panose="02020603050405020304" pitchFamily="18" charset="0"/>
                  </a:rPr>
                  <a:t>b</a:t>
                </a:r>
                <a:r>
                  <a:rPr lang="ro-RO" i="1" baseline="-25000" dirty="0">
                    <a:ea typeface="Times New Roman" panose="02020603050405020304" pitchFamily="18" charset="0"/>
                    <a:cs typeface="Times New Roman" panose="02020603050405020304" pitchFamily="18" charset="0"/>
                  </a:rPr>
                  <a:t>0</a:t>
                </a:r>
                <a:r>
                  <a:rPr lang="ro-RO" i="1" dirty="0">
                    <a:ea typeface="Times New Roman" panose="02020603050405020304" pitchFamily="18" charset="0"/>
                    <a:cs typeface="Times New Roman" panose="02020603050405020304" pitchFamily="18" charset="0"/>
                  </a:rPr>
                  <a:t> </a:t>
                </a:r>
                <a:r>
                  <a:rPr lang="ro-RO" dirty="0">
                    <a:ea typeface="Times New Roman" panose="02020603050405020304" pitchFamily="18" charset="0"/>
                    <a:cs typeface="Times New Roman" panose="02020603050405020304" pitchFamily="18" charset="0"/>
                  </a:rPr>
                  <a:t>care reprezintă poziția de referință a tachetului.</a:t>
                </a:r>
                <a:endParaRPr lang="en-US" dirty="0">
                  <a:ea typeface="Times New Roman" panose="02020603050405020304" pitchFamily="18"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57C2AB29-0331-41B5-85C5-7B1EE4F23C48}"/>
                  </a:ext>
                </a:extLst>
              </p:cNvPr>
              <p:cNvSpPr>
                <a:spLocks noRot="1" noChangeAspect="1" noMove="1" noResize="1" noEditPoints="1" noAdjustHandles="1" noChangeArrowheads="1" noChangeShapeType="1" noTextEdit="1"/>
              </p:cNvSpPr>
              <p:nvPr/>
            </p:nvSpPr>
            <p:spPr>
              <a:xfrm>
                <a:off x="484960" y="1547569"/>
                <a:ext cx="5611040" cy="1905265"/>
              </a:xfrm>
              <a:prstGeom prst="rect">
                <a:avLst/>
              </a:prstGeom>
              <a:blipFill>
                <a:blip r:embed="rId2"/>
                <a:stretch>
                  <a:fillRect l="-761" t="-1282" r="-870" b="-4487"/>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8AC94A88-D8BF-4805-87CB-F294909698BD}"/>
              </a:ext>
            </a:extLst>
          </p:cNvPr>
          <p:cNvPicPr>
            <a:picLocks noChangeAspect="1"/>
          </p:cNvPicPr>
          <p:nvPr/>
        </p:nvPicPr>
        <p:blipFill>
          <a:blip r:embed="rId3"/>
          <a:stretch>
            <a:fillRect/>
          </a:stretch>
        </p:blipFill>
        <p:spPr>
          <a:xfrm>
            <a:off x="7200000" y="863473"/>
            <a:ext cx="4512902" cy="5040000"/>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D172B01-692C-494F-A857-D4247E17DD01}"/>
                  </a:ext>
                </a:extLst>
              </p:cNvPr>
              <p:cNvSpPr/>
              <p:nvPr/>
            </p:nvSpPr>
            <p:spPr>
              <a:xfrm>
                <a:off x="484960" y="3998208"/>
                <a:ext cx="5611040" cy="1905265"/>
              </a:xfrm>
              <a:prstGeom prst="rect">
                <a:avLst/>
              </a:prstGeom>
            </p:spPr>
            <p:txBody>
              <a:bodyPr wrap="square">
                <a:spAutoFit/>
              </a:bodyPr>
              <a:lstStyle/>
              <a:p>
                <a:pPr marL="342900" lvl="0" indent="-342900" algn="just">
                  <a:lnSpc>
                    <a:spcPct val="110000"/>
                  </a:lnSpc>
                  <a:spcBef>
                    <a:spcPts val="600"/>
                  </a:spcBef>
                  <a:spcAft>
                    <a:spcPts val="600"/>
                  </a:spcAft>
                  <a:buFont typeface="Times New Roman" panose="02020603050405020304" pitchFamily="18" charset="0"/>
                  <a:buChar char="-"/>
                </a:pPr>
                <a:r>
                  <a:rPr lang="ro-RO" dirty="0">
                    <a:ea typeface="Times New Roman" panose="02020603050405020304" pitchFamily="18" charset="0"/>
                    <a:cs typeface="Times New Roman" panose="02020603050405020304" pitchFamily="18" charset="0"/>
                  </a:rPr>
                  <a:t>Pentru determinarea primului punct </a:t>
                </a:r>
                <a:r>
                  <a:rPr lang="ro-RO" i="1" dirty="0">
                    <a:ea typeface="Times New Roman" panose="02020603050405020304" pitchFamily="18" charset="0"/>
                    <a:cs typeface="Times New Roman" panose="02020603050405020304" pitchFamily="18" charset="0"/>
                  </a:rPr>
                  <a:t>C</a:t>
                </a:r>
                <a:r>
                  <a:rPr lang="ro-RO" i="1" baseline="-25000" dirty="0">
                    <a:ea typeface="Times New Roman" panose="02020603050405020304" pitchFamily="18" charset="0"/>
                    <a:cs typeface="Times New Roman" panose="02020603050405020304" pitchFamily="18" charset="0"/>
                  </a:rPr>
                  <a:t>1</a:t>
                </a:r>
                <a:r>
                  <a:rPr lang="ro-RO" dirty="0">
                    <a:ea typeface="Times New Roman" panose="02020603050405020304" pitchFamily="18" charset="0"/>
                    <a:cs typeface="Times New Roman" panose="02020603050405020304" pitchFamily="18" charset="0"/>
                  </a:rPr>
                  <a:t> de pe profilul camei, se rotește segmentul </a:t>
                </a:r>
                <a:r>
                  <a:rPr lang="ro-RO" i="1" dirty="0">
                    <a:ea typeface="Times New Roman" panose="02020603050405020304" pitchFamily="18" charset="0"/>
                    <a:cs typeface="Times New Roman" panose="02020603050405020304" pitchFamily="18" charset="0"/>
                  </a:rPr>
                  <a:t>Ab</a:t>
                </a:r>
                <a:r>
                  <a:rPr lang="ro-RO" i="1" baseline="-25000" dirty="0">
                    <a:ea typeface="Times New Roman" panose="02020603050405020304" pitchFamily="18" charset="0"/>
                    <a:cs typeface="Times New Roman" panose="02020603050405020304" pitchFamily="18" charset="0"/>
                  </a:rPr>
                  <a:t>1</a:t>
                </a:r>
                <a:r>
                  <a:rPr lang="ro-RO" dirty="0">
                    <a:ea typeface="Times New Roman" panose="02020603050405020304" pitchFamily="18" charset="0"/>
                    <a:cs typeface="Times New Roman" panose="02020603050405020304" pitchFamily="18" charset="0"/>
                  </a:rPr>
                  <a:t> cu unghiul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ro-RO" dirty="0">
                    <a:ea typeface="Times New Roman" panose="02020603050405020304" pitchFamily="18" charset="0"/>
                    <a:cs typeface="Times New Roman" panose="02020603050405020304" pitchFamily="18" charset="0"/>
                  </a:rPr>
                  <a:t> în sens invers vitezei unghiulare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𝜔</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ro-RO" dirty="0">
                    <a:ea typeface="Times New Roman" panose="02020603050405020304" pitchFamily="18" charset="0"/>
                    <a:cs typeface="Times New Roman" panose="02020603050405020304" pitchFamily="18" charset="0"/>
                  </a:rPr>
                  <a:t>. Dacă profilul camei ar fi cunoscut, atunci la o rotație a acesteia cu unghiul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ro-RO" dirty="0">
                    <a:ea typeface="Times New Roman" panose="02020603050405020304" pitchFamily="18" charset="0"/>
                    <a:cs typeface="Times New Roman" panose="02020603050405020304" pitchFamily="18" charset="0"/>
                  </a:rPr>
                  <a:t>, tachetul se va deplasa din </a:t>
                </a:r>
                <a:r>
                  <a:rPr lang="ro-RO" i="1" dirty="0">
                    <a:ea typeface="Times New Roman" panose="02020603050405020304" pitchFamily="18" charset="0"/>
                    <a:cs typeface="Times New Roman" panose="02020603050405020304" pitchFamily="18" charset="0"/>
                  </a:rPr>
                  <a:t>b</a:t>
                </a:r>
                <a:r>
                  <a:rPr lang="ro-RO" i="1" baseline="-25000" dirty="0">
                    <a:ea typeface="Times New Roman" panose="02020603050405020304" pitchFamily="18" charset="0"/>
                    <a:cs typeface="Times New Roman" panose="02020603050405020304" pitchFamily="18" charset="0"/>
                  </a:rPr>
                  <a:t>0</a:t>
                </a:r>
                <a:r>
                  <a:rPr lang="ro-RO" i="1" dirty="0">
                    <a:ea typeface="Times New Roman" panose="02020603050405020304" pitchFamily="18" charset="0"/>
                    <a:cs typeface="Times New Roman" panose="02020603050405020304" pitchFamily="18" charset="0"/>
                  </a:rPr>
                  <a:t> </a:t>
                </a:r>
                <a:r>
                  <a:rPr lang="ro-RO" dirty="0">
                    <a:ea typeface="Times New Roman" panose="02020603050405020304" pitchFamily="18" charset="0"/>
                    <a:cs typeface="Times New Roman" panose="02020603050405020304" pitchFamily="18" charset="0"/>
                  </a:rPr>
                  <a:t>în </a:t>
                </a:r>
                <a:r>
                  <a:rPr lang="ro-RO" i="1" dirty="0">
                    <a:ea typeface="Times New Roman" panose="02020603050405020304" pitchFamily="18" charset="0"/>
                    <a:cs typeface="Times New Roman" panose="02020603050405020304" pitchFamily="18" charset="0"/>
                  </a:rPr>
                  <a:t>b</a:t>
                </a:r>
                <a:r>
                  <a:rPr lang="ro-RO" i="1" baseline="-25000" dirty="0">
                    <a:ea typeface="Times New Roman" panose="02020603050405020304" pitchFamily="18" charset="0"/>
                    <a:cs typeface="Times New Roman" panose="02020603050405020304" pitchFamily="18" charset="0"/>
                  </a:rPr>
                  <a:t>1</a:t>
                </a:r>
                <a:r>
                  <a:rPr lang="ro-RO" dirty="0">
                    <a:ea typeface="Times New Roman" panose="02020603050405020304" pitchFamily="18" charset="0"/>
                    <a:cs typeface="Times New Roman" panose="02020603050405020304" pitchFamily="18" charset="0"/>
                  </a:rPr>
                  <a:t> și va veni în contact cu cama în punctul </a:t>
                </a:r>
                <a:r>
                  <a:rPr lang="ro-RO" i="1" dirty="0">
                    <a:ea typeface="Times New Roman" panose="02020603050405020304" pitchFamily="18" charset="0"/>
                    <a:cs typeface="Times New Roman" panose="02020603050405020304" pitchFamily="18" charset="0"/>
                  </a:rPr>
                  <a:t>C</a:t>
                </a:r>
                <a:r>
                  <a:rPr lang="ro-RO" i="1" baseline="-25000" dirty="0">
                    <a:ea typeface="Times New Roman" panose="02020603050405020304" pitchFamily="18" charset="0"/>
                    <a:cs typeface="Times New Roman" panose="02020603050405020304" pitchFamily="18" charset="0"/>
                  </a:rPr>
                  <a:t>1</a:t>
                </a:r>
                <a:r>
                  <a:rPr lang="ro-RO" dirty="0">
                    <a:ea typeface="Times New Roman" panose="02020603050405020304" pitchFamily="18" charset="0"/>
                    <a:cs typeface="Times New Roman" panose="02020603050405020304" pitchFamily="18" charset="0"/>
                  </a:rPr>
                  <a:t>.</a:t>
                </a:r>
                <a:endParaRPr lang="en-US" dirty="0">
                  <a:ea typeface="Times New Roman" panose="02020603050405020304" pitchFamily="18" charset="0"/>
                  <a:cs typeface="Times New Roman" panose="02020603050405020304" pitchFamily="18" charset="0"/>
                </a:endParaRPr>
              </a:p>
            </p:txBody>
          </p:sp>
        </mc:Choice>
        <mc:Fallback xmlns="">
          <p:sp>
            <p:nvSpPr>
              <p:cNvPr id="9" name="Rectangle 8">
                <a:extLst>
                  <a:ext uri="{FF2B5EF4-FFF2-40B4-BE49-F238E27FC236}">
                    <a16:creationId xmlns:a16="http://schemas.microsoft.com/office/drawing/2014/main" id="{9D172B01-692C-494F-A857-D4247E17DD01}"/>
                  </a:ext>
                </a:extLst>
              </p:cNvPr>
              <p:cNvSpPr>
                <a:spLocks noRot="1" noChangeAspect="1" noMove="1" noResize="1" noEditPoints="1" noAdjustHandles="1" noChangeArrowheads="1" noChangeShapeType="1" noTextEdit="1"/>
              </p:cNvSpPr>
              <p:nvPr/>
            </p:nvSpPr>
            <p:spPr>
              <a:xfrm>
                <a:off x="484960" y="3998208"/>
                <a:ext cx="5611040" cy="1905265"/>
              </a:xfrm>
              <a:prstGeom prst="rect">
                <a:avLst/>
              </a:prstGeom>
              <a:blipFill>
                <a:blip r:embed="rId4"/>
                <a:stretch>
                  <a:fillRect l="-761" t="-1282" r="-870" b="-448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DFD41041-4F28-48FC-867E-0AD8DDFE47C1}"/>
              </a:ext>
            </a:extLst>
          </p:cNvPr>
          <p:cNvPicPr>
            <a:picLocks noChangeAspect="1"/>
          </p:cNvPicPr>
          <p:nvPr/>
        </p:nvPicPr>
        <p:blipFill>
          <a:blip r:embed="rId5"/>
          <a:stretch>
            <a:fillRect/>
          </a:stretch>
        </p:blipFill>
        <p:spPr>
          <a:xfrm>
            <a:off x="6502714" y="865568"/>
            <a:ext cx="5214486" cy="4914000"/>
          </a:xfrm>
          <a:prstGeom prst="rect">
            <a:avLst/>
          </a:prstGeom>
        </p:spPr>
      </p:pic>
      <p:cxnSp>
        <p:nvCxnSpPr>
          <p:cNvPr id="10" name="Straight Connector 9">
            <a:extLst>
              <a:ext uri="{FF2B5EF4-FFF2-40B4-BE49-F238E27FC236}">
                <a16:creationId xmlns:a16="http://schemas.microsoft.com/office/drawing/2014/main" id="{F9826A6A-9496-4F74-AFD2-E0749F11C7A2}"/>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0E2A2E8-759F-43B9-A6B5-F6391D35635D}"/>
              </a:ext>
            </a:extLst>
          </p:cNvPr>
          <p:cNvSpPr/>
          <p:nvPr/>
        </p:nvSpPr>
        <p:spPr>
          <a:xfrm>
            <a:off x="782673" y="287294"/>
            <a:ext cx="7466403" cy="461665"/>
          </a:xfrm>
          <a:prstGeom prst="rect">
            <a:avLst/>
          </a:prstGeom>
        </p:spPr>
        <p:txBody>
          <a:bodyPr wrap="none">
            <a:spAutoFit/>
          </a:bodyPr>
          <a:lstStyle/>
          <a:p>
            <a:r>
              <a:rPr lang="ro-RO" sz="2400" dirty="0">
                <a:ea typeface="Calibri" panose="020F0502020204030204" pitchFamily="34" charset="0"/>
              </a:rPr>
              <a:t>1.4.3 Determinarea profilului camei cu tachet de translație</a:t>
            </a:r>
            <a:endParaRPr lang="en-US" sz="2400" dirty="0"/>
          </a:p>
        </p:txBody>
      </p:sp>
    </p:spTree>
    <p:extLst>
      <p:ext uri="{BB962C8B-B14F-4D97-AF65-F5344CB8AC3E}">
        <p14:creationId xmlns:p14="http://schemas.microsoft.com/office/powerpoint/2010/main" val="95793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8A7167-433C-41FA-85EB-E144DF7CA231}"/>
              </a:ext>
            </a:extLst>
          </p:cNvPr>
          <p:cNvSpPr/>
          <p:nvPr/>
        </p:nvSpPr>
        <p:spPr>
          <a:xfrm>
            <a:off x="649568" y="863474"/>
            <a:ext cx="4562083" cy="369332"/>
          </a:xfrm>
          <a:prstGeom prst="rect">
            <a:avLst/>
          </a:prstGeom>
        </p:spPr>
        <p:txBody>
          <a:bodyPr wrap="none">
            <a:spAutoFit/>
          </a:bodyPr>
          <a:lstStyle/>
          <a:p>
            <a:r>
              <a:rPr lang="ro-RO" b="1" dirty="0">
                <a:ea typeface="Calibri" panose="020F0502020204030204" pitchFamily="34" charset="0"/>
              </a:rPr>
              <a:t>Determinarea grafică a profilului camei. Etape</a:t>
            </a:r>
            <a:endParaRPr lang="en-US" b="1"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079CB546-6A2C-4A53-B436-7898E117DEC7}"/>
                  </a:ext>
                </a:extLst>
              </p:cNvPr>
              <p:cNvSpPr/>
              <p:nvPr/>
            </p:nvSpPr>
            <p:spPr>
              <a:xfrm>
                <a:off x="547397" y="1888727"/>
                <a:ext cx="4052596" cy="1905265"/>
              </a:xfrm>
              <a:prstGeom prst="rect">
                <a:avLst/>
              </a:prstGeom>
            </p:spPr>
            <p:txBody>
              <a:bodyPr wrap="square">
                <a:spAutoFit/>
              </a:bodyPr>
              <a:lstStyle/>
              <a:p>
                <a:pPr lvl="0" algn="just">
                  <a:lnSpc>
                    <a:spcPct val="110000"/>
                  </a:lnSpc>
                  <a:spcBef>
                    <a:spcPts val="600"/>
                  </a:spcBef>
                  <a:spcAft>
                    <a:spcPts val="600"/>
                  </a:spcAft>
                </a:pPr>
                <a:r>
                  <a:rPr lang="ro-RO" dirty="0">
                    <a:ea typeface="Times New Roman" panose="02020603050405020304" pitchFamily="18" charset="0"/>
                    <a:cs typeface="Times New Roman" panose="02020603050405020304" pitchFamily="18" charset="0"/>
                  </a:rPr>
                  <a:t>- Pentru determinarea punctului </a:t>
                </a:r>
                <a:r>
                  <a:rPr lang="ro-RO" i="1" dirty="0">
                    <a:ea typeface="Times New Roman" panose="02020603050405020304" pitchFamily="18" charset="0"/>
                    <a:cs typeface="Times New Roman" panose="02020603050405020304" pitchFamily="18" charset="0"/>
                  </a:rPr>
                  <a:t>C</a:t>
                </a:r>
                <a:r>
                  <a:rPr lang="ro-RO" i="1" baseline="-25000" dirty="0">
                    <a:ea typeface="Times New Roman" panose="02020603050405020304" pitchFamily="18" charset="0"/>
                    <a:cs typeface="Times New Roman" panose="02020603050405020304" pitchFamily="18" charset="0"/>
                  </a:rPr>
                  <a:t>2</a:t>
                </a:r>
                <a:r>
                  <a:rPr lang="ro-RO" dirty="0">
                    <a:ea typeface="Times New Roman" panose="02020603050405020304" pitchFamily="18" charset="0"/>
                    <a:cs typeface="Times New Roman" panose="02020603050405020304" pitchFamily="18" charset="0"/>
                  </a:rPr>
                  <a:t> de pe profilul camei, se va roti segmentul </a:t>
                </a:r>
                <a:r>
                  <a:rPr lang="ro-RO" i="1" dirty="0">
                    <a:ea typeface="Times New Roman" panose="02020603050405020304" pitchFamily="18" charset="0"/>
                    <a:cs typeface="Times New Roman" panose="02020603050405020304" pitchFamily="18" charset="0"/>
                  </a:rPr>
                  <a:t>Ab</a:t>
                </a:r>
                <a:r>
                  <a:rPr lang="ro-RO" i="1" baseline="-25000" dirty="0">
                    <a:ea typeface="Times New Roman" panose="02020603050405020304" pitchFamily="18" charset="0"/>
                    <a:cs typeface="Times New Roman" panose="02020603050405020304" pitchFamily="18" charset="0"/>
                  </a:rPr>
                  <a:t>2</a:t>
                </a:r>
                <a:r>
                  <a:rPr lang="ro-RO" dirty="0">
                    <a:ea typeface="Times New Roman" panose="02020603050405020304" pitchFamily="18" charset="0"/>
                    <a:cs typeface="Times New Roman" panose="02020603050405020304" pitchFamily="18" charset="0"/>
                  </a:rPr>
                  <a:t> cu unghiul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ro-RO" dirty="0">
                    <a:ea typeface="Times New Roman" panose="02020603050405020304" pitchFamily="18" charset="0"/>
                    <a:cs typeface="Times New Roman" panose="02020603050405020304" pitchFamily="18" charset="0"/>
                  </a:rPr>
                  <a:t> în sens invers vitezei unghiulare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𝜔</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ro-RO" dirty="0">
                    <a:ea typeface="Times New Roman" panose="02020603050405020304" pitchFamily="18" charset="0"/>
                    <a:cs typeface="Times New Roman" panose="02020603050405020304" pitchFamily="18" charset="0"/>
                  </a:rPr>
                  <a:t>. Se procedează similar pentru și pentru celelalte puncte de pe profilul camei în faza de urcare.</a:t>
                </a:r>
                <a:endParaRPr lang="en-US" dirty="0">
                  <a:ea typeface="Times New Roman" panose="020206030504050203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079CB546-6A2C-4A53-B436-7898E117DEC7}"/>
                  </a:ext>
                </a:extLst>
              </p:cNvPr>
              <p:cNvSpPr>
                <a:spLocks noRot="1" noChangeAspect="1" noMove="1" noResize="1" noEditPoints="1" noAdjustHandles="1" noChangeArrowheads="1" noChangeShapeType="1" noTextEdit="1"/>
              </p:cNvSpPr>
              <p:nvPr/>
            </p:nvSpPr>
            <p:spPr>
              <a:xfrm>
                <a:off x="547397" y="1888727"/>
                <a:ext cx="4052596" cy="1905265"/>
              </a:xfrm>
              <a:prstGeom prst="rect">
                <a:avLst/>
              </a:prstGeom>
              <a:blipFill>
                <a:blip r:embed="rId2"/>
                <a:stretch>
                  <a:fillRect l="-1353" t="-1282" r="-1203" b="-448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89656D28-E2E8-4696-9AC4-25A7D5B85F37}"/>
              </a:ext>
            </a:extLst>
          </p:cNvPr>
          <p:cNvPicPr>
            <a:picLocks noChangeAspect="1"/>
          </p:cNvPicPr>
          <p:nvPr/>
        </p:nvPicPr>
        <p:blipFill>
          <a:blip r:embed="rId3"/>
          <a:stretch>
            <a:fillRect/>
          </a:stretch>
        </p:blipFill>
        <p:spPr>
          <a:xfrm>
            <a:off x="4939949" y="584467"/>
            <a:ext cx="6864971" cy="5962215"/>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2F4BAE8-A1C8-4538-A97B-9FB780C8A166}"/>
                  </a:ext>
                </a:extLst>
              </p:cNvPr>
              <p:cNvSpPr/>
              <p:nvPr/>
            </p:nvSpPr>
            <p:spPr>
              <a:xfrm>
                <a:off x="696687" y="4732454"/>
                <a:ext cx="3754016" cy="923330"/>
              </a:xfrm>
              <a:prstGeom prst="rect">
                <a:avLst/>
              </a:prstGeom>
            </p:spPr>
            <p:txBody>
              <a:bodyPr wrap="square">
                <a:spAutoFit/>
              </a:bodyPr>
              <a:lstStyle/>
              <a:p>
                <a:pPr algn="just"/>
                <a:r>
                  <a:rPr lang="ro-RO" dirty="0">
                    <a:ea typeface="Calibri" panose="020F0502020204030204" pitchFamily="34" charset="0"/>
                  </a:rPr>
                  <a:t>- În faza de repaus superior profilul camei este un arc de cerc cu raza </a:t>
                </a:r>
                <a:r>
                  <a:rPr lang="ro-RO" i="1" dirty="0">
                    <a:ea typeface="Calibri" panose="020F0502020204030204" pitchFamily="34" charset="0"/>
                  </a:rPr>
                  <a:t>Ab</a:t>
                </a:r>
                <a:r>
                  <a:rPr lang="ro-RO" i="1" baseline="-25000" dirty="0">
                    <a:ea typeface="Calibri" panose="020F0502020204030204" pitchFamily="34" charset="0"/>
                  </a:rPr>
                  <a:t>4</a:t>
                </a:r>
                <a:r>
                  <a:rPr lang="ro-RO" dirty="0">
                    <a:ea typeface="Calibri" panose="020F0502020204030204" pitchFamily="34" charset="0"/>
                  </a:rPr>
                  <a:t> cu unghiul la centru egal cu </a:t>
                </a:r>
                <a14:m>
                  <m:oMath xmlns:m="http://schemas.openxmlformats.org/officeDocument/2006/math">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𝑅</m:t>
                        </m:r>
                      </m:sub>
                    </m:sSub>
                  </m:oMath>
                </a14:m>
                <a:r>
                  <a:rPr lang="ro-RO" dirty="0">
                    <a:ea typeface="Calibri" panose="020F0502020204030204" pitchFamily="34" charset="0"/>
                  </a:rPr>
                  <a:t>, </a:t>
                </a:r>
                <a:endParaRPr lang="en-US" dirty="0"/>
              </a:p>
            </p:txBody>
          </p:sp>
        </mc:Choice>
        <mc:Fallback xmlns="">
          <p:sp>
            <p:nvSpPr>
              <p:cNvPr id="10" name="Rectangle 9">
                <a:extLst>
                  <a:ext uri="{FF2B5EF4-FFF2-40B4-BE49-F238E27FC236}">
                    <a16:creationId xmlns:a16="http://schemas.microsoft.com/office/drawing/2014/main" id="{92F4BAE8-A1C8-4538-A97B-9FB780C8A166}"/>
                  </a:ext>
                </a:extLst>
              </p:cNvPr>
              <p:cNvSpPr>
                <a:spLocks noRot="1" noChangeAspect="1" noMove="1" noResize="1" noEditPoints="1" noAdjustHandles="1" noChangeArrowheads="1" noChangeShapeType="1" noTextEdit="1"/>
              </p:cNvSpPr>
              <p:nvPr/>
            </p:nvSpPr>
            <p:spPr>
              <a:xfrm>
                <a:off x="696687" y="4732454"/>
                <a:ext cx="3754016" cy="923330"/>
              </a:xfrm>
              <a:prstGeom prst="rect">
                <a:avLst/>
              </a:prstGeom>
              <a:blipFill>
                <a:blip r:embed="rId4"/>
                <a:stretch>
                  <a:fillRect l="-1299" t="-3289" r="-1461" b="-9211"/>
                </a:stretch>
              </a:blipFill>
            </p:spPr>
            <p:txBody>
              <a:bodyPr/>
              <a:lstStyle/>
              <a:p>
                <a:r>
                  <a:rPr lang="en-US">
                    <a:noFill/>
                  </a:rPr>
                  <a:t> </a:t>
                </a:r>
              </a:p>
            </p:txBody>
          </p:sp>
        </mc:Fallback>
      </mc:AlternateContent>
      <p:sp>
        <p:nvSpPr>
          <p:cNvPr id="16" name="Freeform: Shape 15">
            <a:extLst>
              <a:ext uri="{FF2B5EF4-FFF2-40B4-BE49-F238E27FC236}">
                <a16:creationId xmlns:a16="http://schemas.microsoft.com/office/drawing/2014/main" id="{AD60129E-F9C9-4C87-86E7-C6262CD29A65}"/>
              </a:ext>
            </a:extLst>
          </p:cNvPr>
          <p:cNvSpPr/>
          <p:nvPr/>
        </p:nvSpPr>
        <p:spPr>
          <a:xfrm>
            <a:off x="3821430" y="5466029"/>
            <a:ext cx="2347722" cy="867192"/>
          </a:xfrm>
          <a:custGeom>
            <a:avLst/>
            <a:gdLst>
              <a:gd name="connsiteX0" fmla="*/ 2198370 w 2198370"/>
              <a:gd name="connsiteY0" fmla="*/ 534721 h 867192"/>
              <a:gd name="connsiteX1" fmla="*/ 1809750 w 2198370"/>
              <a:gd name="connsiteY1" fmla="*/ 824281 h 867192"/>
              <a:gd name="connsiteX2" fmla="*/ 1017270 w 2198370"/>
              <a:gd name="connsiteY2" fmla="*/ 797611 h 867192"/>
              <a:gd name="connsiteX3" fmla="*/ 430530 w 2198370"/>
              <a:gd name="connsiteY3" fmla="*/ 188011 h 867192"/>
              <a:gd name="connsiteX4" fmla="*/ 102870 w 2198370"/>
              <a:gd name="connsiteY4" fmla="*/ 20371 h 867192"/>
              <a:gd name="connsiteX5" fmla="*/ 0 w 2198370"/>
              <a:gd name="connsiteY5" fmla="*/ 8941 h 86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370" h="867192">
                <a:moveTo>
                  <a:pt x="2198370" y="534721"/>
                </a:moveTo>
                <a:cubicBezTo>
                  <a:pt x="2102485" y="657593"/>
                  <a:pt x="2006600" y="780466"/>
                  <a:pt x="1809750" y="824281"/>
                </a:cubicBezTo>
                <a:cubicBezTo>
                  <a:pt x="1612900" y="868096"/>
                  <a:pt x="1247140" y="903656"/>
                  <a:pt x="1017270" y="797611"/>
                </a:cubicBezTo>
                <a:cubicBezTo>
                  <a:pt x="787400" y="691566"/>
                  <a:pt x="582930" y="317551"/>
                  <a:pt x="430530" y="188011"/>
                </a:cubicBezTo>
                <a:cubicBezTo>
                  <a:pt x="278130" y="58471"/>
                  <a:pt x="174625" y="50216"/>
                  <a:pt x="102870" y="20371"/>
                </a:cubicBezTo>
                <a:cubicBezTo>
                  <a:pt x="31115" y="-9474"/>
                  <a:pt x="15557" y="-267"/>
                  <a:pt x="0" y="8941"/>
                </a:cubicBezTo>
              </a:path>
            </a:pathLst>
          </a:custGeom>
          <a:noFill/>
          <a:ln w="12700">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03DAA7B-64CE-4236-91EB-E787B17A8730}"/>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8DBB826-0883-4C13-97F9-DFBC564FD242}"/>
              </a:ext>
            </a:extLst>
          </p:cNvPr>
          <p:cNvSpPr/>
          <p:nvPr/>
        </p:nvSpPr>
        <p:spPr>
          <a:xfrm>
            <a:off x="782673" y="287294"/>
            <a:ext cx="7466403" cy="461665"/>
          </a:xfrm>
          <a:prstGeom prst="rect">
            <a:avLst/>
          </a:prstGeom>
        </p:spPr>
        <p:txBody>
          <a:bodyPr wrap="none">
            <a:spAutoFit/>
          </a:bodyPr>
          <a:lstStyle/>
          <a:p>
            <a:r>
              <a:rPr lang="ro-RO" sz="2400" dirty="0">
                <a:ea typeface="Calibri" panose="020F0502020204030204" pitchFamily="34" charset="0"/>
              </a:rPr>
              <a:t>1.4.3 Determinarea profilului camei cu tachet de translație</a:t>
            </a:r>
            <a:endParaRPr lang="en-US" sz="2400" dirty="0"/>
          </a:p>
        </p:txBody>
      </p:sp>
    </p:spTree>
    <p:extLst>
      <p:ext uri="{BB962C8B-B14F-4D97-AF65-F5344CB8AC3E}">
        <p14:creationId xmlns:p14="http://schemas.microsoft.com/office/powerpoint/2010/main" val="275281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8A7167-433C-41FA-85EB-E144DF7CA231}"/>
              </a:ext>
            </a:extLst>
          </p:cNvPr>
          <p:cNvSpPr/>
          <p:nvPr/>
        </p:nvSpPr>
        <p:spPr>
          <a:xfrm>
            <a:off x="649568" y="863474"/>
            <a:ext cx="4562083" cy="369332"/>
          </a:xfrm>
          <a:prstGeom prst="rect">
            <a:avLst/>
          </a:prstGeom>
        </p:spPr>
        <p:txBody>
          <a:bodyPr wrap="none">
            <a:spAutoFit/>
          </a:bodyPr>
          <a:lstStyle/>
          <a:p>
            <a:r>
              <a:rPr lang="ro-RO" b="1" dirty="0">
                <a:ea typeface="Calibri" panose="020F0502020204030204" pitchFamily="34" charset="0"/>
              </a:rPr>
              <a:t>Determinarea grafică a profilului camei. Etape</a:t>
            </a:r>
            <a:endParaRPr lang="en-US" b="1"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079CB546-6A2C-4A53-B436-7898E117DEC7}"/>
                  </a:ext>
                </a:extLst>
              </p:cNvPr>
              <p:cNvSpPr/>
              <p:nvPr/>
            </p:nvSpPr>
            <p:spPr>
              <a:xfrm>
                <a:off x="568288" y="1765735"/>
                <a:ext cx="4052596" cy="2059153"/>
              </a:xfrm>
              <a:prstGeom prst="rect">
                <a:avLst/>
              </a:prstGeom>
            </p:spPr>
            <p:txBody>
              <a:bodyPr wrap="square">
                <a:spAutoFit/>
              </a:bodyPr>
              <a:lstStyle/>
              <a:p>
                <a:pPr lvl="0" algn="just">
                  <a:lnSpc>
                    <a:spcPct val="110000"/>
                  </a:lnSpc>
                  <a:spcBef>
                    <a:spcPts val="600"/>
                  </a:spcBef>
                  <a:spcAft>
                    <a:spcPts val="600"/>
                  </a:spcAft>
                </a:pPr>
                <a:r>
                  <a:rPr lang="ro-RO" dirty="0"/>
                  <a:t>- Pentru determinarea punctelor de pe profilul camei corespunzător fazei de coborâre se procedează similar</a:t>
                </a:r>
                <a:r>
                  <a:rPr lang="ro-RO" dirty="0">
                    <a:ea typeface="Times New Roman" panose="02020603050405020304" pitchFamily="18" charset="0"/>
                    <a:cs typeface="Times New Roman" panose="02020603050405020304" pitchFamily="18" charset="0"/>
                  </a:rPr>
                  <a:t>.</a:t>
                </a:r>
                <a:r>
                  <a:rPr lang="ro-RO" dirty="0"/>
                  <a:t> În faza de repaus inferior profilul camei este un arc de cerc cu raza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𝑟</m:t>
                        </m:r>
                      </m:e>
                      <m:sub>
                        <m:r>
                          <a:rPr lang="ro-RO" i="1">
                            <a:latin typeface="Cambria Math" panose="02040503050406030204" pitchFamily="18" charset="0"/>
                          </a:rPr>
                          <m:t>0</m:t>
                        </m:r>
                      </m:sub>
                    </m:sSub>
                  </m:oMath>
                </a14:m>
                <a:r>
                  <a:rPr lang="ro-RO" dirty="0"/>
                  <a:t> și unghiul la centru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𝜑</m:t>
                        </m:r>
                      </m:e>
                      <m:sub>
                        <m:r>
                          <a:rPr lang="ro-RO" i="1">
                            <a:latin typeface="Cambria Math" panose="02040503050406030204" pitchFamily="18" charset="0"/>
                          </a:rPr>
                          <m:t>𝑟</m:t>
                        </m:r>
                      </m:sub>
                    </m:sSub>
                  </m:oMath>
                </a14:m>
                <a:r>
                  <a:rPr lang="ro-RO" dirty="0"/>
                  <a:t>.</a:t>
                </a:r>
                <a:endParaRPr lang="ro-RO" dirty="0">
                  <a:ea typeface="Times New Roman" panose="02020603050405020304" pitchFamily="18" charset="0"/>
                  <a:cs typeface="Times New Roman" panose="02020603050405020304" pitchFamily="18" charset="0"/>
                </a:endParaRPr>
              </a:p>
              <a:p>
                <a:pPr lvl="0" algn="just">
                  <a:lnSpc>
                    <a:spcPct val="110000"/>
                  </a:lnSpc>
                  <a:spcBef>
                    <a:spcPts val="600"/>
                  </a:spcBef>
                  <a:spcAft>
                    <a:spcPts val="600"/>
                  </a:spcAft>
                </a:pPr>
                <a:endParaRPr lang="en-US" dirty="0">
                  <a:ea typeface="Times New Roman" panose="020206030504050203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079CB546-6A2C-4A53-B436-7898E117DEC7}"/>
                  </a:ext>
                </a:extLst>
              </p:cNvPr>
              <p:cNvSpPr>
                <a:spLocks noRot="1" noChangeAspect="1" noMove="1" noResize="1" noEditPoints="1" noAdjustHandles="1" noChangeArrowheads="1" noChangeShapeType="1" noTextEdit="1"/>
              </p:cNvSpPr>
              <p:nvPr/>
            </p:nvSpPr>
            <p:spPr>
              <a:xfrm>
                <a:off x="568288" y="1765735"/>
                <a:ext cx="4052596" cy="2059153"/>
              </a:xfrm>
              <a:prstGeom prst="rect">
                <a:avLst/>
              </a:prstGeom>
              <a:blipFill>
                <a:blip r:embed="rId2"/>
                <a:stretch>
                  <a:fillRect l="-1203" t="-1187" r="-1353"/>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DCC4A844-8B88-48C6-8057-FD787B1FF034}"/>
              </a:ext>
            </a:extLst>
          </p:cNvPr>
          <p:cNvPicPr>
            <a:picLocks noChangeAspect="1"/>
          </p:cNvPicPr>
          <p:nvPr/>
        </p:nvPicPr>
        <p:blipFill>
          <a:blip r:embed="rId3"/>
          <a:stretch>
            <a:fillRect/>
          </a:stretch>
        </p:blipFill>
        <p:spPr>
          <a:xfrm>
            <a:off x="5172245" y="579629"/>
            <a:ext cx="6527409" cy="5837343"/>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083F185-C897-41DF-87AC-1FC933243821}"/>
                  </a:ext>
                </a:extLst>
              </p:cNvPr>
              <p:cNvSpPr/>
              <p:nvPr/>
            </p:nvSpPr>
            <p:spPr>
              <a:xfrm>
                <a:off x="649568" y="4148727"/>
                <a:ext cx="4052596" cy="923330"/>
              </a:xfrm>
              <a:prstGeom prst="rect">
                <a:avLst/>
              </a:prstGeom>
            </p:spPr>
            <p:txBody>
              <a:bodyPr wrap="square">
                <a:spAutoFit/>
              </a:bodyPr>
              <a:lstStyle/>
              <a:p>
                <a:pPr algn="just"/>
                <a:r>
                  <a:rPr lang="ro-RO" dirty="0">
                    <a:ea typeface="Calibri" panose="020F0502020204030204" pitchFamily="34" charset="0"/>
                  </a:rPr>
                  <a:t>- Se aproximează cu o curbă punctele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𝐶</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𝐶</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oMath>
                </a14:m>
                <a:r>
                  <a:rPr lang="ro-RO" dirty="0">
                    <a:ea typeface="Times New Roman" panose="02020603050405020304" pitchFamily="18" charset="0"/>
                  </a:rPr>
                  <a:t> determinate anterior rezultând astfel </a:t>
                </a:r>
                <a:r>
                  <a:rPr lang="ro-RO" i="1" dirty="0">
                    <a:ea typeface="Times New Roman" panose="02020603050405020304" pitchFamily="18" charset="0"/>
                  </a:rPr>
                  <a:t>profilul teoretic</a:t>
                </a:r>
                <a:r>
                  <a:rPr lang="ro-RO" dirty="0">
                    <a:ea typeface="Times New Roman" panose="02020603050405020304" pitchFamily="18" charset="0"/>
                  </a:rPr>
                  <a:t> al camei. </a:t>
                </a:r>
                <a:endParaRPr lang="en-US" dirty="0"/>
              </a:p>
            </p:txBody>
          </p:sp>
        </mc:Choice>
        <mc:Fallback xmlns="">
          <p:sp>
            <p:nvSpPr>
              <p:cNvPr id="8" name="Rectangle 7">
                <a:extLst>
                  <a:ext uri="{FF2B5EF4-FFF2-40B4-BE49-F238E27FC236}">
                    <a16:creationId xmlns:a16="http://schemas.microsoft.com/office/drawing/2014/main" id="{9083F185-C897-41DF-87AC-1FC933243821}"/>
                  </a:ext>
                </a:extLst>
              </p:cNvPr>
              <p:cNvSpPr>
                <a:spLocks noRot="1" noChangeAspect="1" noMove="1" noResize="1" noEditPoints="1" noAdjustHandles="1" noChangeArrowheads="1" noChangeShapeType="1" noTextEdit="1"/>
              </p:cNvSpPr>
              <p:nvPr/>
            </p:nvSpPr>
            <p:spPr>
              <a:xfrm>
                <a:off x="649568" y="4148727"/>
                <a:ext cx="4052596" cy="923330"/>
              </a:xfrm>
              <a:prstGeom prst="rect">
                <a:avLst/>
              </a:prstGeom>
              <a:blipFill>
                <a:blip r:embed="rId4"/>
                <a:stretch>
                  <a:fillRect l="-1355" t="-3974" r="-1355" b="-9934"/>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D3DA6AD-1F0F-4C75-862D-0039157129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0837"/>
          <a:stretch/>
        </p:blipFill>
        <p:spPr>
          <a:xfrm>
            <a:off x="5456505" y="1765735"/>
            <a:ext cx="4566718" cy="4384616"/>
          </a:xfrm>
          <a:prstGeom prst="rect">
            <a:avLst/>
          </a:prstGeom>
        </p:spPr>
      </p:pic>
      <p:cxnSp>
        <p:nvCxnSpPr>
          <p:cNvPr id="10" name="Straight Connector 9">
            <a:extLst>
              <a:ext uri="{FF2B5EF4-FFF2-40B4-BE49-F238E27FC236}">
                <a16:creationId xmlns:a16="http://schemas.microsoft.com/office/drawing/2014/main" id="{D866E8EB-FE12-47C1-8F9A-BAD793EF7BBF}"/>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EEAE467-156A-4E0E-97F4-652D5FCFE0A5}"/>
              </a:ext>
            </a:extLst>
          </p:cNvPr>
          <p:cNvSpPr/>
          <p:nvPr/>
        </p:nvSpPr>
        <p:spPr>
          <a:xfrm>
            <a:off x="782673" y="287294"/>
            <a:ext cx="7466403" cy="461665"/>
          </a:xfrm>
          <a:prstGeom prst="rect">
            <a:avLst/>
          </a:prstGeom>
        </p:spPr>
        <p:txBody>
          <a:bodyPr wrap="none">
            <a:spAutoFit/>
          </a:bodyPr>
          <a:lstStyle/>
          <a:p>
            <a:r>
              <a:rPr lang="ro-RO" sz="2400" dirty="0">
                <a:ea typeface="Calibri" panose="020F0502020204030204" pitchFamily="34" charset="0"/>
              </a:rPr>
              <a:t>1.4.3 Determinarea profilului camei cu tachet de translație</a:t>
            </a:r>
            <a:endParaRPr lang="en-US" sz="2400" dirty="0"/>
          </a:p>
        </p:txBody>
      </p:sp>
    </p:spTree>
    <p:extLst>
      <p:ext uri="{BB962C8B-B14F-4D97-AF65-F5344CB8AC3E}">
        <p14:creationId xmlns:p14="http://schemas.microsoft.com/office/powerpoint/2010/main" val="40086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8A7167-433C-41FA-85EB-E144DF7CA231}"/>
              </a:ext>
            </a:extLst>
          </p:cNvPr>
          <p:cNvSpPr/>
          <p:nvPr/>
        </p:nvSpPr>
        <p:spPr>
          <a:xfrm>
            <a:off x="649568" y="863474"/>
            <a:ext cx="4562083" cy="369332"/>
          </a:xfrm>
          <a:prstGeom prst="rect">
            <a:avLst/>
          </a:prstGeom>
        </p:spPr>
        <p:txBody>
          <a:bodyPr wrap="none">
            <a:spAutoFit/>
          </a:bodyPr>
          <a:lstStyle/>
          <a:p>
            <a:r>
              <a:rPr lang="ro-RO" b="1" dirty="0">
                <a:ea typeface="Calibri" panose="020F0502020204030204" pitchFamily="34" charset="0"/>
              </a:rPr>
              <a:t>Determinarea grafică a profilului camei. Etape</a:t>
            </a:r>
            <a:endParaRPr lang="en-US" b="1" dirty="0"/>
          </a:p>
        </p:txBody>
      </p:sp>
      <p:sp>
        <p:nvSpPr>
          <p:cNvPr id="10" name="Rectangle 9">
            <a:extLst>
              <a:ext uri="{FF2B5EF4-FFF2-40B4-BE49-F238E27FC236}">
                <a16:creationId xmlns:a16="http://schemas.microsoft.com/office/drawing/2014/main" id="{EFFBB38D-907F-402A-99C0-4A29A13C7719}"/>
              </a:ext>
            </a:extLst>
          </p:cNvPr>
          <p:cNvSpPr/>
          <p:nvPr/>
        </p:nvSpPr>
        <p:spPr>
          <a:xfrm>
            <a:off x="750453" y="2194041"/>
            <a:ext cx="3644264" cy="991169"/>
          </a:xfrm>
          <a:prstGeom prst="rect">
            <a:avLst/>
          </a:prstGeom>
        </p:spPr>
        <p:txBody>
          <a:bodyPr wrap="square">
            <a:spAutoFit/>
          </a:bodyPr>
          <a:lstStyle/>
          <a:p>
            <a:pPr lvl="0" algn="just">
              <a:lnSpc>
                <a:spcPct val="110000"/>
              </a:lnSpc>
              <a:spcBef>
                <a:spcPts val="600"/>
              </a:spcBef>
              <a:spcAft>
                <a:spcPts val="600"/>
              </a:spcAft>
            </a:pPr>
            <a:r>
              <a:rPr lang="ro-RO" i="1" dirty="0">
                <a:ea typeface="Times New Roman" panose="02020603050405020304" pitchFamily="18" charset="0"/>
                <a:cs typeface="Times New Roman" panose="02020603050405020304" pitchFamily="18" charset="0"/>
              </a:rPr>
              <a:t>- Profilul practic</a:t>
            </a:r>
            <a:r>
              <a:rPr lang="ro-RO" dirty="0">
                <a:ea typeface="Times New Roman" panose="02020603050405020304" pitchFamily="18" charset="0"/>
                <a:cs typeface="Times New Roman" panose="02020603050405020304" pitchFamily="18" charset="0"/>
              </a:rPr>
              <a:t> se obține scăzând din profilul teoretic raza rolei de pe tachet.</a:t>
            </a:r>
            <a:endParaRPr lang="en-US" dirty="0">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2F92A29-6ACF-4032-91C9-E2E9558AE245}"/>
              </a:ext>
            </a:extLst>
          </p:cNvPr>
          <p:cNvPicPr>
            <a:picLocks noChangeAspect="1"/>
          </p:cNvPicPr>
          <p:nvPr/>
        </p:nvPicPr>
        <p:blipFill>
          <a:blip r:embed="rId2"/>
          <a:stretch>
            <a:fillRect/>
          </a:stretch>
        </p:blipFill>
        <p:spPr>
          <a:xfrm>
            <a:off x="5088397" y="670906"/>
            <a:ext cx="6633674" cy="5932374"/>
          </a:xfrm>
          <a:prstGeom prst="rect">
            <a:avLst/>
          </a:prstGeom>
        </p:spPr>
      </p:pic>
      <p:grpSp>
        <p:nvGrpSpPr>
          <p:cNvPr id="15" name="Group 14">
            <a:extLst>
              <a:ext uri="{FF2B5EF4-FFF2-40B4-BE49-F238E27FC236}">
                <a16:creationId xmlns:a16="http://schemas.microsoft.com/office/drawing/2014/main" id="{5B502320-CC3E-481D-829F-CB4F0D7143AE}"/>
              </a:ext>
            </a:extLst>
          </p:cNvPr>
          <p:cNvGrpSpPr/>
          <p:nvPr/>
        </p:nvGrpSpPr>
        <p:grpSpPr>
          <a:xfrm>
            <a:off x="750453" y="4254759"/>
            <a:ext cx="3886861" cy="897863"/>
            <a:chOff x="750453" y="4254759"/>
            <a:chExt cx="3886861" cy="897863"/>
          </a:xfrm>
        </p:grpSpPr>
        <p:sp>
          <p:nvSpPr>
            <p:cNvPr id="13" name="Rectangle 12">
              <a:extLst>
                <a:ext uri="{FF2B5EF4-FFF2-40B4-BE49-F238E27FC236}">
                  <a16:creationId xmlns:a16="http://schemas.microsoft.com/office/drawing/2014/main" id="{5BDC78DD-C563-48C6-8DAE-41FBDB2F2BF6}"/>
                </a:ext>
              </a:extLst>
            </p:cNvPr>
            <p:cNvSpPr/>
            <p:nvPr/>
          </p:nvSpPr>
          <p:spPr>
            <a:xfrm>
              <a:off x="843760" y="4365468"/>
              <a:ext cx="3644264" cy="646331"/>
            </a:xfrm>
            <a:prstGeom prst="rect">
              <a:avLst/>
            </a:prstGeom>
          </p:spPr>
          <p:txBody>
            <a:bodyPr wrap="square">
              <a:spAutoFit/>
            </a:bodyPr>
            <a:lstStyle/>
            <a:p>
              <a:pPr algn="just"/>
              <a:r>
                <a:rPr lang="ro-RO" dirty="0">
                  <a:ea typeface="Calibri" panose="020F0502020204030204" pitchFamily="34" charset="0"/>
                </a:rPr>
                <a:t>Legea de mișcare impusă tachetului determină forma profilului camei</a:t>
              </a:r>
              <a:endParaRPr lang="en-US" dirty="0"/>
            </a:p>
          </p:txBody>
        </p:sp>
        <p:sp>
          <p:nvSpPr>
            <p:cNvPr id="14" name="Rectangle 13">
              <a:extLst>
                <a:ext uri="{FF2B5EF4-FFF2-40B4-BE49-F238E27FC236}">
                  <a16:creationId xmlns:a16="http://schemas.microsoft.com/office/drawing/2014/main" id="{62175F1B-04B0-48EE-AC9B-E7335265AAE9}"/>
                </a:ext>
              </a:extLst>
            </p:cNvPr>
            <p:cNvSpPr/>
            <p:nvPr/>
          </p:nvSpPr>
          <p:spPr>
            <a:xfrm>
              <a:off x="750453" y="4254759"/>
              <a:ext cx="3886861" cy="8978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5665BC47-1D1C-48DE-B661-7BD090312691}"/>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F4348AF-3A39-4924-8D06-E7A52E932574}"/>
              </a:ext>
            </a:extLst>
          </p:cNvPr>
          <p:cNvSpPr/>
          <p:nvPr/>
        </p:nvSpPr>
        <p:spPr>
          <a:xfrm>
            <a:off x="782673" y="287294"/>
            <a:ext cx="7466403" cy="461665"/>
          </a:xfrm>
          <a:prstGeom prst="rect">
            <a:avLst/>
          </a:prstGeom>
        </p:spPr>
        <p:txBody>
          <a:bodyPr wrap="none">
            <a:spAutoFit/>
          </a:bodyPr>
          <a:lstStyle/>
          <a:p>
            <a:r>
              <a:rPr lang="ro-RO" sz="2400" dirty="0">
                <a:ea typeface="Calibri" panose="020F0502020204030204" pitchFamily="34" charset="0"/>
              </a:rPr>
              <a:t>1.4.3 Determinarea profilului camei cu tachet de translație</a:t>
            </a:r>
            <a:endParaRPr lang="en-US" sz="2400" dirty="0"/>
          </a:p>
        </p:txBody>
      </p:sp>
    </p:spTree>
    <p:extLst>
      <p:ext uri="{BB962C8B-B14F-4D97-AF65-F5344CB8AC3E}">
        <p14:creationId xmlns:p14="http://schemas.microsoft.com/office/powerpoint/2010/main" val="298535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AF2E6F2-19D6-44C2-9C04-53D108E39EC2}"/>
                  </a:ext>
                </a:extLst>
              </p:cNvPr>
              <p:cNvSpPr/>
              <p:nvPr/>
            </p:nvSpPr>
            <p:spPr>
              <a:xfrm>
                <a:off x="542477" y="1293241"/>
                <a:ext cx="6686012" cy="1508105"/>
              </a:xfrm>
              <a:prstGeom prst="rect">
                <a:avLst/>
              </a:prstGeom>
            </p:spPr>
            <p:txBody>
              <a:bodyPr wrap="square">
                <a:spAutoFit/>
              </a:bodyPr>
              <a:lstStyle/>
              <a:p>
                <a:pPr marL="342900" lvl="0" indent="-342900" algn="just">
                  <a:buFont typeface="Times New Roman" panose="02020603050405020304" pitchFamily="18" charset="0"/>
                  <a:buChar char="-"/>
                </a:pPr>
                <a:r>
                  <a:rPr lang="ro-RO" dirty="0">
                    <a:ea typeface="Times New Roman" panose="02020603050405020304" pitchFamily="18" charset="0"/>
                    <a:cs typeface="Times New Roman" panose="02020603050405020304" pitchFamily="18" charset="0"/>
                  </a:rPr>
                  <a:t>cursa maximă a tachetului h = 10 mm</a:t>
                </a:r>
                <a:endParaRPr lang="en-US" dirty="0">
                  <a:ea typeface="Times New Roman" panose="02020603050405020304" pitchFamily="18" charset="0"/>
                  <a:cs typeface="Times New Roman" panose="02020603050405020304" pitchFamily="18" charset="0"/>
                </a:endParaRPr>
              </a:p>
              <a:p>
                <a:pPr marL="342900" lvl="0" indent="-342900" algn="just">
                  <a:buFont typeface="Times New Roman" panose="02020603050405020304" pitchFamily="18" charset="0"/>
                  <a:buChar char="-"/>
                </a:pPr>
                <a:r>
                  <a:rPr lang="ro-RO" sz="2000" dirty="0">
                    <a:ea typeface="Times New Roman" panose="02020603050405020304" pitchFamily="18" charset="0"/>
                    <a:cs typeface="Times New Roman" panose="02020603050405020304" pitchFamily="18" charset="0"/>
                  </a:rPr>
                  <a:t>excentricitatea</a:t>
                </a:r>
                <a:r>
                  <a:rPr lang="ro-RO" dirty="0">
                    <a:ea typeface="Times New Roman" panose="02020603050405020304" pitchFamily="18" charset="0"/>
                    <a:cs typeface="Times New Roman" panose="02020603050405020304" pitchFamily="18" charset="0"/>
                  </a:rPr>
                  <a:t> tachetului e = 5 mm</a:t>
                </a:r>
                <a:endParaRPr lang="en-US" dirty="0">
                  <a:ea typeface="Times New Roman" panose="02020603050405020304" pitchFamily="18" charset="0"/>
                  <a:cs typeface="Times New Roman" panose="02020603050405020304" pitchFamily="18" charset="0"/>
                </a:endParaRPr>
              </a:p>
              <a:p>
                <a:pPr marL="342900" lvl="0" indent="-342900" algn="just">
                  <a:buFont typeface="Times New Roman" panose="02020603050405020304" pitchFamily="18" charset="0"/>
                  <a:buChar char="-"/>
                </a:pPr>
                <a:r>
                  <a:rPr lang="ro-RO" dirty="0">
                    <a:ea typeface="Times New Roman" panose="02020603050405020304" pitchFamily="18" charset="0"/>
                    <a:cs typeface="Times New Roman" panose="02020603050405020304" pitchFamily="18" charset="0"/>
                  </a:rPr>
                  <a:t>unghiurile de fază pentru urcare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𝑢</m:t>
                        </m:r>
                      </m:sub>
                    </m:sSub>
                  </m:oMath>
                </a14:m>
                <a:r>
                  <a:rPr lang="ro-RO" dirty="0">
                    <a:ea typeface="Times New Roman" panose="02020603050405020304" pitchFamily="18" charset="0"/>
                    <a:cs typeface="Times New Roman" panose="02020603050405020304" pitchFamily="18" charset="0"/>
                  </a:rPr>
                  <a:t> = 120</a:t>
                </a:r>
                <a:r>
                  <a:rPr lang="ro-RO" baseline="30000" dirty="0">
                    <a:ea typeface="Times New Roman" panose="02020603050405020304" pitchFamily="18" charset="0"/>
                    <a:cs typeface="Times New Roman" panose="02020603050405020304" pitchFamily="18" charset="0"/>
                  </a:rPr>
                  <a:t>0</a:t>
                </a:r>
                <a:r>
                  <a:rPr lang="ro-RO" dirty="0">
                    <a:ea typeface="Times New Roman" panose="02020603050405020304" pitchFamily="18" charset="0"/>
                    <a:cs typeface="Times New Roman" panose="02020603050405020304" pitchFamily="18" charset="0"/>
                  </a:rPr>
                  <a:t>, coborâre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𝑐</m:t>
                        </m:r>
                      </m:sub>
                    </m:sSub>
                  </m:oMath>
                </a14:m>
                <a:r>
                  <a:rPr lang="ro-RO" dirty="0">
                    <a:ea typeface="Times New Roman" panose="02020603050405020304" pitchFamily="18" charset="0"/>
                    <a:cs typeface="Times New Roman" panose="02020603050405020304" pitchFamily="18" charset="0"/>
                  </a:rPr>
                  <a:t> = 90</a:t>
                </a:r>
                <a:r>
                  <a:rPr lang="ro-RO" baseline="30000" dirty="0">
                    <a:ea typeface="Times New Roman" panose="02020603050405020304" pitchFamily="18" charset="0"/>
                    <a:cs typeface="Times New Roman" panose="02020603050405020304" pitchFamily="18" charset="0"/>
                  </a:rPr>
                  <a:t>0</a:t>
                </a:r>
                <a:r>
                  <a:rPr lang="ro-RO" dirty="0">
                    <a:ea typeface="Times New Roman" panose="02020603050405020304" pitchFamily="18" charset="0"/>
                    <a:cs typeface="Times New Roman" panose="02020603050405020304" pitchFamily="18" charset="0"/>
                  </a:rPr>
                  <a:t>, repaus superior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𝑅</m:t>
                        </m:r>
                      </m:sub>
                    </m:sSub>
                  </m:oMath>
                </a14:m>
                <a:r>
                  <a:rPr lang="ro-RO" dirty="0">
                    <a:ea typeface="Times New Roman" panose="02020603050405020304" pitchFamily="18" charset="0"/>
                    <a:cs typeface="Times New Roman" panose="02020603050405020304" pitchFamily="18" charset="0"/>
                  </a:rPr>
                  <a:t> = 30</a:t>
                </a:r>
                <a:r>
                  <a:rPr lang="ro-RO" baseline="30000" dirty="0">
                    <a:ea typeface="Times New Roman" panose="02020603050405020304" pitchFamily="18" charset="0"/>
                    <a:cs typeface="Times New Roman" panose="02020603050405020304" pitchFamily="18" charset="0"/>
                  </a:rPr>
                  <a:t>0</a:t>
                </a:r>
                <a:r>
                  <a:rPr lang="ro-RO" dirty="0">
                    <a:ea typeface="Times New Roman" panose="02020603050405020304" pitchFamily="18" charset="0"/>
                    <a:cs typeface="Times New Roman" panose="02020603050405020304" pitchFamily="18" charset="0"/>
                  </a:rPr>
                  <a:t> și repaus inferior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𝜑</m:t>
                        </m:r>
                      </m:e>
                      <m:sub>
                        <m:r>
                          <a:rPr lang="ro-RO" i="1">
                            <a:latin typeface="Cambria Math" panose="02040503050406030204" pitchFamily="18" charset="0"/>
                            <a:ea typeface="Times New Roman" panose="02020603050405020304" pitchFamily="18" charset="0"/>
                            <a:cs typeface="Times New Roman" panose="02020603050405020304" pitchFamily="18" charset="0"/>
                          </a:rPr>
                          <m:t>𝑟</m:t>
                        </m:r>
                      </m:sub>
                    </m:sSub>
                  </m:oMath>
                </a14:m>
                <a:r>
                  <a:rPr lang="ro-RO" dirty="0">
                    <a:ea typeface="Times New Roman" panose="02020603050405020304" pitchFamily="18" charset="0"/>
                    <a:cs typeface="Times New Roman" panose="02020603050405020304" pitchFamily="18" charset="0"/>
                  </a:rPr>
                  <a:t> = 120</a:t>
                </a:r>
                <a:r>
                  <a:rPr lang="ro-RO" baseline="30000" dirty="0">
                    <a:ea typeface="Times New Roman" panose="02020603050405020304" pitchFamily="18" charset="0"/>
                    <a:cs typeface="Times New Roman" panose="02020603050405020304" pitchFamily="18" charset="0"/>
                  </a:rPr>
                  <a:t>0 </a:t>
                </a:r>
                <a:endParaRPr lang="ro-RO" dirty="0">
                  <a:ea typeface="Times New Roman" panose="02020603050405020304" pitchFamily="18" charset="0"/>
                  <a:cs typeface="Times New Roman" panose="02020603050405020304" pitchFamily="18" charset="0"/>
                </a:endParaRPr>
              </a:p>
              <a:p>
                <a:pPr marL="342900" lvl="0" indent="-342900" algn="just">
                  <a:buFont typeface="Times New Roman" panose="02020603050405020304" pitchFamily="18" charset="0"/>
                  <a:buChar char="-"/>
                </a:pPr>
                <a:r>
                  <a:rPr lang="ro-RO" dirty="0">
                    <a:ea typeface="Calibri" panose="020F0502020204030204" pitchFamily="34" charset="0"/>
                    <a:cs typeface="Times New Roman" panose="02020603050405020304" pitchFamily="18" charset="0"/>
                  </a:rPr>
                  <a:t>raza cercului de bază </a:t>
                </a:r>
                <a14:m>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𝑟</m:t>
                        </m:r>
                      </m:e>
                      <m:sub>
                        <m:r>
                          <a:rPr lang="ro-RO" i="1">
                            <a:latin typeface="Cambria Math" panose="02040503050406030204" pitchFamily="18" charset="0"/>
                            <a:ea typeface="Calibri" panose="020F0502020204030204" pitchFamily="34" charset="0"/>
                            <a:cs typeface="Times New Roman" panose="02020603050405020304" pitchFamily="18" charset="0"/>
                          </a:rPr>
                          <m:t>0</m:t>
                        </m:r>
                      </m:sub>
                    </m:sSub>
                  </m:oMath>
                </a14:m>
                <a:r>
                  <a:rPr lang="ro-RO" dirty="0">
                    <a:ea typeface="Calibri" panose="020F0502020204030204" pitchFamily="34" charset="0"/>
                    <a:cs typeface="Times New Roman" panose="02020603050405020304" pitchFamily="18" charset="0"/>
                  </a:rPr>
                  <a:t> = 20 mm</a:t>
                </a:r>
                <a:endParaRPr lang="en-US" dirty="0">
                  <a:ea typeface="Calibri" panose="020F0502020204030204" pitchFamily="34"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2AF2E6F2-19D6-44C2-9C04-53D108E39EC2}"/>
                  </a:ext>
                </a:extLst>
              </p:cNvPr>
              <p:cNvSpPr>
                <a:spLocks noRot="1" noChangeAspect="1" noMove="1" noResize="1" noEditPoints="1" noAdjustHandles="1" noChangeArrowheads="1" noChangeShapeType="1" noTextEdit="1"/>
              </p:cNvSpPr>
              <p:nvPr/>
            </p:nvSpPr>
            <p:spPr>
              <a:xfrm>
                <a:off x="542477" y="1293241"/>
                <a:ext cx="6686012" cy="1508105"/>
              </a:xfrm>
              <a:prstGeom prst="rect">
                <a:avLst/>
              </a:prstGeom>
              <a:blipFill>
                <a:blip r:embed="rId3"/>
                <a:stretch>
                  <a:fillRect l="-820" t="-2016" r="-729" b="-5242"/>
                </a:stretch>
              </a:blipFill>
            </p:spPr>
            <p:txBody>
              <a:bodyPr/>
              <a:lstStyle/>
              <a:p>
                <a:r>
                  <a:rPr lang="en-US">
                    <a:noFill/>
                  </a:rPr>
                  <a:t> </a:t>
                </a:r>
              </a:p>
            </p:txBody>
          </p:sp>
        </mc:Fallback>
      </mc:AlternateContent>
      <p:graphicFrame>
        <p:nvGraphicFramePr>
          <p:cNvPr id="13" name="Object 12">
            <a:extLst>
              <a:ext uri="{FF2B5EF4-FFF2-40B4-BE49-F238E27FC236}">
                <a16:creationId xmlns:a16="http://schemas.microsoft.com/office/drawing/2014/main" id="{BCEE4453-AB4B-49C1-9228-84305CE15949}"/>
              </a:ext>
            </a:extLst>
          </p:cNvPr>
          <p:cNvGraphicFramePr>
            <a:graphicFrameLocks noChangeAspect="1"/>
          </p:cNvGraphicFramePr>
          <p:nvPr/>
        </p:nvGraphicFramePr>
        <p:xfrm>
          <a:off x="517221" y="3294456"/>
          <a:ext cx="2645964" cy="2591735"/>
        </p:xfrm>
        <a:graphic>
          <a:graphicData uri="http://schemas.openxmlformats.org/presentationml/2006/ole">
            <mc:AlternateContent xmlns:mc="http://schemas.openxmlformats.org/markup-compatibility/2006">
              <mc:Choice xmlns:v="urn:schemas-microsoft-com:vml" Requires="v">
                <p:oleObj spid="_x0000_s23554" name="Visio" r:id="rId4" imgW="2598597" imgH="2537531" progId="Visio.Drawing.15">
                  <p:embed/>
                </p:oleObj>
              </mc:Choice>
              <mc:Fallback>
                <p:oleObj name="Visio" r:id="rId4" imgW="2598597" imgH="2537531" progId="Visio.Drawing.15">
                  <p:embed/>
                  <p:pic>
                    <p:nvPicPr>
                      <p:cNvPr id="13" name="Object 12">
                        <a:extLst>
                          <a:ext uri="{FF2B5EF4-FFF2-40B4-BE49-F238E27FC236}">
                            <a16:creationId xmlns:a16="http://schemas.microsoft.com/office/drawing/2014/main" id="{BCEE4453-AB4B-49C1-9228-84305CE15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221" y="3294456"/>
                        <a:ext cx="2645964" cy="2591735"/>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97B4AAB2-C99E-483D-8E0B-EA8885A40B3D}"/>
              </a:ext>
            </a:extLst>
          </p:cNvPr>
          <p:cNvGraphicFramePr>
            <a:graphicFrameLocks noChangeAspect="1"/>
          </p:cNvGraphicFramePr>
          <p:nvPr/>
        </p:nvGraphicFramePr>
        <p:xfrm>
          <a:off x="3361043" y="3312120"/>
          <a:ext cx="2447120" cy="2574072"/>
        </p:xfrm>
        <a:graphic>
          <a:graphicData uri="http://schemas.openxmlformats.org/presentationml/2006/ole">
            <mc:AlternateContent xmlns:mc="http://schemas.openxmlformats.org/markup-compatibility/2006">
              <mc:Choice xmlns:v="urn:schemas-microsoft-com:vml" Requires="v">
                <p:oleObj spid="_x0000_s23555" name="Visio" r:id="rId6" imgW="2545009" imgH="2689757" progId="Visio.Drawing.15">
                  <p:embed/>
                </p:oleObj>
              </mc:Choice>
              <mc:Fallback>
                <p:oleObj name="Visio" r:id="rId6" imgW="2545009" imgH="2689757" progId="Visio.Drawing.15">
                  <p:embed/>
                  <p:pic>
                    <p:nvPicPr>
                      <p:cNvPr id="14" name="Object 13">
                        <a:extLst>
                          <a:ext uri="{FF2B5EF4-FFF2-40B4-BE49-F238E27FC236}">
                            <a16:creationId xmlns:a16="http://schemas.microsoft.com/office/drawing/2014/main" id="{97B4AAB2-C99E-483D-8E0B-EA8885A40B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1043" y="3312120"/>
                        <a:ext cx="2447120" cy="2574072"/>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6366F1F3-3329-442D-9BEF-7BD6A755A0F1}"/>
              </a:ext>
            </a:extLst>
          </p:cNvPr>
          <p:cNvGraphicFramePr>
            <a:graphicFrameLocks noChangeAspect="1"/>
          </p:cNvGraphicFramePr>
          <p:nvPr/>
        </p:nvGraphicFramePr>
        <p:xfrm>
          <a:off x="5913790" y="3256992"/>
          <a:ext cx="2629398" cy="2620903"/>
        </p:xfrm>
        <a:graphic>
          <a:graphicData uri="http://schemas.openxmlformats.org/presentationml/2006/ole">
            <mc:AlternateContent xmlns:mc="http://schemas.openxmlformats.org/markup-compatibility/2006">
              <mc:Choice xmlns:v="urn:schemas-microsoft-com:vml" Requires="v">
                <p:oleObj spid="_x0000_s23556" name="Visio" r:id="rId8" imgW="2697693" imgH="2689757" progId="Visio.Drawing.15">
                  <p:embed/>
                </p:oleObj>
              </mc:Choice>
              <mc:Fallback>
                <p:oleObj name="Visio" r:id="rId8" imgW="2697693" imgH="2689757" progId="Visio.Drawing.15">
                  <p:embed/>
                  <p:pic>
                    <p:nvPicPr>
                      <p:cNvPr id="15" name="Object 14">
                        <a:extLst>
                          <a:ext uri="{FF2B5EF4-FFF2-40B4-BE49-F238E27FC236}">
                            <a16:creationId xmlns:a16="http://schemas.microsoft.com/office/drawing/2014/main" id="{6366F1F3-3329-442D-9BEF-7BD6A755A0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3790" y="3256992"/>
                        <a:ext cx="2629398" cy="2620903"/>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D2AAB909-54F6-4B68-B66E-EB897A18A7BF}"/>
              </a:ext>
            </a:extLst>
          </p:cNvPr>
          <p:cNvGraphicFramePr>
            <a:graphicFrameLocks noChangeAspect="1"/>
          </p:cNvGraphicFramePr>
          <p:nvPr/>
        </p:nvGraphicFramePr>
        <p:xfrm>
          <a:off x="8784573" y="3312119"/>
          <a:ext cx="2559554" cy="2559554"/>
        </p:xfrm>
        <a:graphic>
          <a:graphicData uri="http://schemas.openxmlformats.org/presentationml/2006/ole">
            <mc:AlternateContent xmlns:mc="http://schemas.openxmlformats.org/markup-compatibility/2006">
              <mc:Choice xmlns:v="urn:schemas-microsoft-com:vml" Requires="v">
                <p:oleObj spid="_x0000_s23557" name="Visio" r:id="rId10" imgW="2636449" imgH="2613857" progId="Visio.Drawing.15">
                  <p:embed/>
                </p:oleObj>
              </mc:Choice>
              <mc:Fallback>
                <p:oleObj name="Visio" r:id="rId10" imgW="2636449" imgH="2613857" progId="Visio.Drawing.15">
                  <p:embed/>
                  <p:pic>
                    <p:nvPicPr>
                      <p:cNvPr id="16" name="Object 15">
                        <a:extLst>
                          <a:ext uri="{FF2B5EF4-FFF2-40B4-BE49-F238E27FC236}">
                            <a16:creationId xmlns:a16="http://schemas.microsoft.com/office/drawing/2014/main" id="{D2AAB909-54F6-4B68-B66E-EB897A18A7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84573" y="3312119"/>
                        <a:ext cx="2559554" cy="2559554"/>
                      </a:xfrm>
                      <a:prstGeom prst="rect">
                        <a:avLst/>
                      </a:prstGeom>
                      <a:noFill/>
                    </p:spPr>
                  </p:pic>
                </p:oleObj>
              </mc:Fallback>
            </mc:AlternateContent>
          </a:graphicData>
        </a:graphic>
      </p:graphicFrame>
      <p:sp>
        <p:nvSpPr>
          <p:cNvPr id="17" name="Rectangle 16">
            <a:extLst>
              <a:ext uri="{FF2B5EF4-FFF2-40B4-BE49-F238E27FC236}">
                <a16:creationId xmlns:a16="http://schemas.microsoft.com/office/drawing/2014/main" id="{3FF480F9-4059-4F04-8235-B158F1807508}"/>
              </a:ext>
            </a:extLst>
          </p:cNvPr>
          <p:cNvSpPr/>
          <p:nvPr/>
        </p:nvSpPr>
        <p:spPr>
          <a:xfrm>
            <a:off x="1260821" y="5992243"/>
            <a:ext cx="1656479" cy="369332"/>
          </a:xfrm>
          <a:prstGeom prst="rect">
            <a:avLst/>
          </a:prstGeom>
        </p:spPr>
        <p:txBody>
          <a:bodyPr wrap="none">
            <a:spAutoFit/>
          </a:bodyPr>
          <a:lstStyle/>
          <a:p>
            <a:r>
              <a:rPr lang="ro-RO" dirty="0">
                <a:ea typeface="Calibri" panose="020F0502020204030204" pitchFamily="34" charset="0"/>
              </a:rPr>
              <a:t>accelerație zero</a:t>
            </a:r>
            <a:endParaRPr lang="en-US" dirty="0"/>
          </a:p>
        </p:txBody>
      </p:sp>
      <p:sp>
        <p:nvSpPr>
          <p:cNvPr id="18" name="Rectangle 17">
            <a:extLst>
              <a:ext uri="{FF2B5EF4-FFF2-40B4-BE49-F238E27FC236}">
                <a16:creationId xmlns:a16="http://schemas.microsoft.com/office/drawing/2014/main" id="{44EA03C8-F8C5-4A40-B0E7-22B9BB9DF806}"/>
              </a:ext>
            </a:extLst>
          </p:cNvPr>
          <p:cNvSpPr/>
          <p:nvPr/>
        </p:nvSpPr>
        <p:spPr>
          <a:xfrm>
            <a:off x="3549240" y="6009908"/>
            <a:ext cx="2172518" cy="369332"/>
          </a:xfrm>
          <a:prstGeom prst="rect">
            <a:avLst/>
          </a:prstGeom>
        </p:spPr>
        <p:txBody>
          <a:bodyPr wrap="none">
            <a:spAutoFit/>
          </a:bodyPr>
          <a:lstStyle/>
          <a:p>
            <a:r>
              <a:rPr lang="ro-RO" dirty="0">
                <a:ea typeface="Calibri" panose="020F0502020204030204" pitchFamily="34" charset="0"/>
              </a:rPr>
              <a:t>accelerație constantă</a:t>
            </a:r>
            <a:endParaRPr lang="en-US" dirty="0"/>
          </a:p>
        </p:txBody>
      </p:sp>
      <p:sp>
        <p:nvSpPr>
          <p:cNvPr id="19" name="Rectangle 18">
            <a:extLst>
              <a:ext uri="{FF2B5EF4-FFF2-40B4-BE49-F238E27FC236}">
                <a16:creationId xmlns:a16="http://schemas.microsoft.com/office/drawing/2014/main" id="{22850CCB-B2F3-4144-834E-3C8620930763}"/>
              </a:ext>
            </a:extLst>
          </p:cNvPr>
          <p:cNvSpPr/>
          <p:nvPr/>
        </p:nvSpPr>
        <p:spPr>
          <a:xfrm>
            <a:off x="6096000" y="6009908"/>
            <a:ext cx="2573974" cy="369332"/>
          </a:xfrm>
          <a:prstGeom prst="rect">
            <a:avLst/>
          </a:prstGeom>
        </p:spPr>
        <p:txBody>
          <a:bodyPr wrap="none">
            <a:spAutoFit/>
          </a:bodyPr>
          <a:lstStyle/>
          <a:p>
            <a:r>
              <a:rPr lang="ro-RO" dirty="0">
                <a:ea typeface="Calibri" panose="020F0502020204030204" pitchFamily="34" charset="0"/>
              </a:rPr>
              <a:t>accelerație cosinusoidală </a:t>
            </a:r>
            <a:endParaRPr lang="en-US" dirty="0"/>
          </a:p>
        </p:txBody>
      </p:sp>
      <p:sp>
        <p:nvSpPr>
          <p:cNvPr id="20" name="Rectangle 19">
            <a:extLst>
              <a:ext uri="{FF2B5EF4-FFF2-40B4-BE49-F238E27FC236}">
                <a16:creationId xmlns:a16="http://schemas.microsoft.com/office/drawing/2014/main" id="{23B8E0A8-42B1-403F-9BAB-350AAA596D31}"/>
              </a:ext>
            </a:extLst>
          </p:cNvPr>
          <p:cNvSpPr/>
          <p:nvPr/>
        </p:nvSpPr>
        <p:spPr>
          <a:xfrm>
            <a:off x="8974083" y="6002510"/>
            <a:ext cx="2356286" cy="369332"/>
          </a:xfrm>
          <a:prstGeom prst="rect">
            <a:avLst/>
          </a:prstGeom>
        </p:spPr>
        <p:txBody>
          <a:bodyPr wrap="none">
            <a:spAutoFit/>
          </a:bodyPr>
          <a:lstStyle/>
          <a:p>
            <a:r>
              <a:rPr lang="ro-RO" dirty="0">
                <a:ea typeface="Calibri" panose="020F0502020204030204" pitchFamily="34" charset="0"/>
              </a:rPr>
              <a:t>accelerație sinusoidală </a:t>
            </a:r>
            <a:endParaRPr lang="en-US" dirty="0"/>
          </a:p>
        </p:txBody>
      </p:sp>
      <p:cxnSp>
        <p:nvCxnSpPr>
          <p:cNvPr id="21" name="Straight Connector 20">
            <a:extLst>
              <a:ext uri="{FF2B5EF4-FFF2-40B4-BE49-F238E27FC236}">
                <a16:creationId xmlns:a16="http://schemas.microsoft.com/office/drawing/2014/main" id="{768E67A8-0732-4B71-8DBF-7BC790AC5E0E}"/>
              </a:ext>
            </a:extLst>
          </p:cNvPr>
          <p:cNvCxnSpPr/>
          <p:nvPr/>
        </p:nvCxnSpPr>
        <p:spPr>
          <a:xfrm>
            <a:off x="730897" y="715448"/>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1D6A51F-5085-4AEE-98FE-9FD9461DBBBE}"/>
              </a:ext>
            </a:extLst>
          </p:cNvPr>
          <p:cNvSpPr/>
          <p:nvPr/>
        </p:nvSpPr>
        <p:spPr>
          <a:xfrm>
            <a:off x="782673" y="836434"/>
            <a:ext cx="1003095" cy="369332"/>
          </a:xfrm>
          <a:prstGeom prst="rect">
            <a:avLst/>
          </a:prstGeom>
        </p:spPr>
        <p:txBody>
          <a:bodyPr wrap="none">
            <a:spAutoFit/>
          </a:bodyPr>
          <a:lstStyle/>
          <a:p>
            <a:r>
              <a:rPr lang="ro-RO" b="1" dirty="0">
                <a:ea typeface="Calibri" panose="020F0502020204030204" pitchFamily="34" charset="0"/>
              </a:rPr>
              <a:t>Exemplu</a:t>
            </a:r>
            <a:endParaRPr lang="en-US" dirty="0"/>
          </a:p>
        </p:txBody>
      </p:sp>
      <p:sp>
        <p:nvSpPr>
          <p:cNvPr id="23" name="Rectangle 22">
            <a:extLst>
              <a:ext uri="{FF2B5EF4-FFF2-40B4-BE49-F238E27FC236}">
                <a16:creationId xmlns:a16="http://schemas.microsoft.com/office/drawing/2014/main" id="{2520CBB7-DCCD-41C4-98EA-6C2A06DF2ABB}"/>
              </a:ext>
            </a:extLst>
          </p:cNvPr>
          <p:cNvSpPr/>
          <p:nvPr/>
        </p:nvSpPr>
        <p:spPr>
          <a:xfrm>
            <a:off x="782673" y="287294"/>
            <a:ext cx="7466403" cy="461665"/>
          </a:xfrm>
          <a:prstGeom prst="rect">
            <a:avLst/>
          </a:prstGeom>
        </p:spPr>
        <p:txBody>
          <a:bodyPr wrap="none">
            <a:spAutoFit/>
          </a:bodyPr>
          <a:lstStyle/>
          <a:p>
            <a:r>
              <a:rPr lang="ro-RO" sz="2400" dirty="0">
                <a:ea typeface="Calibri" panose="020F0502020204030204" pitchFamily="34" charset="0"/>
              </a:rPr>
              <a:t>1.4.3 Determinarea profilului camei cu tachet de translație</a:t>
            </a:r>
            <a:endParaRPr lang="en-US" sz="2400" dirty="0"/>
          </a:p>
        </p:txBody>
      </p:sp>
    </p:spTree>
    <p:extLst>
      <p:ext uri="{BB962C8B-B14F-4D97-AF65-F5344CB8AC3E}">
        <p14:creationId xmlns:p14="http://schemas.microsoft.com/office/powerpoint/2010/main" val="3884284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9AC9261-96E7-45BF-858F-F158ABE35E97}"/>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88C7B62-C861-48E5-B691-9DD7BE65FB34}"/>
                  </a:ext>
                </a:extLst>
              </p:cNvPr>
              <p:cNvSpPr txBox="1"/>
              <p:nvPr/>
            </p:nvSpPr>
            <p:spPr>
              <a:xfrm>
                <a:off x="4373246" y="1570790"/>
                <a:ext cx="12286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𝜏</m:t>
                      </m:r>
                      <m:r>
                        <a:rPr lang="en-US" b="0" i="1" smtClean="0">
                          <a:latin typeface="Cambria Math" panose="02040503050406030204" pitchFamily="18" charset="0"/>
                          <a:ea typeface="Cambria Math" panose="02040503050406030204" pitchFamily="18" charset="0"/>
                        </a:rPr>
                        <m:t>=90°</m:t>
                      </m:r>
                    </m:oMath>
                  </m:oMathPara>
                </a14:m>
                <a:endParaRPr lang="en-US" dirty="0"/>
              </a:p>
            </p:txBody>
          </p:sp>
        </mc:Choice>
        <mc:Fallback xmlns="">
          <p:sp>
            <p:nvSpPr>
              <p:cNvPr id="17" name="TextBox 16">
                <a:extLst>
                  <a:ext uri="{FF2B5EF4-FFF2-40B4-BE49-F238E27FC236}">
                    <a16:creationId xmlns:a16="http://schemas.microsoft.com/office/drawing/2014/main" id="{988C7B62-C861-48E5-B691-9DD7BE65FB34}"/>
                  </a:ext>
                </a:extLst>
              </p:cNvPr>
              <p:cNvSpPr txBox="1">
                <a:spLocks noRot="1" noChangeAspect="1" noMove="1" noResize="1" noEditPoints="1" noAdjustHandles="1" noChangeArrowheads="1" noChangeShapeType="1" noTextEdit="1"/>
              </p:cNvSpPr>
              <p:nvPr/>
            </p:nvSpPr>
            <p:spPr>
              <a:xfrm>
                <a:off x="4373246" y="1570790"/>
                <a:ext cx="1228606" cy="276999"/>
              </a:xfrm>
              <a:prstGeom prst="rect">
                <a:avLst/>
              </a:prstGeom>
              <a:blipFill>
                <a:blip r:embed="rId2"/>
                <a:stretch>
                  <a:fillRect l="-2475" r="-3960" b="-6667"/>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31F4A4AC-AEAE-4F6C-83B3-846CDC1BD0C6}"/>
              </a:ext>
            </a:extLst>
          </p:cNvPr>
          <p:cNvSpPr/>
          <p:nvPr/>
        </p:nvSpPr>
        <p:spPr>
          <a:xfrm>
            <a:off x="761329" y="2826678"/>
            <a:ext cx="4928272" cy="923330"/>
          </a:xfrm>
          <a:prstGeom prst="rect">
            <a:avLst/>
          </a:prstGeom>
        </p:spPr>
        <p:txBody>
          <a:bodyPr wrap="square">
            <a:spAutoFit/>
          </a:bodyPr>
          <a:lstStyle/>
          <a:p>
            <a:pPr algn="just"/>
            <a:r>
              <a:rPr lang="ro-RO" dirty="0">
                <a:ea typeface="Calibri" panose="020F0502020204030204" pitchFamily="34" charset="0"/>
              </a:rPr>
              <a:t>La intersecția normalei </a:t>
            </a:r>
            <a:r>
              <a:rPr lang="ro-RO" i="1" dirty="0">
                <a:ea typeface="Calibri" panose="020F0502020204030204" pitchFamily="34" charset="0"/>
              </a:rPr>
              <a:t>n-n</a:t>
            </a:r>
            <a:r>
              <a:rPr lang="ro-RO" dirty="0">
                <a:ea typeface="Calibri" panose="020F0502020204030204" pitchFamily="34" charset="0"/>
              </a:rPr>
              <a:t> la profilul camei cu dreapta dusă prin punctele A și C se găsește </a:t>
            </a:r>
            <a:r>
              <a:rPr lang="ro-RO" i="1" dirty="0">
                <a:ea typeface="Calibri" panose="020F0502020204030204" pitchFamily="34" charset="0"/>
              </a:rPr>
              <a:t>centrul instantaneu de rotație</a:t>
            </a:r>
            <a:r>
              <a:rPr lang="ro-RO" dirty="0">
                <a:ea typeface="Calibri" panose="020F0502020204030204" pitchFamily="34" charset="0"/>
              </a:rPr>
              <a:t> I</a:t>
            </a:r>
            <a:r>
              <a:rPr lang="ro-RO" baseline="-25000" dirty="0">
                <a:ea typeface="Calibri" panose="020F0502020204030204" pitchFamily="34" charset="0"/>
              </a:rPr>
              <a:t>12</a:t>
            </a:r>
            <a:r>
              <a:rPr lang="ro-RO" dirty="0">
                <a:ea typeface="Calibri" panose="020F0502020204030204" pitchFamily="34" charset="0"/>
              </a:rPr>
              <a:t>. </a:t>
            </a:r>
            <a:endParaRPr lang="en-US" dirty="0"/>
          </a:p>
        </p:txBody>
      </p:sp>
      <p:sp>
        <p:nvSpPr>
          <p:cNvPr id="20" name="Rectangle 19">
            <a:extLst>
              <a:ext uri="{FF2B5EF4-FFF2-40B4-BE49-F238E27FC236}">
                <a16:creationId xmlns:a16="http://schemas.microsoft.com/office/drawing/2014/main" id="{6DB53950-B401-4DAA-96F6-966E087FBEF4}"/>
              </a:ext>
            </a:extLst>
          </p:cNvPr>
          <p:cNvSpPr/>
          <p:nvPr/>
        </p:nvSpPr>
        <p:spPr>
          <a:xfrm>
            <a:off x="1213581" y="1415359"/>
            <a:ext cx="2706995" cy="646331"/>
          </a:xfrm>
          <a:prstGeom prst="rect">
            <a:avLst/>
          </a:prstGeom>
        </p:spPr>
        <p:txBody>
          <a:bodyPr wrap="square">
            <a:spAutoFit/>
          </a:bodyPr>
          <a:lstStyle/>
          <a:p>
            <a:pPr algn="just"/>
            <a:r>
              <a:rPr lang="el-GR" dirty="0"/>
              <a:t>α</a:t>
            </a:r>
            <a:r>
              <a:rPr lang="en-US" dirty="0"/>
              <a:t> – </a:t>
            </a:r>
            <a:r>
              <a:rPr lang="en-US" dirty="0" err="1"/>
              <a:t>unghi</a:t>
            </a:r>
            <a:r>
              <a:rPr lang="en-US" dirty="0"/>
              <a:t> de </a:t>
            </a:r>
            <a:r>
              <a:rPr lang="en-US" dirty="0" err="1"/>
              <a:t>presiune</a:t>
            </a:r>
            <a:endParaRPr lang="en-US" dirty="0"/>
          </a:p>
          <a:p>
            <a:pPr algn="just"/>
            <a:r>
              <a:rPr lang="el-GR" dirty="0"/>
              <a:t>τ</a:t>
            </a:r>
            <a:r>
              <a:rPr lang="en-US" dirty="0"/>
              <a:t> – </a:t>
            </a:r>
            <a:r>
              <a:rPr lang="en-US" dirty="0" err="1"/>
              <a:t>unghi</a:t>
            </a:r>
            <a:r>
              <a:rPr lang="en-US" dirty="0"/>
              <a:t> de </a:t>
            </a:r>
            <a:r>
              <a:rPr lang="en-US" dirty="0" err="1"/>
              <a:t>transmitere</a:t>
            </a:r>
            <a:endParaRPr lang="en-US" dirty="0"/>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C16696C-5901-4E34-9D54-38623CAEBCCE}"/>
                  </a:ext>
                </a:extLst>
              </p:cNvPr>
              <p:cNvSpPr/>
              <p:nvPr/>
            </p:nvSpPr>
            <p:spPr>
              <a:xfrm>
                <a:off x="614229" y="4760018"/>
                <a:ext cx="3507370" cy="404213"/>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𝑣</m:t>
                            </m:r>
                          </m:e>
                        </m:acc>
                      </m:e>
                      <m:sub>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𝑃</m:t>
                            </m:r>
                          </m:e>
                          <m:sub>
                            <m:r>
                              <a:rPr lang="ro-RO" b="0" i="0" smtClean="0">
                                <a:latin typeface="Cambria Math" panose="02040503050406030204" pitchFamily="18" charset="0"/>
                                <a:ea typeface="Calibri" panose="020F0502020204030204" pitchFamily="34" charset="0"/>
                                <a:cs typeface="Times New Roman" panose="02020603050405020304" pitchFamily="18" charset="0"/>
                              </a:rPr>
                              <m:t>1</m:t>
                            </m:r>
                          </m:sub>
                        </m:sSub>
                      </m:sub>
                    </m:sSub>
                    <m:r>
                      <a:rPr lang="ro-RO">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𝑣</m:t>
                            </m:r>
                          </m:e>
                        </m:acc>
                      </m:e>
                      <m:sub>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𝑃</m:t>
                            </m:r>
                          </m:e>
                          <m:sub>
                            <m:r>
                              <a:rPr lang="ro-RO" b="0" i="0" smtClean="0">
                                <a:latin typeface="Cambria Math" panose="02040503050406030204" pitchFamily="18" charset="0"/>
                                <a:ea typeface="Calibri" panose="020F0502020204030204" pitchFamily="34" charset="0"/>
                                <a:cs typeface="Times New Roman" panose="02020603050405020304" pitchFamily="18" charset="0"/>
                              </a:rPr>
                              <m:t>2</m:t>
                            </m:r>
                          </m:sub>
                        </m:sSub>
                      </m:sub>
                    </m:sSub>
                    <m:r>
                      <a:rPr lang="ro-RO">
                        <a:latin typeface="Cambria Math" panose="02040503050406030204" pitchFamily="18" charset="0"/>
                        <a:ea typeface="Calibri" panose="020F0502020204030204" pitchFamily="34" charset="0"/>
                        <a:cs typeface="Times New Roman" panose="02020603050405020304" pitchFamily="18" charset="0"/>
                      </a:rPr>
                      <m:t>+ </m:t>
                    </m:r>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𝑣</m:t>
                            </m:r>
                          </m:e>
                        </m:acc>
                      </m:e>
                      <m:sub>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𝑃</m:t>
                            </m:r>
                          </m:e>
                          <m:sub>
                            <m:r>
                              <a:rPr lang="ro-RO">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𝑃</m:t>
                            </m:r>
                          </m:e>
                          <m:sub>
                            <m:r>
                              <a:rPr lang="ro-RO">
                                <a:latin typeface="Cambria Math" panose="02040503050406030204" pitchFamily="18" charset="0"/>
                                <a:ea typeface="Calibri" panose="020F0502020204030204" pitchFamily="34" charset="0"/>
                                <a:cs typeface="Times New Roman" panose="02020603050405020304" pitchFamily="18" charset="0"/>
                              </a:rPr>
                              <m:t>2</m:t>
                            </m:r>
                          </m:sub>
                        </m:sSub>
                      </m:sub>
                    </m:sSub>
                  </m:oMath>
                </a14:m>
                <a:r>
                  <a:rPr lang="ro-RO" dirty="0">
                    <a:latin typeface="Times New Roman" panose="02020603050405020304" pitchFamily="18" charset="0"/>
                    <a:ea typeface="Calibri" panose="020F0502020204030204" pitchFamily="34" charset="0"/>
                  </a:rPr>
                  <a:t> </a:t>
                </a:r>
                <a:r>
                  <a:rPr lang="ro-RO" dirty="0">
                    <a:ea typeface="Calibri" panose="020F0502020204030204" pitchFamily="34" charset="0"/>
                  </a:rPr>
                  <a:t>unde</a:t>
                </a:r>
                <a:r>
                  <a:rPr lang="ro-RO" dirty="0">
                    <a:latin typeface="Times New Roman" panose="02020603050405020304" pitchFamily="18" charset="0"/>
                    <a:ea typeface="Calibri" panose="020F0502020204030204" pitchFamily="34" charset="0"/>
                  </a:rPr>
                  <a:t> </a:t>
                </a:r>
                <a14:m>
                  <m:oMath xmlns:m="http://schemas.openxmlformats.org/officeDocument/2006/math">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𝑣</m:t>
                            </m:r>
                          </m:e>
                        </m:acc>
                      </m:e>
                      <m:sub>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𝑃</m:t>
                            </m:r>
                          </m:e>
                          <m:sub>
                            <m:r>
                              <a:rPr lang="ro-RO">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i="1">
                                <a:effectLst/>
                                <a:latin typeface="Cambria Math" panose="020405030504060302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𝑃</m:t>
                            </m:r>
                          </m:e>
                          <m:sub>
                            <m:r>
                              <a:rPr lang="ro-RO">
                                <a:latin typeface="Cambria Math" panose="02040503050406030204" pitchFamily="18" charset="0"/>
                                <a:ea typeface="Calibri" panose="020F0502020204030204" pitchFamily="34" charset="0"/>
                                <a:cs typeface="Times New Roman" panose="02020603050405020304" pitchFamily="18" charset="0"/>
                              </a:rPr>
                              <m:t>2</m:t>
                            </m:r>
                          </m:sub>
                        </m:sSub>
                      </m:sub>
                    </m:sSub>
                    <m:r>
                      <a:rPr lang="ro-RO" i="1">
                        <a:latin typeface="Cambria Math" panose="02040503050406030204" pitchFamily="18" charset="0"/>
                        <a:ea typeface="Calibri" panose="020F0502020204030204" pitchFamily="34" charset="0"/>
                        <a:cs typeface="Times New Roman" panose="02020603050405020304" pitchFamily="18" charset="0"/>
                      </a:rPr>
                      <m:t>=0</m:t>
                    </m:r>
                  </m:oMath>
                </a14:m>
                <a:endParaRPr lang="en-US" dirty="0"/>
              </a:p>
            </p:txBody>
          </p:sp>
        </mc:Choice>
        <mc:Fallback xmlns="">
          <p:sp>
            <p:nvSpPr>
              <p:cNvPr id="21" name="Rectangle 20">
                <a:extLst>
                  <a:ext uri="{FF2B5EF4-FFF2-40B4-BE49-F238E27FC236}">
                    <a16:creationId xmlns:a16="http://schemas.microsoft.com/office/drawing/2014/main" id="{4C16696C-5901-4E34-9D54-38623CAEBCCE}"/>
                  </a:ext>
                </a:extLst>
              </p:cNvPr>
              <p:cNvSpPr>
                <a:spLocks noRot="1" noChangeAspect="1" noMove="1" noResize="1" noEditPoints="1" noAdjustHandles="1" noChangeArrowheads="1" noChangeShapeType="1" noTextEdit="1"/>
              </p:cNvSpPr>
              <p:nvPr/>
            </p:nvSpPr>
            <p:spPr>
              <a:xfrm>
                <a:off x="614229" y="4760018"/>
                <a:ext cx="3507370" cy="404213"/>
              </a:xfrm>
              <a:prstGeom prst="rect">
                <a:avLst/>
              </a:prstGeom>
              <a:blipFill>
                <a:blip r:embed="rId3"/>
                <a:stretch>
                  <a:fillRect t="-19697"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2FA2D00F-98A5-4E16-94C8-96723F98DEB7}"/>
                  </a:ext>
                </a:extLst>
              </p:cNvPr>
              <p:cNvSpPr/>
              <p:nvPr/>
            </p:nvSpPr>
            <p:spPr>
              <a:xfrm>
                <a:off x="614229" y="5153139"/>
                <a:ext cx="1581780" cy="3931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0">
                                  <a:latin typeface="Cambria Math" panose="02040503050406030204" pitchFamily="18" charset="0"/>
                                </a:rPr>
                                <m:t>1</m:t>
                              </m:r>
                            </m:sub>
                          </m:sSub>
                        </m:sub>
                      </m:sSub>
                      <m:r>
                        <a:rPr lang="en-US" i="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𝜔</m:t>
                          </m:r>
                        </m:e>
                        <m:sub>
                          <m:r>
                            <a:rPr lang="ro-RO" b="0" i="1" smtClean="0">
                              <a:latin typeface="Cambria Math" panose="02040503050406030204" pitchFamily="18" charset="0"/>
                            </a:rPr>
                            <m:t>1</m:t>
                          </m:r>
                        </m:sub>
                      </m:sSub>
                      <m:r>
                        <a:rPr lang="en-US" i="0">
                          <a:latin typeface="Cambria Math" panose="02040503050406030204" pitchFamily="18" charset="0"/>
                        </a:rPr>
                        <m:t>∙</m:t>
                      </m:r>
                      <m:r>
                        <a:rPr lang="en-US" i="1">
                          <a:latin typeface="Cambria Math" panose="02040503050406030204" pitchFamily="18" charset="0"/>
                        </a:rPr>
                        <m:t>𝐴𝑃</m:t>
                      </m:r>
                    </m:oMath>
                  </m:oMathPara>
                </a14:m>
                <a:endParaRPr lang="en-US" dirty="0"/>
              </a:p>
            </p:txBody>
          </p:sp>
        </mc:Choice>
        <mc:Fallback xmlns="">
          <p:sp>
            <p:nvSpPr>
              <p:cNvPr id="22" name="Rectangle 21">
                <a:extLst>
                  <a:ext uri="{FF2B5EF4-FFF2-40B4-BE49-F238E27FC236}">
                    <a16:creationId xmlns:a16="http://schemas.microsoft.com/office/drawing/2014/main" id="{2FA2D00F-98A5-4E16-94C8-96723F98DEB7}"/>
                  </a:ext>
                </a:extLst>
              </p:cNvPr>
              <p:cNvSpPr>
                <a:spLocks noRot="1" noChangeAspect="1" noMove="1" noResize="1" noEditPoints="1" noAdjustHandles="1" noChangeArrowheads="1" noChangeShapeType="1" noTextEdit="1"/>
              </p:cNvSpPr>
              <p:nvPr/>
            </p:nvSpPr>
            <p:spPr>
              <a:xfrm>
                <a:off x="614229" y="5153139"/>
                <a:ext cx="1581780" cy="393121"/>
              </a:xfrm>
              <a:prstGeom prst="rect">
                <a:avLst/>
              </a:prstGeom>
              <a:blipFill>
                <a:blip r:embed="rId4"/>
                <a:stretch>
                  <a:fillRect t="-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E76DBA42-3BA6-4C56-91D8-DAD2DAEC6C43}"/>
                  </a:ext>
                </a:extLst>
              </p:cNvPr>
              <p:cNvSpPr/>
              <p:nvPr/>
            </p:nvSpPr>
            <p:spPr>
              <a:xfrm>
                <a:off x="614229" y="5509523"/>
                <a:ext cx="1587101" cy="3931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0">
                                  <a:latin typeface="Cambria Math" panose="02040503050406030204" pitchFamily="18" charset="0"/>
                                </a:rPr>
                                <m:t>2</m:t>
                              </m:r>
                            </m:sub>
                          </m:sSub>
                        </m:sub>
                      </m:sSub>
                      <m:r>
                        <a:rPr lang="en-US" i="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𝜔</m:t>
                          </m:r>
                        </m:e>
                        <m:sub>
                          <m:r>
                            <a:rPr lang="ro-RO" b="0" i="1" smtClean="0">
                              <a:latin typeface="Cambria Math" panose="02040503050406030204" pitchFamily="18" charset="0"/>
                            </a:rPr>
                            <m:t>2</m:t>
                          </m:r>
                        </m:sub>
                      </m:sSub>
                      <m:r>
                        <a:rPr lang="en-US"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rPr>
                        <m:t>𝐶</m:t>
                      </m:r>
                      <m:r>
                        <a:rPr lang="en-US" i="1">
                          <a:latin typeface="Cambria Math" panose="02040503050406030204" pitchFamily="18" charset="0"/>
                        </a:rPr>
                        <m:t>𝑃</m:t>
                      </m:r>
                    </m:oMath>
                  </m:oMathPara>
                </a14:m>
                <a:endParaRPr lang="en-US" dirty="0"/>
              </a:p>
            </p:txBody>
          </p:sp>
        </mc:Choice>
        <mc:Fallback xmlns="">
          <p:sp>
            <p:nvSpPr>
              <p:cNvPr id="23" name="Rectangle 22">
                <a:extLst>
                  <a:ext uri="{FF2B5EF4-FFF2-40B4-BE49-F238E27FC236}">
                    <a16:creationId xmlns:a16="http://schemas.microsoft.com/office/drawing/2014/main" id="{E76DBA42-3BA6-4C56-91D8-DAD2DAEC6C43}"/>
                  </a:ext>
                </a:extLst>
              </p:cNvPr>
              <p:cNvSpPr>
                <a:spLocks noRot="1" noChangeAspect="1" noMove="1" noResize="1" noEditPoints="1" noAdjustHandles="1" noChangeArrowheads="1" noChangeShapeType="1" noTextEdit="1"/>
              </p:cNvSpPr>
              <p:nvPr/>
            </p:nvSpPr>
            <p:spPr>
              <a:xfrm>
                <a:off x="614229" y="5509523"/>
                <a:ext cx="1587101" cy="393121"/>
              </a:xfrm>
              <a:prstGeom prst="rect">
                <a:avLst/>
              </a:prstGeom>
              <a:blipFill>
                <a:blip r:embed="rId5"/>
                <a:stretch>
                  <a:fillRect t="-20313"/>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52871F7B-EA83-4437-ABFD-E561FEC5D90B}"/>
              </a:ext>
            </a:extLst>
          </p:cNvPr>
          <p:cNvCxnSpPr/>
          <p:nvPr/>
        </p:nvCxnSpPr>
        <p:spPr>
          <a:xfrm>
            <a:off x="4026189" y="4760018"/>
            <a:ext cx="0" cy="1142626"/>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60BD790-C989-4272-BE1F-19EDE1587CD6}"/>
              </a:ext>
            </a:extLst>
          </p:cNvPr>
          <p:cNvPicPr>
            <a:picLocks noChangeAspect="1"/>
          </p:cNvPicPr>
          <p:nvPr/>
        </p:nvPicPr>
        <p:blipFill>
          <a:blip r:embed="rId6"/>
          <a:stretch>
            <a:fillRect/>
          </a:stretch>
        </p:blipFill>
        <p:spPr>
          <a:xfrm>
            <a:off x="5969117" y="730668"/>
            <a:ext cx="5621019" cy="4030330"/>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254CC8C-BF2F-46BD-A22E-F799213312D3}"/>
                  </a:ext>
                </a:extLst>
              </p:cNvPr>
              <p:cNvSpPr/>
              <p:nvPr/>
            </p:nvSpPr>
            <p:spPr>
              <a:xfrm>
                <a:off x="4822280" y="5048018"/>
                <a:ext cx="1734642" cy="658065"/>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𝐴𝑃</m:t>
                          </m:r>
                          <m:r>
                            <m:rPr>
                              <m:nor/>
                            </m:rPr>
                            <a:rPr lang="en-US" dirty="0"/>
                            <m:t> </m:t>
                          </m:r>
                        </m:num>
                        <m:den>
                          <m:r>
                            <a:rPr lang="ro-RO" b="0" i="1" smtClean="0">
                              <a:latin typeface="Cambria Math" panose="02040503050406030204" pitchFamily="18" charset="0"/>
                            </a:rPr>
                            <m:t>𝐶𝑃</m:t>
                          </m:r>
                        </m:den>
                      </m:f>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2</m:t>
                              </m:r>
                            </m:sub>
                          </m:sSub>
                        </m:num>
                        <m:den>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1</m:t>
                              </m:r>
                            </m:sub>
                          </m:sSub>
                        </m:den>
                      </m:f>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𝑖</m:t>
                          </m:r>
                        </m:e>
                        <m:sub>
                          <m:r>
                            <a:rPr lang="ro-RO" b="0" i="1" smtClean="0">
                              <a:latin typeface="Cambria Math" panose="02040503050406030204" pitchFamily="18" charset="0"/>
                            </a:rPr>
                            <m:t>21</m:t>
                          </m:r>
                        </m:sub>
                      </m:sSub>
                    </m:oMath>
                  </m:oMathPara>
                </a14:m>
                <a:endParaRPr lang="en-US" dirty="0"/>
              </a:p>
            </p:txBody>
          </p:sp>
        </mc:Choice>
        <mc:Fallback xmlns="">
          <p:sp>
            <p:nvSpPr>
              <p:cNvPr id="8" name="Rectangle 7">
                <a:extLst>
                  <a:ext uri="{FF2B5EF4-FFF2-40B4-BE49-F238E27FC236}">
                    <a16:creationId xmlns:a16="http://schemas.microsoft.com/office/drawing/2014/main" id="{3254CC8C-BF2F-46BD-A22E-F799213312D3}"/>
                  </a:ext>
                </a:extLst>
              </p:cNvPr>
              <p:cNvSpPr>
                <a:spLocks noRot="1" noChangeAspect="1" noMove="1" noResize="1" noEditPoints="1" noAdjustHandles="1" noChangeArrowheads="1" noChangeShapeType="1" noTextEdit="1"/>
              </p:cNvSpPr>
              <p:nvPr/>
            </p:nvSpPr>
            <p:spPr>
              <a:xfrm>
                <a:off x="4822280" y="5048018"/>
                <a:ext cx="1734642" cy="658065"/>
              </a:xfrm>
              <a:prstGeom prst="rect">
                <a:avLst/>
              </a:prstGeom>
              <a:blipFill>
                <a:blip r:embed="rId7"/>
                <a:stretch>
                  <a:fillRect/>
                </a:stretch>
              </a:blipFill>
              <a:ln>
                <a:noFill/>
              </a:ln>
            </p:spPr>
            <p:txBody>
              <a:bodyPr/>
              <a:lstStyle/>
              <a:p>
                <a:r>
                  <a:rPr lang="en-US">
                    <a:noFill/>
                  </a:rPr>
                  <a:t> </a:t>
                </a:r>
              </a:p>
            </p:txBody>
          </p:sp>
        </mc:Fallback>
      </mc:AlternateContent>
      <p:sp>
        <p:nvSpPr>
          <p:cNvPr id="25" name="Arrow: Right 24">
            <a:extLst>
              <a:ext uri="{FF2B5EF4-FFF2-40B4-BE49-F238E27FC236}">
                <a16:creationId xmlns:a16="http://schemas.microsoft.com/office/drawing/2014/main" id="{7552336B-184A-4081-8036-C7BCEE222AAC}"/>
              </a:ext>
            </a:extLst>
          </p:cNvPr>
          <p:cNvSpPr/>
          <p:nvPr/>
        </p:nvSpPr>
        <p:spPr>
          <a:xfrm>
            <a:off x="4270520" y="5235264"/>
            <a:ext cx="373047" cy="28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E0B8CDF-C5BD-4322-9824-0CB71ABF3F23}"/>
                  </a:ext>
                </a:extLst>
              </p:cNvPr>
              <p:cNvSpPr txBox="1"/>
              <p:nvPr/>
            </p:nvSpPr>
            <p:spPr>
              <a:xfrm>
                <a:off x="4789578" y="6001694"/>
                <a:ext cx="162454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 </m:t>
                      </m:r>
                      <m:r>
                        <a:rPr lang="ro-RO" b="0" i="1" smtClean="0">
                          <a:latin typeface="Cambria Math" panose="02040503050406030204" pitchFamily="18" charset="0"/>
                          <a:ea typeface="Cambria Math" panose="02040503050406030204" pitchFamily="18" charset="0"/>
                        </a:rPr>
                        <m:t>𝐴𝐶𝑉</m:t>
                      </m:r>
                      <m:r>
                        <a:rPr lang="ro-RO" b="0" i="1" smtClean="0">
                          <a:latin typeface="Cambria Math" panose="02040503050406030204" pitchFamily="18" charset="0"/>
                          <a:ea typeface="Cambria Math" panose="02040503050406030204" pitchFamily="18" charset="0"/>
                        </a:rPr>
                        <m:t> ~ ∆ </m:t>
                      </m:r>
                      <m:r>
                        <a:rPr lang="ro-RO" b="0" i="1" smtClean="0">
                          <a:latin typeface="Cambria Math" panose="02040503050406030204" pitchFamily="18" charset="0"/>
                          <a:ea typeface="Cambria Math" panose="02040503050406030204" pitchFamily="18" charset="0"/>
                        </a:rPr>
                        <m:t>𝑃𝐶𝐵</m:t>
                      </m:r>
                      <m:r>
                        <a:rPr lang="ro-RO" b="0" i="1" smtClean="0">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9" name="TextBox 8">
                <a:extLst>
                  <a:ext uri="{FF2B5EF4-FFF2-40B4-BE49-F238E27FC236}">
                    <a16:creationId xmlns:a16="http://schemas.microsoft.com/office/drawing/2014/main" id="{FE0B8CDF-C5BD-4322-9824-0CB71ABF3F23}"/>
                  </a:ext>
                </a:extLst>
              </p:cNvPr>
              <p:cNvSpPr txBox="1">
                <a:spLocks noRot="1" noChangeAspect="1" noMove="1" noResize="1" noEditPoints="1" noAdjustHandles="1" noChangeArrowheads="1" noChangeShapeType="1" noTextEdit="1"/>
              </p:cNvSpPr>
              <p:nvPr/>
            </p:nvSpPr>
            <p:spPr>
              <a:xfrm>
                <a:off x="4789578" y="6001694"/>
                <a:ext cx="1624547" cy="276999"/>
              </a:xfrm>
              <a:prstGeom prst="rect">
                <a:avLst/>
              </a:prstGeom>
              <a:blipFill>
                <a:blip r:embed="rId8"/>
                <a:stretch>
                  <a:fillRect l="-3008"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6422661-00A9-41A7-8CB9-0564F18CE866}"/>
                  </a:ext>
                </a:extLst>
              </p:cNvPr>
              <p:cNvSpPr txBox="1"/>
              <p:nvPr/>
            </p:nvSpPr>
            <p:spPr>
              <a:xfrm>
                <a:off x="7701703" y="5502742"/>
                <a:ext cx="1900136" cy="520142"/>
              </a:xfrm>
              <a:prstGeom prst="rect">
                <a:avLst/>
              </a:prstGeom>
              <a:noFill/>
              <a:ln w="12700">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𝐵𝑉</m:t>
                      </m:r>
                      <m:r>
                        <a:rPr lang="ro-RO" b="0" i="1" smtClean="0">
                          <a:latin typeface="Cambria Math" panose="02040503050406030204" pitchFamily="18" charset="0"/>
                        </a:rPr>
                        <m:t>=</m:t>
                      </m:r>
                      <m:f>
                        <m:fPr>
                          <m:ctrlPr>
                            <a:rPr lang="ro-RO" i="1">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rPr>
                                <m:t>1</m:t>
                              </m:r>
                            </m:sub>
                          </m:sSub>
                        </m:num>
                        <m:den>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2</m:t>
                              </m:r>
                            </m:sub>
                          </m:sSub>
                        </m:den>
                      </m:f>
                      <m:r>
                        <a:rPr lang="ro-RO" b="0" i="1" smtClean="0">
                          <a:latin typeface="Cambria Math" panose="02040503050406030204" pitchFamily="18" charset="0"/>
                        </a:rPr>
                        <m:t>𝐶𝐵</m:t>
                      </m:r>
                      <m:r>
                        <a:rPr lang="ro-RO"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num>
                        <m:den>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b="0" i="1" smtClean="0">
                                  <a:latin typeface="Cambria Math" panose="02040503050406030204" pitchFamily="18" charset="0"/>
                                  <a:ea typeface="Cambria Math" panose="02040503050406030204" pitchFamily="18" charset="0"/>
                                </a:rPr>
                                <m:t>1</m:t>
                              </m:r>
                            </m:sub>
                          </m:sSub>
                        </m:den>
                      </m:f>
                    </m:oMath>
                  </m:oMathPara>
                </a14:m>
                <a:endParaRPr lang="en-US" dirty="0"/>
              </a:p>
            </p:txBody>
          </p:sp>
        </mc:Choice>
        <mc:Fallback xmlns="">
          <p:sp>
            <p:nvSpPr>
              <p:cNvPr id="11" name="TextBox 10">
                <a:extLst>
                  <a:ext uri="{FF2B5EF4-FFF2-40B4-BE49-F238E27FC236}">
                    <a16:creationId xmlns:a16="http://schemas.microsoft.com/office/drawing/2014/main" id="{D6422661-00A9-41A7-8CB9-0564F18CE866}"/>
                  </a:ext>
                </a:extLst>
              </p:cNvPr>
              <p:cNvSpPr txBox="1">
                <a:spLocks noRot="1" noChangeAspect="1" noMove="1" noResize="1" noEditPoints="1" noAdjustHandles="1" noChangeArrowheads="1" noChangeShapeType="1" noTextEdit="1"/>
              </p:cNvSpPr>
              <p:nvPr/>
            </p:nvSpPr>
            <p:spPr>
              <a:xfrm>
                <a:off x="7701703" y="5502742"/>
                <a:ext cx="1900136" cy="520142"/>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cxnSp>
        <p:nvCxnSpPr>
          <p:cNvPr id="26" name="Straight Connector 25">
            <a:extLst>
              <a:ext uri="{FF2B5EF4-FFF2-40B4-BE49-F238E27FC236}">
                <a16:creationId xmlns:a16="http://schemas.microsoft.com/office/drawing/2014/main" id="{D225C83D-AF38-4A45-BE29-2CC66D57C910}"/>
              </a:ext>
            </a:extLst>
          </p:cNvPr>
          <p:cNvCxnSpPr/>
          <p:nvPr/>
        </p:nvCxnSpPr>
        <p:spPr>
          <a:xfrm>
            <a:off x="6738909" y="5134770"/>
            <a:ext cx="0" cy="114262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Arrow: Right 26">
            <a:extLst>
              <a:ext uri="{FF2B5EF4-FFF2-40B4-BE49-F238E27FC236}">
                <a16:creationId xmlns:a16="http://schemas.microsoft.com/office/drawing/2014/main" id="{4B5CCE74-DE31-41FC-BFCA-EC0BC73E46CA}"/>
              </a:ext>
            </a:extLst>
          </p:cNvPr>
          <p:cNvSpPr/>
          <p:nvPr/>
        </p:nvSpPr>
        <p:spPr>
          <a:xfrm>
            <a:off x="7033783" y="5621028"/>
            <a:ext cx="373047" cy="28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E4E4858-DD2B-4077-BB96-2D599183002C}"/>
              </a:ext>
            </a:extLst>
          </p:cNvPr>
          <p:cNvSpPr/>
          <p:nvPr/>
        </p:nvSpPr>
        <p:spPr>
          <a:xfrm>
            <a:off x="782673" y="287294"/>
            <a:ext cx="9245673" cy="461665"/>
          </a:xfrm>
          <a:prstGeom prst="rect">
            <a:avLst/>
          </a:prstGeom>
        </p:spPr>
        <p:txBody>
          <a:bodyPr wrap="none">
            <a:spAutoFit/>
          </a:bodyPr>
          <a:lstStyle/>
          <a:p>
            <a:r>
              <a:rPr lang="ro-RO" sz="2400" dirty="0">
                <a:ea typeface="Calibri" panose="020F0502020204030204" pitchFamily="34" charset="0"/>
              </a:rPr>
              <a:t>1.4.4 Determinarea razei cercului de bază pentru cama cu tachet oscilant</a:t>
            </a:r>
            <a:endParaRPr lang="en-US" sz="2400" dirty="0"/>
          </a:p>
        </p:txBody>
      </p:sp>
      <p:sp>
        <p:nvSpPr>
          <p:cNvPr id="18" name="Action Button: Go Home 17">
            <a:hlinkClick r:id="rId10" action="ppaction://hlinksldjump" highlightClick="1"/>
            <a:extLst>
              <a:ext uri="{FF2B5EF4-FFF2-40B4-BE49-F238E27FC236}">
                <a16:creationId xmlns:a16="http://schemas.microsoft.com/office/drawing/2014/main" id="{78B5D324-F31E-4DCE-B7FC-D80FAE282CF3}"/>
              </a:ext>
            </a:extLst>
          </p:cNvPr>
          <p:cNvSpPr/>
          <p:nvPr/>
        </p:nvSpPr>
        <p:spPr>
          <a:xfrm>
            <a:off x="11065353" y="321576"/>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075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22" grpId="0"/>
      <p:bldP spid="23" grpId="0"/>
      <p:bldP spid="8" grpId="0"/>
      <p:bldP spid="25" grpId="0" animBg="1"/>
      <p:bldP spid="9" grpId="0"/>
      <p:bldP spid="11" grpId="0" animBg="1"/>
      <p:bldP spid="2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9AC9261-96E7-45BF-858F-F158ABE35E97}"/>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60BD790-C989-4272-BE1F-19EDE1587CD6}"/>
              </a:ext>
            </a:extLst>
          </p:cNvPr>
          <p:cNvPicPr>
            <a:picLocks noChangeAspect="1"/>
          </p:cNvPicPr>
          <p:nvPr/>
        </p:nvPicPr>
        <p:blipFill>
          <a:blip r:embed="rId2"/>
          <a:stretch>
            <a:fillRect/>
          </a:stretch>
        </p:blipFill>
        <p:spPr>
          <a:xfrm>
            <a:off x="6327307" y="1030459"/>
            <a:ext cx="5621019" cy="4030330"/>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589EBB2-75DC-4926-83C6-CF319F19E512}"/>
                  </a:ext>
                </a:extLst>
              </p:cNvPr>
              <p:cNvSpPr/>
              <p:nvPr/>
            </p:nvSpPr>
            <p:spPr>
              <a:xfrm>
                <a:off x="716349" y="1254244"/>
                <a:ext cx="2127570"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 </m:t>
                    </m:r>
                    <m:r>
                      <a:rPr lang="ro-RO" i="1">
                        <a:latin typeface="Cambria Math" panose="02040503050406030204" pitchFamily="18" charset="0"/>
                        <a:ea typeface="Cambria Math" panose="02040503050406030204" pitchFamily="18" charset="0"/>
                      </a:rPr>
                      <m:t>𝐴𝐸𝑉</m:t>
                    </m:r>
                    <m:r>
                      <a:rPr lang="ro-RO" i="1">
                        <a:latin typeface="Cambria Math" panose="02040503050406030204" pitchFamily="18" charset="0"/>
                        <a:ea typeface="Cambria Math" panose="02040503050406030204" pitchFamily="18" charset="0"/>
                      </a:rPr>
                      <m:t> </m:t>
                    </m:r>
                  </m:oMath>
                </a14:m>
                <a:r>
                  <a:rPr lang="ro-RO" dirty="0"/>
                  <a:t>- dreptunghic</a:t>
                </a:r>
                <a:endParaRPr lang="en-US" dirty="0"/>
              </a:p>
            </p:txBody>
          </p:sp>
        </mc:Choice>
        <mc:Fallback xmlns="">
          <p:sp>
            <p:nvSpPr>
              <p:cNvPr id="2" name="Rectangle 1">
                <a:extLst>
                  <a:ext uri="{FF2B5EF4-FFF2-40B4-BE49-F238E27FC236}">
                    <a16:creationId xmlns:a16="http://schemas.microsoft.com/office/drawing/2014/main" id="{A589EBB2-75DC-4926-83C6-CF319F19E512}"/>
                  </a:ext>
                </a:extLst>
              </p:cNvPr>
              <p:cNvSpPr>
                <a:spLocks noRot="1" noChangeAspect="1" noMove="1" noResize="1" noEditPoints="1" noAdjustHandles="1" noChangeArrowheads="1" noChangeShapeType="1" noTextEdit="1"/>
              </p:cNvSpPr>
              <p:nvPr/>
            </p:nvSpPr>
            <p:spPr>
              <a:xfrm>
                <a:off x="716349" y="1254244"/>
                <a:ext cx="2127570" cy="369332"/>
              </a:xfrm>
              <a:prstGeom prst="rect">
                <a:avLst/>
              </a:prstGeom>
              <a:blipFill>
                <a:blip r:embed="rId3"/>
                <a:stretch>
                  <a:fillRect t="-10000" r="-229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4E005FF-4CC4-4468-B959-45638B4CAAD9}"/>
                  </a:ext>
                </a:extLst>
              </p:cNvPr>
              <p:cNvSpPr txBox="1"/>
              <p:nvPr/>
            </p:nvSpPr>
            <p:spPr>
              <a:xfrm>
                <a:off x="716349" y="1978352"/>
                <a:ext cx="3206519" cy="8046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ro-RO" b="0" i="1" smtClean="0">
                              <a:latin typeface="Cambria Math" panose="02040503050406030204" pitchFamily="18" charset="0"/>
                            </a:rPr>
                          </m:ctrlPr>
                        </m:funcPr>
                        <m:fName>
                          <m:r>
                            <m:rPr>
                              <m:sty m:val="p"/>
                            </m:rPr>
                            <a:rPr lang="ro-RO" b="0" i="0" smtClean="0">
                              <a:latin typeface="Cambria Math" panose="02040503050406030204" pitchFamily="18" charset="0"/>
                            </a:rPr>
                            <m:t>t</m:t>
                          </m:r>
                          <m:r>
                            <a:rPr lang="ro-RO" b="0" i="1" smtClean="0">
                              <a:latin typeface="Cambria Math" panose="02040503050406030204" pitchFamily="18" charset="0"/>
                            </a:rPr>
                            <m:t>𝑔</m:t>
                          </m:r>
                        </m:fName>
                        <m:e>
                          <m:r>
                            <a:rPr lang="ro-RO" b="0" i="1" smtClean="0">
                              <a:latin typeface="Cambria Math" panose="02040503050406030204" pitchFamily="18" charset="0"/>
                              <a:ea typeface="Cambria Math" panose="02040503050406030204" pitchFamily="18" charset="0"/>
                            </a:rPr>
                            <m:t>𝜏</m:t>
                          </m:r>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𝐴𝐸</m:t>
                              </m:r>
                            </m:num>
                            <m:den>
                              <m:r>
                                <a:rPr lang="ro-RO" b="0" i="1" smtClean="0">
                                  <a:latin typeface="Cambria Math" panose="02040503050406030204" pitchFamily="18" charset="0"/>
                                  <a:ea typeface="Cambria Math" panose="02040503050406030204" pitchFamily="18" charset="0"/>
                                </a:rPr>
                                <m:t>𝐸𝑉</m:t>
                              </m:r>
                            </m:den>
                          </m:f>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ea typeface="Cambria Math" panose="02040503050406030204" pitchFamily="18" charset="0"/>
                                </a:rPr>
                              </m:ctrlPr>
                            </m:fPr>
                            <m:num>
                              <m:r>
                                <a:rPr lang="ro-RO" b="0" i="1" smtClean="0">
                                  <a:latin typeface="Cambria Math" panose="02040503050406030204" pitchFamily="18" charset="0"/>
                                  <a:ea typeface="Cambria Math" panose="02040503050406030204" pitchFamily="18" charset="0"/>
                                </a:rPr>
                                <m:t>𝐴𝐶</m:t>
                              </m:r>
                              <m:r>
                                <a:rPr lang="ro-RO" b="0" i="1" smtClean="0">
                                  <a:latin typeface="Cambria Math" panose="02040503050406030204" pitchFamily="18" charset="0"/>
                                  <a:ea typeface="Cambria Math" panose="02040503050406030204" pitchFamily="18" charset="0"/>
                                </a:rPr>
                                <m:t>∙</m:t>
                              </m:r>
                              <m:func>
                                <m:funcPr>
                                  <m:ctrlPr>
                                    <a:rPr lang="ro-RO" b="0" i="1" smtClean="0">
                                      <a:latin typeface="Cambria Math" panose="02040503050406030204" pitchFamily="18" charset="0"/>
                                      <a:ea typeface="Cambria Math" panose="02040503050406030204" pitchFamily="18" charset="0"/>
                                    </a:rPr>
                                  </m:ctrlPr>
                                </m:funcPr>
                                <m:fName>
                                  <m:r>
                                    <m:rPr>
                                      <m:sty m:val="p"/>
                                    </m:rPr>
                                    <a:rPr lang="ro-RO" b="0" i="0" smtClean="0">
                                      <a:latin typeface="Cambria Math" panose="02040503050406030204" pitchFamily="18" charset="0"/>
                                      <a:ea typeface="Cambria Math" panose="02040503050406030204" pitchFamily="18" charset="0"/>
                                    </a:rPr>
                                    <m:t>sin</m:t>
                                  </m:r>
                                </m:fName>
                                <m:e>
                                  <m:r>
                                    <a:rPr lang="ro-RO" b="0" i="1" smtClean="0">
                                      <a:latin typeface="Cambria Math" panose="02040503050406030204" pitchFamily="18" charset="0"/>
                                      <a:ea typeface="Cambria Math" panose="02040503050406030204" pitchFamily="18" charset="0"/>
                                    </a:rPr>
                                    <m:t>(</m:t>
                                  </m:r>
                                  <m:sSub>
                                    <m:sSubPr>
                                      <m:ctrlPr>
                                        <a:rPr lang="ro-RO" b="0"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𝛽</m:t>
                                      </m:r>
                                    </m:e>
                                    <m:sub>
                                      <m:r>
                                        <a:rPr lang="ro-RO" b="0" i="1" smtClean="0">
                                          <a:latin typeface="Cambria Math" panose="02040503050406030204" pitchFamily="18" charset="0"/>
                                          <a:ea typeface="Cambria Math" panose="02040503050406030204" pitchFamily="18" charset="0"/>
                                        </a:rPr>
                                        <m:t>0</m:t>
                                      </m:r>
                                    </m:sub>
                                  </m:sSub>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𝛽</m:t>
                                  </m:r>
                                  <m:r>
                                    <a:rPr lang="ro-RO" b="0" i="1" smtClean="0">
                                      <a:latin typeface="Cambria Math" panose="02040503050406030204" pitchFamily="18" charset="0"/>
                                      <a:ea typeface="Cambria Math" panose="02040503050406030204" pitchFamily="18" charset="0"/>
                                    </a:rPr>
                                    <m:t>)</m:t>
                                  </m:r>
                                </m:e>
                              </m:func>
                            </m:num>
                            <m:den>
                              <m:r>
                                <a:rPr lang="ro-RO" b="0" i="1" smtClean="0">
                                  <a:latin typeface="Cambria Math" panose="02040503050406030204" pitchFamily="18" charset="0"/>
                                  <a:ea typeface="Cambria Math" panose="02040503050406030204" pitchFamily="18" charset="0"/>
                                </a:rPr>
                                <m:t>𝐵𝑉</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𝐵𝐸</m:t>
                              </m:r>
                            </m:den>
                          </m:f>
                        </m:e>
                      </m:func>
                      <m:r>
                        <a:rPr lang="ro-RO" b="0" i="1" smtClean="0">
                          <a:latin typeface="Cambria Math" panose="02040503050406030204" pitchFamily="18" charset="0"/>
                        </a:rPr>
                        <m:t>=</m:t>
                      </m:r>
                    </m:oMath>
                  </m:oMathPara>
                </a14:m>
                <a:endParaRPr lang="ro-RO" b="0" dirty="0"/>
              </a:p>
              <a:p>
                <a:endParaRPr lang="en-US" dirty="0"/>
              </a:p>
            </p:txBody>
          </p:sp>
        </mc:Choice>
        <mc:Fallback xmlns="">
          <p:sp>
            <p:nvSpPr>
              <p:cNvPr id="3" name="TextBox 2">
                <a:extLst>
                  <a:ext uri="{FF2B5EF4-FFF2-40B4-BE49-F238E27FC236}">
                    <a16:creationId xmlns:a16="http://schemas.microsoft.com/office/drawing/2014/main" id="{F4E005FF-4CC4-4468-B959-45638B4CAAD9}"/>
                  </a:ext>
                </a:extLst>
              </p:cNvPr>
              <p:cNvSpPr txBox="1">
                <a:spLocks noRot="1" noChangeAspect="1" noMove="1" noResize="1" noEditPoints="1" noAdjustHandles="1" noChangeArrowheads="1" noChangeShapeType="1" noTextEdit="1"/>
              </p:cNvSpPr>
              <p:nvPr/>
            </p:nvSpPr>
            <p:spPr>
              <a:xfrm>
                <a:off x="716349" y="1978352"/>
                <a:ext cx="3206519" cy="80464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3104471-A768-4E38-B9F6-2D4EA586C3EE}"/>
                  </a:ext>
                </a:extLst>
              </p:cNvPr>
              <p:cNvSpPr/>
              <p:nvPr/>
            </p:nvSpPr>
            <p:spPr>
              <a:xfrm>
                <a:off x="3841588" y="1939495"/>
                <a:ext cx="3146694" cy="8435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ro-RO" i="1">
                              <a:latin typeface="Cambria Math" panose="02040503050406030204" pitchFamily="18" charset="0"/>
                              <a:ea typeface="Cambria Math" panose="02040503050406030204" pitchFamily="18" charset="0"/>
                            </a:rPr>
                          </m:ctrlPr>
                        </m:fPr>
                        <m:num>
                          <m:r>
                            <a:rPr lang="ro-RO" i="1">
                              <a:latin typeface="Cambria Math" panose="02040503050406030204" pitchFamily="18" charset="0"/>
                              <a:ea typeface="Cambria Math" panose="02040503050406030204" pitchFamily="18" charset="0"/>
                            </a:rPr>
                            <m:t>𝐴𝐶</m:t>
                          </m:r>
                          <m:r>
                            <a:rPr lang="ro-RO" i="1">
                              <a:latin typeface="Cambria Math" panose="02040503050406030204" pitchFamily="18" charset="0"/>
                              <a:ea typeface="Cambria Math" panose="02040503050406030204" pitchFamily="18" charset="0"/>
                            </a:rPr>
                            <m:t>∙</m:t>
                          </m:r>
                          <m:func>
                            <m:funcPr>
                              <m:ctrlPr>
                                <a:rPr lang="ro-RO" i="1">
                                  <a:latin typeface="Cambria Math" panose="02040503050406030204" pitchFamily="18" charset="0"/>
                                  <a:ea typeface="Cambria Math" panose="02040503050406030204" pitchFamily="18" charset="0"/>
                                </a:rPr>
                              </m:ctrlPr>
                            </m:funcPr>
                            <m:fName>
                              <m:r>
                                <m:rPr>
                                  <m:sty m:val="p"/>
                                </m:rPr>
                                <a:rPr lang="ro-RO">
                                  <a:latin typeface="Cambria Math" panose="02040503050406030204" pitchFamily="18" charset="0"/>
                                  <a:ea typeface="Cambria Math" panose="02040503050406030204" pitchFamily="18" charset="0"/>
                                </a:rPr>
                                <m:t>sin</m:t>
                              </m:r>
                            </m:fName>
                            <m:e>
                              <m:r>
                                <a:rPr lang="ro-RO" i="1">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𝛽</m:t>
                                  </m:r>
                                </m:e>
                                <m:sub>
                                  <m:r>
                                    <a:rPr lang="ro-RO" i="1">
                                      <a:latin typeface="Cambria Math" panose="02040503050406030204" pitchFamily="18" charset="0"/>
                                      <a:ea typeface="Cambria Math" panose="02040503050406030204" pitchFamily="18" charset="0"/>
                                    </a:rPr>
                                    <m:t>0</m:t>
                                  </m:r>
                                </m:sub>
                              </m:sSub>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𝛽</m:t>
                              </m:r>
                              <m:r>
                                <a:rPr lang="ro-RO" i="1">
                                  <a:latin typeface="Cambria Math" panose="02040503050406030204" pitchFamily="18" charset="0"/>
                                  <a:ea typeface="Cambria Math" panose="02040503050406030204" pitchFamily="18" charset="0"/>
                                </a:rPr>
                                <m:t>)</m:t>
                              </m:r>
                            </m:e>
                          </m:func>
                        </m:num>
                        <m:den>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num>
                            <m:den>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i="1">
                                      <a:latin typeface="Cambria Math" panose="02040503050406030204" pitchFamily="18" charset="0"/>
                                      <a:ea typeface="Cambria Math" panose="02040503050406030204" pitchFamily="18" charset="0"/>
                                    </a:rPr>
                                    <m:t>1</m:t>
                                  </m:r>
                                </m:sub>
                              </m:sSub>
                            </m:den>
                          </m:f>
                          <m:r>
                            <a:rPr lang="ro-RO" b="0" i="1" smtClean="0">
                              <a:latin typeface="Cambria Math" panose="02040503050406030204" pitchFamily="18" charset="0"/>
                              <a:ea typeface="Cambria Math" panose="02040503050406030204" pitchFamily="18" charset="0"/>
                            </a:rPr>
                            <m:t>−</m:t>
                          </m:r>
                          <m:d>
                            <m:dPr>
                              <m:begChr m:val="["/>
                              <m:endChr m:val="]"/>
                              <m:ctrlPr>
                                <a:rPr lang="ro-RO" b="0" i="1" smtClean="0">
                                  <a:latin typeface="Cambria Math" panose="02040503050406030204" pitchFamily="18" charset="0"/>
                                  <a:ea typeface="Cambria Math" panose="02040503050406030204" pitchFamily="18" charset="0"/>
                                </a:rPr>
                              </m:ctrlPr>
                            </m:dPr>
                            <m:e>
                              <m:r>
                                <a:rPr lang="ro-RO" b="0" i="1" smtClean="0">
                                  <a:latin typeface="Cambria Math" panose="02040503050406030204" pitchFamily="18" charset="0"/>
                                  <a:ea typeface="Cambria Math" panose="02040503050406030204" pitchFamily="18" charset="0"/>
                                </a:rPr>
                                <m:t>𝐶𝐵</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𝐴𝐶</m:t>
                              </m:r>
                              <m:r>
                                <a:rPr lang="ro-RO" b="0" i="1" smtClean="0">
                                  <a:latin typeface="Cambria Math" panose="02040503050406030204" pitchFamily="18" charset="0"/>
                                  <a:ea typeface="Cambria Math" panose="02040503050406030204" pitchFamily="18" charset="0"/>
                                </a:rPr>
                                <m:t>∙</m:t>
                              </m:r>
                              <m:func>
                                <m:funcPr>
                                  <m:ctrlPr>
                                    <a:rPr lang="ro-RO" b="0" i="1" smtClean="0">
                                      <a:latin typeface="Cambria Math" panose="02040503050406030204" pitchFamily="18" charset="0"/>
                                      <a:ea typeface="Cambria Math" panose="02040503050406030204" pitchFamily="18" charset="0"/>
                                    </a:rPr>
                                  </m:ctrlPr>
                                </m:funcPr>
                                <m:fName>
                                  <m:r>
                                    <m:rPr>
                                      <m:sty m:val="p"/>
                                    </m:rPr>
                                    <a:rPr lang="ro-RO" b="0" i="0" smtClean="0">
                                      <a:latin typeface="Cambria Math" panose="02040503050406030204" pitchFamily="18" charset="0"/>
                                      <a:ea typeface="Cambria Math" panose="02040503050406030204" pitchFamily="18" charset="0"/>
                                    </a:rPr>
                                    <m:t>cos</m:t>
                                  </m:r>
                                </m:fName>
                                <m:e>
                                  <m:r>
                                    <a:rPr lang="ro-RO"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𝛽</m:t>
                                      </m:r>
                                    </m:e>
                                    <m:sub>
                                      <m:r>
                                        <a:rPr lang="ro-RO" i="1">
                                          <a:latin typeface="Cambria Math" panose="02040503050406030204" pitchFamily="18" charset="0"/>
                                          <a:ea typeface="Cambria Math" panose="02040503050406030204" pitchFamily="18" charset="0"/>
                                        </a:rPr>
                                        <m:t>0</m:t>
                                      </m:r>
                                    </m:sub>
                                  </m:sSub>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𝛽</m:t>
                                  </m:r>
                                  <m:r>
                                    <a:rPr lang="ro-RO" b="0" i="1" smtClean="0">
                                      <a:latin typeface="Cambria Math" panose="02040503050406030204" pitchFamily="18" charset="0"/>
                                      <a:ea typeface="Cambria Math" panose="02040503050406030204" pitchFamily="18" charset="0"/>
                                    </a:rPr>
                                    <m:t>)</m:t>
                                  </m:r>
                                </m:e>
                              </m:func>
                            </m:e>
                          </m:d>
                        </m:den>
                      </m:f>
                    </m:oMath>
                  </m:oMathPara>
                </a14:m>
                <a:endParaRPr lang="en-US" dirty="0"/>
              </a:p>
            </p:txBody>
          </p:sp>
        </mc:Choice>
        <mc:Fallback xmlns="">
          <p:sp>
            <p:nvSpPr>
              <p:cNvPr id="5" name="Rectangle 4">
                <a:extLst>
                  <a:ext uri="{FF2B5EF4-FFF2-40B4-BE49-F238E27FC236}">
                    <a16:creationId xmlns:a16="http://schemas.microsoft.com/office/drawing/2014/main" id="{E3104471-A768-4E38-B9F6-2D4EA586C3EE}"/>
                  </a:ext>
                </a:extLst>
              </p:cNvPr>
              <p:cNvSpPr>
                <a:spLocks noRot="1" noChangeAspect="1" noMove="1" noResize="1" noEditPoints="1" noAdjustHandles="1" noChangeArrowheads="1" noChangeShapeType="1" noTextEdit="1"/>
              </p:cNvSpPr>
              <p:nvPr/>
            </p:nvSpPr>
            <p:spPr>
              <a:xfrm>
                <a:off x="3841588" y="1939495"/>
                <a:ext cx="3146694" cy="84350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CC05B6A-FC7E-4302-B176-7ABD154135A2}"/>
                  </a:ext>
                </a:extLst>
              </p:cNvPr>
              <p:cNvSpPr/>
              <p:nvPr/>
            </p:nvSpPr>
            <p:spPr>
              <a:xfrm>
                <a:off x="707883" y="3294678"/>
                <a:ext cx="3405932" cy="369332"/>
              </a:xfrm>
              <a:prstGeom prst="rect">
                <a:avLst/>
              </a:prstGeom>
            </p:spPr>
            <p:txBody>
              <a:bodyPr wrap="none">
                <a:spAutoFit/>
              </a:bodyPr>
              <a:lstStyle/>
              <a:p>
                <a:pPr algn="just"/>
                <a14:m>
                  <m:oMath xmlns:m="http://schemas.openxmlformats.org/officeDocument/2006/math">
                    <m:r>
                      <a:rPr lang="ro-RO" i="1">
                        <a:latin typeface="Cambria Math" panose="02040503050406030204" pitchFamily="18" charset="0"/>
                        <a:ea typeface="Cambria Math" panose="02040503050406030204" pitchFamily="18" charset="0"/>
                      </a:rPr>
                      <m:t>𝛽</m:t>
                    </m:r>
                  </m:oMath>
                </a14:m>
                <a:r>
                  <a:rPr lang="en-US" dirty="0"/>
                  <a:t> – </a:t>
                </a:r>
                <a:r>
                  <a:rPr lang="en-US" dirty="0" err="1"/>
                  <a:t>unghi</a:t>
                </a:r>
                <a:r>
                  <a:rPr lang="en-US" dirty="0"/>
                  <a:t> de </a:t>
                </a:r>
                <a:r>
                  <a:rPr lang="ro-RO" dirty="0"/>
                  <a:t>oscilație al tachetului</a:t>
                </a:r>
                <a:endParaRPr lang="en-US" dirty="0"/>
              </a:p>
            </p:txBody>
          </p:sp>
        </mc:Choice>
        <mc:Fallback xmlns="">
          <p:sp>
            <p:nvSpPr>
              <p:cNvPr id="9" name="Rectangle 8">
                <a:extLst>
                  <a:ext uri="{FF2B5EF4-FFF2-40B4-BE49-F238E27FC236}">
                    <a16:creationId xmlns:a16="http://schemas.microsoft.com/office/drawing/2014/main" id="{7CC05B6A-FC7E-4302-B176-7ABD154135A2}"/>
                  </a:ext>
                </a:extLst>
              </p:cNvPr>
              <p:cNvSpPr>
                <a:spLocks noRot="1" noChangeAspect="1" noMove="1" noResize="1" noEditPoints="1" noAdjustHandles="1" noChangeArrowheads="1" noChangeShapeType="1" noTextEdit="1"/>
              </p:cNvSpPr>
              <p:nvPr/>
            </p:nvSpPr>
            <p:spPr>
              <a:xfrm>
                <a:off x="707883" y="3294678"/>
                <a:ext cx="3405932" cy="369332"/>
              </a:xfrm>
              <a:prstGeom prst="rect">
                <a:avLst/>
              </a:prstGeom>
              <a:blipFill>
                <a:blip r:embed="rId6"/>
                <a:stretch>
                  <a:fillRect l="-537" t="-8197" r="-125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BA266F4-C03A-44DC-8864-EBB24C6B7AB8}"/>
                  </a:ext>
                </a:extLst>
              </p:cNvPr>
              <p:cNvSpPr/>
              <p:nvPr/>
            </p:nvSpPr>
            <p:spPr>
              <a:xfrm>
                <a:off x="742760" y="4545025"/>
                <a:ext cx="10272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 </m:t>
                      </m:r>
                      <m:r>
                        <a:rPr lang="ro-RO" i="1">
                          <a:latin typeface="Cambria Math" panose="02040503050406030204" pitchFamily="18" charset="0"/>
                          <a:ea typeface="Cambria Math" panose="02040503050406030204" pitchFamily="18" charset="0"/>
                        </a:rPr>
                        <m:t>𝐴</m:t>
                      </m:r>
                      <m:sSub>
                        <m:sSubPr>
                          <m:ctrlPr>
                            <a:rPr lang="ro-RO" i="1" smtClean="0">
                              <a:latin typeface="Cambria Math" panose="02040503050406030204" pitchFamily="18" charset="0"/>
                              <a:ea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𝐵</m:t>
                          </m:r>
                        </m:e>
                        <m:sub>
                          <m:r>
                            <a:rPr lang="ro-RO" b="0" i="1" smtClean="0">
                              <a:latin typeface="Cambria Math" panose="02040503050406030204" pitchFamily="18" charset="0"/>
                              <a:ea typeface="Cambria Math" panose="02040503050406030204" pitchFamily="18" charset="0"/>
                            </a:rPr>
                            <m:t>0</m:t>
                          </m:r>
                        </m:sub>
                      </m:sSub>
                      <m:r>
                        <a:rPr lang="ro-RO" b="0" i="1" smtClean="0">
                          <a:latin typeface="Cambria Math" panose="02040503050406030204" pitchFamily="18" charset="0"/>
                          <a:ea typeface="Cambria Math" panose="02040503050406030204" pitchFamily="18" charset="0"/>
                        </a:rPr>
                        <m:t>𝐶</m:t>
                      </m:r>
                      <m:r>
                        <a:rPr lang="ro-RO" i="1">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10" name="Rectangle 9">
                <a:extLst>
                  <a:ext uri="{FF2B5EF4-FFF2-40B4-BE49-F238E27FC236}">
                    <a16:creationId xmlns:a16="http://schemas.microsoft.com/office/drawing/2014/main" id="{8BA266F4-C03A-44DC-8864-EBB24C6B7AB8}"/>
                  </a:ext>
                </a:extLst>
              </p:cNvPr>
              <p:cNvSpPr>
                <a:spLocks noRot="1" noChangeAspect="1" noMove="1" noResize="1" noEditPoints="1" noAdjustHandles="1" noChangeArrowheads="1" noChangeShapeType="1" noTextEdit="1"/>
              </p:cNvSpPr>
              <p:nvPr/>
            </p:nvSpPr>
            <p:spPr>
              <a:xfrm>
                <a:off x="742760" y="4545025"/>
                <a:ext cx="102720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3F60EC1-9CF3-4E22-8F70-CB75B2DC025B}"/>
                  </a:ext>
                </a:extLst>
              </p:cNvPr>
              <p:cNvSpPr txBox="1"/>
              <p:nvPr/>
            </p:nvSpPr>
            <p:spPr>
              <a:xfrm>
                <a:off x="1917254" y="4545025"/>
                <a:ext cx="4410053" cy="3449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𝑟</m:t>
                          </m:r>
                        </m:e>
                        <m:sub>
                          <m:r>
                            <a:rPr lang="ro-RO" b="0" i="1" smtClean="0">
                              <a:latin typeface="Cambria Math" panose="02040503050406030204" pitchFamily="18" charset="0"/>
                            </a:rPr>
                            <m:t>0</m:t>
                          </m:r>
                        </m:sub>
                      </m:sSub>
                      <m:r>
                        <a:rPr lang="ro-RO" b="0" i="1" smtClean="0">
                          <a:latin typeface="Cambria Math" panose="02040503050406030204" pitchFamily="18" charset="0"/>
                        </a:rPr>
                        <m:t>=</m:t>
                      </m:r>
                      <m:r>
                        <a:rPr lang="ro-RO" i="1">
                          <a:latin typeface="Cambria Math" panose="02040503050406030204" pitchFamily="18" charset="0"/>
                          <a:ea typeface="Cambria Math" panose="02040503050406030204" pitchFamily="18" charset="0"/>
                        </a:rPr>
                        <m:t>𝐴</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𝐵</m:t>
                          </m:r>
                        </m:e>
                        <m:sub>
                          <m:r>
                            <a:rPr lang="ro-RO" i="1">
                              <a:latin typeface="Cambria Math" panose="02040503050406030204" pitchFamily="18" charset="0"/>
                              <a:ea typeface="Cambria Math" panose="02040503050406030204" pitchFamily="18" charset="0"/>
                            </a:rPr>
                            <m:t>0</m:t>
                          </m:r>
                        </m:sub>
                      </m:sSub>
                      <m:r>
                        <a:rPr lang="ro-RO" b="0" i="1" smtClean="0">
                          <a:latin typeface="Cambria Math" panose="02040503050406030204" pitchFamily="18" charset="0"/>
                          <a:ea typeface="Cambria Math" panose="02040503050406030204" pitchFamily="18" charset="0"/>
                        </a:rPr>
                        <m:t>=</m:t>
                      </m:r>
                      <m:rad>
                        <m:radPr>
                          <m:degHide m:val="on"/>
                          <m:ctrlPr>
                            <a:rPr lang="ro-RO" b="0" i="1" smtClean="0">
                              <a:latin typeface="Cambria Math" panose="02040503050406030204" pitchFamily="18" charset="0"/>
                              <a:ea typeface="Cambria Math" panose="02040503050406030204" pitchFamily="18" charset="0"/>
                            </a:rPr>
                          </m:ctrlPr>
                        </m:radPr>
                        <m:deg/>
                        <m:e>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𝐴𝐶</m:t>
                              </m:r>
                            </m:e>
                            <m:sup>
                              <m:r>
                                <a:rPr lang="ro-RO" b="0" i="1" smtClean="0">
                                  <a:latin typeface="Cambria Math" panose="02040503050406030204" pitchFamily="18" charset="0"/>
                                  <a:ea typeface="Cambria Math" panose="02040503050406030204" pitchFamily="18" charset="0"/>
                                </a:rPr>
                                <m:t>2</m:t>
                              </m:r>
                            </m:sup>
                          </m:sSup>
                          <m:r>
                            <a:rPr lang="ro-RO" b="0" i="1" smtClean="0">
                              <a:latin typeface="Cambria Math" panose="02040503050406030204" pitchFamily="18" charset="0"/>
                              <a:ea typeface="Cambria Math" panose="02040503050406030204" pitchFamily="18" charset="0"/>
                            </a:rPr>
                            <m:t>+</m:t>
                          </m:r>
                          <m:sSup>
                            <m:sSupPr>
                              <m:ctrlPr>
                                <a:rPr lang="ro-RO" b="0" i="1" smtClean="0">
                                  <a:latin typeface="Cambria Math" panose="02040503050406030204" pitchFamily="18" charset="0"/>
                                  <a:ea typeface="Cambria Math" panose="02040503050406030204" pitchFamily="18" charset="0"/>
                                </a:rPr>
                              </m:ctrlPr>
                            </m:sSupPr>
                            <m:e>
                              <m:r>
                                <a:rPr lang="ro-RO" b="0" i="1" smtClean="0">
                                  <a:latin typeface="Cambria Math" panose="02040503050406030204" pitchFamily="18" charset="0"/>
                                  <a:ea typeface="Cambria Math" panose="02040503050406030204" pitchFamily="18" charset="0"/>
                                </a:rPr>
                                <m:t>𝐵𝐶</m:t>
                              </m:r>
                            </m:e>
                            <m:sup>
                              <m:r>
                                <a:rPr lang="ro-RO" b="0" i="1" smtClean="0">
                                  <a:latin typeface="Cambria Math" panose="02040503050406030204" pitchFamily="18" charset="0"/>
                                  <a:ea typeface="Cambria Math" panose="02040503050406030204" pitchFamily="18" charset="0"/>
                                </a:rPr>
                                <m:t>2</m:t>
                              </m:r>
                            </m:sup>
                          </m:sSup>
                          <m:r>
                            <a:rPr lang="ro-RO" b="0" i="1" smtClean="0">
                              <a:latin typeface="Cambria Math" panose="02040503050406030204" pitchFamily="18" charset="0"/>
                              <a:ea typeface="Cambria Math" panose="02040503050406030204" pitchFamily="18" charset="0"/>
                            </a:rPr>
                            <m:t>−2</m:t>
                          </m:r>
                          <m:r>
                            <a:rPr lang="ro-RO" b="0" i="1" smtClean="0">
                              <a:latin typeface="Cambria Math" panose="02040503050406030204" pitchFamily="18" charset="0"/>
                              <a:ea typeface="Cambria Math" panose="02040503050406030204" pitchFamily="18" charset="0"/>
                            </a:rPr>
                            <m:t>𝐴𝐶</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𝐶𝐵</m:t>
                          </m:r>
                          <m:r>
                            <a:rPr lang="ro-RO" b="0" i="1" smtClean="0">
                              <a:latin typeface="Cambria Math" panose="02040503050406030204" pitchFamily="18" charset="0"/>
                              <a:ea typeface="Cambria Math" panose="02040503050406030204" pitchFamily="18" charset="0"/>
                            </a:rPr>
                            <m:t>∙</m:t>
                          </m:r>
                          <m:func>
                            <m:funcPr>
                              <m:ctrlPr>
                                <a:rPr lang="ro-RO" b="0" i="1" smtClean="0">
                                  <a:latin typeface="Cambria Math" panose="02040503050406030204" pitchFamily="18" charset="0"/>
                                  <a:ea typeface="Cambria Math" panose="02040503050406030204" pitchFamily="18" charset="0"/>
                                </a:rPr>
                              </m:ctrlPr>
                            </m:funcPr>
                            <m:fName>
                              <m:r>
                                <m:rPr>
                                  <m:sty m:val="p"/>
                                </m:rPr>
                                <a:rPr lang="ro-RO" b="0" i="0" smtClean="0">
                                  <a:latin typeface="Cambria Math" panose="02040503050406030204" pitchFamily="18" charset="0"/>
                                  <a:ea typeface="Cambria Math" panose="02040503050406030204" pitchFamily="18" charset="0"/>
                                </a:rPr>
                                <m:t>cos</m:t>
                              </m:r>
                            </m:fName>
                            <m:e>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𝛽</m:t>
                                  </m:r>
                                </m:e>
                                <m:sub>
                                  <m:r>
                                    <a:rPr lang="ro-RO" i="1">
                                      <a:latin typeface="Cambria Math" panose="02040503050406030204" pitchFamily="18" charset="0"/>
                                      <a:ea typeface="Cambria Math" panose="02040503050406030204" pitchFamily="18" charset="0"/>
                                    </a:rPr>
                                    <m:t>0</m:t>
                                  </m:r>
                                </m:sub>
                              </m:sSub>
                            </m:e>
                          </m:func>
                        </m:e>
                      </m:rad>
                    </m:oMath>
                  </m:oMathPara>
                </a14:m>
                <a:endParaRPr lang="en-US" dirty="0"/>
              </a:p>
            </p:txBody>
          </p:sp>
        </mc:Choice>
        <mc:Fallback xmlns="">
          <p:sp>
            <p:nvSpPr>
              <p:cNvPr id="11" name="TextBox 10">
                <a:extLst>
                  <a:ext uri="{FF2B5EF4-FFF2-40B4-BE49-F238E27FC236}">
                    <a16:creationId xmlns:a16="http://schemas.microsoft.com/office/drawing/2014/main" id="{63F60EC1-9CF3-4E22-8F70-CB75B2DC025B}"/>
                  </a:ext>
                </a:extLst>
              </p:cNvPr>
              <p:cNvSpPr txBox="1">
                <a:spLocks noRot="1" noChangeAspect="1" noMove="1" noResize="1" noEditPoints="1" noAdjustHandles="1" noChangeArrowheads="1" noChangeShapeType="1" noTextEdit="1"/>
              </p:cNvSpPr>
              <p:nvPr/>
            </p:nvSpPr>
            <p:spPr>
              <a:xfrm>
                <a:off x="1917254" y="4545025"/>
                <a:ext cx="4410053" cy="344966"/>
              </a:xfrm>
              <a:prstGeom prst="rect">
                <a:avLst/>
              </a:prstGeom>
              <a:blipFill>
                <a:blip r:embed="rId8"/>
                <a:stretch>
                  <a:fillRect l="-553" r="-277" b="-26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2FBFFC02-E206-4B01-B198-7B1515D10B26}"/>
                  </a:ext>
                </a:extLst>
              </p:cNvPr>
              <p:cNvSpPr/>
              <p:nvPr/>
            </p:nvSpPr>
            <p:spPr>
              <a:xfrm>
                <a:off x="2683934" y="5452374"/>
                <a:ext cx="3878498" cy="843501"/>
              </a:xfrm>
              <a:prstGeom prst="rect">
                <a:avLst/>
              </a:prstGeom>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ro-RO" b="0" i="1" smtClean="0">
                              <a:latin typeface="Cambria Math" panose="02040503050406030204" pitchFamily="18" charset="0"/>
                            </a:rPr>
                          </m:ctrlPr>
                        </m:funcPr>
                        <m:fName>
                          <m:r>
                            <m:rPr>
                              <m:sty m:val="p"/>
                            </m:rPr>
                            <a:rPr lang="ro-RO" i="0">
                              <a:latin typeface="Cambria Math" panose="02040503050406030204" pitchFamily="18" charset="0"/>
                            </a:rPr>
                            <m:t>tg</m:t>
                          </m:r>
                        </m:fName>
                        <m:e>
                          <m:sSub>
                            <m:sSubPr>
                              <m:ctrlPr>
                                <a:rPr lang="ro-RO" i="1" smtClean="0">
                                  <a:latin typeface="Cambria Math" panose="02040503050406030204" pitchFamily="18" charset="0"/>
                                </a:rPr>
                              </m:ctrlPr>
                            </m:sSubPr>
                            <m:e>
                              <m:r>
                                <a:rPr lang="ro-RO" i="1" smtClean="0">
                                  <a:latin typeface="Cambria Math" panose="02040503050406030204" pitchFamily="18" charset="0"/>
                                  <a:ea typeface="Cambria Math" panose="02040503050406030204" pitchFamily="18" charset="0"/>
                                </a:rPr>
                                <m:t>𝜏</m:t>
                              </m:r>
                            </m:e>
                            <m:sub>
                              <m:r>
                                <a:rPr lang="ro-RO" b="0" i="1" smtClean="0">
                                  <a:latin typeface="Cambria Math" panose="02040503050406030204" pitchFamily="18" charset="0"/>
                                </a:rPr>
                                <m:t>𝑎</m:t>
                              </m:r>
                            </m:sub>
                          </m:sSub>
                          <m:r>
                            <a:rPr lang="ro-RO" i="1" smtClean="0">
                              <a:latin typeface="Cambria Math" panose="02040503050406030204" pitchFamily="18" charset="0"/>
                              <a:ea typeface="Cambria Math" panose="02040503050406030204" pitchFamily="18" charset="0"/>
                            </a:rPr>
                            <m:t>≤</m:t>
                          </m:r>
                        </m:e>
                      </m:func>
                      <m:f>
                        <m:fPr>
                          <m:ctrlPr>
                            <a:rPr lang="ro-RO" i="1">
                              <a:latin typeface="Cambria Math" panose="02040503050406030204" pitchFamily="18" charset="0"/>
                              <a:ea typeface="Cambria Math" panose="02040503050406030204" pitchFamily="18" charset="0"/>
                            </a:rPr>
                          </m:ctrlPr>
                        </m:fPr>
                        <m:num>
                          <m:r>
                            <a:rPr lang="ro-RO" i="1">
                              <a:latin typeface="Cambria Math" panose="02040503050406030204" pitchFamily="18" charset="0"/>
                              <a:ea typeface="Cambria Math" panose="02040503050406030204" pitchFamily="18" charset="0"/>
                            </a:rPr>
                            <m:t>𝐴𝐶</m:t>
                          </m:r>
                          <m:r>
                            <a:rPr lang="ro-RO" i="1">
                              <a:latin typeface="Cambria Math" panose="02040503050406030204" pitchFamily="18" charset="0"/>
                              <a:ea typeface="Cambria Math" panose="02040503050406030204" pitchFamily="18" charset="0"/>
                            </a:rPr>
                            <m:t>∙</m:t>
                          </m:r>
                          <m:func>
                            <m:funcPr>
                              <m:ctrlPr>
                                <a:rPr lang="ro-RO" i="1">
                                  <a:latin typeface="Cambria Math" panose="02040503050406030204" pitchFamily="18" charset="0"/>
                                  <a:ea typeface="Cambria Math" panose="02040503050406030204" pitchFamily="18" charset="0"/>
                                </a:rPr>
                              </m:ctrlPr>
                            </m:funcPr>
                            <m:fName>
                              <m:r>
                                <m:rPr>
                                  <m:sty m:val="p"/>
                                </m:rPr>
                                <a:rPr lang="ro-RO">
                                  <a:latin typeface="Cambria Math" panose="02040503050406030204" pitchFamily="18" charset="0"/>
                                  <a:ea typeface="Cambria Math" panose="02040503050406030204" pitchFamily="18" charset="0"/>
                                </a:rPr>
                                <m:t>sin</m:t>
                              </m:r>
                            </m:fName>
                            <m:e>
                              <m:r>
                                <a:rPr lang="ro-RO" i="1">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𝛽</m:t>
                                  </m:r>
                                </m:e>
                                <m:sub>
                                  <m:r>
                                    <a:rPr lang="ro-RO" i="1">
                                      <a:latin typeface="Cambria Math" panose="02040503050406030204" pitchFamily="18" charset="0"/>
                                      <a:ea typeface="Cambria Math" panose="02040503050406030204" pitchFamily="18" charset="0"/>
                                    </a:rPr>
                                    <m:t>0</m:t>
                                  </m:r>
                                </m:sub>
                              </m:sSub>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𝛽</m:t>
                              </m:r>
                              <m:r>
                                <a:rPr lang="ro-RO" i="1">
                                  <a:latin typeface="Cambria Math" panose="02040503050406030204" pitchFamily="18" charset="0"/>
                                  <a:ea typeface="Cambria Math" panose="02040503050406030204" pitchFamily="18" charset="0"/>
                                </a:rPr>
                                <m:t>)</m:t>
                              </m:r>
                            </m:e>
                          </m:func>
                        </m:num>
                        <m:den>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num>
                            <m:den>
                              <m:sSub>
                                <m:sSubPr>
                                  <m:ctrlPr>
                                    <a:rPr lang="ro-RO" i="1">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𝜔</m:t>
                                  </m:r>
                                </m:e>
                                <m:sub>
                                  <m:r>
                                    <a:rPr lang="ro-RO" i="1">
                                      <a:latin typeface="Cambria Math" panose="02040503050406030204" pitchFamily="18" charset="0"/>
                                      <a:ea typeface="Cambria Math" panose="02040503050406030204" pitchFamily="18" charset="0"/>
                                    </a:rPr>
                                    <m:t>1</m:t>
                                  </m:r>
                                </m:sub>
                              </m:sSub>
                            </m:den>
                          </m:f>
                          <m:r>
                            <a:rPr lang="ro-RO" i="1">
                              <a:latin typeface="Cambria Math" panose="02040503050406030204" pitchFamily="18" charset="0"/>
                              <a:ea typeface="Cambria Math" panose="02040503050406030204" pitchFamily="18" charset="0"/>
                            </a:rPr>
                            <m:t>−</m:t>
                          </m:r>
                          <m:d>
                            <m:dPr>
                              <m:begChr m:val="["/>
                              <m:endChr m:val="]"/>
                              <m:ctrlPr>
                                <a:rPr lang="ro-RO" i="1">
                                  <a:latin typeface="Cambria Math" panose="02040503050406030204" pitchFamily="18" charset="0"/>
                                  <a:ea typeface="Cambria Math" panose="02040503050406030204" pitchFamily="18" charset="0"/>
                                </a:rPr>
                              </m:ctrlPr>
                            </m:dPr>
                            <m:e>
                              <m:r>
                                <a:rPr lang="ro-RO" i="1">
                                  <a:latin typeface="Cambria Math" panose="02040503050406030204" pitchFamily="18" charset="0"/>
                                  <a:ea typeface="Cambria Math" panose="02040503050406030204" pitchFamily="18" charset="0"/>
                                </a:rPr>
                                <m:t>𝐶𝐵</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𝐴𝐶</m:t>
                              </m:r>
                              <m:r>
                                <a:rPr lang="ro-RO" i="1">
                                  <a:latin typeface="Cambria Math" panose="02040503050406030204" pitchFamily="18" charset="0"/>
                                  <a:ea typeface="Cambria Math" panose="02040503050406030204" pitchFamily="18" charset="0"/>
                                </a:rPr>
                                <m:t>∙</m:t>
                              </m:r>
                              <m:func>
                                <m:funcPr>
                                  <m:ctrlPr>
                                    <a:rPr lang="ro-RO" i="1">
                                      <a:latin typeface="Cambria Math" panose="02040503050406030204" pitchFamily="18" charset="0"/>
                                      <a:ea typeface="Cambria Math" panose="02040503050406030204" pitchFamily="18" charset="0"/>
                                    </a:rPr>
                                  </m:ctrlPr>
                                </m:funcPr>
                                <m:fName>
                                  <m:r>
                                    <m:rPr>
                                      <m:sty m:val="p"/>
                                    </m:rPr>
                                    <a:rPr lang="ro-RO">
                                      <a:latin typeface="Cambria Math" panose="02040503050406030204" pitchFamily="18" charset="0"/>
                                      <a:ea typeface="Cambria Math" panose="02040503050406030204" pitchFamily="18" charset="0"/>
                                    </a:rPr>
                                    <m:t>cos</m:t>
                                  </m:r>
                                </m:fName>
                                <m:e>
                                  <m:r>
                                    <a:rPr lang="ro-RO" i="1">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𝛽</m:t>
                                      </m:r>
                                    </m:e>
                                    <m:sub>
                                      <m:r>
                                        <a:rPr lang="ro-RO" i="1">
                                          <a:latin typeface="Cambria Math" panose="02040503050406030204" pitchFamily="18" charset="0"/>
                                          <a:ea typeface="Cambria Math" panose="02040503050406030204" pitchFamily="18" charset="0"/>
                                        </a:rPr>
                                        <m:t>0</m:t>
                                      </m:r>
                                    </m:sub>
                                  </m:sSub>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𝛽</m:t>
                                  </m:r>
                                  <m:r>
                                    <a:rPr lang="ro-RO" i="1">
                                      <a:latin typeface="Cambria Math" panose="02040503050406030204" pitchFamily="18" charset="0"/>
                                      <a:ea typeface="Cambria Math" panose="02040503050406030204" pitchFamily="18" charset="0"/>
                                    </a:rPr>
                                    <m:t>)</m:t>
                                  </m:r>
                                </m:e>
                              </m:func>
                            </m:e>
                          </m:d>
                        </m:den>
                      </m:f>
                    </m:oMath>
                  </m:oMathPara>
                </a14:m>
                <a:endParaRPr lang="en-US" dirty="0"/>
              </a:p>
            </p:txBody>
          </p:sp>
        </mc:Choice>
        <mc:Fallback xmlns="">
          <p:sp>
            <p:nvSpPr>
              <p:cNvPr id="13" name="Rectangle 12">
                <a:extLst>
                  <a:ext uri="{FF2B5EF4-FFF2-40B4-BE49-F238E27FC236}">
                    <a16:creationId xmlns:a16="http://schemas.microsoft.com/office/drawing/2014/main" id="{2FBFFC02-E206-4B01-B198-7B1515D10B26}"/>
                  </a:ext>
                </a:extLst>
              </p:cNvPr>
              <p:cNvSpPr>
                <a:spLocks noRot="1" noChangeAspect="1" noMove="1" noResize="1" noEditPoints="1" noAdjustHandles="1" noChangeArrowheads="1" noChangeShapeType="1" noTextEdit="1"/>
              </p:cNvSpPr>
              <p:nvPr/>
            </p:nvSpPr>
            <p:spPr>
              <a:xfrm>
                <a:off x="2683934" y="5452374"/>
                <a:ext cx="3878498" cy="843501"/>
              </a:xfrm>
              <a:prstGeom prst="rect">
                <a:avLst/>
              </a:prstGeom>
              <a:blipFill>
                <a:blip r:embed="rId9"/>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75796F6F-791F-458A-90F2-221E81E786AC}"/>
                  </a:ext>
                </a:extLst>
              </p:cNvPr>
              <p:cNvSpPr/>
              <p:nvPr/>
            </p:nvSpPr>
            <p:spPr>
              <a:xfrm>
                <a:off x="7228516" y="5696866"/>
                <a:ext cx="1092735" cy="375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ea typeface="Cambria Math" panose="02040503050406030204" pitchFamily="18" charset="0"/>
                            </a:rPr>
                            <m:t>𝜏</m:t>
                          </m:r>
                        </m:e>
                        <m:sub>
                          <m:r>
                            <a:rPr lang="ro-RO" i="1">
                              <a:latin typeface="Cambria Math" panose="02040503050406030204" pitchFamily="18" charset="0"/>
                            </a:rPr>
                            <m:t>𝑎</m:t>
                          </m:r>
                        </m:sub>
                      </m:sSub>
                      <m:r>
                        <a:rPr lang="ro-RO" b="0" i="1" smtClean="0">
                          <a:latin typeface="Cambria Math" panose="02040503050406030204" pitchFamily="18" charset="0"/>
                        </a:rPr>
                        <m:t>=</m:t>
                      </m:r>
                      <m:sSup>
                        <m:sSupPr>
                          <m:ctrlPr>
                            <a:rPr lang="ro-RO" b="0" i="1" smtClean="0">
                              <a:latin typeface="Cambria Math" panose="02040503050406030204" pitchFamily="18" charset="0"/>
                            </a:rPr>
                          </m:ctrlPr>
                        </m:sSupPr>
                        <m:e>
                          <m:r>
                            <a:rPr lang="ro-RO" b="0" i="1" smtClean="0">
                              <a:latin typeface="Cambria Math" panose="02040503050406030204" pitchFamily="18" charset="0"/>
                            </a:rPr>
                            <m:t>25</m:t>
                          </m:r>
                        </m:e>
                        <m:sup>
                          <m:r>
                            <a:rPr lang="ro-RO" b="0" i="1" smtClean="0">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14" name="Rectangle 13">
                <a:extLst>
                  <a:ext uri="{FF2B5EF4-FFF2-40B4-BE49-F238E27FC236}">
                    <a16:creationId xmlns:a16="http://schemas.microsoft.com/office/drawing/2014/main" id="{75796F6F-791F-458A-90F2-221E81E786AC}"/>
                  </a:ext>
                </a:extLst>
              </p:cNvPr>
              <p:cNvSpPr>
                <a:spLocks noRot="1" noChangeAspect="1" noMove="1" noResize="1" noEditPoints="1" noAdjustHandles="1" noChangeArrowheads="1" noChangeShapeType="1" noTextEdit="1"/>
              </p:cNvSpPr>
              <p:nvPr/>
            </p:nvSpPr>
            <p:spPr>
              <a:xfrm>
                <a:off x="7228516" y="5696866"/>
                <a:ext cx="1092735" cy="375552"/>
              </a:xfrm>
              <a:prstGeom prst="rect">
                <a:avLst/>
              </a:prstGeom>
              <a:blipFill>
                <a:blip r:embed="rId10"/>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E15F3629-ABF3-4F7A-8406-B313287B86F4}"/>
              </a:ext>
            </a:extLst>
          </p:cNvPr>
          <p:cNvSpPr/>
          <p:nvPr/>
        </p:nvSpPr>
        <p:spPr>
          <a:xfrm>
            <a:off x="782673" y="287294"/>
            <a:ext cx="9245673" cy="461665"/>
          </a:xfrm>
          <a:prstGeom prst="rect">
            <a:avLst/>
          </a:prstGeom>
        </p:spPr>
        <p:txBody>
          <a:bodyPr wrap="none">
            <a:spAutoFit/>
          </a:bodyPr>
          <a:lstStyle/>
          <a:p>
            <a:r>
              <a:rPr lang="ro-RO" sz="2400" dirty="0">
                <a:ea typeface="Calibri" panose="020F0502020204030204" pitchFamily="34" charset="0"/>
              </a:rPr>
              <a:t>1.4.4 Determinarea razei cercului de bază pentru cama cu tachet oscilant</a:t>
            </a:r>
            <a:endParaRPr lang="en-US" sz="2400" dirty="0"/>
          </a:p>
        </p:txBody>
      </p:sp>
    </p:spTree>
    <p:extLst>
      <p:ext uri="{BB962C8B-B14F-4D97-AF65-F5344CB8AC3E}">
        <p14:creationId xmlns:p14="http://schemas.microsoft.com/office/powerpoint/2010/main" val="521607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B219531-DA9A-440F-94C3-69D1F4ABC3FD}"/>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8A7167-433C-41FA-85EB-E144DF7CA231}"/>
              </a:ext>
            </a:extLst>
          </p:cNvPr>
          <p:cNvSpPr/>
          <p:nvPr/>
        </p:nvSpPr>
        <p:spPr>
          <a:xfrm>
            <a:off x="649568" y="863474"/>
            <a:ext cx="4080284" cy="369332"/>
          </a:xfrm>
          <a:prstGeom prst="rect">
            <a:avLst/>
          </a:prstGeom>
        </p:spPr>
        <p:txBody>
          <a:bodyPr wrap="none">
            <a:spAutoFit/>
          </a:bodyPr>
          <a:lstStyle/>
          <a:p>
            <a:r>
              <a:rPr lang="ro-RO" b="1" dirty="0">
                <a:ea typeface="Calibri" panose="020F0502020204030204" pitchFamily="34" charset="0"/>
              </a:rPr>
              <a:t>Determinarea analitică a profilului camei</a:t>
            </a:r>
            <a:endParaRPr lang="en-US" b="1"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1772FCC-F5BA-47D1-94DD-BC9E3145EB6B}"/>
                  </a:ext>
                </a:extLst>
              </p:cNvPr>
              <p:cNvSpPr/>
              <p:nvPr/>
            </p:nvSpPr>
            <p:spPr>
              <a:xfrm>
                <a:off x="836671" y="3095241"/>
                <a:ext cx="4512581" cy="4277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𝑟</m:t>
                          </m:r>
                        </m:e>
                        <m:sub>
                          <m:r>
                            <a:rPr lang="ro-RO" i="1">
                              <a:latin typeface="Cambria Math" panose="02040503050406030204" pitchFamily="18" charset="0"/>
                              <a:ea typeface="Times New Roman" panose="02020603050405020304" pitchFamily="18" charset="0"/>
                              <a:cs typeface="Times New Roman" panose="02020603050405020304" pitchFamily="18" charset="0"/>
                            </a:rPr>
                            <m:t>𝑖</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ro-RO" i="1">
                              <a:latin typeface="Cambria Math" panose="02040503050406030204" pitchFamily="18" charset="0"/>
                              <a:ea typeface="Cambria Math" panose="02040503050406030204" pitchFamily="18" charset="0"/>
                            </a:rPr>
                          </m:ctrlPr>
                        </m:radPr>
                        <m:deg/>
                        <m:e>
                          <m:sSup>
                            <m:sSupPr>
                              <m:ctrlPr>
                                <a:rPr lang="ro-RO" i="1">
                                  <a:latin typeface="Cambria Math" panose="02040503050406030204" pitchFamily="18" charset="0"/>
                                  <a:ea typeface="Cambria Math" panose="02040503050406030204" pitchFamily="18" charset="0"/>
                                </a:rPr>
                              </m:ctrlPr>
                            </m:sSupPr>
                            <m:e>
                              <m:r>
                                <a:rPr lang="ro-RO" i="1">
                                  <a:latin typeface="Cambria Math" panose="02040503050406030204" pitchFamily="18" charset="0"/>
                                  <a:ea typeface="Cambria Math" panose="02040503050406030204" pitchFamily="18" charset="0"/>
                                </a:rPr>
                                <m:t>𝐴𝐶</m:t>
                              </m:r>
                            </m:e>
                            <m:sup>
                              <m:r>
                                <a:rPr lang="ro-RO" i="1">
                                  <a:latin typeface="Cambria Math" panose="02040503050406030204" pitchFamily="18" charset="0"/>
                                  <a:ea typeface="Cambria Math" panose="02040503050406030204" pitchFamily="18" charset="0"/>
                                </a:rPr>
                                <m:t>2</m:t>
                              </m:r>
                            </m:sup>
                          </m:sSup>
                          <m:r>
                            <a:rPr lang="ro-RO" i="1">
                              <a:latin typeface="Cambria Math" panose="02040503050406030204" pitchFamily="18" charset="0"/>
                              <a:ea typeface="Cambria Math" panose="02040503050406030204" pitchFamily="18" charset="0"/>
                            </a:rPr>
                            <m:t>+</m:t>
                          </m:r>
                          <m:sSup>
                            <m:sSupPr>
                              <m:ctrlPr>
                                <a:rPr lang="ro-RO" i="1">
                                  <a:latin typeface="Cambria Math" panose="02040503050406030204" pitchFamily="18" charset="0"/>
                                  <a:ea typeface="Cambria Math" panose="02040503050406030204" pitchFamily="18" charset="0"/>
                                </a:rPr>
                              </m:ctrlPr>
                            </m:sSupPr>
                            <m:e>
                              <m:r>
                                <a:rPr lang="ro-RO" i="1">
                                  <a:latin typeface="Cambria Math" panose="02040503050406030204" pitchFamily="18" charset="0"/>
                                  <a:ea typeface="Cambria Math" panose="02040503050406030204" pitchFamily="18" charset="0"/>
                                </a:rPr>
                                <m:t>𝐵𝐶</m:t>
                              </m:r>
                            </m:e>
                            <m:sup>
                              <m:r>
                                <a:rPr lang="ro-RO" i="1">
                                  <a:latin typeface="Cambria Math" panose="02040503050406030204" pitchFamily="18" charset="0"/>
                                  <a:ea typeface="Cambria Math" panose="02040503050406030204" pitchFamily="18" charset="0"/>
                                </a:rPr>
                                <m:t>2</m:t>
                              </m:r>
                            </m:sup>
                          </m:sSup>
                          <m:r>
                            <a:rPr lang="ro-RO" i="1">
                              <a:latin typeface="Cambria Math" panose="02040503050406030204" pitchFamily="18" charset="0"/>
                              <a:ea typeface="Cambria Math" panose="02040503050406030204" pitchFamily="18" charset="0"/>
                            </a:rPr>
                            <m:t>−2</m:t>
                          </m:r>
                          <m:r>
                            <a:rPr lang="ro-RO" i="1">
                              <a:latin typeface="Cambria Math" panose="02040503050406030204" pitchFamily="18" charset="0"/>
                              <a:ea typeface="Cambria Math" panose="02040503050406030204" pitchFamily="18" charset="0"/>
                            </a:rPr>
                            <m:t>𝐴𝐶</m:t>
                          </m:r>
                          <m:r>
                            <a:rPr lang="ro-RO" i="1">
                              <a:latin typeface="Cambria Math" panose="02040503050406030204" pitchFamily="18" charset="0"/>
                              <a:ea typeface="Cambria Math" panose="02040503050406030204" pitchFamily="18" charset="0"/>
                            </a:rPr>
                            <m:t>∙</m:t>
                          </m:r>
                          <m:r>
                            <a:rPr lang="ro-RO" i="1">
                              <a:latin typeface="Cambria Math" panose="02040503050406030204" pitchFamily="18" charset="0"/>
                              <a:ea typeface="Cambria Math" panose="02040503050406030204" pitchFamily="18" charset="0"/>
                            </a:rPr>
                            <m:t>𝐶𝐵</m:t>
                          </m:r>
                          <m:r>
                            <a:rPr lang="ro-RO" i="1">
                              <a:latin typeface="Cambria Math" panose="02040503050406030204" pitchFamily="18" charset="0"/>
                              <a:ea typeface="Cambria Math" panose="02040503050406030204" pitchFamily="18" charset="0"/>
                            </a:rPr>
                            <m:t>∙</m:t>
                          </m:r>
                          <m:func>
                            <m:funcPr>
                              <m:ctrlPr>
                                <a:rPr lang="ro-RO" i="1">
                                  <a:latin typeface="Cambria Math" panose="02040503050406030204" pitchFamily="18" charset="0"/>
                                  <a:ea typeface="Cambria Math" panose="02040503050406030204" pitchFamily="18" charset="0"/>
                                </a:rPr>
                              </m:ctrlPr>
                            </m:funcPr>
                            <m:fName>
                              <m:r>
                                <m:rPr>
                                  <m:sty m:val="p"/>
                                </m:rPr>
                                <a:rPr lang="ro-RO">
                                  <a:latin typeface="Cambria Math" panose="02040503050406030204" pitchFamily="18" charset="0"/>
                                  <a:ea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𝛽</m:t>
                                  </m:r>
                                </m:e>
                                <m:sub>
                                  <m:r>
                                    <a:rPr lang="ro-RO" i="1">
                                      <a:latin typeface="Cambria Math" panose="02040503050406030204" pitchFamily="18" charset="0"/>
                                      <a:ea typeface="Cambria Math" panose="02040503050406030204" pitchFamily="18" charset="0"/>
                                    </a:rPr>
                                    <m:t>0</m:t>
                                  </m:r>
                                </m:sub>
                              </m:sSub>
                              <m:r>
                                <a:rPr lang="ro-RO" i="1">
                                  <a:latin typeface="Cambria Math" panose="02040503050406030204" pitchFamily="18" charset="0"/>
                                  <a:ea typeface="Cambria Math" panose="02040503050406030204" pitchFamily="18" charset="0"/>
                                </a:rPr>
                                <m:t>+</m:t>
                              </m:r>
                              <m:sSub>
                                <m:sSubPr>
                                  <m:ctrlPr>
                                    <a:rPr lang="ro-RO" i="1" smtClean="0">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e>
                          </m:func>
                        </m:e>
                      </m:rad>
                    </m:oMath>
                  </m:oMathPara>
                </a14:m>
                <a:endParaRPr lang="en-US" dirty="0"/>
              </a:p>
            </p:txBody>
          </p:sp>
        </mc:Choice>
        <mc:Fallback xmlns="">
          <p:sp>
            <p:nvSpPr>
              <p:cNvPr id="9" name="Rectangle 8">
                <a:extLst>
                  <a:ext uri="{FF2B5EF4-FFF2-40B4-BE49-F238E27FC236}">
                    <a16:creationId xmlns:a16="http://schemas.microsoft.com/office/drawing/2014/main" id="{C1772FCC-F5BA-47D1-94DD-BC9E3145EB6B}"/>
                  </a:ext>
                </a:extLst>
              </p:cNvPr>
              <p:cNvSpPr>
                <a:spLocks noRot="1" noChangeAspect="1" noMove="1" noResize="1" noEditPoints="1" noAdjustHandles="1" noChangeArrowheads="1" noChangeShapeType="1" noTextEdit="1"/>
              </p:cNvSpPr>
              <p:nvPr/>
            </p:nvSpPr>
            <p:spPr>
              <a:xfrm>
                <a:off x="836671" y="3095241"/>
                <a:ext cx="4512581" cy="427746"/>
              </a:xfrm>
              <a:prstGeom prst="rect">
                <a:avLst/>
              </a:prstGeom>
              <a:blipFill>
                <a:blip r:embed="rId2"/>
                <a:stretch>
                  <a:fillRect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776B6E7-D958-4ABC-9DF4-B597E1629F16}"/>
                  </a:ext>
                </a:extLst>
              </p:cNvPr>
              <p:cNvSpPr/>
              <p:nvPr/>
            </p:nvSpPr>
            <p:spPr>
              <a:xfrm>
                <a:off x="714751" y="3784273"/>
                <a:ext cx="6159828"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𝑖</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𝑖</m:t>
                          </m:r>
                        </m:sub>
                      </m:sSub>
                      <m:r>
                        <a:rPr lang="en-US" b="0" i="0" smtClean="0">
                          <a:latin typeface="Cambria Math" panose="02040503050406030204" pitchFamily="18" charset="0"/>
                        </a:rPr>
                        <m:t>−</m:t>
                      </m:r>
                      <m:d>
                        <m:dPr>
                          <m:begChr m:val="{"/>
                          <m:endChr m:val="}"/>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arcsin</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ro-RO" i="1">
                                          <a:latin typeface="Cambria Math" panose="02040503050406030204" pitchFamily="18" charset="0"/>
                                          <a:ea typeface="Cambria Math" panose="02040503050406030204" pitchFamily="18" charset="0"/>
                                        </a:rPr>
                                        <m:t>𝐵𝐶</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0</m:t>
                                          </m:r>
                                        </m:sub>
                                      </m:sSub>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𝛽</m:t>
                                          </m:r>
                                        </m:e>
                                        <m:sub>
                                          <m:r>
                                            <a:rPr lang="ro-RO" i="1">
                                              <a:latin typeface="Cambria Math" panose="02040503050406030204" pitchFamily="18" charset="0"/>
                                              <a:ea typeface="Cambria Math" panose="02040503050406030204" pitchFamily="18" charset="0"/>
                                            </a:rPr>
                                            <m:t>0</m:t>
                                          </m:r>
                                        </m:sub>
                                      </m:sSub>
                                    </m:e>
                                  </m:func>
                                </m:e>
                              </m:d>
                              <m:r>
                                <a:rPr lang="en-US" b="0" i="1" smtClean="0">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arcsin</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ro-RO" i="1">
                                              <a:latin typeface="Cambria Math" panose="02040503050406030204" pitchFamily="18" charset="0"/>
                                              <a:ea typeface="Cambria Math" panose="02040503050406030204" pitchFamily="18" charset="0"/>
                                            </a:rPr>
                                            <m:t>𝐵𝐶</m:t>
                                          </m:r>
                                        </m:num>
                                        <m:den>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0</m:t>
                                              </m:r>
                                            </m:sub>
                                          </m:sSub>
                                        </m:den>
                                      </m:f>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b="0" i="1" smtClean="0">
                                              <a:latin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𝛽</m:t>
                                              </m:r>
                                            </m:e>
                                            <m:sub>
                                              <m:r>
                                                <a:rPr lang="ro-RO" i="1">
                                                  <a:latin typeface="Cambria Math" panose="02040503050406030204" pitchFamily="18" charset="0"/>
                                                  <a:ea typeface="Cambria Math" panose="02040503050406030204" pitchFamily="18" charset="0"/>
                                                </a:rPr>
                                                <m:t>0</m:t>
                                              </m:r>
                                            </m:sub>
                                          </m:sSub>
                                          <m:r>
                                            <a:rPr lang="ro-RO" i="1">
                                              <a:latin typeface="Cambria Math" panose="02040503050406030204" pitchFamily="18" charset="0"/>
                                              <a:ea typeface="Cambria Math" panose="02040503050406030204" pitchFamily="18" charset="0"/>
                                            </a:rPr>
                                            <m:t>+</m:t>
                                          </m:r>
                                          <m:sSub>
                                            <m:sSubPr>
                                              <m:ctrlPr>
                                                <a:rPr lang="ro-RO" i="1">
                                                  <a:latin typeface="Cambria Math" panose="02040503050406030204" pitchFamily="18" charset="0"/>
                                                  <a:ea typeface="Cambria Math" panose="02040503050406030204" pitchFamily="18" charset="0"/>
                                                </a:rPr>
                                              </m:ctrlPr>
                                            </m:sSubPr>
                                            <m:e>
                                              <m:r>
                                                <a:rPr lang="ro-RO"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rPr>
                                            <m:t>)</m:t>
                                          </m:r>
                                        </m:e>
                                      </m:func>
                                    </m:e>
                                  </m:d>
                                </m:e>
                              </m:func>
                            </m:e>
                          </m:func>
                        </m:e>
                      </m:d>
                    </m:oMath>
                  </m:oMathPara>
                </a14:m>
                <a:endParaRPr lang="en-US" dirty="0"/>
              </a:p>
            </p:txBody>
          </p:sp>
        </mc:Choice>
        <mc:Fallback xmlns="">
          <p:sp>
            <p:nvSpPr>
              <p:cNvPr id="10" name="Rectangle 9">
                <a:extLst>
                  <a:ext uri="{FF2B5EF4-FFF2-40B4-BE49-F238E27FC236}">
                    <a16:creationId xmlns:a16="http://schemas.microsoft.com/office/drawing/2014/main" id="{1776B6E7-D958-4ABC-9DF4-B597E1629F16}"/>
                  </a:ext>
                </a:extLst>
              </p:cNvPr>
              <p:cNvSpPr>
                <a:spLocks noRot="1" noChangeAspect="1" noMove="1" noResize="1" noEditPoints="1" noAdjustHandles="1" noChangeArrowheads="1" noChangeShapeType="1" noTextEdit="1"/>
              </p:cNvSpPr>
              <p:nvPr/>
            </p:nvSpPr>
            <p:spPr>
              <a:xfrm>
                <a:off x="714751" y="3784273"/>
                <a:ext cx="6159828" cy="714683"/>
              </a:xfrm>
              <a:prstGeom prst="rect">
                <a:avLst/>
              </a:prstGeom>
              <a:blipFill>
                <a:blip r:embed="rId3"/>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A2B92304-EE0C-4503-9AC0-DAAE5F6F1D54}"/>
              </a:ext>
            </a:extLst>
          </p:cNvPr>
          <p:cNvPicPr>
            <a:picLocks noChangeAspect="1"/>
          </p:cNvPicPr>
          <p:nvPr/>
        </p:nvPicPr>
        <p:blipFill>
          <a:blip r:embed="rId4"/>
          <a:stretch>
            <a:fillRect/>
          </a:stretch>
        </p:blipFill>
        <p:spPr>
          <a:xfrm>
            <a:off x="7067049" y="1918402"/>
            <a:ext cx="4772111" cy="3369678"/>
          </a:xfrm>
          <a:prstGeom prst="rect">
            <a:avLst/>
          </a:prstGeom>
        </p:spPr>
      </p:pic>
      <p:sp>
        <p:nvSpPr>
          <p:cNvPr id="15" name="Rectangle 14">
            <a:extLst>
              <a:ext uri="{FF2B5EF4-FFF2-40B4-BE49-F238E27FC236}">
                <a16:creationId xmlns:a16="http://schemas.microsoft.com/office/drawing/2014/main" id="{A272A38E-45C4-4788-A908-1A1DF3DB5F45}"/>
              </a:ext>
            </a:extLst>
          </p:cNvPr>
          <p:cNvSpPr/>
          <p:nvPr/>
        </p:nvSpPr>
        <p:spPr>
          <a:xfrm>
            <a:off x="649568" y="1394249"/>
            <a:ext cx="11080730" cy="646331"/>
          </a:xfrm>
          <a:prstGeom prst="rect">
            <a:avLst/>
          </a:prstGeom>
        </p:spPr>
        <p:txBody>
          <a:bodyPr wrap="square">
            <a:spAutoFit/>
          </a:bodyPr>
          <a:lstStyle/>
          <a:p>
            <a:r>
              <a:rPr lang="ro-RO" dirty="0">
                <a:ea typeface="Calibri" panose="020F0502020204030204" pitchFamily="34" charset="0"/>
              </a:rPr>
              <a:t>La mecanismele cu camă la care tachetul este prevăzut cu rolă, </a:t>
            </a:r>
            <a:r>
              <a:rPr lang="ro-RO" i="1" dirty="0">
                <a:ea typeface="Calibri" panose="020F0502020204030204" pitchFamily="34" charset="0"/>
              </a:rPr>
              <a:t>profilul teoretic</a:t>
            </a:r>
            <a:r>
              <a:rPr lang="ro-RO" dirty="0">
                <a:ea typeface="Calibri" panose="020F0502020204030204" pitchFamily="34" charset="0"/>
              </a:rPr>
              <a:t> trece prin centrul rolei. </a:t>
            </a:r>
          </a:p>
          <a:p>
            <a:r>
              <a:rPr lang="ro-RO" i="1" dirty="0">
                <a:ea typeface="Calibri" panose="020F0502020204030204" pitchFamily="34" charset="0"/>
              </a:rPr>
              <a:t>Profilul practic</a:t>
            </a:r>
            <a:r>
              <a:rPr lang="ro-RO" dirty="0">
                <a:ea typeface="Calibri" panose="020F0502020204030204" pitchFamily="34" charset="0"/>
              </a:rPr>
              <a:t> al camei este cel care vine în contact cu rola.</a:t>
            </a:r>
            <a:endParaRPr lang="en-US" dirty="0"/>
          </a:p>
        </p:txBody>
      </p:sp>
      <p:sp>
        <p:nvSpPr>
          <p:cNvPr id="16" name="Rectangle 15">
            <a:extLst>
              <a:ext uri="{FF2B5EF4-FFF2-40B4-BE49-F238E27FC236}">
                <a16:creationId xmlns:a16="http://schemas.microsoft.com/office/drawing/2014/main" id="{FABC9A58-EAFA-4DD8-92B8-C7597D04F73B}"/>
              </a:ext>
            </a:extLst>
          </p:cNvPr>
          <p:cNvSpPr/>
          <p:nvPr/>
        </p:nvSpPr>
        <p:spPr>
          <a:xfrm>
            <a:off x="778395" y="2921000"/>
            <a:ext cx="5974134" cy="168656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DF150574-AA59-466A-AD02-3CCEBF80B561}"/>
                  </a:ext>
                </a:extLst>
              </p:cNvPr>
              <p:cNvSpPr/>
              <p:nvPr/>
            </p:nvSpPr>
            <p:spPr>
              <a:xfrm>
                <a:off x="954820" y="5020255"/>
                <a:ext cx="5438516" cy="923330"/>
              </a:xfrm>
              <a:prstGeom prst="rect">
                <a:avLst/>
              </a:prstGeom>
            </p:spPr>
            <p:txBody>
              <a:bodyPr wrap="square">
                <a:spAutoFit/>
              </a:bodyPr>
              <a:lstStyle/>
              <a:p>
                <a14:m>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𝑟</m:t>
                        </m:r>
                      </m:e>
                      <m:sub>
                        <m:r>
                          <a:rPr lang="ro-RO" i="1">
                            <a:latin typeface="Cambria Math" panose="02040503050406030204" pitchFamily="18" charset="0"/>
                            <a:ea typeface="Calibri" panose="020F0502020204030204" pitchFamily="34" charset="0"/>
                            <a:cs typeface="Times New Roman" panose="02020603050405020304" pitchFamily="18" charset="0"/>
                          </a:rPr>
                          <m:t>0</m:t>
                        </m:r>
                      </m:sub>
                    </m:sSub>
                  </m:oMath>
                </a14:m>
                <a:r>
                  <a:rPr lang="ro-RO" dirty="0">
                    <a:ea typeface="Times New Roman" panose="02020603050405020304" pitchFamily="18" charset="0"/>
                    <a:cs typeface="Times New Roman" panose="02020603050405020304" pitchFamily="18" charset="0"/>
                  </a:rPr>
                  <a:t> – reprezintă raza cercului de bază, </a:t>
                </a:r>
                <a:endParaRPr lang="en-US" dirty="0">
                  <a:ea typeface="Calibri" panose="020F0502020204030204" pitchFamily="34" charset="0"/>
                  <a:cs typeface="Times New Roman" panose="02020603050405020304" pitchFamily="18" charset="0"/>
                </a:endParaRPr>
              </a:p>
              <a:p>
                <a14:m>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a:latin typeface="Cambria Math" panose="02040503050406030204" pitchFamily="18" charset="0"/>
                            <a:ea typeface="Calibri" panose="020F0502020204030204" pitchFamily="34" charset="0"/>
                            <a:cs typeface="Times New Roman" panose="02020603050405020304" pitchFamily="18" charset="0"/>
                          </a:rPr>
                          <m:t>𝜑</m:t>
                        </m:r>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ro-RO" dirty="0">
                    <a:ea typeface="Times New Roman" panose="02020603050405020304" pitchFamily="18" charset="0"/>
                    <a:cs typeface="Times New Roman" panose="02020603050405020304" pitchFamily="18" charset="0"/>
                  </a:rPr>
                  <a:t> – unghiul de rotație (fază) al camei</a:t>
                </a:r>
                <a:r>
                  <a:rPr lang="en-US" dirty="0">
                    <a:ea typeface="Times New Roman" panose="02020603050405020304" pitchFamily="18" charset="0"/>
                    <a:cs typeface="Times New Roman" panose="02020603050405020304" pitchFamily="18" charset="0"/>
                  </a:rPr>
                  <a:t>,</a:t>
                </a:r>
              </a:p>
              <a:p>
                <a14:m>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ro-RO" i="1" smtClean="0">
                            <a:latin typeface="Cambria Math" panose="02040503050406030204" pitchFamily="18" charset="0"/>
                            <a:ea typeface="Cambria Math" panose="02040503050406030204" pitchFamily="18" charset="0"/>
                            <a:cs typeface="Times New Roman" panose="02020603050405020304" pitchFamily="18" charset="0"/>
                          </a:rPr>
                          <m:t>𝛽</m:t>
                        </m:r>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ro-RO" dirty="0">
                    <a:ea typeface="Times New Roman" panose="02020603050405020304" pitchFamily="18" charset="0"/>
                    <a:cs typeface="Times New Roman" panose="02020603050405020304" pitchFamily="18" charset="0"/>
                  </a:rPr>
                  <a:t> – unghiul de</a:t>
                </a:r>
                <a:r>
                  <a:rPr lang="en-US" dirty="0">
                    <a:ea typeface="Times New Roman" panose="02020603050405020304" pitchFamily="18" charset="0"/>
                    <a:cs typeface="Times New Roman" panose="02020603050405020304" pitchFamily="18" charset="0"/>
                  </a:rPr>
                  <a:t> o</a:t>
                </a:r>
                <a:r>
                  <a:rPr lang="ro-RO" dirty="0" err="1">
                    <a:ea typeface="Times New Roman" panose="02020603050405020304" pitchFamily="18" charset="0"/>
                    <a:cs typeface="Times New Roman" panose="02020603050405020304" pitchFamily="18" charset="0"/>
                  </a:rPr>
                  <a:t>scilație</a:t>
                </a:r>
                <a:r>
                  <a:rPr lang="ro-RO" dirty="0">
                    <a:ea typeface="Times New Roman" panose="02020603050405020304" pitchFamily="18" charset="0"/>
                    <a:cs typeface="Times New Roman" panose="02020603050405020304" pitchFamily="18" charset="0"/>
                  </a:rPr>
                  <a:t> al tachetului.</a:t>
                </a:r>
                <a:endParaRPr lang="en-US" dirty="0">
                  <a:ea typeface="Calibri" panose="020F0502020204030204" pitchFamily="34" charset="0"/>
                  <a:cs typeface="Times New Roman" panose="02020603050405020304" pitchFamily="18" charset="0"/>
                </a:endParaRPr>
              </a:p>
            </p:txBody>
          </p:sp>
        </mc:Choice>
        <mc:Fallback xmlns="">
          <p:sp>
            <p:nvSpPr>
              <p:cNvPr id="17" name="Rectangle 16">
                <a:extLst>
                  <a:ext uri="{FF2B5EF4-FFF2-40B4-BE49-F238E27FC236}">
                    <a16:creationId xmlns:a16="http://schemas.microsoft.com/office/drawing/2014/main" id="{DF150574-AA59-466A-AD02-3CCEBF80B561}"/>
                  </a:ext>
                </a:extLst>
              </p:cNvPr>
              <p:cNvSpPr>
                <a:spLocks noRot="1" noChangeAspect="1" noMove="1" noResize="1" noEditPoints="1" noAdjustHandles="1" noChangeArrowheads="1" noChangeShapeType="1" noTextEdit="1"/>
              </p:cNvSpPr>
              <p:nvPr/>
            </p:nvSpPr>
            <p:spPr>
              <a:xfrm>
                <a:off x="954820" y="5020255"/>
                <a:ext cx="5438516" cy="923330"/>
              </a:xfrm>
              <a:prstGeom prst="rect">
                <a:avLst/>
              </a:prstGeom>
              <a:blipFill>
                <a:blip r:embed="rId5"/>
                <a:stretch>
                  <a:fillRect l="-336" t="-3974" b="-9934"/>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FA9E3B81-4980-438D-A58D-DADF69080E2C}"/>
              </a:ext>
            </a:extLst>
          </p:cNvPr>
          <p:cNvSpPr/>
          <p:nvPr/>
        </p:nvSpPr>
        <p:spPr>
          <a:xfrm>
            <a:off x="782673" y="287294"/>
            <a:ext cx="6868355" cy="461665"/>
          </a:xfrm>
          <a:prstGeom prst="rect">
            <a:avLst/>
          </a:prstGeom>
        </p:spPr>
        <p:txBody>
          <a:bodyPr wrap="none">
            <a:spAutoFit/>
          </a:bodyPr>
          <a:lstStyle/>
          <a:p>
            <a:r>
              <a:rPr lang="ro-RO" sz="2400" dirty="0">
                <a:ea typeface="Calibri" panose="020F0502020204030204" pitchFamily="34" charset="0"/>
              </a:rPr>
              <a:t>1.4.5 Determinarea profilului camei cu tachet oscilant</a:t>
            </a:r>
            <a:endParaRPr lang="en-US" sz="2400" dirty="0"/>
          </a:p>
        </p:txBody>
      </p:sp>
      <p:sp>
        <p:nvSpPr>
          <p:cNvPr id="12" name="Action Button: Go Home 11">
            <a:hlinkClick r:id="rId6" action="ppaction://hlinksldjump" highlightClick="1"/>
            <a:extLst>
              <a:ext uri="{FF2B5EF4-FFF2-40B4-BE49-F238E27FC236}">
                <a16:creationId xmlns:a16="http://schemas.microsoft.com/office/drawing/2014/main" id="{3291E40D-E3D1-4EDF-A84C-3B42AE2E48E2}"/>
              </a:ext>
            </a:extLst>
          </p:cNvPr>
          <p:cNvSpPr/>
          <p:nvPr/>
        </p:nvSpPr>
        <p:spPr>
          <a:xfrm>
            <a:off x="11065353" y="321576"/>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931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0FF5C8-71D4-4565-9E0C-48F53B7AD29C}"/>
              </a:ext>
            </a:extLst>
          </p:cNvPr>
          <p:cNvSpPr/>
          <p:nvPr/>
        </p:nvSpPr>
        <p:spPr>
          <a:xfrm>
            <a:off x="689710" y="323917"/>
            <a:ext cx="5106911" cy="461665"/>
          </a:xfrm>
          <a:prstGeom prst="rect">
            <a:avLst/>
          </a:prstGeom>
        </p:spPr>
        <p:txBody>
          <a:bodyPr wrap="none">
            <a:spAutoFit/>
          </a:bodyPr>
          <a:lstStyle/>
          <a:p>
            <a:r>
              <a:rPr lang="ro-RO" sz="2400" dirty="0">
                <a:ea typeface="Times New Roman" panose="02020603050405020304" pitchFamily="18" charset="0"/>
              </a:rPr>
              <a:t>MECANISME I – SCURTĂ RECAPITULARE</a:t>
            </a:r>
            <a:endParaRPr lang="en-US" sz="2400" dirty="0"/>
          </a:p>
        </p:txBody>
      </p:sp>
      <p:grpSp>
        <p:nvGrpSpPr>
          <p:cNvPr id="15" name="Group 14">
            <a:extLst>
              <a:ext uri="{FF2B5EF4-FFF2-40B4-BE49-F238E27FC236}">
                <a16:creationId xmlns:a16="http://schemas.microsoft.com/office/drawing/2014/main" id="{3278CDC9-28F1-4DE0-A333-BC25921E2ED7}"/>
              </a:ext>
            </a:extLst>
          </p:cNvPr>
          <p:cNvGrpSpPr/>
          <p:nvPr/>
        </p:nvGrpSpPr>
        <p:grpSpPr>
          <a:xfrm>
            <a:off x="539502" y="1247247"/>
            <a:ext cx="4598125" cy="1295868"/>
            <a:chOff x="919661" y="1491463"/>
            <a:chExt cx="4598125" cy="1295868"/>
          </a:xfrm>
        </p:grpSpPr>
        <p:sp>
          <p:nvSpPr>
            <p:cNvPr id="25" name="Rectangle 24">
              <a:extLst>
                <a:ext uri="{FF2B5EF4-FFF2-40B4-BE49-F238E27FC236}">
                  <a16:creationId xmlns:a16="http://schemas.microsoft.com/office/drawing/2014/main" id="{0182552E-1D1A-403B-AB8C-8994C4CA1A92}"/>
                </a:ext>
              </a:extLst>
            </p:cNvPr>
            <p:cNvSpPr/>
            <p:nvPr/>
          </p:nvSpPr>
          <p:spPr>
            <a:xfrm>
              <a:off x="919661" y="2012666"/>
              <a:ext cx="2170021" cy="369332"/>
            </a:xfrm>
            <a:prstGeom prst="rect">
              <a:avLst/>
            </a:prstGeom>
          </p:spPr>
          <p:txBody>
            <a:bodyPr wrap="square">
              <a:spAutoFit/>
            </a:bodyPr>
            <a:lstStyle/>
            <a:p>
              <a:r>
                <a:rPr lang="ro-RO" b="1" i="1" dirty="0">
                  <a:solidFill>
                    <a:srgbClr val="000000"/>
                  </a:solidFill>
                  <a:latin typeface="Calibri" panose="020F0502020204030204" pitchFamily="34" charset="0"/>
                </a:rPr>
                <a:t>Mecanisme cu bare</a:t>
              </a:r>
            </a:p>
          </p:txBody>
        </p:sp>
        <p:sp>
          <p:nvSpPr>
            <p:cNvPr id="7" name="Rectangle 6">
              <a:extLst>
                <a:ext uri="{FF2B5EF4-FFF2-40B4-BE49-F238E27FC236}">
                  <a16:creationId xmlns:a16="http://schemas.microsoft.com/office/drawing/2014/main" id="{0A6161F8-71A4-4CB4-9304-ED50593334BD}"/>
                </a:ext>
              </a:extLst>
            </p:cNvPr>
            <p:cNvSpPr/>
            <p:nvPr/>
          </p:nvSpPr>
          <p:spPr>
            <a:xfrm>
              <a:off x="3089682" y="1491463"/>
              <a:ext cx="2428104" cy="1295868"/>
            </a:xfrm>
            <a:prstGeom prst="rect">
              <a:avLst/>
            </a:prstGeom>
          </p:spPr>
          <p:txBody>
            <a:bodyPr wrap="square">
              <a:spAutoFit/>
            </a:bodyPr>
            <a:lstStyle/>
            <a:p>
              <a:pPr marL="285750" indent="-285750">
                <a:lnSpc>
                  <a:spcPct val="150000"/>
                </a:lnSpc>
                <a:buFontTx/>
                <a:buChar char="-"/>
              </a:pPr>
              <a:r>
                <a:rPr lang="ro-RO" i="1" dirty="0">
                  <a:solidFill>
                    <a:srgbClr val="000000"/>
                  </a:solidFill>
                  <a:latin typeface="Calibri" panose="020F0502020204030204" pitchFamily="34" charset="0"/>
                </a:rPr>
                <a:t>Analiza structurală</a:t>
              </a:r>
            </a:p>
            <a:p>
              <a:pPr marL="285750" indent="-285750">
                <a:lnSpc>
                  <a:spcPct val="150000"/>
                </a:lnSpc>
                <a:buFontTx/>
                <a:buChar char="-"/>
              </a:pPr>
              <a:r>
                <a:rPr lang="ro-RO" i="1" dirty="0">
                  <a:solidFill>
                    <a:srgbClr val="000000"/>
                  </a:solidFill>
                  <a:latin typeface="Calibri" panose="020F0502020204030204" pitchFamily="34" charset="0"/>
                </a:rPr>
                <a:t>Sinteza dimensională</a:t>
              </a:r>
            </a:p>
            <a:p>
              <a:pPr marL="285750" indent="-285750">
                <a:lnSpc>
                  <a:spcPct val="150000"/>
                </a:lnSpc>
                <a:buFontTx/>
                <a:buChar char="-"/>
              </a:pPr>
              <a:r>
                <a:rPr lang="ro-RO" i="1" dirty="0">
                  <a:solidFill>
                    <a:srgbClr val="000000"/>
                  </a:solidFill>
                  <a:latin typeface="Calibri" panose="020F0502020204030204" pitchFamily="34" charset="0"/>
                </a:rPr>
                <a:t>Analiza cinematică</a:t>
              </a:r>
            </a:p>
          </p:txBody>
        </p:sp>
        <p:sp>
          <p:nvSpPr>
            <p:cNvPr id="8" name="Left Brace 7">
              <a:extLst>
                <a:ext uri="{FF2B5EF4-FFF2-40B4-BE49-F238E27FC236}">
                  <a16:creationId xmlns:a16="http://schemas.microsoft.com/office/drawing/2014/main" id="{991C89ED-EB91-480A-8642-22A636C5342D}"/>
                </a:ext>
              </a:extLst>
            </p:cNvPr>
            <p:cNvSpPr/>
            <p:nvPr/>
          </p:nvSpPr>
          <p:spPr>
            <a:xfrm>
              <a:off x="2961139" y="1633346"/>
              <a:ext cx="159024" cy="1153985"/>
            </a:xfrm>
            <a:prstGeom prst="leftBrace">
              <a:avLst>
                <a:gd name="adj1" fmla="val 51780"/>
                <a:gd name="adj2" fmla="val 50605"/>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7C30CFF7-A2FF-4697-B272-DEDDDC7651F9}"/>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1C2BCB9-0539-4D17-B3B3-18BC67490440}"/>
              </a:ext>
            </a:extLst>
          </p:cNvPr>
          <p:cNvGrpSpPr/>
          <p:nvPr/>
        </p:nvGrpSpPr>
        <p:grpSpPr>
          <a:xfrm>
            <a:off x="5266170" y="1039498"/>
            <a:ext cx="6685696" cy="1711366"/>
            <a:chOff x="910178" y="4349821"/>
            <a:chExt cx="6685696" cy="1711366"/>
          </a:xfrm>
        </p:grpSpPr>
        <p:sp>
          <p:nvSpPr>
            <p:cNvPr id="4" name="Rectangle 3">
              <a:extLst>
                <a:ext uri="{FF2B5EF4-FFF2-40B4-BE49-F238E27FC236}">
                  <a16:creationId xmlns:a16="http://schemas.microsoft.com/office/drawing/2014/main" id="{D7645F10-F1B3-4B6B-9F94-9D0F0BD64D8E}"/>
                </a:ext>
              </a:extLst>
            </p:cNvPr>
            <p:cNvSpPr/>
            <p:nvPr/>
          </p:nvSpPr>
          <p:spPr>
            <a:xfrm>
              <a:off x="910178" y="5074559"/>
              <a:ext cx="2710208" cy="369332"/>
            </a:xfrm>
            <a:prstGeom prst="rect">
              <a:avLst/>
            </a:prstGeom>
          </p:spPr>
          <p:txBody>
            <a:bodyPr wrap="square">
              <a:spAutoFit/>
            </a:bodyPr>
            <a:lstStyle/>
            <a:p>
              <a:r>
                <a:rPr lang="ro-RO" b="1" i="1" dirty="0">
                  <a:solidFill>
                    <a:srgbClr val="000000"/>
                  </a:solidFill>
                  <a:latin typeface="Calibri" panose="020F0502020204030204" pitchFamily="34" charset="0"/>
                </a:rPr>
                <a:t>Mecanisme cu roți dințate</a:t>
              </a:r>
            </a:p>
          </p:txBody>
        </p:sp>
        <p:sp>
          <p:nvSpPr>
            <p:cNvPr id="9" name="Rectangle 8">
              <a:extLst>
                <a:ext uri="{FF2B5EF4-FFF2-40B4-BE49-F238E27FC236}">
                  <a16:creationId xmlns:a16="http://schemas.microsoft.com/office/drawing/2014/main" id="{D4919FA8-FD7E-4C57-935A-11F09834ABDF}"/>
                </a:ext>
              </a:extLst>
            </p:cNvPr>
            <p:cNvSpPr/>
            <p:nvPr/>
          </p:nvSpPr>
          <p:spPr>
            <a:xfrm>
              <a:off x="3706585" y="4349821"/>
              <a:ext cx="3889289" cy="1711366"/>
            </a:xfrm>
            <a:prstGeom prst="rect">
              <a:avLst/>
            </a:prstGeom>
          </p:spPr>
          <p:txBody>
            <a:bodyPr wrap="square">
              <a:spAutoFit/>
            </a:bodyPr>
            <a:lstStyle/>
            <a:p>
              <a:pPr marL="285750" indent="-285750">
                <a:lnSpc>
                  <a:spcPct val="150000"/>
                </a:lnSpc>
                <a:buFontTx/>
                <a:buChar char="-"/>
              </a:pPr>
              <a:r>
                <a:rPr lang="ro-RO" i="1" dirty="0">
                  <a:solidFill>
                    <a:srgbClr val="000000"/>
                  </a:solidFill>
                  <a:latin typeface="Calibri" panose="020F0502020204030204" pitchFamily="34" charset="0"/>
                </a:rPr>
                <a:t>Legea fundamentală a angrenării</a:t>
              </a:r>
            </a:p>
            <a:p>
              <a:pPr marL="285750" indent="-285750">
                <a:lnSpc>
                  <a:spcPct val="150000"/>
                </a:lnSpc>
                <a:buFontTx/>
                <a:buChar char="-"/>
              </a:pPr>
              <a:r>
                <a:rPr lang="ro-RO" i="1" dirty="0">
                  <a:solidFill>
                    <a:srgbClr val="000000"/>
                  </a:solidFill>
                  <a:latin typeface="Calibri" panose="020F0502020204030204" pitchFamily="34" charset="0"/>
                </a:rPr>
                <a:t>Generarea angrenajelor evolventice</a:t>
              </a:r>
            </a:p>
            <a:p>
              <a:pPr marL="285750" indent="-285750">
                <a:lnSpc>
                  <a:spcPct val="150000"/>
                </a:lnSpc>
                <a:buFontTx/>
                <a:buChar char="-"/>
              </a:pPr>
              <a:r>
                <a:rPr lang="ro-RO" i="1" dirty="0">
                  <a:solidFill>
                    <a:srgbClr val="000000"/>
                  </a:solidFill>
                  <a:latin typeface="Calibri" panose="020F0502020204030204" pitchFamily="34" charset="0"/>
                </a:rPr>
                <a:t>Angrenaje ordinare</a:t>
              </a:r>
            </a:p>
            <a:p>
              <a:pPr marL="285750" indent="-285750">
                <a:lnSpc>
                  <a:spcPct val="150000"/>
                </a:lnSpc>
                <a:buFontTx/>
                <a:buChar char="-"/>
              </a:pPr>
              <a:r>
                <a:rPr lang="ro-RO" i="1" dirty="0">
                  <a:solidFill>
                    <a:srgbClr val="000000"/>
                  </a:solidFill>
                  <a:latin typeface="Calibri" panose="020F0502020204030204" pitchFamily="34" charset="0"/>
                </a:rPr>
                <a:t>Angrenaje planetare</a:t>
              </a:r>
            </a:p>
          </p:txBody>
        </p:sp>
        <p:sp>
          <p:nvSpPr>
            <p:cNvPr id="12" name="Left Brace 11">
              <a:extLst>
                <a:ext uri="{FF2B5EF4-FFF2-40B4-BE49-F238E27FC236}">
                  <a16:creationId xmlns:a16="http://schemas.microsoft.com/office/drawing/2014/main" id="{0C39C405-D23A-4A08-B9DA-7A9D6C22E432}"/>
                </a:ext>
              </a:extLst>
            </p:cNvPr>
            <p:cNvSpPr/>
            <p:nvPr/>
          </p:nvSpPr>
          <p:spPr>
            <a:xfrm>
              <a:off x="3592699" y="4528982"/>
              <a:ext cx="127243" cy="1467853"/>
            </a:xfrm>
            <a:prstGeom prst="leftBrace">
              <a:avLst>
                <a:gd name="adj1" fmla="val 51780"/>
                <a:gd name="adj2" fmla="val 50605"/>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53549C79-13F9-4410-9607-1BC2987BD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614" y="3244578"/>
            <a:ext cx="3517902" cy="2951281"/>
          </a:xfrm>
          <a:prstGeom prst="rect">
            <a:avLst/>
          </a:prstGeom>
        </p:spPr>
      </p:pic>
      <p:graphicFrame>
        <p:nvGraphicFramePr>
          <p:cNvPr id="16" name="Object 15">
            <a:extLst>
              <a:ext uri="{FF2B5EF4-FFF2-40B4-BE49-F238E27FC236}">
                <a16:creationId xmlns:a16="http://schemas.microsoft.com/office/drawing/2014/main" id="{D482B4DA-A407-46B2-B3F0-C38B6C15E9EA}"/>
              </a:ext>
            </a:extLst>
          </p:cNvPr>
          <p:cNvGraphicFramePr>
            <a:graphicFrameLocks noChangeAspect="1"/>
          </p:cNvGraphicFramePr>
          <p:nvPr>
            <p:extLst>
              <p:ext uri="{D42A27DB-BD31-4B8C-83A1-F6EECF244321}">
                <p14:modId xmlns:p14="http://schemas.microsoft.com/office/powerpoint/2010/main" val="3987218785"/>
              </p:ext>
            </p:extLst>
          </p:nvPr>
        </p:nvGraphicFramePr>
        <p:xfrm>
          <a:off x="5964679" y="3418616"/>
          <a:ext cx="2224146" cy="2733346"/>
        </p:xfrm>
        <a:graphic>
          <a:graphicData uri="http://schemas.openxmlformats.org/presentationml/2006/ole">
            <mc:AlternateContent xmlns:mc="http://schemas.openxmlformats.org/markup-compatibility/2006">
              <mc:Choice xmlns:v="urn:schemas-microsoft-com:vml" Requires="v">
                <p:oleObj spid="_x0000_s2050" name="Visio" r:id="rId4" imgW="2126086" imgH="2590832" progId="Visio.Drawing.15">
                  <p:embed/>
                </p:oleObj>
              </mc:Choice>
              <mc:Fallback>
                <p:oleObj name="Visio" r:id="rId4" imgW="2126086" imgH="2590832" progId="Visio.Drawing.15">
                  <p:embed/>
                  <p:pic>
                    <p:nvPicPr>
                      <p:cNvPr id="16" name="Object 15">
                        <a:extLst>
                          <a:ext uri="{FF2B5EF4-FFF2-40B4-BE49-F238E27FC236}">
                            <a16:creationId xmlns:a16="http://schemas.microsoft.com/office/drawing/2014/main" id="{D482B4DA-A407-46B2-B3F0-C38B6C15E9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679" y="3418616"/>
                        <a:ext cx="2224146" cy="2733346"/>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8F2F410B-98E7-4470-827A-5448C9515D87}"/>
              </a:ext>
            </a:extLst>
          </p:cNvPr>
          <p:cNvGraphicFramePr>
            <a:graphicFrameLocks noChangeAspect="1"/>
          </p:cNvGraphicFramePr>
          <p:nvPr>
            <p:extLst>
              <p:ext uri="{D42A27DB-BD31-4B8C-83A1-F6EECF244321}">
                <p14:modId xmlns:p14="http://schemas.microsoft.com/office/powerpoint/2010/main" val="2764806"/>
              </p:ext>
            </p:extLst>
          </p:nvPr>
        </p:nvGraphicFramePr>
        <p:xfrm>
          <a:off x="8588515" y="3418616"/>
          <a:ext cx="2523871" cy="2403686"/>
        </p:xfrm>
        <a:graphic>
          <a:graphicData uri="http://schemas.openxmlformats.org/presentationml/2006/ole">
            <mc:AlternateContent xmlns:mc="http://schemas.openxmlformats.org/markup-compatibility/2006">
              <mc:Choice xmlns:v="urn:schemas-microsoft-com:vml" Requires="v">
                <p:oleObj spid="_x0000_s2051" name="Visio" r:id="rId6" imgW="2308966" imgH="2209626" progId="Visio.Drawing.15">
                  <p:embed/>
                </p:oleObj>
              </mc:Choice>
              <mc:Fallback>
                <p:oleObj name="Visio" r:id="rId6" imgW="2308966" imgH="2209626" progId="Visio.Drawing.15">
                  <p:embed/>
                  <p:pic>
                    <p:nvPicPr>
                      <p:cNvPr id="17" name="Object 16">
                        <a:extLst>
                          <a:ext uri="{FF2B5EF4-FFF2-40B4-BE49-F238E27FC236}">
                            <a16:creationId xmlns:a16="http://schemas.microsoft.com/office/drawing/2014/main" id="{8F2F410B-98E7-4470-827A-5448C9515D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515" y="3418616"/>
                        <a:ext cx="2523871" cy="2403686"/>
                      </a:xfrm>
                      <a:prstGeom prst="rect">
                        <a:avLst/>
                      </a:prstGeom>
                      <a:noFill/>
                    </p:spPr>
                  </p:pic>
                </p:oleObj>
              </mc:Fallback>
            </mc:AlternateContent>
          </a:graphicData>
        </a:graphic>
      </p:graphicFrame>
    </p:spTree>
    <p:extLst>
      <p:ext uri="{BB962C8B-B14F-4D97-AF65-F5344CB8AC3E}">
        <p14:creationId xmlns:p14="http://schemas.microsoft.com/office/powerpoint/2010/main" val="21717882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B219531-DA9A-440F-94C3-69D1F4ABC3FD}"/>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B4613B98-2A91-4AE6-9E23-43EBA67151D1}"/>
                  </a:ext>
                </a:extLst>
              </p:cNvPr>
              <p:cNvSpPr/>
              <p:nvPr/>
            </p:nvSpPr>
            <p:spPr>
              <a:xfrm>
                <a:off x="759461" y="1989759"/>
                <a:ext cx="10257919" cy="27084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T</a:t>
                </a:r>
                <a:r>
                  <a:rPr kumimoji="0" lang="ro-RO" sz="20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rebuie</a:t>
                </a:r>
                <a:r>
                  <a:rPr kumimoji="0" lang="ro-RO"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cunoscute:</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ro-RO"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ro-RO"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legea de mișcare</a:t>
                </a: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impus</a:t>
                </a:r>
                <a:r>
                  <a:rPr kumimoji="0" lang="ro-RO"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ă tachetului</a:t>
                </a:r>
                <a:endPar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a:spcAft>
                    <a:spcPts val="600"/>
                  </a:spcAft>
                </a:pP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ro-RO"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spațiul parcurs de tachet </a:t>
                </a:r>
                <a14:m>
                  <m:oMath xmlns:m="http://schemas.openxmlformats.org/officeDocument/2006/math">
                    <m:r>
                      <a:rPr lang="ro-RO" sz="2000" i="1">
                        <a:latin typeface="Cambria Math" panose="02040503050406030204" pitchFamily="18" charset="0"/>
                      </a:rPr>
                      <m:t>𝑠</m:t>
                    </m:r>
                    <m:r>
                      <a:rPr lang="ro-RO" sz="2000" i="1">
                        <a:latin typeface="Cambria Math" panose="02040503050406030204" pitchFamily="18" charset="0"/>
                        <a:ea typeface="Cambria Math" panose="02040503050406030204" pitchFamily="18" charset="0"/>
                      </a:rPr>
                      <m:t>=</m:t>
                    </m:r>
                    <m:r>
                      <a:rPr lang="ro-RO" sz="2000" i="1" smtClean="0">
                        <a:latin typeface="Cambria Math" panose="02040503050406030204" pitchFamily="18" charset="0"/>
                        <a:ea typeface="Cambria Math" panose="02040503050406030204" pitchFamily="18" charset="0"/>
                      </a:rPr>
                      <m:t>𝛽</m:t>
                    </m:r>
                    <m:r>
                      <a:rPr lang="ro-RO" sz="2000" i="1">
                        <a:latin typeface="Cambria Math" panose="02040503050406030204" pitchFamily="18" charset="0"/>
                        <a:ea typeface="Cambria Math" panose="02040503050406030204" pitchFamily="18" charset="0"/>
                      </a:rPr>
                      <m:t>∙</m:t>
                    </m:r>
                    <m:r>
                      <a:rPr lang="ro-RO" sz="2000" i="1">
                        <a:latin typeface="Cambria Math" panose="02040503050406030204" pitchFamily="18" charset="0"/>
                        <a:ea typeface="Cambria Math" panose="02040503050406030204" pitchFamily="18" charset="0"/>
                      </a:rPr>
                      <m:t>𝐵𝐶</m:t>
                    </m:r>
                  </m:oMath>
                </a14:m>
                <a:endParaRPr lang="en-US" sz="2000" dirty="0"/>
              </a:p>
              <a:p>
                <a:pPr marL="0" marR="0" lvl="0" indent="0" algn="l" defTabSz="914400" rtl="0" eaLnBrk="1" fontAlgn="auto" latinLnBrk="0" hangingPunct="1">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ro-RO"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sensul de rotație al camei,</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ro-RO"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raza cercului de bază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ro-RO" sz="2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𝑟</m:t>
                        </m:r>
                      </m:e>
                      <m:sub>
                        <m:r>
                          <a:rPr kumimoji="0" lang="ro-RO" sz="2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oMath>
                </a14:m>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[mm]</a:t>
                </a:r>
                <a:r>
                  <a:rPr kumimoji="0" lang="ro-RO"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 </a:t>
                </a:r>
                <a:r>
                  <a:rPr kumimoji="0" lang="ro-RO"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raza rolei tachetului </a:t>
                </a:r>
                <a:r>
                  <a:rPr kumimoji="0" lang="ro-RO" sz="20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r</a:t>
                </a:r>
                <a:r>
                  <a:rPr kumimoji="0" lang="en-US" sz="20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[mm]</a:t>
                </a:r>
                <a:r>
                  <a:rPr kumimoji="0" lang="ro-RO"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 </a:t>
                </a:r>
                <a:r>
                  <a:rPr kumimoji="0" lang="ro-RO"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unghiurile de rotație ale camei corespunzătoare celor patru faze adică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ro-RO" sz="2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𝜑</m:t>
                        </m:r>
                      </m:e>
                      <m:sub>
                        <m:r>
                          <a:rPr kumimoji="0" lang="ro-RO" sz="2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𝑢</m:t>
                        </m:r>
                      </m:sub>
                    </m:sSub>
                  </m:oMath>
                </a14:m>
                <a:r>
                  <a:rPr kumimoji="0" lang="ro-RO"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ro-RO" sz="2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𝜑</m:t>
                        </m:r>
                      </m:e>
                      <m:sub>
                        <m:r>
                          <a:rPr kumimoji="0" lang="ro-RO" sz="2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𝑐</m:t>
                        </m:r>
                      </m:sub>
                    </m:sSub>
                  </m:oMath>
                </a14:m>
                <a:r>
                  <a:rPr kumimoji="0" lang="ro-RO"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ro-RO" sz="2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𝜑</m:t>
                        </m:r>
                      </m:e>
                      <m:sub>
                        <m:r>
                          <a:rPr kumimoji="0" lang="ro-RO" sz="2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𝑅</m:t>
                        </m:r>
                      </m:sub>
                    </m:sSub>
                  </m:oMath>
                </a14:m>
                <a:r>
                  <a:rPr kumimoji="0" lang="ro-RO"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ro-RO" sz="2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𝜑</m:t>
                        </m:r>
                      </m:e>
                      <m:sub>
                        <m:r>
                          <a:rPr kumimoji="0" lang="ro-RO" sz="2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𝑟</m:t>
                        </m:r>
                      </m:sub>
                    </m:sSub>
                  </m:oMath>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Rectangle 1">
                <a:extLst>
                  <a:ext uri="{FF2B5EF4-FFF2-40B4-BE49-F238E27FC236}">
                    <a16:creationId xmlns:a16="http://schemas.microsoft.com/office/drawing/2014/main" id="{B4613B98-2A91-4AE6-9E23-43EBA67151D1}"/>
                  </a:ext>
                </a:extLst>
              </p:cNvPr>
              <p:cNvSpPr>
                <a:spLocks noRot="1" noChangeAspect="1" noMove="1" noResize="1" noEditPoints="1" noAdjustHandles="1" noChangeArrowheads="1" noChangeShapeType="1" noTextEdit="1"/>
              </p:cNvSpPr>
              <p:nvPr/>
            </p:nvSpPr>
            <p:spPr>
              <a:xfrm>
                <a:off x="759461" y="1989759"/>
                <a:ext cx="10257919" cy="2708434"/>
              </a:xfrm>
              <a:prstGeom prst="rect">
                <a:avLst/>
              </a:prstGeom>
              <a:blipFill>
                <a:blip r:embed="rId2"/>
                <a:stretch>
                  <a:fillRect l="-654" t="-1124" b="-2921"/>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A1C8CE97-D8AD-4A84-ADE8-40667D0A3BC5}"/>
              </a:ext>
            </a:extLst>
          </p:cNvPr>
          <p:cNvSpPr/>
          <p:nvPr/>
        </p:nvSpPr>
        <p:spPr>
          <a:xfrm>
            <a:off x="782673" y="287294"/>
            <a:ext cx="6868355" cy="461665"/>
          </a:xfrm>
          <a:prstGeom prst="rect">
            <a:avLst/>
          </a:prstGeom>
        </p:spPr>
        <p:txBody>
          <a:bodyPr wrap="none">
            <a:spAutoFit/>
          </a:bodyPr>
          <a:lstStyle/>
          <a:p>
            <a:r>
              <a:rPr lang="ro-RO" sz="2400" dirty="0">
                <a:ea typeface="Calibri" panose="020F0502020204030204" pitchFamily="34" charset="0"/>
              </a:rPr>
              <a:t>1.4.5 Determinarea profilului camei cu tachet oscilant</a:t>
            </a:r>
            <a:endParaRPr lang="en-US" sz="2400" dirty="0"/>
          </a:p>
        </p:txBody>
      </p:sp>
    </p:spTree>
    <p:extLst>
      <p:ext uri="{BB962C8B-B14F-4D97-AF65-F5344CB8AC3E}">
        <p14:creationId xmlns:p14="http://schemas.microsoft.com/office/powerpoint/2010/main" val="36774295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B219531-DA9A-440F-94C3-69D1F4ABC3FD}"/>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8A7167-433C-41FA-85EB-E144DF7CA231}"/>
              </a:ext>
            </a:extLst>
          </p:cNvPr>
          <p:cNvSpPr/>
          <p:nvPr/>
        </p:nvSpPr>
        <p:spPr>
          <a:xfrm>
            <a:off x="649568" y="863474"/>
            <a:ext cx="39088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Determinarea grafică a profilului camei</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B83C87C-6EA7-41A3-BDC1-C119226F7793}"/>
              </a:ext>
            </a:extLst>
          </p:cNvPr>
          <p:cNvPicPr>
            <a:picLocks noChangeAspect="1"/>
          </p:cNvPicPr>
          <p:nvPr/>
        </p:nvPicPr>
        <p:blipFill>
          <a:blip r:embed="rId2"/>
          <a:stretch>
            <a:fillRect/>
          </a:stretch>
        </p:blipFill>
        <p:spPr>
          <a:xfrm>
            <a:off x="3291870" y="960559"/>
            <a:ext cx="8012896" cy="5687389"/>
          </a:xfrm>
          <a:prstGeom prst="rect">
            <a:avLst/>
          </a:prstGeom>
        </p:spPr>
      </p:pic>
      <p:sp>
        <p:nvSpPr>
          <p:cNvPr id="7" name="Rectangle 6">
            <a:extLst>
              <a:ext uri="{FF2B5EF4-FFF2-40B4-BE49-F238E27FC236}">
                <a16:creationId xmlns:a16="http://schemas.microsoft.com/office/drawing/2014/main" id="{ABD891E2-E1E0-4EA6-AFB2-FFFF2175DBB9}"/>
              </a:ext>
            </a:extLst>
          </p:cNvPr>
          <p:cNvSpPr/>
          <p:nvPr/>
        </p:nvSpPr>
        <p:spPr>
          <a:xfrm>
            <a:off x="782673" y="287294"/>
            <a:ext cx="6868355" cy="461665"/>
          </a:xfrm>
          <a:prstGeom prst="rect">
            <a:avLst/>
          </a:prstGeom>
        </p:spPr>
        <p:txBody>
          <a:bodyPr wrap="none">
            <a:spAutoFit/>
          </a:bodyPr>
          <a:lstStyle/>
          <a:p>
            <a:r>
              <a:rPr lang="ro-RO" sz="2400" dirty="0">
                <a:ea typeface="Calibri" panose="020F0502020204030204" pitchFamily="34" charset="0"/>
              </a:rPr>
              <a:t>1.4.5 Determinarea profilului camei cu tachet oscilant</a:t>
            </a:r>
            <a:endParaRPr lang="en-US" sz="2400" dirty="0"/>
          </a:p>
        </p:txBody>
      </p:sp>
    </p:spTree>
    <p:extLst>
      <p:ext uri="{BB962C8B-B14F-4D97-AF65-F5344CB8AC3E}">
        <p14:creationId xmlns:p14="http://schemas.microsoft.com/office/powerpoint/2010/main" val="3005343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9AC9261-96E7-45BF-858F-F158ABE35E97}"/>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B1AC823-556F-47EF-960C-4A6BD4E1268B}"/>
              </a:ext>
            </a:extLst>
          </p:cNvPr>
          <p:cNvSpPr/>
          <p:nvPr/>
        </p:nvSpPr>
        <p:spPr>
          <a:xfrm>
            <a:off x="607348" y="1180971"/>
            <a:ext cx="10808424" cy="369332"/>
          </a:xfrm>
          <a:prstGeom prst="rect">
            <a:avLst/>
          </a:prstGeom>
        </p:spPr>
        <p:txBody>
          <a:bodyPr wrap="square">
            <a:spAutoFit/>
          </a:bodyPr>
          <a:lstStyle/>
          <a:p>
            <a:r>
              <a:rPr lang="en-US" dirty="0">
                <a:ea typeface="Calibri" panose="020F0502020204030204" pitchFamily="34" charset="0"/>
              </a:rPr>
              <a:t>Analiza </a:t>
            </a:r>
            <a:r>
              <a:rPr lang="en-US" dirty="0" err="1">
                <a:ea typeface="Calibri" panose="020F0502020204030204" pitchFamily="34" charset="0"/>
              </a:rPr>
              <a:t>mecanismelor</a:t>
            </a:r>
            <a:r>
              <a:rPr lang="en-US" dirty="0">
                <a:ea typeface="Calibri" panose="020F0502020204030204" pitchFamily="34" charset="0"/>
              </a:rPr>
              <a:t> cu cam</a:t>
            </a:r>
            <a:r>
              <a:rPr lang="ro-RO" dirty="0">
                <a:ea typeface="Calibri" panose="020F0502020204030204" pitchFamily="34" charset="0"/>
              </a:rPr>
              <a:t>ă</a:t>
            </a:r>
            <a:r>
              <a:rPr lang="en-US" dirty="0">
                <a:ea typeface="Calibri" panose="020F0502020204030204" pitchFamily="34" charset="0"/>
              </a:rPr>
              <a:t> are ca </a:t>
            </a:r>
            <a:r>
              <a:rPr lang="en-US" dirty="0" err="1">
                <a:ea typeface="Calibri" panose="020F0502020204030204" pitchFamily="34" charset="0"/>
              </a:rPr>
              <a:t>scop</a:t>
            </a:r>
            <a:r>
              <a:rPr lang="en-US" dirty="0">
                <a:ea typeface="Calibri" panose="020F0502020204030204" pitchFamily="34" charset="0"/>
              </a:rPr>
              <a:t> </a:t>
            </a:r>
            <a:r>
              <a:rPr lang="en-US" dirty="0" err="1">
                <a:ea typeface="Calibri" panose="020F0502020204030204" pitchFamily="34" charset="0"/>
              </a:rPr>
              <a:t>validarea</a:t>
            </a:r>
            <a:r>
              <a:rPr lang="en-US" dirty="0">
                <a:ea typeface="Calibri" panose="020F0502020204030204" pitchFamily="34" charset="0"/>
              </a:rPr>
              <a:t> </a:t>
            </a:r>
            <a:r>
              <a:rPr lang="en-US" dirty="0" err="1">
                <a:ea typeface="Calibri" panose="020F0502020204030204" pitchFamily="34" charset="0"/>
              </a:rPr>
              <a:t>rezultatelor</a:t>
            </a:r>
            <a:r>
              <a:rPr lang="en-US" dirty="0">
                <a:ea typeface="Calibri" panose="020F0502020204030204" pitchFamily="34" charset="0"/>
              </a:rPr>
              <a:t> </a:t>
            </a:r>
            <a:r>
              <a:rPr lang="en-US" dirty="0" err="1">
                <a:ea typeface="Calibri" panose="020F0502020204030204" pitchFamily="34" charset="0"/>
              </a:rPr>
              <a:t>obținute</a:t>
            </a:r>
            <a:r>
              <a:rPr lang="en-US" dirty="0">
                <a:ea typeface="Calibri" panose="020F0502020204030204" pitchFamily="34" charset="0"/>
              </a:rPr>
              <a:t> </a:t>
            </a:r>
            <a:r>
              <a:rPr lang="en-US" dirty="0" err="1">
                <a:ea typeface="Calibri" panose="020F0502020204030204" pitchFamily="34" charset="0"/>
              </a:rPr>
              <a:t>în</a:t>
            </a:r>
            <a:r>
              <a:rPr lang="en-US" dirty="0">
                <a:ea typeface="Calibri" panose="020F0502020204030204" pitchFamily="34" charset="0"/>
              </a:rPr>
              <a:t> </a:t>
            </a:r>
            <a:r>
              <a:rPr lang="en-US" dirty="0" err="1">
                <a:ea typeface="Calibri" panose="020F0502020204030204" pitchFamily="34" charset="0"/>
              </a:rPr>
              <a:t>urma</a:t>
            </a:r>
            <a:r>
              <a:rPr lang="en-US" dirty="0">
                <a:ea typeface="Calibri" panose="020F0502020204030204" pitchFamily="34" charset="0"/>
              </a:rPr>
              <a:t> </a:t>
            </a:r>
            <a:r>
              <a:rPr lang="en-US" dirty="0" err="1">
                <a:ea typeface="Calibri" panose="020F0502020204030204" pitchFamily="34" charset="0"/>
              </a:rPr>
              <a:t>sintezei</a:t>
            </a:r>
            <a:r>
              <a:rPr lang="ro-RO" dirty="0">
                <a:ea typeface="Calibri" panose="020F0502020204030204" pitchFamily="34" charset="0"/>
              </a:rPr>
              <a:t>. </a:t>
            </a:r>
            <a:endParaRPr lang="en-US" dirty="0"/>
          </a:p>
        </p:txBody>
      </p:sp>
      <p:sp>
        <p:nvSpPr>
          <p:cNvPr id="12" name="Rectangle 11">
            <a:extLst>
              <a:ext uri="{FF2B5EF4-FFF2-40B4-BE49-F238E27FC236}">
                <a16:creationId xmlns:a16="http://schemas.microsoft.com/office/drawing/2014/main" id="{536AB2C7-FEC7-4C8A-9A60-C9580F74EFDF}"/>
              </a:ext>
            </a:extLst>
          </p:cNvPr>
          <p:cNvSpPr/>
          <p:nvPr/>
        </p:nvSpPr>
        <p:spPr>
          <a:xfrm>
            <a:off x="649568" y="2782669"/>
            <a:ext cx="10593820" cy="646331"/>
          </a:xfrm>
          <a:prstGeom prst="rect">
            <a:avLst/>
          </a:prstGeom>
        </p:spPr>
        <p:txBody>
          <a:bodyPr wrap="square">
            <a:spAutoFit/>
          </a:bodyPr>
          <a:lstStyle/>
          <a:p>
            <a:pPr algn="just"/>
            <a:r>
              <a:rPr lang="ro-RO" i="1" dirty="0">
                <a:solidFill>
                  <a:srgbClr val="000000"/>
                </a:solidFill>
                <a:ea typeface="Calibri" panose="020F0502020204030204" pitchFamily="34" charset="0"/>
              </a:rPr>
              <a:t>Analiza cinetostatică</a:t>
            </a:r>
            <a:r>
              <a:rPr lang="ro-RO" dirty="0">
                <a:solidFill>
                  <a:srgbClr val="000000"/>
                </a:solidFill>
                <a:ea typeface="Calibri" panose="020F0502020204030204" pitchFamily="34" charset="0"/>
              </a:rPr>
              <a:t> studiază transmiterea forțelor în cazul mecanismelor cu camă și are ca principal obiectiv determinarea forțelor de legătură </a:t>
            </a:r>
            <a:endParaRPr lang="en-US" dirty="0"/>
          </a:p>
        </p:txBody>
      </p:sp>
      <p:sp>
        <p:nvSpPr>
          <p:cNvPr id="7" name="Rectangle 6">
            <a:extLst>
              <a:ext uri="{FF2B5EF4-FFF2-40B4-BE49-F238E27FC236}">
                <a16:creationId xmlns:a16="http://schemas.microsoft.com/office/drawing/2014/main" id="{A8C042CF-443A-4B3B-BE8F-4F85D19C8DDD}"/>
              </a:ext>
            </a:extLst>
          </p:cNvPr>
          <p:cNvSpPr/>
          <p:nvPr/>
        </p:nvSpPr>
        <p:spPr>
          <a:xfrm>
            <a:off x="782673" y="287294"/>
            <a:ext cx="6423874" cy="461665"/>
          </a:xfrm>
          <a:prstGeom prst="rect">
            <a:avLst/>
          </a:prstGeom>
        </p:spPr>
        <p:txBody>
          <a:bodyPr wrap="none">
            <a:spAutoFit/>
          </a:bodyPr>
          <a:lstStyle/>
          <a:p>
            <a:r>
              <a:rPr lang="ro-RO" sz="2400" dirty="0">
                <a:ea typeface="Calibri" panose="020F0502020204030204" pitchFamily="34" charset="0"/>
              </a:rPr>
              <a:t>1.5 </a:t>
            </a:r>
            <a:r>
              <a:rPr lang="en-US" sz="2400" dirty="0"/>
              <a:t>Analiza</a:t>
            </a:r>
            <a:r>
              <a:rPr lang="ro-RO" sz="2400" dirty="0"/>
              <a:t> </a:t>
            </a:r>
            <a:r>
              <a:rPr lang="ro-RO" sz="2400" dirty="0">
                <a:solidFill>
                  <a:srgbClr val="000000"/>
                </a:solidFill>
                <a:ea typeface="Calibri" panose="020F0502020204030204" pitchFamily="34" charset="0"/>
              </a:rPr>
              <a:t>cinetostatică  a </a:t>
            </a:r>
            <a:r>
              <a:rPr lang="it-IT" sz="2400" dirty="0"/>
              <a:t>mecanismelor cu cam</a:t>
            </a:r>
            <a:r>
              <a:rPr lang="ro-RO" sz="2400" dirty="0"/>
              <a:t>ă</a:t>
            </a:r>
            <a:endParaRPr lang="en-US" sz="2000" dirty="0"/>
          </a:p>
        </p:txBody>
      </p:sp>
      <p:sp>
        <p:nvSpPr>
          <p:cNvPr id="8" name="Action Button: Go Home 7">
            <a:hlinkClick r:id="rId2" action="ppaction://hlinksldjump" highlightClick="1"/>
            <a:extLst>
              <a:ext uri="{FF2B5EF4-FFF2-40B4-BE49-F238E27FC236}">
                <a16:creationId xmlns:a16="http://schemas.microsoft.com/office/drawing/2014/main" id="{CF5D25AF-898F-4C0D-8462-363D4A189F79}"/>
              </a:ext>
            </a:extLst>
          </p:cNvPr>
          <p:cNvSpPr/>
          <p:nvPr/>
        </p:nvSpPr>
        <p:spPr>
          <a:xfrm>
            <a:off x="11065353" y="321576"/>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3FBBD9-0526-45B6-8418-9465AB980470}"/>
              </a:ext>
            </a:extLst>
          </p:cNvPr>
          <p:cNvSpPr/>
          <p:nvPr/>
        </p:nvSpPr>
        <p:spPr>
          <a:xfrm>
            <a:off x="607348" y="4569033"/>
            <a:ext cx="10636040" cy="923330"/>
          </a:xfrm>
          <a:prstGeom prst="rect">
            <a:avLst/>
          </a:prstGeom>
        </p:spPr>
        <p:txBody>
          <a:bodyPr wrap="square">
            <a:spAutoFit/>
          </a:bodyPr>
          <a:lstStyle/>
          <a:p>
            <a:pPr algn="just"/>
            <a:r>
              <a:rPr lang="ro-RO" dirty="0">
                <a:ea typeface="Times New Roman" panose="02020603050405020304" pitchFamily="18" charset="0"/>
              </a:rPr>
              <a:t>Realizarea unei anumite legi de mișcare impusă tachetului este condiționată de evitarea fenomenului de autoblocare a mecanismului cu camă. Prin urmare, mecanismul trebuie proiectat astfel încât să asigure transmiterea în bune condiții a forțelor.</a:t>
            </a:r>
            <a:endParaRPr lang="en-US" dirty="0"/>
          </a:p>
        </p:txBody>
      </p:sp>
    </p:spTree>
    <p:extLst>
      <p:ext uri="{BB962C8B-B14F-4D97-AF65-F5344CB8AC3E}">
        <p14:creationId xmlns:p14="http://schemas.microsoft.com/office/powerpoint/2010/main" val="24318822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9AC9261-96E7-45BF-858F-F158ABE35E97}"/>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C99B8EA-1C0E-46D5-98D7-8C7BBC995700}"/>
              </a:ext>
            </a:extLst>
          </p:cNvPr>
          <p:cNvSpPr/>
          <p:nvPr/>
        </p:nvSpPr>
        <p:spPr>
          <a:xfrm>
            <a:off x="649568" y="311318"/>
            <a:ext cx="9182514" cy="461665"/>
          </a:xfrm>
          <a:prstGeom prst="rect">
            <a:avLst/>
          </a:prstGeom>
        </p:spPr>
        <p:txBody>
          <a:bodyPr wrap="none">
            <a:spAutoFit/>
          </a:bodyPr>
          <a:lstStyle/>
          <a:p>
            <a:r>
              <a:rPr lang="ro-RO" sz="2400" dirty="0"/>
              <a:t>1.5.1 </a:t>
            </a:r>
            <a:r>
              <a:rPr lang="it-IT" sz="2400" dirty="0"/>
              <a:t>Transmiterea forțelor în mecanismul cu camă și tachet de translație</a:t>
            </a:r>
            <a:endParaRPr lang="en-US" sz="2000" dirty="0"/>
          </a:p>
        </p:txBody>
      </p:sp>
      <p:graphicFrame>
        <p:nvGraphicFramePr>
          <p:cNvPr id="9" name="Object 8">
            <a:extLst>
              <a:ext uri="{FF2B5EF4-FFF2-40B4-BE49-F238E27FC236}">
                <a16:creationId xmlns:a16="http://schemas.microsoft.com/office/drawing/2014/main" id="{45648613-CE64-4314-B505-6835AC86E641}"/>
              </a:ext>
            </a:extLst>
          </p:cNvPr>
          <p:cNvGraphicFramePr>
            <a:graphicFrameLocks noChangeAspect="1"/>
          </p:cNvGraphicFramePr>
          <p:nvPr>
            <p:extLst>
              <p:ext uri="{D42A27DB-BD31-4B8C-83A1-F6EECF244321}">
                <p14:modId xmlns:p14="http://schemas.microsoft.com/office/powerpoint/2010/main" val="774276151"/>
              </p:ext>
            </p:extLst>
          </p:nvPr>
        </p:nvGraphicFramePr>
        <p:xfrm>
          <a:off x="352387" y="731152"/>
          <a:ext cx="3394553" cy="5815530"/>
        </p:xfrm>
        <a:graphic>
          <a:graphicData uri="http://schemas.openxmlformats.org/presentationml/2006/ole">
            <mc:AlternateContent xmlns:mc="http://schemas.openxmlformats.org/markup-compatibility/2006">
              <mc:Choice xmlns:v="urn:schemas-microsoft-com:vml" Requires="v">
                <p:oleObj spid="_x0000_s24578" name="Visio" r:id="rId3" imgW="2468880" imgH="4221401" progId="Visio.Drawing.15">
                  <p:embed/>
                </p:oleObj>
              </mc:Choice>
              <mc:Fallback>
                <p:oleObj name="Visio" r:id="rId3" imgW="2468880" imgH="4221401" progId="Visio.Drawing.15">
                  <p:embed/>
                  <p:pic>
                    <p:nvPicPr>
                      <p:cNvPr id="9" name="Object 8">
                        <a:extLst>
                          <a:ext uri="{FF2B5EF4-FFF2-40B4-BE49-F238E27FC236}">
                            <a16:creationId xmlns:a16="http://schemas.microsoft.com/office/drawing/2014/main" id="{45648613-CE64-4314-B505-6835AC86E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387" y="731152"/>
                        <a:ext cx="3394553" cy="5815530"/>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4FEDA9E-3ADC-411B-85E9-B687327F0254}"/>
                  </a:ext>
                </a:extLst>
              </p:cNvPr>
              <p:cNvSpPr/>
              <p:nvPr/>
            </p:nvSpPr>
            <p:spPr>
              <a:xfrm>
                <a:off x="5845172" y="1789081"/>
                <a:ext cx="33200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0">
                              <a:latin typeface="Cambria Math" panose="02040503050406030204" pitchFamily="18" charset="0"/>
                            </a:rPr>
                            <m:t>∝</m:t>
                          </m:r>
                        </m:e>
                      </m:func>
                      <m:r>
                        <a:rPr lang="en-US" i="0">
                          <a:latin typeface="Cambria Math" panose="02040503050406030204" pitchFamily="18" charset="0"/>
                        </a:rPr>
                        <m:t>−</m:t>
                      </m:r>
                      <m:r>
                        <a:rPr lang="en-US" i="1">
                          <a:latin typeface="Cambria Math" panose="02040503050406030204" pitchFamily="18" charset="0"/>
                        </a:rPr>
                        <m:t>𝐹</m:t>
                      </m:r>
                      <m:r>
                        <a:rPr lang="en-US" i="0">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1</m:t>
                          </m:r>
                        </m:sub>
                      </m:sSub>
                      <m:r>
                        <a:rPr lang="en-US" i="0">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2</m:t>
                          </m:r>
                        </m:sub>
                      </m:sSub>
                      <m:r>
                        <a:rPr lang="en-US" i="0">
                          <a:latin typeface="Cambria Math" panose="02040503050406030204" pitchFamily="18" charset="0"/>
                        </a:rPr>
                        <m:t>=0</m:t>
                      </m:r>
                    </m:oMath>
                  </m:oMathPara>
                </a14:m>
                <a:endParaRPr lang="en-US" dirty="0"/>
              </a:p>
            </p:txBody>
          </p:sp>
        </mc:Choice>
        <mc:Fallback xmlns="">
          <p:sp>
            <p:nvSpPr>
              <p:cNvPr id="13" name="Rectangle 12">
                <a:extLst>
                  <a:ext uri="{FF2B5EF4-FFF2-40B4-BE49-F238E27FC236}">
                    <a16:creationId xmlns:a16="http://schemas.microsoft.com/office/drawing/2014/main" id="{94FEDA9E-3ADC-411B-85E9-B687327F0254}"/>
                  </a:ext>
                </a:extLst>
              </p:cNvPr>
              <p:cNvSpPr>
                <a:spLocks noRot="1" noChangeAspect="1" noMove="1" noResize="1" noEditPoints="1" noAdjustHandles="1" noChangeArrowheads="1" noChangeShapeType="1" noTextEdit="1"/>
              </p:cNvSpPr>
              <p:nvPr/>
            </p:nvSpPr>
            <p:spPr>
              <a:xfrm>
                <a:off x="5845172" y="1789081"/>
                <a:ext cx="3320075" cy="369332"/>
              </a:xfrm>
              <a:prstGeom prst="rect">
                <a:avLst/>
              </a:prstGeom>
              <a:blipFill>
                <a:blip r:embed="rId5"/>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BC70D72F-DC52-4BC0-8CB7-5EB1AA1BB7CD}"/>
                  </a:ext>
                </a:extLst>
              </p:cNvPr>
              <p:cNvSpPr/>
              <p:nvPr/>
            </p:nvSpPr>
            <p:spPr>
              <a:xfrm>
                <a:off x="3819449" y="1934429"/>
                <a:ext cx="1161728"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panose="02040503050406030204" pitchFamily="18" charset="0"/>
                            </a:rPr>
                          </m:ctrlPr>
                        </m:naryPr>
                        <m:sub/>
                        <m:sup/>
                        <m:e>
                          <m:r>
                            <a:rPr lang="en-US" i="1">
                              <a:latin typeface="Cambria Math" panose="02040503050406030204" pitchFamily="18" charset="0"/>
                            </a:rPr>
                            <m:t>𝐹</m:t>
                          </m:r>
                        </m:e>
                      </m:nary>
                      <m:r>
                        <a:rPr lang="en-US" i="0">
                          <a:latin typeface="Cambria Math" panose="02040503050406030204" pitchFamily="18" charset="0"/>
                        </a:rPr>
                        <m:t>=0</m:t>
                      </m:r>
                    </m:oMath>
                  </m:oMathPara>
                </a14:m>
                <a:endParaRPr lang="en-US" dirty="0"/>
              </a:p>
            </p:txBody>
          </p:sp>
        </mc:Choice>
        <mc:Fallback xmlns="">
          <p:sp>
            <p:nvSpPr>
              <p:cNvPr id="14" name="Rectangle 13">
                <a:extLst>
                  <a:ext uri="{FF2B5EF4-FFF2-40B4-BE49-F238E27FC236}">
                    <a16:creationId xmlns:a16="http://schemas.microsoft.com/office/drawing/2014/main" id="{BC70D72F-DC52-4BC0-8CB7-5EB1AA1BB7CD}"/>
                  </a:ext>
                </a:extLst>
              </p:cNvPr>
              <p:cNvSpPr>
                <a:spLocks noRot="1" noChangeAspect="1" noMove="1" noResize="1" noEditPoints="1" noAdjustHandles="1" noChangeArrowheads="1" noChangeShapeType="1" noTextEdit="1"/>
              </p:cNvSpPr>
              <p:nvPr/>
            </p:nvSpPr>
            <p:spPr>
              <a:xfrm>
                <a:off x="3819449" y="1934429"/>
                <a:ext cx="1161728" cy="76309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0D131A3F-B152-41F4-8D9A-B40FAC37091E}"/>
                  </a:ext>
                </a:extLst>
              </p:cNvPr>
              <p:cNvSpPr/>
              <p:nvPr/>
            </p:nvSpPr>
            <p:spPr>
              <a:xfrm>
                <a:off x="3898288" y="4438589"/>
                <a:ext cx="1223220"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panose="02040503050406030204" pitchFamily="18" charset="0"/>
                            </a:rPr>
                          </m:ctrlPr>
                        </m:naryPr>
                        <m:sub/>
                        <m:sup/>
                        <m:e>
                          <m:r>
                            <a:rPr lang="ro-RO" b="0" i="1" smtClean="0">
                              <a:latin typeface="Cambria Math" panose="02040503050406030204" pitchFamily="18" charset="0"/>
                            </a:rPr>
                            <m:t>𝑀</m:t>
                          </m:r>
                        </m:e>
                      </m:nary>
                      <m:r>
                        <a:rPr lang="en-US">
                          <a:latin typeface="Cambria Math" panose="02040503050406030204" pitchFamily="18" charset="0"/>
                        </a:rPr>
                        <m:t>=0</m:t>
                      </m:r>
                    </m:oMath>
                  </m:oMathPara>
                </a14:m>
                <a:endParaRPr lang="en-US" dirty="0"/>
              </a:p>
            </p:txBody>
          </p:sp>
        </mc:Choice>
        <mc:Fallback xmlns="">
          <p:sp>
            <p:nvSpPr>
              <p:cNvPr id="15" name="Rectangle 14">
                <a:extLst>
                  <a:ext uri="{FF2B5EF4-FFF2-40B4-BE49-F238E27FC236}">
                    <a16:creationId xmlns:a16="http://schemas.microsoft.com/office/drawing/2014/main" id="{0D131A3F-B152-41F4-8D9A-B40FAC37091E}"/>
                  </a:ext>
                </a:extLst>
              </p:cNvPr>
              <p:cNvSpPr>
                <a:spLocks noRot="1" noChangeAspect="1" noMove="1" noResize="1" noEditPoints="1" noAdjustHandles="1" noChangeArrowheads="1" noChangeShapeType="1" noTextEdit="1"/>
              </p:cNvSpPr>
              <p:nvPr/>
            </p:nvSpPr>
            <p:spPr>
              <a:xfrm>
                <a:off x="3898288" y="4438589"/>
                <a:ext cx="1223220" cy="763094"/>
              </a:xfrm>
              <a:prstGeom prst="rect">
                <a:avLst/>
              </a:prstGeom>
              <a:blipFill>
                <a:blip r:embed="rId7"/>
                <a:stretch>
                  <a:fillRect/>
                </a:stretch>
              </a:blipFill>
            </p:spPr>
            <p:txBody>
              <a:bodyPr/>
              <a:lstStyle/>
              <a:p>
                <a:r>
                  <a:rPr lang="en-US">
                    <a:noFill/>
                  </a:rPr>
                  <a:t> </a:t>
                </a:r>
              </a:p>
            </p:txBody>
          </p:sp>
        </mc:Fallback>
      </mc:AlternateContent>
      <p:sp>
        <p:nvSpPr>
          <p:cNvPr id="16" name="Arrow: Right 15">
            <a:extLst>
              <a:ext uri="{FF2B5EF4-FFF2-40B4-BE49-F238E27FC236}">
                <a16:creationId xmlns:a16="http://schemas.microsoft.com/office/drawing/2014/main" id="{3D8D4392-1CBF-44E5-85CA-397C5A6C9406}"/>
              </a:ext>
            </a:extLst>
          </p:cNvPr>
          <p:cNvSpPr/>
          <p:nvPr/>
        </p:nvSpPr>
        <p:spPr>
          <a:xfrm>
            <a:off x="5119253" y="2128115"/>
            <a:ext cx="388620" cy="24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8E7121B9-21E0-43D2-A368-BD09A44F55B4}"/>
              </a:ext>
            </a:extLst>
          </p:cNvPr>
          <p:cNvSpPr/>
          <p:nvPr/>
        </p:nvSpPr>
        <p:spPr>
          <a:xfrm>
            <a:off x="5192391" y="4674029"/>
            <a:ext cx="388620" cy="24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E77B02C-CC2E-4095-BF89-96794952DFAC}"/>
                  </a:ext>
                </a:extLst>
              </p:cNvPr>
              <p:cNvSpPr/>
              <p:nvPr/>
            </p:nvSpPr>
            <p:spPr>
              <a:xfrm>
                <a:off x="6668276" y="3429000"/>
                <a:ext cx="4185697" cy="616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r>
                        <a:rPr lang="en-US" i="1">
                          <a:latin typeface="Cambria Math" panose="02040503050406030204" pitchFamily="18" charset="0"/>
                        </a:rPr>
                        <m:t>𝑎</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r>
                            <a:rPr lang="en-US" i="0">
                              <a:latin typeface="Cambria Math" panose="02040503050406030204" pitchFamily="18" charset="0"/>
                            </a:rPr>
                            <m:t>∝</m:t>
                          </m:r>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𝑏𝑁</m:t>
                          </m:r>
                        </m:e>
                        <m:sub>
                          <m:r>
                            <a:rPr lang="en-US" i="0">
                              <a:latin typeface="Cambria Math" panose="02040503050406030204" pitchFamily="18" charset="0"/>
                            </a:rPr>
                            <m:t>2</m:t>
                          </m:r>
                        </m:sub>
                      </m:sSub>
                      <m:r>
                        <a:rPr lang="en-US" i="0">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1</m:t>
                          </m:r>
                        </m:sub>
                      </m:sSub>
                      <m:f>
                        <m:fPr>
                          <m:ctrlPr>
                            <a:rPr lang="en-US" i="1">
                              <a:latin typeface="Cambria Math" panose="02040503050406030204" pitchFamily="18" charset="0"/>
                            </a:rPr>
                          </m:ctrlPr>
                        </m:fPr>
                        <m:num>
                          <m:r>
                            <a:rPr lang="en-US" i="1">
                              <a:latin typeface="Cambria Math" panose="02040503050406030204" pitchFamily="18" charset="0"/>
                            </a:rPr>
                            <m:t>𝑑</m:t>
                          </m:r>
                        </m:num>
                        <m:den>
                          <m:r>
                            <a:rPr lang="en-US" i="0">
                              <a:latin typeface="Cambria Math" panose="02040503050406030204" pitchFamily="18" charset="0"/>
                            </a:rPr>
                            <m:t>2</m:t>
                          </m:r>
                        </m:den>
                      </m:f>
                      <m:r>
                        <a:rPr lang="en-US" i="0">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2</m:t>
                          </m:r>
                        </m:sub>
                      </m:sSub>
                      <m:f>
                        <m:fPr>
                          <m:ctrlPr>
                            <a:rPr lang="en-US" i="1">
                              <a:latin typeface="Cambria Math" panose="02040503050406030204" pitchFamily="18" charset="0"/>
                            </a:rPr>
                          </m:ctrlPr>
                        </m:fPr>
                        <m:num>
                          <m:r>
                            <a:rPr lang="en-US" i="1">
                              <a:latin typeface="Cambria Math" panose="02040503050406030204" pitchFamily="18" charset="0"/>
                            </a:rPr>
                            <m:t>𝑑</m:t>
                          </m:r>
                        </m:num>
                        <m:den>
                          <m:r>
                            <a:rPr lang="en-US" i="0">
                              <a:latin typeface="Cambria Math" panose="02040503050406030204" pitchFamily="18" charset="0"/>
                            </a:rPr>
                            <m:t>2</m:t>
                          </m:r>
                        </m:den>
                      </m:f>
                      <m:r>
                        <a:rPr lang="en-US" i="0">
                          <a:latin typeface="Cambria Math" panose="02040503050406030204" pitchFamily="18" charset="0"/>
                        </a:rPr>
                        <m:t>=0</m:t>
                      </m:r>
                    </m:oMath>
                  </m:oMathPara>
                </a14:m>
                <a:endParaRPr lang="en-US" dirty="0"/>
              </a:p>
            </p:txBody>
          </p:sp>
        </mc:Choice>
        <mc:Fallback xmlns="">
          <p:sp>
            <p:nvSpPr>
              <p:cNvPr id="18" name="Rectangle 17">
                <a:extLst>
                  <a:ext uri="{FF2B5EF4-FFF2-40B4-BE49-F238E27FC236}">
                    <a16:creationId xmlns:a16="http://schemas.microsoft.com/office/drawing/2014/main" id="{FE77B02C-CC2E-4095-BF89-96794952DFAC}"/>
                  </a:ext>
                </a:extLst>
              </p:cNvPr>
              <p:cNvSpPr>
                <a:spLocks noRot="1" noChangeAspect="1" noMove="1" noResize="1" noEditPoints="1" noAdjustHandles="1" noChangeArrowheads="1" noChangeShapeType="1" noTextEdit="1"/>
              </p:cNvSpPr>
              <p:nvPr/>
            </p:nvSpPr>
            <p:spPr>
              <a:xfrm>
                <a:off x="6668276" y="3429000"/>
                <a:ext cx="4185697" cy="61645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4908D3E-741B-402C-979C-54B65CDC5F51}"/>
                  </a:ext>
                </a:extLst>
              </p:cNvPr>
              <p:cNvSpPr/>
              <p:nvPr/>
            </p:nvSpPr>
            <p:spPr>
              <a:xfrm>
                <a:off x="6075421" y="4013127"/>
                <a:ext cx="4778552" cy="616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r>
                        <a:rPr lang="en-US" i="0">
                          <a:latin typeface="Cambria Math" panose="02040503050406030204" pitchFamily="18" charset="0"/>
                        </a:rPr>
                        <m:t>(</m:t>
                      </m:r>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𝑏</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r>
                            <a:rPr lang="en-US" i="0">
                              <a:latin typeface="Cambria Math" panose="02040503050406030204" pitchFamily="18" charset="0"/>
                            </a:rPr>
                            <m:t>∝</m:t>
                          </m:r>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𝑏𝑁</m:t>
                          </m:r>
                        </m:e>
                        <m:sub>
                          <m:r>
                            <a:rPr lang="en-US" i="0">
                              <a:latin typeface="Cambria Math" panose="02040503050406030204" pitchFamily="18" charset="0"/>
                            </a:rPr>
                            <m:t>1</m:t>
                          </m:r>
                        </m:sub>
                      </m:sSub>
                      <m:r>
                        <a:rPr lang="en-US" i="0">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1</m:t>
                          </m:r>
                        </m:sub>
                      </m:sSub>
                      <m:f>
                        <m:fPr>
                          <m:ctrlPr>
                            <a:rPr lang="en-US" i="1">
                              <a:latin typeface="Cambria Math" panose="02040503050406030204" pitchFamily="18" charset="0"/>
                            </a:rPr>
                          </m:ctrlPr>
                        </m:fPr>
                        <m:num>
                          <m:r>
                            <a:rPr lang="en-US" i="1">
                              <a:latin typeface="Cambria Math" panose="02040503050406030204" pitchFamily="18" charset="0"/>
                            </a:rPr>
                            <m:t>𝑑</m:t>
                          </m:r>
                        </m:num>
                        <m:den>
                          <m:r>
                            <a:rPr lang="en-US" i="0">
                              <a:latin typeface="Cambria Math" panose="02040503050406030204" pitchFamily="18" charset="0"/>
                            </a:rPr>
                            <m:t>2</m:t>
                          </m:r>
                        </m:den>
                      </m:f>
                      <m:r>
                        <a:rPr lang="en-US" i="0">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2</m:t>
                          </m:r>
                        </m:sub>
                      </m:sSub>
                      <m:f>
                        <m:fPr>
                          <m:ctrlPr>
                            <a:rPr lang="en-US" i="1">
                              <a:latin typeface="Cambria Math" panose="02040503050406030204" pitchFamily="18" charset="0"/>
                            </a:rPr>
                          </m:ctrlPr>
                        </m:fPr>
                        <m:num>
                          <m:r>
                            <a:rPr lang="en-US" i="1">
                              <a:latin typeface="Cambria Math" panose="02040503050406030204" pitchFamily="18" charset="0"/>
                            </a:rPr>
                            <m:t>𝑑</m:t>
                          </m:r>
                        </m:num>
                        <m:den>
                          <m:r>
                            <a:rPr lang="en-US" i="0">
                              <a:latin typeface="Cambria Math" panose="02040503050406030204" pitchFamily="18" charset="0"/>
                            </a:rPr>
                            <m:t>2</m:t>
                          </m:r>
                        </m:den>
                      </m:f>
                      <m:r>
                        <a:rPr lang="en-US" i="0">
                          <a:latin typeface="Cambria Math" panose="02040503050406030204" pitchFamily="18" charset="0"/>
                        </a:rPr>
                        <m:t>=0</m:t>
                      </m:r>
                    </m:oMath>
                  </m:oMathPara>
                </a14:m>
                <a:endParaRPr lang="en-US" dirty="0"/>
              </a:p>
            </p:txBody>
          </p:sp>
        </mc:Choice>
        <mc:Fallback xmlns="">
          <p:sp>
            <p:nvSpPr>
              <p:cNvPr id="19" name="Rectangle 18">
                <a:extLst>
                  <a:ext uri="{FF2B5EF4-FFF2-40B4-BE49-F238E27FC236}">
                    <a16:creationId xmlns:a16="http://schemas.microsoft.com/office/drawing/2014/main" id="{34908D3E-741B-402C-979C-54B65CDC5F51}"/>
                  </a:ext>
                </a:extLst>
              </p:cNvPr>
              <p:cNvSpPr>
                <a:spLocks noRot="1" noChangeAspect="1" noMove="1" noResize="1" noEditPoints="1" noAdjustHandles="1" noChangeArrowheads="1" noChangeShapeType="1" noTextEdit="1"/>
              </p:cNvSpPr>
              <p:nvPr/>
            </p:nvSpPr>
            <p:spPr>
              <a:xfrm>
                <a:off x="6075421" y="4013127"/>
                <a:ext cx="4778552" cy="616451"/>
              </a:xfrm>
              <a:prstGeom prst="rect">
                <a:avLst/>
              </a:prstGeom>
              <a:blipFill>
                <a:blip r:embed="rId9"/>
                <a:stretch>
                  <a:fillRect/>
                </a:stretch>
              </a:blipFill>
            </p:spPr>
            <p:txBody>
              <a:bodyPr/>
              <a:lstStyle/>
              <a:p>
                <a:r>
                  <a:rPr lang="en-US">
                    <a:noFill/>
                  </a:rPr>
                  <a:t> </a:t>
                </a:r>
              </a:p>
            </p:txBody>
          </p:sp>
        </mc:Fallback>
      </mc:AlternateContent>
      <p:sp>
        <p:nvSpPr>
          <p:cNvPr id="20" name="Left Brace 19">
            <a:extLst>
              <a:ext uri="{FF2B5EF4-FFF2-40B4-BE49-F238E27FC236}">
                <a16:creationId xmlns:a16="http://schemas.microsoft.com/office/drawing/2014/main" id="{2E0F921A-F1BE-4A70-8E20-3B57A5F38350}"/>
              </a:ext>
            </a:extLst>
          </p:cNvPr>
          <p:cNvSpPr/>
          <p:nvPr/>
        </p:nvSpPr>
        <p:spPr>
          <a:xfrm>
            <a:off x="6021355" y="3671165"/>
            <a:ext cx="117831" cy="911322"/>
          </a:xfrm>
          <a:prstGeom prst="leftBrace">
            <a:avLst>
              <a:gd name="adj1" fmla="val 35101"/>
              <a:gd name="adj2" fmla="val 4884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a:extLst>
              <a:ext uri="{FF2B5EF4-FFF2-40B4-BE49-F238E27FC236}">
                <a16:creationId xmlns:a16="http://schemas.microsoft.com/office/drawing/2014/main" id="{92C2A0D8-02A9-4183-A7F9-5069E719D384}"/>
              </a:ext>
            </a:extLst>
          </p:cNvPr>
          <p:cNvGrpSpPr/>
          <p:nvPr/>
        </p:nvGrpSpPr>
        <p:grpSpPr>
          <a:xfrm>
            <a:off x="8864357" y="3368366"/>
            <a:ext cx="1514386" cy="1381760"/>
            <a:chOff x="9333616" y="3007360"/>
            <a:chExt cx="1514386" cy="1381760"/>
          </a:xfrm>
          <a:solidFill>
            <a:srgbClr val="FF0000">
              <a:alpha val="48000"/>
            </a:srgbClr>
          </a:solidFill>
        </p:grpSpPr>
        <p:sp>
          <p:nvSpPr>
            <p:cNvPr id="22" name="Rectangle: Rounded Corners 21">
              <a:extLst>
                <a:ext uri="{FF2B5EF4-FFF2-40B4-BE49-F238E27FC236}">
                  <a16:creationId xmlns:a16="http://schemas.microsoft.com/office/drawing/2014/main" id="{45F14AB7-CC27-47B7-A6E7-333FE3C28ECC}"/>
                </a:ext>
              </a:extLst>
            </p:cNvPr>
            <p:cNvSpPr/>
            <p:nvPr/>
          </p:nvSpPr>
          <p:spPr>
            <a:xfrm>
              <a:off x="9333616" y="3007360"/>
              <a:ext cx="1514385" cy="1381760"/>
            </a:xfrm>
            <a:prstGeom prst="roundRect">
              <a:avLst>
                <a:gd name="adj" fmla="val 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1B52B7E5-2BE1-4086-9FCF-A44320284F7F}"/>
                </a:ext>
              </a:extLst>
            </p:cNvPr>
            <p:cNvCxnSpPr>
              <a:cxnSpLocks/>
            </p:cNvCxnSpPr>
            <p:nvPr/>
          </p:nvCxnSpPr>
          <p:spPr>
            <a:xfrm>
              <a:off x="9333616" y="3007360"/>
              <a:ext cx="1514385" cy="1381760"/>
            </a:xfrm>
            <a:prstGeom prst="line">
              <a:avLst/>
            </a:prstGeom>
            <a:grpFill/>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089CA92-0556-4DA5-95EA-2E9542155B39}"/>
                </a:ext>
              </a:extLst>
            </p:cNvPr>
            <p:cNvCxnSpPr>
              <a:cxnSpLocks/>
            </p:cNvCxnSpPr>
            <p:nvPr/>
          </p:nvCxnSpPr>
          <p:spPr>
            <a:xfrm flipH="1">
              <a:off x="9333616" y="3007360"/>
              <a:ext cx="1514386" cy="1381760"/>
            </a:xfrm>
            <a:prstGeom prst="line">
              <a:avLst/>
            </a:prstGeom>
            <a:grpFill/>
            <a:ln w="127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3E0CA1E1-3497-4DCF-AC1A-DF0556D19385}"/>
                  </a:ext>
                </a:extLst>
              </p:cNvPr>
              <p:cNvSpPr/>
              <p:nvPr/>
            </p:nvSpPr>
            <p:spPr>
              <a:xfrm>
                <a:off x="5805632" y="2308078"/>
                <a:ext cx="32896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sin</m:t>
                          </m:r>
                        </m:fName>
                        <m:e>
                          <m:r>
                            <m:rPr>
                              <m:sty m:val="p"/>
                            </m:rPr>
                            <a:rPr lang="en-US">
                              <a:latin typeface="Cambria Math" panose="02040503050406030204" pitchFamily="18" charset="0"/>
                              <a:ea typeface="Cambria Math" panose="02040503050406030204" pitchFamily="18" charset="0"/>
                            </a:rPr>
                            <m:t>τ</m:t>
                          </m:r>
                        </m:e>
                      </m:func>
                      <m:r>
                        <a:rPr lang="en-US" i="0">
                          <a:latin typeface="Cambria Math" panose="02040503050406030204" pitchFamily="18" charset="0"/>
                        </a:rPr>
                        <m:t>−</m:t>
                      </m:r>
                      <m:r>
                        <a:rPr lang="en-US" i="1">
                          <a:latin typeface="Cambria Math" panose="02040503050406030204" pitchFamily="18" charset="0"/>
                        </a:rPr>
                        <m:t>𝐹</m:t>
                      </m:r>
                      <m:r>
                        <a:rPr lang="en-US" i="0">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1</m:t>
                          </m:r>
                        </m:sub>
                      </m:sSub>
                      <m:r>
                        <a:rPr lang="en-US" i="0">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2</m:t>
                          </m:r>
                        </m:sub>
                      </m:sSub>
                      <m:r>
                        <a:rPr lang="en-US" i="0">
                          <a:latin typeface="Cambria Math" panose="02040503050406030204" pitchFamily="18" charset="0"/>
                        </a:rPr>
                        <m:t>=0</m:t>
                      </m:r>
                    </m:oMath>
                  </m:oMathPara>
                </a14:m>
                <a:endParaRPr lang="en-US" dirty="0"/>
              </a:p>
            </p:txBody>
          </p:sp>
        </mc:Choice>
        <mc:Fallback xmlns="">
          <p:sp>
            <p:nvSpPr>
              <p:cNvPr id="25" name="Rectangle 24">
                <a:extLst>
                  <a:ext uri="{FF2B5EF4-FFF2-40B4-BE49-F238E27FC236}">
                    <a16:creationId xmlns:a16="http://schemas.microsoft.com/office/drawing/2014/main" id="{3E0CA1E1-3497-4DCF-AC1A-DF0556D19385}"/>
                  </a:ext>
                </a:extLst>
              </p:cNvPr>
              <p:cNvSpPr>
                <a:spLocks noRot="1" noChangeAspect="1" noMove="1" noResize="1" noEditPoints="1" noAdjustHandles="1" noChangeArrowheads="1" noChangeShapeType="1" noTextEdit="1"/>
              </p:cNvSpPr>
              <p:nvPr/>
            </p:nvSpPr>
            <p:spPr>
              <a:xfrm>
                <a:off x="5805632" y="2308078"/>
                <a:ext cx="3289618" cy="369332"/>
              </a:xfrm>
              <a:prstGeom prst="rect">
                <a:avLst/>
              </a:prstGeom>
              <a:blipFill>
                <a:blip r:embed="rId10"/>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4122D5F9-2665-4715-A181-67DE77E701C2}"/>
                  </a:ext>
                </a:extLst>
              </p:cNvPr>
              <p:cNvSpPr/>
              <p:nvPr/>
            </p:nvSpPr>
            <p:spPr>
              <a:xfrm>
                <a:off x="6713847" y="4880770"/>
                <a:ext cx="4216154" cy="616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m:t>
                      </m:r>
                      <m:r>
                        <a:rPr lang="en-US" i="1">
                          <a:latin typeface="Cambria Math" panose="02040503050406030204" pitchFamily="18" charset="0"/>
                        </a:rPr>
                        <m:t>𝑎</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cos</m:t>
                          </m:r>
                        </m:fName>
                        <m:e>
                          <m:r>
                            <m:rPr>
                              <m:sty m:val="p"/>
                            </m:rPr>
                            <a:rPr lang="en-US">
                              <a:latin typeface="Cambria Math" panose="02040503050406030204" pitchFamily="18" charset="0"/>
                              <a:ea typeface="Cambria Math" panose="02040503050406030204" pitchFamily="18" charset="0"/>
                            </a:rPr>
                            <m:t>τ</m:t>
                          </m:r>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𝑏𝑁</m:t>
                          </m:r>
                        </m:e>
                        <m:sub>
                          <m:r>
                            <a:rPr lang="en-US" i="0">
                              <a:latin typeface="Cambria Math" panose="02040503050406030204" pitchFamily="18" charset="0"/>
                            </a:rPr>
                            <m:t>2</m:t>
                          </m:r>
                        </m:sub>
                      </m:sSub>
                      <m:r>
                        <a:rPr lang="en-US" i="0">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1</m:t>
                          </m:r>
                        </m:sub>
                      </m:sSub>
                      <m:f>
                        <m:fPr>
                          <m:ctrlPr>
                            <a:rPr lang="en-US" i="1">
                              <a:latin typeface="Cambria Math" panose="02040503050406030204" pitchFamily="18" charset="0"/>
                            </a:rPr>
                          </m:ctrlPr>
                        </m:fPr>
                        <m:num>
                          <m:r>
                            <a:rPr lang="en-US" i="1">
                              <a:latin typeface="Cambria Math" panose="02040503050406030204" pitchFamily="18" charset="0"/>
                            </a:rPr>
                            <m:t>𝑑</m:t>
                          </m:r>
                        </m:num>
                        <m:den>
                          <m:r>
                            <a:rPr lang="en-US" i="0">
                              <a:latin typeface="Cambria Math" panose="02040503050406030204" pitchFamily="18" charset="0"/>
                            </a:rPr>
                            <m:t>2</m:t>
                          </m:r>
                        </m:den>
                      </m:f>
                      <m:r>
                        <a:rPr lang="en-US" i="0">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2</m:t>
                          </m:r>
                        </m:sub>
                      </m:sSub>
                      <m:f>
                        <m:fPr>
                          <m:ctrlPr>
                            <a:rPr lang="en-US" i="1">
                              <a:latin typeface="Cambria Math" panose="02040503050406030204" pitchFamily="18" charset="0"/>
                            </a:rPr>
                          </m:ctrlPr>
                        </m:fPr>
                        <m:num>
                          <m:r>
                            <a:rPr lang="en-US" i="1">
                              <a:latin typeface="Cambria Math" panose="02040503050406030204" pitchFamily="18" charset="0"/>
                            </a:rPr>
                            <m:t>𝑑</m:t>
                          </m:r>
                        </m:num>
                        <m:den>
                          <m:r>
                            <a:rPr lang="en-US" i="0">
                              <a:latin typeface="Cambria Math" panose="02040503050406030204" pitchFamily="18" charset="0"/>
                            </a:rPr>
                            <m:t>2</m:t>
                          </m:r>
                        </m:den>
                      </m:f>
                      <m:r>
                        <a:rPr lang="en-US" i="0">
                          <a:latin typeface="Cambria Math" panose="02040503050406030204" pitchFamily="18" charset="0"/>
                        </a:rPr>
                        <m:t>=0</m:t>
                      </m:r>
                    </m:oMath>
                  </m:oMathPara>
                </a14:m>
                <a:endParaRPr lang="en-US" dirty="0"/>
              </a:p>
            </p:txBody>
          </p:sp>
        </mc:Choice>
        <mc:Fallback xmlns="">
          <p:sp>
            <p:nvSpPr>
              <p:cNvPr id="27" name="Rectangle 26">
                <a:extLst>
                  <a:ext uri="{FF2B5EF4-FFF2-40B4-BE49-F238E27FC236}">
                    <a16:creationId xmlns:a16="http://schemas.microsoft.com/office/drawing/2014/main" id="{4122D5F9-2665-4715-A181-67DE77E701C2}"/>
                  </a:ext>
                </a:extLst>
              </p:cNvPr>
              <p:cNvSpPr>
                <a:spLocks noRot="1" noChangeAspect="1" noMove="1" noResize="1" noEditPoints="1" noAdjustHandles="1" noChangeArrowheads="1" noChangeShapeType="1" noTextEdit="1"/>
              </p:cNvSpPr>
              <p:nvPr/>
            </p:nvSpPr>
            <p:spPr>
              <a:xfrm>
                <a:off x="6713847" y="4880770"/>
                <a:ext cx="4216154" cy="61645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F2792123-85B4-4582-9978-EA050A4ADB96}"/>
                  </a:ext>
                </a:extLst>
              </p:cNvPr>
              <p:cNvSpPr/>
              <p:nvPr/>
            </p:nvSpPr>
            <p:spPr>
              <a:xfrm>
                <a:off x="6120992" y="5464897"/>
                <a:ext cx="4732065" cy="616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m:t>
                      </m:r>
                      <m:r>
                        <a:rPr lang="en-US" i="0">
                          <a:latin typeface="Cambria Math" panose="02040503050406030204" pitchFamily="18" charset="0"/>
                        </a:rPr>
                        <m:t>(</m:t>
                      </m:r>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𝑏</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cos</m:t>
                          </m:r>
                        </m:fName>
                        <m:e>
                          <m:r>
                            <m:rPr>
                              <m:sty m:val="p"/>
                            </m:rPr>
                            <a:rPr lang="en-US">
                              <a:latin typeface="Cambria Math" panose="02040503050406030204" pitchFamily="18" charset="0"/>
                              <a:ea typeface="Cambria Math" panose="02040503050406030204" pitchFamily="18" charset="0"/>
                            </a:rPr>
                            <m:t>τ</m:t>
                          </m:r>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𝑏𝑁</m:t>
                          </m:r>
                        </m:e>
                        <m:sub>
                          <m:r>
                            <a:rPr lang="en-US" i="0">
                              <a:latin typeface="Cambria Math" panose="02040503050406030204" pitchFamily="18" charset="0"/>
                            </a:rPr>
                            <m:t>1</m:t>
                          </m:r>
                        </m:sub>
                      </m:sSub>
                      <m:r>
                        <a:rPr lang="en-US" i="0">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1</m:t>
                          </m:r>
                        </m:sub>
                      </m:sSub>
                      <m:f>
                        <m:fPr>
                          <m:ctrlPr>
                            <a:rPr lang="en-US" i="1">
                              <a:latin typeface="Cambria Math" panose="02040503050406030204" pitchFamily="18" charset="0"/>
                            </a:rPr>
                          </m:ctrlPr>
                        </m:fPr>
                        <m:num>
                          <m:r>
                            <a:rPr lang="en-US" i="1">
                              <a:latin typeface="Cambria Math" panose="02040503050406030204" pitchFamily="18" charset="0"/>
                            </a:rPr>
                            <m:t>𝑑</m:t>
                          </m:r>
                        </m:num>
                        <m:den>
                          <m:r>
                            <a:rPr lang="en-US" i="0">
                              <a:latin typeface="Cambria Math" panose="02040503050406030204" pitchFamily="18" charset="0"/>
                            </a:rPr>
                            <m:t>2</m:t>
                          </m:r>
                        </m:den>
                      </m:f>
                      <m:r>
                        <a:rPr lang="en-US" i="0">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2</m:t>
                          </m:r>
                        </m:sub>
                      </m:sSub>
                      <m:f>
                        <m:fPr>
                          <m:ctrlPr>
                            <a:rPr lang="en-US" i="1">
                              <a:latin typeface="Cambria Math" panose="02040503050406030204" pitchFamily="18" charset="0"/>
                            </a:rPr>
                          </m:ctrlPr>
                        </m:fPr>
                        <m:num>
                          <m:r>
                            <a:rPr lang="en-US" i="1">
                              <a:latin typeface="Cambria Math" panose="02040503050406030204" pitchFamily="18" charset="0"/>
                            </a:rPr>
                            <m:t>𝑑</m:t>
                          </m:r>
                        </m:num>
                        <m:den>
                          <m:r>
                            <a:rPr lang="en-US" i="0">
                              <a:latin typeface="Cambria Math" panose="02040503050406030204" pitchFamily="18" charset="0"/>
                            </a:rPr>
                            <m:t>2</m:t>
                          </m:r>
                        </m:den>
                      </m:f>
                      <m:r>
                        <a:rPr lang="en-US" i="0">
                          <a:latin typeface="Cambria Math" panose="02040503050406030204" pitchFamily="18" charset="0"/>
                        </a:rPr>
                        <m:t>=0</m:t>
                      </m:r>
                    </m:oMath>
                  </m:oMathPara>
                </a14:m>
                <a:endParaRPr lang="en-US" dirty="0"/>
              </a:p>
            </p:txBody>
          </p:sp>
        </mc:Choice>
        <mc:Fallback xmlns="">
          <p:sp>
            <p:nvSpPr>
              <p:cNvPr id="28" name="Rectangle 27">
                <a:extLst>
                  <a:ext uri="{FF2B5EF4-FFF2-40B4-BE49-F238E27FC236}">
                    <a16:creationId xmlns:a16="http://schemas.microsoft.com/office/drawing/2014/main" id="{F2792123-85B4-4582-9978-EA050A4ADB96}"/>
                  </a:ext>
                </a:extLst>
              </p:cNvPr>
              <p:cNvSpPr>
                <a:spLocks noRot="1" noChangeAspect="1" noMove="1" noResize="1" noEditPoints="1" noAdjustHandles="1" noChangeArrowheads="1" noChangeShapeType="1" noTextEdit="1"/>
              </p:cNvSpPr>
              <p:nvPr/>
            </p:nvSpPr>
            <p:spPr>
              <a:xfrm>
                <a:off x="6120992" y="5464897"/>
                <a:ext cx="4732065" cy="616451"/>
              </a:xfrm>
              <a:prstGeom prst="rect">
                <a:avLst/>
              </a:prstGeom>
              <a:blipFill>
                <a:blip r:embed="rId12"/>
                <a:stretch>
                  <a:fillRect/>
                </a:stretch>
              </a:blipFill>
            </p:spPr>
            <p:txBody>
              <a:bodyPr/>
              <a:lstStyle/>
              <a:p>
                <a:r>
                  <a:rPr lang="en-US">
                    <a:noFill/>
                  </a:rPr>
                  <a:t> </a:t>
                </a:r>
              </a:p>
            </p:txBody>
          </p:sp>
        </mc:Fallback>
      </mc:AlternateContent>
      <p:sp>
        <p:nvSpPr>
          <p:cNvPr id="29" name="Left Brace 28">
            <a:extLst>
              <a:ext uri="{FF2B5EF4-FFF2-40B4-BE49-F238E27FC236}">
                <a16:creationId xmlns:a16="http://schemas.microsoft.com/office/drawing/2014/main" id="{473B47D2-03CB-47E2-9387-3944E904C012}"/>
              </a:ext>
            </a:extLst>
          </p:cNvPr>
          <p:cNvSpPr/>
          <p:nvPr/>
        </p:nvSpPr>
        <p:spPr>
          <a:xfrm>
            <a:off x="6066926" y="5122935"/>
            <a:ext cx="117831" cy="911322"/>
          </a:xfrm>
          <a:prstGeom prst="leftBrace">
            <a:avLst>
              <a:gd name="adj1" fmla="val 35101"/>
              <a:gd name="adj2" fmla="val 4884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29">
            <a:extLst>
              <a:ext uri="{FF2B5EF4-FFF2-40B4-BE49-F238E27FC236}">
                <a16:creationId xmlns:a16="http://schemas.microsoft.com/office/drawing/2014/main" id="{23D2E16C-5B6B-470B-841D-3B1DDA9C211F}"/>
              </a:ext>
            </a:extLst>
          </p:cNvPr>
          <p:cNvGrpSpPr/>
          <p:nvPr/>
        </p:nvGrpSpPr>
        <p:grpSpPr>
          <a:xfrm>
            <a:off x="8909928" y="4820136"/>
            <a:ext cx="1514386" cy="1381760"/>
            <a:chOff x="9333616" y="3007360"/>
            <a:chExt cx="1514386" cy="1381760"/>
          </a:xfrm>
          <a:solidFill>
            <a:srgbClr val="FF0000">
              <a:alpha val="48000"/>
            </a:srgbClr>
          </a:solidFill>
        </p:grpSpPr>
        <p:sp>
          <p:nvSpPr>
            <p:cNvPr id="31" name="Rectangle: Rounded Corners 30">
              <a:extLst>
                <a:ext uri="{FF2B5EF4-FFF2-40B4-BE49-F238E27FC236}">
                  <a16:creationId xmlns:a16="http://schemas.microsoft.com/office/drawing/2014/main" id="{0E6E7444-96A8-4BEC-9C6B-07E45E72A8A2}"/>
                </a:ext>
              </a:extLst>
            </p:cNvPr>
            <p:cNvSpPr/>
            <p:nvPr/>
          </p:nvSpPr>
          <p:spPr>
            <a:xfrm>
              <a:off x="9333616" y="3007360"/>
              <a:ext cx="1514385" cy="1381760"/>
            </a:xfrm>
            <a:prstGeom prst="roundRect">
              <a:avLst>
                <a:gd name="adj" fmla="val 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09BE476A-E862-41B5-B572-3BE4ACB98205}"/>
                </a:ext>
              </a:extLst>
            </p:cNvPr>
            <p:cNvCxnSpPr>
              <a:cxnSpLocks/>
            </p:cNvCxnSpPr>
            <p:nvPr/>
          </p:nvCxnSpPr>
          <p:spPr>
            <a:xfrm>
              <a:off x="9333616" y="3007360"/>
              <a:ext cx="1514385" cy="1381760"/>
            </a:xfrm>
            <a:prstGeom prst="line">
              <a:avLst/>
            </a:prstGeom>
            <a:grpFill/>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F49171A-7E29-4AFD-8AD6-A47FF92B0595}"/>
                </a:ext>
              </a:extLst>
            </p:cNvPr>
            <p:cNvCxnSpPr>
              <a:cxnSpLocks/>
            </p:cNvCxnSpPr>
            <p:nvPr/>
          </p:nvCxnSpPr>
          <p:spPr>
            <a:xfrm flipH="1">
              <a:off x="9333616" y="3007360"/>
              <a:ext cx="1514386" cy="1381760"/>
            </a:xfrm>
            <a:prstGeom prst="line">
              <a:avLst/>
            </a:prstGeom>
            <a:grpFill/>
            <a:ln w="127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6E9D3AE3-5001-431C-AE88-70025ABCD70E}"/>
              </a:ext>
            </a:extLst>
          </p:cNvPr>
          <p:cNvCxnSpPr>
            <a:cxnSpLocks/>
          </p:cNvCxnSpPr>
          <p:nvPr/>
        </p:nvCxnSpPr>
        <p:spPr>
          <a:xfrm>
            <a:off x="5747879" y="1857791"/>
            <a:ext cx="0" cy="7619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4A3222-6E67-4DBF-9DB7-68AF9A3AF7CE}"/>
              </a:ext>
            </a:extLst>
          </p:cNvPr>
          <p:cNvCxnSpPr>
            <a:cxnSpLocks/>
          </p:cNvCxnSpPr>
          <p:nvPr/>
        </p:nvCxnSpPr>
        <p:spPr>
          <a:xfrm>
            <a:off x="5770527" y="3671165"/>
            <a:ext cx="0" cy="253073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Action Button: Go Home 35">
            <a:hlinkClick r:id="rId13" action="ppaction://hlinksldjump" highlightClick="1"/>
            <a:extLst>
              <a:ext uri="{FF2B5EF4-FFF2-40B4-BE49-F238E27FC236}">
                <a16:creationId xmlns:a16="http://schemas.microsoft.com/office/drawing/2014/main" id="{42DF8920-7668-4435-81F5-174DB7B45088}"/>
              </a:ext>
            </a:extLst>
          </p:cNvPr>
          <p:cNvSpPr/>
          <p:nvPr/>
        </p:nvSpPr>
        <p:spPr>
          <a:xfrm>
            <a:off x="11065353" y="323375"/>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383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P spid="17" grpId="0" animBg="1"/>
      <p:bldP spid="18" grpId="0"/>
      <p:bldP spid="19" grpId="0"/>
      <p:bldP spid="20" grpId="0" animBg="1"/>
      <p:bldP spid="25" grpId="0"/>
      <p:bldP spid="27" grpId="0"/>
      <p:bldP spid="28" grpId="0"/>
      <p:bldP spid="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76DE2BD-4C15-4283-8B57-D9ADF748B7FC}"/>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04B8846-1370-4287-AEBC-1863A6F43C59}"/>
                  </a:ext>
                </a:extLst>
              </p:cNvPr>
              <p:cNvSpPr/>
              <p:nvPr/>
            </p:nvSpPr>
            <p:spPr>
              <a:xfrm>
                <a:off x="1041453" y="1313241"/>
                <a:ext cx="2240100"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1</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𝑏</m:t>
                          </m:r>
                        </m:num>
                        <m:den>
                          <m:r>
                            <a:rPr lang="en-US" i="1">
                              <a:latin typeface="Cambria Math" panose="02040503050406030204" pitchFamily="18" charset="0"/>
                            </a:rPr>
                            <m:t>𝑏</m:t>
                          </m:r>
                        </m:den>
                      </m:f>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r>
                            <a:rPr lang="en-US" i="0">
                              <a:latin typeface="Cambria Math" panose="02040503050406030204" pitchFamily="18" charset="0"/>
                            </a:rPr>
                            <m:t>∝</m:t>
                          </m:r>
                        </m:e>
                      </m:func>
                    </m:oMath>
                  </m:oMathPara>
                </a14:m>
                <a:endParaRPr lang="en-US" dirty="0"/>
              </a:p>
            </p:txBody>
          </p:sp>
        </mc:Choice>
        <mc:Fallback xmlns="">
          <p:sp>
            <p:nvSpPr>
              <p:cNvPr id="6" name="Rectangle 5">
                <a:extLst>
                  <a:ext uri="{FF2B5EF4-FFF2-40B4-BE49-F238E27FC236}">
                    <a16:creationId xmlns:a16="http://schemas.microsoft.com/office/drawing/2014/main" id="{204B8846-1370-4287-AEBC-1863A6F43C59}"/>
                  </a:ext>
                </a:extLst>
              </p:cNvPr>
              <p:cNvSpPr>
                <a:spLocks noRot="1" noChangeAspect="1" noMove="1" noResize="1" noEditPoints="1" noAdjustHandles="1" noChangeArrowheads="1" noChangeShapeType="1" noTextEdit="1"/>
              </p:cNvSpPr>
              <p:nvPr/>
            </p:nvSpPr>
            <p:spPr>
              <a:xfrm>
                <a:off x="1041453" y="1313241"/>
                <a:ext cx="2240100" cy="6182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1C98131-A393-46C8-A953-6FF37F51BC68}"/>
                  </a:ext>
                </a:extLst>
              </p:cNvPr>
              <p:cNvSpPr/>
              <p:nvPr/>
            </p:nvSpPr>
            <p:spPr>
              <a:xfrm>
                <a:off x="1041453" y="2005821"/>
                <a:ext cx="1839606" cy="5666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2</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𝑎</m:t>
                          </m:r>
                        </m:num>
                        <m:den>
                          <m:r>
                            <a:rPr lang="en-US" i="1">
                              <a:latin typeface="Cambria Math" panose="02040503050406030204" pitchFamily="18" charset="0"/>
                            </a:rPr>
                            <m:t>𝑏</m:t>
                          </m:r>
                        </m:den>
                      </m:f>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r>
                            <a:rPr lang="en-US" i="0">
                              <a:latin typeface="Cambria Math" panose="02040503050406030204" pitchFamily="18" charset="0"/>
                            </a:rPr>
                            <m:t>∝</m:t>
                          </m:r>
                        </m:e>
                      </m:func>
                    </m:oMath>
                  </m:oMathPara>
                </a14:m>
                <a:endParaRPr lang="en-US" dirty="0"/>
              </a:p>
            </p:txBody>
          </p:sp>
        </mc:Choice>
        <mc:Fallback xmlns="">
          <p:sp>
            <p:nvSpPr>
              <p:cNvPr id="7" name="Rectangle 6">
                <a:extLst>
                  <a:ext uri="{FF2B5EF4-FFF2-40B4-BE49-F238E27FC236}">
                    <a16:creationId xmlns:a16="http://schemas.microsoft.com/office/drawing/2014/main" id="{B1C98131-A393-46C8-A953-6FF37F51BC68}"/>
                  </a:ext>
                </a:extLst>
              </p:cNvPr>
              <p:cNvSpPr>
                <a:spLocks noRot="1" noChangeAspect="1" noMove="1" noResize="1" noEditPoints="1" noAdjustHandles="1" noChangeArrowheads="1" noChangeShapeType="1" noTextEdit="1"/>
              </p:cNvSpPr>
              <p:nvPr/>
            </p:nvSpPr>
            <p:spPr>
              <a:xfrm>
                <a:off x="1041453" y="2005821"/>
                <a:ext cx="1839606" cy="566694"/>
              </a:xfrm>
              <a:prstGeom prst="rect">
                <a:avLst/>
              </a:prstGeom>
              <a:blipFill>
                <a:blip r:embed="rId3"/>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A4E9861-A081-4F1C-8F0E-4D3F95C7B2A1}"/>
              </a:ext>
            </a:extLst>
          </p:cNvPr>
          <p:cNvSpPr/>
          <p:nvPr/>
        </p:nvSpPr>
        <p:spPr>
          <a:xfrm>
            <a:off x="5380977" y="1641833"/>
            <a:ext cx="3322191" cy="117164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9FD4D2B-10A0-454B-869E-844498956963}"/>
              </a:ext>
            </a:extLst>
          </p:cNvPr>
          <p:cNvCxnSpPr>
            <a:cxnSpLocks/>
          </p:cNvCxnSpPr>
          <p:nvPr/>
        </p:nvCxnSpPr>
        <p:spPr>
          <a:xfrm>
            <a:off x="4301806" y="1387923"/>
            <a:ext cx="0" cy="167946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9C40C043-5ACA-4C50-AFC7-95DFC30FB683}"/>
              </a:ext>
            </a:extLst>
          </p:cNvPr>
          <p:cNvSpPr/>
          <p:nvPr/>
        </p:nvSpPr>
        <p:spPr>
          <a:xfrm>
            <a:off x="4652424" y="2065793"/>
            <a:ext cx="377936"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FA66F0C-6E4E-4538-9028-C63FB0EBDF1C}"/>
                  </a:ext>
                </a:extLst>
              </p:cNvPr>
              <p:cNvSpPr/>
              <p:nvPr/>
            </p:nvSpPr>
            <p:spPr>
              <a:xfrm>
                <a:off x="5380976" y="1795926"/>
                <a:ext cx="3220946" cy="8840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𝐹</m:t>
                          </m:r>
                        </m:num>
                        <m:den>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0">
                                  <a:latin typeface="Cambria Math" panose="02040503050406030204" pitchFamily="18" charset="0"/>
                                </a:rPr>
                                <m:t>∝−</m:t>
                              </m:r>
                              <m:r>
                                <a:rPr lang="en-US" i="1">
                                  <a:latin typeface="Cambria Math" panose="02040503050406030204" pitchFamily="18" charset="0"/>
                                </a:rPr>
                                <m:t>𝜇</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2</m:t>
                                      </m:r>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𝑏</m:t>
                                      </m:r>
                                    </m:num>
                                    <m:den>
                                      <m:r>
                                        <a:rPr lang="en-US" i="1">
                                          <a:latin typeface="Cambria Math" panose="02040503050406030204" pitchFamily="18" charset="0"/>
                                        </a:rPr>
                                        <m:t>𝑏</m:t>
                                      </m:r>
                                    </m:den>
                                  </m:f>
                                </m:e>
                              </m:d>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r>
                                    <a:rPr lang="en-US" i="1">
                                      <a:latin typeface="Cambria Math" panose="02040503050406030204" pitchFamily="18" charset="0"/>
                                    </a:rPr>
                                    <m:t>𝛼</m:t>
                                  </m:r>
                                </m:e>
                              </m:func>
                            </m:e>
                          </m:func>
                        </m:den>
                      </m:f>
                    </m:oMath>
                  </m:oMathPara>
                </a14:m>
                <a:endParaRPr lang="en-US" dirty="0"/>
              </a:p>
            </p:txBody>
          </p:sp>
        </mc:Choice>
        <mc:Fallback xmlns="">
          <p:sp>
            <p:nvSpPr>
              <p:cNvPr id="11" name="Rectangle 10">
                <a:extLst>
                  <a:ext uri="{FF2B5EF4-FFF2-40B4-BE49-F238E27FC236}">
                    <a16:creationId xmlns:a16="http://schemas.microsoft.com/office/drawing/2014/main" id="{BFA66F0C-6E4E-4538-9028-C63FB0EBDF1C}"/>
                  </a:ext>
                </a:extLst>
              </p:cNvPr>
              <p:cNvSpPr>
                <a:spLocks noRot="1" noChangeAspect="1" noMove="1" noResize="1" noEditPoints="1" noAdjustHandles="1" noChangeArrowheads="1" noChangeShapeType="1" noTextEdit="1"/>
              </p:cNvSpPr>
              <p:nvPr/>
            </p:nvSpPr>
            <p:spPr>
              <a:xfrm>
                <a:off x="5380976" y="1795926"/>
                <a:ext cx="3220946" cy="88408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DBFEA1A6-F750-4F71-A5EB-6986A02D626E}"/>
                  </a:ext>
                </a:extLst>
              </p:cNvPr>
              <p:cNvSpPr/>
              <p:nvPr/>
            </p:nvSpPr>
            <p:spPr>
              <a:xfrm>
                <a:off x="5279730" y="3181084"/>
                <a:ext cx="6482074" cy="923330"/>
              </a:xfrm>
              <a:prstGeom prst="rect">
                <a:avLst/>
              </a:prstGeom>
            </p:spPr>
            <p:txBody>
              <a:bodyPr wrap="square">
                <a:spAutoFit/>
              </a:bodyPr>
              <a:lstStyle/>
              <a:p>
                <a:pPr algn="just"/>
                <a14:m>
                  <m:oMath xmlns:m="http://schemas.openxmlformats.org/officeDocument/2006/math">
                    <m:r>
                      <a:rPr lang="ro-RO" i="1">
                        <a:latin typeface="Cambria Math" panose="02040503050406030204" pitchFamily="18" charset="0"/>
                        <a:ea typeface="Calibri" panose="020F0502020204030204" pitchFamily="34" charset="0"/>
                        <a:cs typeface="Times New Roman" panose="02020603050405020304" pitchFamily="18" charset="0"/>
                      </a:rPr>
                      <m:t>𝜇</m:t>
                    </m:r>
                  </m:oMath>
                </a14:m>
                <a:r>
                  <a:rPr lang="ro-RO" dirty="0">
                    <a:ea typeface="Times New Roman" panose="02020603050405020304" pitchFamily="18" charset="0"/>
                    <a:cs typeface="Times New Roman" panose="02020603050405020304" pitchFamily="18" charset="0"/>
                  </a:rPr>
                  <a:t> – reprezintă coeficientul de frecare dintre tachet și ghidaj,</a:t>
                </a:r>
                <a:endParaRPr lang="en-US" dirty="0">
                  <a:ea typeface="Calibri" panose="020F0502020204030204" pitchFamily="34" charset="0"/>
                  <a:cs typeface="Times New Roman" panose="02020603050405020304" pitchFamily="18" charset="0"/>
                </a:endParaRPr>
              </a:p>
              <a:p>
                <a:pPr algn="just"/>
                <a:r>
                  <a:rPr lang="ro-RO" i="1" dirty="0">
                    <a:ea typeface="Times New Roman" panose="02020603050405020304" pitchFamily="18" charset="0"/>
                    <a:cs typeface="Times New Roman" panose="02020603050405020304" pitchFamily="18" charset="0"/>
                  </a:rPr>
                  <a:t>b</a:t>
                </a:r>
                <a:r>
                  <a:rPr lang="ro-RO" dirty="0">
                    <a:ea typeface="Times New Roman" panose="02020603050405020304" pitchFamily="18" charset="0"/>
                    <a:cs typeface="Times New Roman" panose="02020603050405020304" pitchFamily="18" charset="0"/>
                  </a:rPr>
                  <a:t> – lungimea ghidajului,</a:t>
                </a:r>
                <a:endParaRPr lang="en-US" dirty="0">
                  <a:ea typeface="Calibri" panose="020F0502020204030204" pitchFamily="34" charset="0"/>
                  <a:cs typeface="Times New Roman" panose="02020603050405020304" pitchFamily="18" charset="0"/>
                </a:endParaRPr>
              </a:p>
              <a:p>
                <a:pPr algn="just"/>
                <a:r>
                  <a:rPr lang="ro-RO" i="1" dirty="0">
                    <a:ea typeface="Times New Roman" panose="02020603050405020304" pitchFamily="18" charset="0"/>
                    <a:cs typeface="Times New Roman" panose="02020603050405020304" pitchFamily="18" charset="0"/>
                  </a:rPr>
                  <a:t>a</a:t>
                </a:r>
                <a:r>
                  <a:rPr lang="ro-RO" dirty="0">
                    <a:ea typeface="Times New Roman" panose="02020603050405020304" pitchFamily="18" charset="0"/>
                    <a:cs typeface="Times New Roman" panose="02020603050405020304" pitchFamily="18" charset="0"/>
                  </a:rPr>
                  <a:t> – distanța între punctul de contact și ghidaj (în general </a:t>
                </a:r>
                <a14:m>
                  <m:oMath xmlns:m="http://schemas.openxmlformats.org/officeDocument/2006/math">
                    <m:r>
                      <a:rPr lang="ro-RO" i="1">
                        <a:latin typeface="Cambria Math" panose="02040503050406030204" pitchFamily="18" charset="0"/>
                        <a:ea typeface="Times New Roman" panose="02020603050405020304" pitchFamily="18" charset="0"/>
                        <a:cs typeface="Times New Roman" panose="02020603050405020304" pitchFamily="18" charset="0"/>
                      </a:rPr>
                      <m:t>𝑏</m:t>
                    </m:r>
                    <m:r>
                      <a:rPr lang="ro-RO" i="1">
                        <a:latin typeface="Cambria Math" panose="02040503050406030204" pitchFamily="18" charset="0"/>
                        <a:ea typeface="Times New Roman" panose="02020603050405020304" pitchFamily="18" charset="0"/>
                        <a:cs typeface="Times New Roman" panose="02020603050405020304" pitchFamily="18" charset="0"/>
                      </a:rPr>
                      <m:t>≈2</m:t>
                    </m:r>
                    <m:r>
                      <a:rPr lang="ro-RO" i="1">
                        <a:latin typeface="Cambria Math" panose="02040503050406030204" pitchFamily="18" charset="0"/>
                        <a:ea typeface="Times New Roman" panose="02020603050405020304" pitchFamily="18" charset="0"/>
                        <a:cs typeface="Times New Roman" panose="02020603050405020304" pitchFamily="18" charset="0"/>
                      </a:rPr>
                      <m:t>𝑎</m:t>
                    </m:r>
                  </m:oMath>
                </a14:m>
                <a:r>
                  <a:rPr lang="ro-RO" dirty="0">
                    <a:ea typeface="Times New Roman" panose="02020603050405020304" pitchFamily="18" charset="0"/>
                    <a:cs typeface="Times New Roman" panose="02020603050405020304" pitchFamily="18" charset="0"/>
                  </a:rPr>
                  <a:t>).</a:t>
                </a:r>
                <a:endParaRPr lang="en-US" dirty="0">
                  <a:ea typeface="Calibri" panose="020F0502020204030204" pitchFamily="34" charset="0"/>
                  <a:cs typeface="Times New Roman" panose="02020603050405020304" pitchFamily="18" charset="0"/>
                </a:endParaRPr>
              </a:p>
            </p:txBody>
          </p:sp>
        </mc:Choice>
        <mc:Fallback xmlns="">
          <p:sp>
            <p:nvSpPr>
              <p:cNvPr id="12" name="Rectangle 11">
                <a:extLst>
                  <a:ext uri="{FF2B5EF4-FFF2-40B4-BE49-F238E27FC236}">
                    <a16:creationId xmlns:a16="http://schemas.microsoft.com/office/drawing/2014/main" id="{DBFEA1A6-F750-4F71-A5EB-6986A02D626E}"/>
                  </a:ext>
                </a:extLst>
              </p:cNvPr>
              <p:cNvSpPr>
                <a:spLocks noRot="1" noChangeAspect="1" noMove="1" noResize="1" noEditPoints="1" noAdjustHandles="1" noChangeArrowheads="1" noChangeShapeType="1" noTextEdit="1"/>
              </p:cNvSpPr>
              <p:nvPr/>
            </p:nvSpPr>
            <p:spPr>
              <a:xfrm>
                <a:off x="5279730" y="3181084"/>
                <a:ext cx="6482074" cy="923330"/>
              </a:xfrm>
              <a:prstGeom prst="rect">
                <a:avLst/>
              </a:prstGeom>
              <a:blipFill>
                <a:blip r:embed="rId5"/>
                <a:stretch>
                  <a:fillRect l="-753" t="-3974"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F77730A0-092B-43FE-ABE4-429714427D31}"/>
                  </a:ext>
                </a:extLst>
              </p:cNvPr>
              <p:cNvSpPr/>
              <p:nvPr/>
            </p:nvSpPr>
            <p:spPr>
              <a:xfrm>
                <a:off x="981731" y="2698054"/>
                <a:ext cx="33200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12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r>
                            <a:rPr lang="en-US">
                              <a:latin typeface="Cambria Math" panose="02040503050406030204" pitchFamily="18" charset="0"/>
                            </a:rPr>
                            <m:t>∝</m:t>
                          </m:r>
                        </m:e>
                      </m:func>
                      <m:r>
                        <a:rPr lang="en-US">
                          <a:latin typeface="Cambria Math" panose="02040503050406030204" pitchFamily="18" charset="0"/>
                        </a:rPr>
                        <m:t>−</m:t>
                      </m:r>
                      <m:r>
                        <a:rPr lang="en-US" i="1">
                          <a:latin typeface="Cambria Math" panose="02040503050406030204" pitchFamily="18" charset="0"/>
                        </a:rPr>
                        <m:t>𝐹</m:t>
                      </m:r>
                      <m:r>
                        <a:rPr lang="en-US">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a:latin typeface="Cambria Math" panose="02040503050406030204" pitchFamily="18" charset="0"/>
                            </a:rPr>
                            <m:t>1</m:t>
                          </m:r>
                        </m:sub>
                      </m:sSub>
                      <m:r>
                        <a:rPr lang="en-US">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a:latin typeface="Cambria Math" panose="02040503050406030204" pitchFamily="18" charset="0"/>
                            </a:rPr>
                            <m:t>2</m:t>
                          </m:r>
                        </m:sub>
                      </m:sSub>
                      <m:r>
                        <a:rPr lang="en-US">
                          <a:latin typeface="Cambria Math" panose="02040503050406030204" pitchFamily="18" charset="0"/>
                        </a:rPr>
                        <m:t>=0</m:t>
                      </m:r>
                    </m:oMath>
                  </m:oMathPara>
                </a14:m>
                <a:endParaRPr lang="en-US" dirty="0"/>
              </a:p>
            </p:txBody>
          </p:sp>
        </mc:Choice>
        <mc:Fallback xmlns="">
          <p:sp>
            <p:nvSpPr>
              <p:cNvPr id="13" name="Rectangle 12">
                <a:extLst>
                  <a:ext uri="{FF2B5EF4-FFF2-40B4-BE49-F238E27FC236}">
                    <a16:creationId xmlns:a16="http://schemas.microsoft.com/office/drawing/2014/main" id="{F77730A0-092B-43FE-ABE4-429714427D31}"/>
                  </a:ext>
                </a:extLst>
              </p:cNvPr>
              <p:cNvSpPr>
                <a:spLocks noRot="1" noChangeAspect="1" noMove="1" noResize="1" noEditPoints="1" noAdjustHandles="1" noChangeArrowheads="1" noChangeShapeType="1" noTextEdit="1"/>
              </p:cNvSpPr>
              <p:nvPr/>
            </p:nvSpPr>
            <p:spPr>
              <a:xfrm>
                <a:off x="981731" y="2698054"/>
                <a:ext cx="3320075" cy="369332"/>
              </a:xfrm>
              <a:prstGeom prst="rect">
                <a:avLst/>
              </a:prstGeom>
              <a:blipFill>
                <a:blip r:embed="rId6"/>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045721EC-10D5-4E63-800C-E7D356A06E79}"/>
                  </a:ext>
                </a:extLst>
              </p:cNvPr>
              <p:cNvSpPr/>
              <p:nvPr/>
            </p:nvSpPr>
            <p:spPr>
              <a:xfrm>
                <a:off x="940207" y="4143431"/>
                <a:ext cx="2270558"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1</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𝑏</m:t>
                          </m:r>
                        </m:num>
                        <m:den>
                          <m:r>
                            <a:rPr lang="en-US" i="1">
                              <a:latin typeface="Cambria Math" panose="02040503050406030204" pitchFamily="18" charset="0"/>
                            </a:rPr>
                            <m:t>𝑏</m:t>
                          </m:r>
                        </m:den>
                      </m:f>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cos</m:t>
                          </m:r>
                        </m:fName>
                        <m:e>
                          <m:r>
                            <m:rPr>
                              <m:sty m:val="p"/>
                            </m:rPr>
                            <a:rPr lang="en-US">
                              <a:latin typeface="Cambria Math" panose="02040503050406030204" pitchFamily="18" charset="0"/>
                              <a:ea typeface="Cambria Math" panose="02040503050406030204" pitchFamily="18" charset="0"/>
                            </a:rPr>
                            <m:t>τ</m:t>
                          </m:r>
                        </m:e>
                      </m:func>
                    </m:oMath>
                  </m:oMathPara>
                </a14:m>
                <a:endParaRPr lang="en-US" dirty="0"/>
              </a:p>
            </p:txBody>
          </p:sp>
        </mc:Choice>
        <mc:Fallback xmlns="">
          <p:sp>
            <p:nvSpPr>
              <p:cNvPr id="26" name="Rectangle 25">
                <a:extLst>
                  <a:ext uri="{FF2B5EF4-FFF2-40B4-BE49-F238E27FC236}">
                    <a16:creationId xmlns:a16="http://schemas.microsoft.com/office/drawing/2014/main" id="{045721EC-10D5-4E63-800C-E7D356A06E79}"/>
                  </a:ext>
                </a:extLst>
              </p:cNvPr>
              <p:cNvSpPr>
                <a:spLocks noRot="1" noChangeAspect="1" noMove="1" noResize="1" noEditPoints="1" noAdjustHandles="1" noChangeArrowheads="1" noChangeShapeType="1" noTextEdit="1"/>
              </p:cNvSpPr>
              <p:nvPr/>
            </p:nvSpPr>
            <p:spPr>
              <a:xfrm>
                <a:off x="940207" y="4143431"/>
                <a:ext cx="2270558" cy="61824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5DC607C2-66F5-42EC-84BF-313A44C9BDE3}"/>
                  </a:ext>
                </a:extLst>
              </p:cNvPr>
              <p:cNvSpPr/>
              <p:nvPr/>
            </p:nvSpPr>
            <p:spPr>
              <a:xfrm>
                <a:off x="940207" y="4836011"/>
                <a:ext cx="1793119" cy="5666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2</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𝑎</m:t>
                          </m:r>
                        </m:num>
                        <m:den>
                          <m:r>
                            <a:rPr lang="en-US" i="1">
                              <a:latin typeface="Cambria Math" panose="02040503050406030204" pitchFamily="18" charset="0"/>
                            </a:rPr>
                            <m:t>𝑏</m:t>
                          </m:r>
                        </m:den>
                      </m:f>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cos</m:t>
                          </m:r>
                        </m:fName>
                        <m:e>
                          <m:r>
                            <m:rPr>
                              <m:sty m:val="p"/>
                            </m:rPr>
                            <a:rPr lang="en-US">
                              <a:latin typeface="Cambria Math" panose="02040503050406030204" pitchFamily="18" charset="0"/>
                              <a:ea typeface="Cambria Math" panose="02040503050406030204" pitchFamily="18" charset="0"/>
                            </a:rPr>
                            <m:t>τ</m:t>
                          </m:r>
                        </m:e>
                      </m:func>
                    </m:oMath>
                  </m:oMathPara>
                </a14:m>
                <a:endParaRPr lang="en-US" dirty="0"/>
              </a:p>
            </p:txBody>
          </p:sp>
        </mc:Choice>
        <mc:Fallback xmlns="">
          <p:sp>
            <p:nvSpPr>
              <p:cNvPr id="27" name="Rectangle 26">
                <a:extLst>
                  <a:ext uri="{FF2B5EF4-FFF2-40B4-BE49-F238E27FC236}">
                    <a16:creationId xmlns:a16="http://schemas.microsoft.com/office/drawing/2014/main" id="{5DC607C2-66F5-42EC-84BF-313A44C9BDE3}"/>
                  </a:ext>
                </a:extLst>
              </p:cNvPr>
              <p:cNvSpPr>
                <a:spLocks noRot="1" noChangeAspect="1" noMove="1" noResize="1" noEditPoints="1" noAdjustHandles="1" noChangeArrowheads="1" noChangeShapeType="1" noTextEdit="1"/>
              </p:cNvSpPr>
              <p:nvPr/>
            </p:nvSpPr>
            <p:spPr>
              <a:xfrm>
                <a:off x="940207" y="4836011"/>
                <a:ext cx="1793119" cy="566694"/>
              </a:xfrm>
              <a:prstGeom prst="rect">
                <a:avLst/>
              </a:prstGeom>
              <a:blipFill>
                <a:blip r:embed="rId8"/>
                <a:stretch>
                  <a:fillRect/>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B3A1EFDD-A48D-4E4A-89EE-53F3D2F82A02}"/>
              </a:ext>
            </a:extLst>
          </p:cNvPr>
          <p:cNvSpPr/>
          <p:nvPr/>
        </p:nvSpPr>
        <p:spPr>
          <a:xfrm>
            <a:off x="5279731" y="4472023"/>
            <a:ext cx="3322191" cy="117164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84A3BDA-42FB-478E-B7F5-D6E629EB8589}"/>
              </a:ext>
            </a:extLst>
          </p:cNvPr>
          <p:cNvCxnSpPr>
            <a:cxnSpLocks/>
          </p:cNvCxnSpPr>
          <p:nvPr/>
        </p:nvCxnSpPr>
        <p:spPr>
          <a:xfrm>
            <a:off x="4200560" y="4218113"/>
            <a:ext cx="0" cy="167946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Arrow: Right 29">
            <a:extLst>
              <a:ext uri="{FF2B5EF4-FFF2-40B4-BE49-F238E27FC236}">
                <a16:creationId xmlns:a16="http://schemas.microsoft.com/office/drawing/2014/main" id="{E63A2F79-E5CF-47D5-9D27-D8216E534058}"/>
              </a:ext>
            </a:extLst>
          </p:cNvPr>
          <p:cNvSpPr/>
          <p:nvPr/>
        </p:nvSpPr>
        <p:spPr>
          <a:xfrm>
            <a:off x="4551178" y="4895983"/>
            <a:ext cx="377936"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FE1C2BF2-E84E-4221-8A27-85CBCCB7A374}"/>
                  </a:ext>
                </a:extLst>
              </p:cNvPr>
              <p:cNvSpPr/>
              <p:nvPr/>
            </p:nvSpPr>
            <p:spPr>
              <a:xfrm>
                <a:off x="5279730" y="4626116"/>
                <a:ext cx="3249223" cy="8840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𝐹</m:t>
                          </m:r>
                        </m:num>
                        <m:den>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sin</m:t>
                              </m:r>
                            </m:fName>
                            <m:e>
                              <m:r>
                                <m:rPr>
                                  <m:sty m:val="p"/>
                                </m:rPr>
                                <a:rPr lang="en-US">
                                  <a:latin typeface="Cambria Math" panose="02040503050406030204" pitchFamily="18" charset="0"/>
                                  <a:ea typeface="Cambria Math" panose="02040503050406030204" pitchFamily="18" charset="0"/>
                                </a:rPr>
                                <m:t>τ</m:t>
                              </m:r>
                              <m:r>
                                <a:rPr lang="en-US" i="0">
                                  <a:latin typeface="Cambria Math" panose="02040503050406030204" pitchFamily="18" charset="0"/>
                                </a:rPr>
                                <m:t>−</m:t>
                              </m:r>
                              <m:r>
                                <a:rPr lang="en-US" i="1">
                                  <a:latin typeface="Cambria Math" panose="02040503050406030204" pitchFamily="18" charset="0"/>
                                </a:rPr>
                                <m:t>𝜇</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2</m:t>
                                      </m:r>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𝑏</m:t>
                                      </m:r>
                                    </m:num>
                                    <m:den>
                                      <m:r>
                                        <a:rPr lang="en-US" i="1">
                                          <a:latin typeface="Cambria Math" panose="02040503050406030204" pitchFamily="18" charset="0"/>
                                        </a:rPr>
                                        <m:t>𝑏</m:t>
                                      </m:r>
                                    </m:den>
                                  </m:f>
                                </m:e>
                              </m:d>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cos</m:t>
                                  </m:r>
                                </m:fName>
                                <m:e>
                                  <m:r>
                                    <m:rPr>
                                      <m:sty m:val="p"/>
                                    </m:rPr>
                                    <a:rPr lang="en-US">
                                      <a:latin typeface="Cambria Math" panose="02040503050406030204" pitchFamily="18" charset="0"/>
                                      <a:ea typeface="Cambria Math" panose="02040503050406030204" pitchFamily="18" charset="0"/>
                                    </a:rPr>
                                    <m:t>τ</m:t>
                                  </m:r>
                                </m:e>
                              </m:func>
                            </m:e>
                          </m:func>
                        </m:den>
                      </m:f>
                    </m:oMath>
                  </m:oMathPara>
                </a14:m>
                <a:endParaRPr lang="en-US" dirty="0"/>
              </a:p>
            </p:txBody>
          </p:sp>
        </mc:Choice>
        <mc:Fallback xmlns="">
          <p:sp>
            <p:nvSpPr>
              <p:cNvPr id="31" name="Rectangle 30">
                <a:extLst>
                  <a:ext uri="{FF2B5EF4-FFF2-40B4-BE49-F238E27FC236}">
                    <a16:creationId xmlns:a16="http://schemas.microsoft.com/office/drawing/2014/main" id="{FE1C2BF2-E84E-4221-8A27-85CBCCB7A374}"/>
                  </a:ext>
                </a:extLst>
              </p:cNvPr>
              <p:cNvSpPr>
                <a:spLocks noRot="1" noChangeAspect="1" noMove="1" noResize="1" noEditPoints="1" noAdjustHandles="1" noChangeArrowheads="1" noChangeShapeType="1" noTextEdit="1"/>
              </p:cNvSpPr>
              <p:nvPr/>
            </p:nvSpPr>
            <p:spPr>
              <a:xfrm>
                <a:off x="5279730" y="4626116"/>
                <a:ext cx="3249223" cy="88408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422786EC-8095-48E2-9D5F-DA2D2A42881A}"/>
                  </a:ext>
                </a:extLst>
              </p:cNvPr>
              <p:cNvSpPr/>
              <p:nvPr/>
            </p:nvSpPr>
            <p:spPr>
              <a:xfrm>
                <a:off x="880485" y="5528244"/>
                <a:ext cx="32896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a:latin typeface="Cambria Math" panose="02040503050406030204" pitchFamily="18" charset="0"/>
                            </a:rPr>
                            <m:t>12</m:t>
                          </m:r>
                        </m:sub>
                      </m:sSub>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sin</m:t>
                          </m:r>
                        </m:fName>
                        <m:e>
                          <m:r>
                            <m:rPr>
                              <m:sty m:val="p"/>
                            </m:rPr>
                            <a:rPr lang="en-US">
                              <a:latin typeface="Cambria Math" panose="02040503050406030204" pitchFamily="18" charset="0"/>
                              <a:ea typeface="Cambria Math" panose="02040503050406030204" pitchFamily="18" charset="0"/>
                            </a:rPr>
                            <m:t>τ</m:t>
                          </m:r>
                        </m:e>
                      </m:func>
                      <m:r>
                        <a:rPr lang="en-US">
                          <a:latin typeface="Cambria Math" panose="02040503050406030204" pitchFamily="18" charset="0"/>
                        </a:rPr>
                        <m:t>−</m:t>
                      </m:r>
                      <m:r>
                        <a:rPr lang="en-US" i="1">
                          <a:latin typeface="Cambria Math" panose="02040503050406030204" pitchFamily="18" charset="0"/>
                        </a:rPr>
                        <m:t>𝐹</m:t>
                      </m:r>
                      <m:r>
                        <a:rPr lang="en-US">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a:latin typeface="Cambria Math" panose="02040503050406030204" pitchFamily="18" charset="0"/>
                            </a:rPr>
                            <m:t>1</m:t>
                          </m:r>
                        </m:sub>
                      </m:sSub>
                      <m:r>
                        <a:rPr lang="en-US">
                          <a:latin typeface="Cambria Math" panose="02040503050406030204" pitchFamily="18" charset="0"/>
                        </a:rPr>
                        <m:t>−</m:t>
                      </m:r>
                      <m:r>
                        <a:rPr lang="en-US" i="1">
                          <a:latin typeface="Cambria Math" panose="02040503050406030204" pitchFamily="18" charset="0"/>
                        </a:rPr>
                        <m:t>𝜇</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a:latin typeface="Cambria Math" panose="02040503050406030204" pitchFamily="18" charset="0"/>
                            </a:rPr>
                            <m:t>2</m:t>
                          </m:r>
                        </m:sub>
                      </m:sSub>
                      <m:r>
                        <a:rPr lang="en-US">
                          <a:latin typeface="Cambria Math" panose="02040503050406030204" pitchFamily="18" charset="0"/>
                        </a:rPr>
                        <m:t>=0</m:t>
                      </m:r>
                    </m:oMath>
                  </m:oMathPara>
                </a14:m>
                <a:endParaRPr lang="en-US" dirty="0"/>
              </a:p>
            </p:txBody>
          </p:sp>
        </mc:Choice>
        <mc:Fallback xmlns="">
          <p:sp>
            <p:nvSpPr>
              <p:cNvPr id="32" name="Rectangle 31">
                <a:extLst>
                  <a:ext uri="{FF2B5EF4-FFF2-40B4-BE49-F238E27FC236}">
                    <a16:creationId xmlns:a16="http://schemas.microsoft.com/office/drawing/2014/main" id="{422786EC-8095-48E2-9D5F-DA2D2A42881A}"/>
                  </a:ext>
                </a:extLst>
              </p:cNvPr>
              <p:cNvSpPr>
                <a:spLocks noRot="1" noChangeAspect="1" noMove="1" noResize="1" noEditPoints="1" noAdjustHandles="1" noChangeArrowheads="1" noChangeShapeType="1" noTextEdit="1"/>
              </p:cNvSpPr>
              <p:nvPr/>
            </p:nvSpPr>
            <p:spPr>
              <a:xfrm>
                <a:off x="880485" y="5528244"/>
                <a:ext cx="3289618" cy="369332"/>
              </a:xfrm>
              <a:prstGeom prst="rect">
                <a:avLst/>
              </a:prstGeom>
              <a:blipFill>
                <a:blip r:embed="rId10"/>
                <a:stretch>
                  <a:fillRect b="-5000"/>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A47E8CF7-A2BC-42FD-8FB7-B16EA736D533}"/>
              </a:ext>
            </a:extLst>
          </p:cNvPr>
          <p:cNvSpPr/>
          <p:nvPr/>
        </p:nvSpPr>
        <p:spPr>
          <a:xfrm>
            <a:off x="649568" y="311318"/>
            <a:ext cx="9182514" cy="461665"/>
          </a:xfrm>
          <a:prstGeom prst="rect">
            <a:avLst/>
          </a:prstGeom>
        </p:spPr>
        <p:txBody>
          <a:bodyPr wrap="none">
            <a:spAutoFit/>
          </a:bodyPr>
          <a:lstStyle/>
          <a:p>
            <a:r>
              <a:rPr lang="ro-RO" sz="2400" dirty="0"/>
              <a:t>1.5.1 </a:t>
            </a:r>
            <a:r>
              <a:rPr lang="it-IT" sz="2400" dirty="0"/>
              <a:t>Transmiterea forțelor în mecanismul cu camă și tachet de translație</a:t>
            </a:r>
            <a:endParaRPr lang="en-US" sz="2000" dirty="0"/>
          </a:p>
        </p:txBody>
      </p:sp>
    </p:spTree>
    <p:extLst>
      <p:ext uri="{BB962C8B-B14F-4D97-AF65-F5344CB8AC3E}">
        <p14:creationId xmlns:p14="http://schemas.microsoft.com/office/powerpoint/2010/main" val="255494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P spid="26" grpId="0"/>
      <p:bldP spid="27" grpId="0"/>
      <p:bldP spid="28" grpId="0" animBg="1"/>
      <p:bldP spid="30" grpId="0" animBg="1"/>
      <p:bldP spid="31" grpId="0"/>
      <p:bldP spid="3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76DE2BD-4C15-4283-8B57-D9ADF748B7FC}"/>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19540E9-7E05-4BB7-B566-347B60AB1388}"/>
                  </a:ext>
                </a:extLst>
              </p:cNvPr>
              <p:cNvSpPr/>
              <p:nvPr/>
            </p:nvSpPr>
            <p:spPr>
              <a:xfrm>
                <a:off x="4041901" y="1491263"/>
                <a:ext cx="910827" cy="369332"/>
              </a:xfrm>
              <a:prstGeom prst="rect">
                <a:avLst/>
              </a:prstGeom>
            </p:spPr>
            <p:txBody>
              <a:bodyPr wrap="none">
                <a:spAutoFit/>
              </a:bodyPr>
              <a:lstStyle/>
              <a:p>
                <a14:m>
                  <m:oMath xmlns:m="http://schemas.openxmlformats.org/officeDocument/2006/math">
                    <m:r>
                      <m:rPr>
                        <m:sty m:val="p"/>
                      </m:rPr>
                      <a:rPr lang="en-US">
                        <a:latin typeface="Cambria Math" panose="02040503050406030204" pitchFamily="18" charset="0"/>
                        <a:ea typeface="Cambria Math" panose="02040503050406030204" pitchFamily="18" charset="0"/>
                      </a:rPr>
                      <m:t>τ</m:t>
                    </m:r>
                    <m:r>
                      <a:rPr lang="ro-RO" i="1" smtClean="0">
                        <a:latin typeface="Cambria Math" panose="02040503050406030204" pitchFamily="18" charset="0"/>
                        <a:ea typeface="Calibri" panose="020F0502020204030204" pitchFamily="34" charset="0"/>
                        <a:cs typeface="Times New Roman" panose="02020603050405020304" pitchFamily="18" charset="0"/>
                      </a:rPr>
                      <m:t>=</m:t>
                    </m:r>
                    <m:r>
                      <a:rPr lang="ro-RO" b="0" i="1" smtClean="0">
                        <a:latin typeface="Cambria Math" panose="02040503050406030204" pitchFamily="18" charset="0"/>
                        <a:ea typeface="Calibri" panose="020F0502020204030204" pitchFamily="34" charset="0"/>
                        <a:cs typeface="Times New Roman" panose="02020603050405020304" pitchFamily="18" charset="0"/>
                      </a:rPr>
                      <m:t>9</m:t>
                    </m:r>
                    <m:r>
                      <a:rPr lang="ro-RO" i="1">
                        <a:latin typeface="Cambria Math" panose="02040503050406030204" pitchFamily="18" charset="0"/>
                        <a:ea typeface="Calibri" panose="020F0502020204030204" pitchFamily="34" charset="0"/>
                        <a:cs typeface="Times New Roman" panose="02020603050405020304" pitchFamily="18" charset="0"/>
                      </a:rPr>
                      <m:t>0</m:t>
                    </m:r>
                  </m:oMath>
                </a14:m>
                <a:r>
                  <a:rPr lang="ro-RO" dirty="0">
                    <a:latin typeface="Times New Roman" panose="02020603050405020304" pitchFamily="18" charset="0"/>
                    <a:ea typeface="Times New Roman" panose="02020603050405020304" pitchFamily="18" charset="0"/>
                  </a:rPr>
                  <a:t> </a:t>
                </a:r>
                <a:endParaRPr lang="en-US" dirty="0"/>
              </a:p>
            </p:txBody>
          </p:sp>
        </mc:Choice>
        <mc:Fallback xmlns="">
          <p:sp>
            <p:nvSpPr>
              <p:cNvPr id="14" name="Rectangle 13">
                <a:extLst>
                  <a:ext uri="{FF2B5EF4-FFF2-40B4-BE49-F238E27FC236}">
                    <a16:creationId xmlns:a16="http://schemas.microsoft.com/office/drawing/2014/main" id="{819540E9-7E05-4BB7-B566-347B60AB1388}"/>
                  </a:ext>
                </a:extLst>
              </p:cNvPr>
              <p:cNvSpPr>
                <a:spLocks noRot="1" noChangeAspect="1" noMove="1" noResize="1" noEditPoints="1" noAdjustHandles="1" noChangeArrowheads="1" noChangeShapeType="1" noTextEdit="1"/>
              </p:cNvSpPr>
              <p:nvPr/>
            </p:nvSpPr>
            <p:spPr>
              <a:xfrm>
                <a:off x="4041901" y="1491263"/>
                <a:ext cx="910827"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63FAF48-C00C-4B65-98F7-F3C919F2DF84}"/>
                  </a:ext>
                </a:extLst>
              </p:cNvPr>
              <p:cNvSpPr/>
              <p:nvPr/>
            </p:nvSpPr>
            <p:spPr>
              <a:xfrm>
                <a:off x="10237634" y="1423327"/>
                <a:ext cx="1004634" cy="402931"/>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acc>
                            <m:accPr>
                              <m:chr m:val="⃗"/>
                              <m:ctrlPr>
                                <a:rPr lang="en-US" i="1">
                                  <a:effectLst/>
                                  <a:latin typeface="Cambria Math" panose="02040503050406030204" pitchFamily="18" charset="0"/>
                                  <a:ea typeface="Times New Roman" panose="02020603050405020304" pitchFamily="18" charset="0"/>
                                </a:rPr>
                              </m:ctrlPr>
                            </m:accPr>
                            <m:e>
                              <m:r>
                                <a:rPr lang="ro-RO" i="1">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ro-RO" i="1">
                              <a:latin typeface="Cambria Math" panose="02040503050406030204" pitchFamily="18" charset="0"/>
                              <a:ea typeface="Times New Roman" panose="02020603050405020304" pitchFamily="18" charset="0"/>
                              <a:cs typeface="Times New Roman" panose="02020603050405020304" pitchFamily="18" charset="0"/>
                            </a:rPr>
                            <m:t>12</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i="1">
                              <a:effectLst/>
                              <a:latin typeface="Cambria Math" panose="02040503050406030204" pitchFamily="18" charset="0"/>
                              <a:ea typeface="Times New Roman" panose="02020603050405020304" pitchFamily="18" charset="0"/>
                            </a:rPr>
                          </m:ctrlPr>
                        </m:accPr>
                        <m:e>
                          <m:r>
                            <a:rPr lang="ro-RO" i="1">
                              <a:latin typeface="Cambria Math" panose="02040503050406030204" pitchFamily="18" charset="0"/>
                              <a:ea typeface="Times New Roman" panose="02020603050405020304" pitchFamily="18" charset="0"/>
                              <a:cs typeface="Times New Roman" panose="02020603050405020304" pitchFamily="18" charset="0"/>
                            </a:rPr>
                            <m:t>𝐹</m:t>
                          </m:r>
                        </m:e>
                      </m:acc>
                    </m:oMath>
                  </m:oMathPara>
                </a14:m>
                <a:endParaRPr lang="en-US" dirty="0"/>
              </a:p>
            </p:txBody>
          </p:sp>
        </mc:Choice>
        <mc:Fallback xmlns="">
          <p:sp>
            <p:nvSpPr>
              <p:cNvPr id="15" name="Rectangle 14">
                <a:extLst>
                  <a:ext uri="{FF2B5EF4-FFF2-40B4-BE49-F238E27FC236}">
                    <a16:creationId xmlns:a16="http://schemas.microsoft.com/office/drawing/2014/main" id="{B63FAF48-C00C-4B65-98F7-F3C919F2DF84}"/>
                  </a:ext>
                </a:extLst>
              </p:cNvPr>
              <p:cNvSpPr>
                <a:spLocks noRot="1" noChangeAspect="1" noMove="1" noResize="1" noEditPoints="1" noAdjustHandles="1" noChangeArrowheads="1" noChangeShapeType="1" noTextEdit="1"/>
              </p:cNvSpPr>
              <p:nvPr/>
            </p:nvSpPr>
            <p:spPr>
              <a:xfrm>
                <a:off x="10237634" y="1423327"/>
                <a:ext cx="1004634" cy="402931"/>
              </a:xfrm>
              <a:prstGeom prst="rect">
                <a:avLst/>
              </a:prstGeom>
              <a:blipFill>
                <a:blip r:embed="rId3"/>
                <a:stretch>
                  <a:fillRect t="-20290" r="-23952"/>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243035AE-B708-45A5-AF82-DD12060D4D9D}"/>
                  </a:ext>
                </a:extLst>
              </p:cNvPr>
              <p:cNvSpPr/>
              <p:nvPr/>
            </p:nvSpPr>
            <p:spPr>
              <a:xfrm>
                <a:off x="5973896" y="1139126"/>
                <a:ext cx="841384"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𝑁</m:t>
                        </m:r>
                      </m:e>
                      <m:sub>
                        <m:r>
                          <a:rPr lang="en-US">
                            <a:latin typeface="Cambria Math" panose="02040503050406030204" pitchFamily="18" charset="0"/>
                          </a:rPr>
                          <m:t>1</m:t>
                        </m:r>
                      </m:sub>
                    </m:sSub>
                    <m:r>
                      <a:rPr lang="en-US">
                        <a:latin typeface="Cambria Math" panose="02040503050406030204" pitchFamily="18" charset="0"/>
                      </a:rPr>
                      <m:t>=</m:t>
                    </m:r>
                    <m:r>
                      <a:rPr lang="ro-RO" b="0" i="0" smtClean="0">
                        <a:latin typeface="Cambria Math" panose="02040503050406030204" pitchFamily="18" charset="0"/>
                      </a:rPr>
                      <m:t> </m:t>
                    </m:r>
                  </m:oMath>
                </a14:m>
                <a:r>
                  <a:rPr lang="ro-RO" dirty="0"/>
                  <a:t>0</a:t>
                </a:r>
                <a:endParaRPr lang="en-US" dirty="0"/>
              </a:p>
            </p:txBody>
          </p:sp>
        </mc:Choice>
        <mc:Fallback xmlns="">
          <p:sp>
            <p:nvSpPr>
              <p:cNvPr id="16" name="Rectangle 15">
                <a:extLst>
                  <a:ext uri="{FF2B5EF4-FFF2-40B4-BE49-F238E27FC236}">
                    <a16:creationId xmlns:a16="http://schemas.microsoft.com/office/drawing/2014/main" id="{243035AE-B708-45A5-AF82-DD12060D4D9D}"/>
                  </a:ext>
                </a:extLst>
              </p:cNvPr>
              <p:cNvSpPr>
                <a:spLocks noRot="1" noChangeAspect="1" noMove="1" noResize="1" noEditPoints="1" noAdjustHandles="1" noChangeArrowheads="1" noChangeShapeType="1" noTextEdit="1"/>
              </p:cNvSpPr>
              <p:nvPr/>
            </p:nvSpPr>
            <p:spPr>
              <a:xfrm>
                <a:off x="5973896" y="1139126"/>
                <a:ext cx="841384" cy="369332"/>
              </a:xfrm>
              <a:prstGeom prst="rect">
                <a:avLst/>
              </a:prstGeom>
              <a:blipFill>
                <a:blip r:embed="rId4"/>
                <a:stretch>
                  <a:fillRect t="-10000" r="-507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1929D0F9-10D4-48F1-9B50-0EE090198A18}"/>
                  </a:ext>
                </a:extLst>
              </p:cNvPr>
              <p:cNvSpPr/>
              <p:nvPr/>
            </p:nvSpPr>
            <p:spPr>
              <a:xfrm>
                <a:off x="5968573" y="1919874"/>
                <a:ext cx="846707"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𝑁</m:t>
                        </m:r>
                      </m:e>
                      <m:sub>
                        <m:r>
                          <a:rPr lang="en-US">
                            <a:latin typeface="Cambria Math" panose="02040503050406030204" pitchFamily="18" charset="0"/>
                          </a:rPr>
                          <m:t>2</m:t>
                        </m:r>
                      </m:sub>
                    </m:sSub>
                    <m:r>
                      <a:rPr lang="en-US">
                        <a:latin typeface="Cambria Math" panose="02040503050406030204" pitchFamily="18" charset="0"/>
                      </a:rPr>
                      <m:t>=</m:t>
                    </m:r>
                    <m:r>
                      <a:rPr lang="ro-RO" b="0" i="0" smtClean="0">
                        <a:latin typeface="Cambria Math" panose="02040503050406030204" pitchFamily="18" charset="0"/>
                      </a:rPr>
                      <m:t> </m:t>
                    </m:r>
                  </m:oMath>
                </a14:m>
                <a:r>
                  <a:rPr lang="ro-RO" dirty="0"/>
                  <a:t>0</a:t>
                </a:r>
                <a:endParaRPr lang="en-US" dirty="0"/>
              </a:p>
            </p:txBody>
          </p:sp>
        </mc:Choice>
        <mc:Fallback xmlns="">
          <p:sp>
            <p:nvSpPr>
              <p:cNvPr id="17" name="Rectangle 16">
                <a:extLst>
                  <a:ext uri="{FF2B5EF4-FFF2-40B4-BE49-F238E27FC236}">
                    <a16:creationId xmlns:a16="http://schemas.microsoft.com/office/drawing/2014/main" id="{1929D0F9-10D4-48F1-9B50-0EE090198A18}"/>
                  </a:ext>
                </a:extLst>
              </p:cNvPr>
              <p:cNvSpPr>
                <a:spLocks noRot="1" noChangeAspect="1" noMove="1" noResize="1" noEditPoints="1" noAdjustHandles="1" noChangeArrowheads="1" noChangeShapeType="1" noTextEdit="1"/>
              </p:cNvSpPr>
              <p:nvPr/>
            </p:nvSpPr>
            <p:spPr>
              <a:xfrm>
                <a:off x="5968573" y="1919874"/>
                <a:ext cx="846707" cy="369332"/>
              </a:xfrm>
              <a:prstGeom prst="rect">
                <a:avLst/>
              </a:prstGeom>
              <a:blipFill>
                <a:blip r:embed="rId5"/>
                <a:stretch>
                  <a:fillRect t="-9836" r="-5755"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1803EEF-299E-47DC-8EB9-8A63535F7BD4}"/>
                  </a:ext>
                </a:extLst>
              </p:cNvPr>
              <p:cNvSpPr/>
              <p:nvPr/>
            </p:nvSpPr>
            <p:spPr>
              <a:xfrm>
                <a:off x="7040626" y="1267452"/>
                <a:ext cx="2997552"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m:rPr>
                              <m:sty m:val="p"/>
                            </m:rPr>
                            <a:rPr lang="ro-RO" b="0" i="0" smtClean="0">
                              <a:latin typeface="Cambria Math" panose="02040503050406030204" pitchFamily="18" charset="0"/>
                            </a:rPr>
                            <m:t>sin</m:t>
                          </m:r>
                        </m:fName>
                        <m:e>
                          <m:r>
                            <m:rPr>
                              <m:sty m:val="p"/>
                            </m:rPr>
                            <a:rPr lang="en-US">
                              <a:latin typeface="Cambria Math" panose="02040503050406030204" pitchFamily="18" charset="0"/>
                              <a:ea typeface="Cambria Math" panose="02040503050406030204" pitchFamily="18" charset="0"/>
                            </a:rPr>
                            <m:t>τ</m:t>
                          </m:r>
                          <m:r>
                            <a:rPr lang="en-US">
                              <a:latin typeface="Cambria Math" panose="02040503050406030204" pitchFamily="18" charset="0"/>
                            </a:rPr>
                            <m:t>−</m:t>
                          </m:r>
                          <m:r>
                            <a:rPr lang="en-US" i="1">
                              <a:latin typeface="Cambria Math" panose="02040503050406030204" pitchFamily="18" charset="0"/>
                            </a:rPr>
                            <m:t>𝜇</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a:latin typeface="Cambria Math" panose="02040503050406030204" pitchFamily="18" charset="0"/>
                                    </a:rPr>
                                    <m:t>2</m:t>
                                  </m:r>
                                  <m:r>
                                    <a:rPr lang="en-US" i="1">
                                      <a:latin typeface="Cambria Math" panose="02040503050406030204" pitchFamily="18" charset="0"/>
                                    </a:rPr>
                                    <m:t>𝑎</m:t>
                                  </m:r>
                                  <m:r>
                                    <a:rPr lang="en-US">
                                      <a:latin typeface="Cambria Math" panose="02040503050406030204" pitchFamily="18" charset="0"/>
                                    </a:rPr>
                                    <m:t>+</m:t>
                                  </m:r>
                                  <m:r>
                                    <a:rPr lang="en-US" i="1">
                                      <a:latin typeface="Cambria Math" panose="02040503050406030204" pitchFamily="18" charset="0"/>
                                    </a:rPr>
                                    <m:t>𝑏</m:t>
                                  </m:r>
                                </m:num>
                                <m:den>
                                  <m:r>
                                    <a:rPr lang="en-US" i="1">
                                      <a:latin typeface="Cambria Math" panose="02040503050406030204" pitchFamily="18" charset="0"/>
                                    </a:rPr>
                                    <m:t>𝑏</m:t>
                                  </m:r>
                                </m:den>
                              </m:f>
                            </m:e>
                          </m:d>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cos</m:t>
                              </m:r>
                            </m:fName>
                            <m:e>
                              <m:r>
                                <m:rPr>
                                  <m:sty m:val="p"/>
                                </m:rPr>
                                <a:rPr lang="en-US">
                                  <a:latin typeface="Cambria Math" panose="02040503050406030204" pitchFamily="18" charset="0"/>
                                  <a:ea typeface="Cambria Math" panose="02040503050406030204" pitchFamily="18" charset="0"/>
                                </a:rPr>
                                <m:t>τ</m:t>
                              </m:r>
                              <m:r>
                                <a:rPr lang="ro-RO" b="0" i="1" smtClean="0">
                                  <a:latin typeface="Cambria Math" panose="02040503050406030204" pitchFamily="18" charset="0"/>
                                </a:rPr>
                                <m:t>=1</m:t>
                              </m:r>
                            </m:e>
                          </m:func>
                        </m:e>
                      </m:func>
                    </m:oMath>
                  </m:oMathPara>
                </a14:m>
                <a:endParaRPr lang="en-US" dirty="0"/>
              </a:p>
            </p:txBody>
          </p:sp>
        </mc:Choice>
        <mc:Fallback xmlns="">
          <p:sp>
            <p:nvSpPr>
              <p:cNvPr id="18" name="Rectangle 17">
                <a:extLst>
                  <a:ext uri="{FF2B5EF4-FFF2-40B4-BE49-F238E27FC236}">
                    <a16:creationId xmlns:a16="http://schemas.microsoft.com/office/drawing/2014/main" id="{91803EEF-299E-47DC-8EB9-8A63535F7BD4}"/>
                  </a:ext>
                </a:extLst>
              </p:cNvPr>
              <p:cNvSpPr>
                <a:spLocks noRot="1" noChangeAspect="1" noMove="1" noResize="1" noEditPoints="1" noAdjustHandles="1" noChangeArrowheads="1" noChangeShapeType="1" noTextEdit="1"/>
              </p:cNvSpPr>
              <p:nvPr/>
            </p:nvSpPr>
            <p:spPr>
              <a:xfrm>
                <a:off x="7040626" y="1267452"/>
                <a:ext cx="2997552" cy="71468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A34B3B5-A69F-48C9-B798-DE39F6DE2B70}"/>
                  </a:ext>
                </a:extLst>
              </p:cNvPr>
              <p:cNvSpPr/>
              <p:nvPr/>
            </p:nvSpPr>
            <p:spPr>
              <a:xfrm>
                <a:off x="4041901" y="2994825"/>
                <a:ext cx="1635063" cy="369332"/>
              </a:xfrm>
              <a:prstGeom prst="rect">
                <a:avLst/>
              </a:prstGeom>
            </p:spPr>
            <p:txBody>
              <a:bodyPr wrap="none">
                <a:spAutoFit/>
              </a:bodyPr>
              <a:lstStyle/>
              <a:p>
                <a14:m>
                  <m:oMath xmlns:m="http://schemas.openxmlformats.org/officeDocument/2006/math">
                    <m:r>
                      <m:rPr>
                        <m:sty m:val="p"/>
                      </m:rPr>
                      <a:rPr lang="en-US" smtClean="0">
                        <a:latin typeface="Cambria Math" panose="02040503050406030204" pitchFamily="18" charset="0"/>
                        <a:ea typeface="Cambria Math" panose="02040503050406030204" pitchFamily="18" charset="0"/>
                      </a:rPr>
                      <m:t>τ</m:t>
                    </m:r>
                    <m:r>
                      <a:rPr lang="ro-RO" i="1">
                        <a:latin typeface="Cambria Math" panose="02040503050406030204" pitchFamily="18" charset="0"/>
                        <a:ea typeface="Cambria Math" panose="02040503050406030204" pitchFamily="18" charset="0"/>
                        <a:cs typeface="Times New Roman" panose="02020603050405020304" pitchFamily="18" charset="0"/>
                      </a:rPr>
                      <m:t>&lt;</m:t>
                    </m:r>
                    <m:r>
                      <a:rPr lang="ro-RO" b="0" i="1" smtClean="0">
                        <a:latin typeface="Cambria Math" panose="02040503050406030204" pitchFamily="18" charset="0"/>
                        <a:ea typeface="Cambria Math" panose="02040503050406030204" pitchFamily="18" charset="0"/>
                        <a:cs typeface="Times New Roman" panose="02020603050405020304" pitchFamily="18" charset="0"/>
                      </a:rPr>
                      <m:t>90</m:t>
                    </m:r>
                  </m:oMath>
                </a14:m>
                <a:r>
                  <a:rPr lang="ro-RO" dirty="0"/>
                  <a:t> și scade</a:t>
                </a:r>
                <a:endParaRPr lang="en-US" dirty="0"/>
              </a:p>
            </p:txBody>
          </p:sp>
        </mc:Choice>
        <mc:Fallback xmlns="">
          <p:sp>
            <p:nvSpPr>
              <p:cNvPr id="21" name="Rectangle 20">
                <a:extLst>
                  <a:ext uri="{FF2B5EF4-FFF2-40B4-BE49-F238E27FC236}">
                    <a16:creationId xmlns:a16="http://schemas.microsoft.com/office/drawing/2014/main" id="{9A34B3B5-A69F-48C9-B798-DE39F6DE2B70}"/>
                  </a:ext>
                </a:extLst>
              </p:cNvPr>
              <p:cNvSpPr>
                <a:spLocks noRot="1" noChangeAspect="1" noMove="1" noResize="1" noEditPoints="1" noAdjustHandles="1" noChangeArrowheads="1" noChangeShapeType="1" noTextEdit="1"/>
              </p:cNvSpPr>
              <p:nvPr/>
            </p:nvSpPr>
            <p:spPr>
              <a:xfrm>
                <a:off x="4041901" y="2994825"/>
                <a:ext cx="1635063" cy="369332"/>
              </a:xfrm>
              <a:prstGeom prst="rect">
                <a:avLst/>
              </a:prstGeom>
              <a:blipFill>
                <a:blip r:embed="rId7"/>
                <a:stretch>
                  <a:fillRect t="-8197" r="-2985"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6EA5DDCF-E6ED-4599-98F4-C305DC63B5D9}"/>
                  </a:ext>
                </a:extLst>
              </p:cNvPr>
              <p:cNvSpPr/>
              <p:nvPr/>
            </p:nvSpPr>
            <p:spPr>
              <a:xfrm>
                <a:off x="10237634" y="2914434"/>
                <a:ext cx="1004634" cy="402931"/>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acc>
                            <m:accPr>
                              <m:chr m:val="⃗"/>
                              <m:ctrlPr>
                                <a:rPr lang="en-US" i="1">
                                  <a:effectLst/>
                                  <a:latin typeface="Cambria Math" panose="02040503050406030204" pitchFamily="18" charset="0"/>
                                  <a:ea typeface="Times New Roman" panose="02020603050405020304" pitchFamily="18" charset="0"/>
                                </a:rPr>
                              </m:ctrlPr>
                            </m:accPr>
                            <m:e>
                              <m:r>
                                <a:rPr lang="ro-RO" i="1">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ro-RO" i="1">
                              <a:latin typeface="Cambria Math" panose="02040503050406030204" pitchFamily="18" charset="0"/>
                              <a:ea typeface="Times New Roman" panose="02020603050405020304" pitchFamily="18" charset="0"/>
                              <a:cs typeface="Times New Roman" panose="02020603050405020304" pitchFamily="18" charset="0"/>
                            </a:rPr>
                            <m:t>12</m:t>
                          </m:r>
                        </m:sub>
                      </m:sSub>
                      <m:r>
                        <a:rPr lang="ro-RO" i="1" smtClean="0">
                          <a:latin typeface="Cambria Math" panose="02040503050406030204" pitchFamily="18" charset="0"/>
                          <a:ea typeface="Cambria Math" panose="02040503050406030204" pitchFamily="18" charset="0"/>
                          <a:cs typeface="Times New Roman" panose="02020603050405020304" pitchFamily="18" charset="0"/>
                        </a:rPr>
                        <m:t>&gt;</m:t>
                      </m:r>
                      <m:acc>
                        <m:accPr>
                          <m:chr m:val="⃗"/>
                          <m:ctrlPr>
                            <a:rPr lang="en-US" i="1">
                              <a:effectLst/>
                              <a:latin typeface="Cambria Math" panose="02040503050406030204" pitchFamily="18" charset="0"/>
                              <a:ea typeface="Times New Roman" panose="02020603050405020304" pitchFamily="18" charset="0"/>
                            </a:rPr>
                          </m:ctrlPr>
                        </m:accPr>
                        <m:e>
                          <m:r>
                            <a:rPr lang="ro-RO" i="1">
                              <a:latin typeface="Cambria Math" panose="02040503050406030204" pitchFamily="18" charset="0"/>
                              <a:ea typeface="Times New Roman" panose="02020603050405020304" pitchFamily="18" charset="0"/>
                              <a:cs typeface="Times New Roman" panose="02020603050405020304" pitchFamily="18" charset="0"/>
                            </a:rPr>
                            <m:t>𝐹</m:t>
                          </m:r>
                        </m:e>
                      </m:acc>
                    </m:oMath>
                  </m:oMathPara>
                </a14:m>
                <a:endParaRPr lang="en-US" dirty="0"/>
              </a:p>
            </p:txBody>
          </p:sp>
        </mc:Choice>
        <mc:Fallback xmlns="">
          <p:sp>
            <p:nvSpPr>
              <p:cNvPr id="22" name="Rectangle 21">
                <a:extLst>
                  <a:ext uri="{FF2B5EF4-FFF2-40B4-BE49-F238E27FC236}">
                    <a16:creationId xmlns:a16="http://schemas.microsoft.com/office/drawing/2014/main" id="{6EA5DDCF-E6ED-4599-98F4-C305DC63B5D9}"/>
                  </a:ext>
                </a:extLst>
              </p:cNvPr>
              <p:cNvSpPr>
                <a:spLocks noRot="1" noChangeAspect="1" noMove="1" noResize="1" noEditPoints="1" noAdjustHandles="1" noChangeArrowheads="1" noChangeShapeType="1" noTextEdit="1"/>
              </p:cNvSpPr>
              <p:nvPr/>
            </p:nvSpPr>
            <p:spPr>
              <a:xfrm>
                <a:off x="10237634" y="2914434"/>
                <a:ext cx="1004634" cy="402931"/>
              </a:xfrm>
              <a:prstGeom prst="rect">
                <a:avLst/>
              </a:prstGeom>
              <a:blipFill>
                <a:blip r:embed="rId8"/>
                <a:stretch>
                  <a:fillRect t="-20588" r="-23952"/>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F948232B-BC10-44E8-94AA-560A4442808E}"/>
                  </a:ext>
                </a:extLst>
              </p:cNvPr>
              <p:cNvSpPr/>
              <p:nvPr/>
            </p:nvSpPr>
            <p:spPr>
              <a:xfrm>
                <a:off x="6024482" y="2616081"/>
                <a:ext cx="841384"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𝑁</m:t>
                        </m:r>
                      </m:e>
                      <m:sub>
                        <m:r>
                          <a:rPr lang="en-US">
                            <a:latin typeface="Cambria Math" panose="02040503050406030204" pitchFamily="18" charset="0"/>
                          </a:rPr>
                          <m:t>1</m:t>
                        </m:r>
                      </m:sub>
                    </m:sSub>
                    <m:r>
                      <a:rPr lang="en-US" i="1" smtClean="0">
                        <a:latin typeface="Cambria Math" panose="02040503050406030204" pitchFamily="18" charset="0"/>
                        <a:ea typeface="Cambria Math" panose="02040503050406030204" pitchFamily="18" charset="0"/>
                      </a:rPr>
                      <m:t>≠</m:t>
                    </m:r>
                    <m:r>
                      <a:rPr lang="ro-RO" b="0" i="0" smtClean="0">
                        <a:latin typeface="Cambria Math" panose="02040503050406030204" pitchFamily="18" charset="0"/>
                      </a:rPr>
                      <m:t> </m:t>
                    </m:r>
                  </m:oMath>
                </a14:m>
                <a:r>
                  <a:rPr lang="ro-RO" dirty="0"/>
                  <a:t>0</a:t>
                </a:r>
                <a:endParaRPr lang="en-US" dirty="0"/>
              </a:p>
            </p:txBody>
          </p:sp>
        </mc:Choice>
        <mc:Fallback xmlns="">
          <p:sp>
            <p:nvSpPr>
              <p:cNvPr id="23" name="Rectangle 22">
                <a:extLst>
                  <a:ext uri="{FF2B5EF4-FFF2-40B4-BE49-F238E27FC236}">
                    <a16:creationId xmlns:a16="http://schemas.microsoft.com/office/drawing/2014/main" id="{F948232B-BC10-44E8-94AA-560A4442808E}"/>
                  </a:ext>
                </a:extLst>
              </p:cNvPr>
              <p:cNvSpPr>
                <a:spLocks noRot="1" noChangeAspect="1" noMove="1" noResize="1" noEditPoints="1" noAdjustHandles="1" noChangeArrowheads="1" noChangeShapeType="1" noTextEdit="1"/>
              </p:cNvSpPr>
              <p:nvPr/>
            </p:nvSpPr>
            <p:spPr>
              <a:xfrm>
                <a:off x="6024482" y="2616081"/>
                <a:ext cx="841384" cy="369332"/>
              </a:xfrm>
              <a:prstGeom prst="rect">
                <a:avLst/>
              </a:prstGeom>
              <a:blipFill>
                <a:blip r:embed="rId9"/>
                <a:stretch>
                  <a:fillRect t="-8197" r="-57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DCCD7A33-18EF-4731-873F-9835BEBF42C6}"/>
                  </a:ext>
                </a:extLst>
              </p:cNvPr>
              <p:cNvSpPr/>
              <p:nvPr/>
            </p:nvSpPr>
            <p:spPr>
              <a:xfrm>
                <a:off x="6021820" y="3395980"/>
                <a:ext cx="846707"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𝑁</m:t>
                        </m:r>
                      </m:e>
                      <m:sub>
                        <m:r>
                          <a:rPr lang="en-US">
                            <a:latin typeface="Cambria Math" panose="02040503050406030204" pitchFamily="18" charset="0"/>
                          </a:rPr>
                          <m:t>2</m:t>
                        </m:r>
                      </m:sub>
                    </m:sSub>
                    <m:r>
                      <a:rPr lang="en-US" i="1" smtClean="0">
                        <a:latin typeface="Cambria Math" panose="02040503050406030204" pitchFamily="18" charset="0"/>
                        <a:ea typeface="Cambria Math" panose="02040503050406030204" pitchFamily="18" charset="0"/>
                      </a:rPr>
                      <m:t>≠</m:t>
                    </m:r>
                    <m:r>
                      <a:rPr lang="ro-RO" b="0" i="0" smtClean="0">
                        <a:latin typeface="Cambria Math" panose="02040503050406030204" pitchFamily="18" charset="0"/>
                      </a:rPr>
                      <m:t> </m:t>
                    </m:r>
                  </m:oMath>
                </a14:m>
                <a:r>
                  <a:rPr lang="ro-RO" dirty="0"/>
                  <a:t>0</a:t>
                </a:r>
                <a:endParaRPr lang="en-US" dirty="0"/>
              </a:p>
            </p:txBody>
          </p:sp>
        </mc:Choice>
        <mc:Fallback xmlns="">
          <p:sp>
            <p:nvSpPr>
              <p:cNvPr id="24" name="Rectangle 23">
                <a:extLst>
                  <a:ext uri="{FF2B5EF4-FFF2-40B4-BE49-F238E27FC236}">
                    <a16:creationId xmlns:a16="http://schemas.microsoft.com/office/drawing/2014/main" id="{DCCD7A33-18EF-4731-873F-9835BEBF42C6}"/>
                  </a:ext>
                </a:extLst>
              </p:cNvPr>
              <p:cNvSpPr>
                <a:spLocks noRot="1" noChangeAspect="1" noMove="1" noResize="1" noEditPoints="1" noAdjustHandles="1" noChangeArrowheads="1" noChangeShapeType="1" noTextEdit="1"/>
              </p:cNvSpPr>
              <p:nvPr/>
            </p:nvSpPr>
            <p:spPr>
              <a:xfrm>
                <a:off x="6021820" y="3395980"/>
                <a:ext cx="846707" cy="369332"/>
              </a:xfrm>
              <a:prstGeom prst="rect">
                <a:avLst/>
              </a:prstGeom>
              <a:blipFill>
                <a:blip r:embed="rId10"/>
                <a:stretch>
                  <a:fillRect t="-8197" r="-503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B3746865-5097-4DD8-8886-8B245DA5A787}"/>
                  </a:ext>
                </a:extLst>
              </p:cNvPr>
              <p:cNvSpPr/>
              <p:nvPr/>
            </p:nvSpPr>
            <p:spPr>
              <a:xfrm>
                <a:off x="7040626" y="2758559"/>
                <a:ext cx="2997552"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m:rPr>
                              <m:sty m:val="p"/>
                            </m:rPr>
                            <a:rPr lang="ro-RO" b="0" i="0" smtClean="0">
                              <a:latin typeface="Cambria Math" panose="02040503050406030204" pitchFamily="18" charset="0"/>
                            </a:rPr>
                            <m:t>sin</m:t>
                          </m:r>
                        </m:fName>
                        <m:e>
                          <m:r>
                            <m:rPr>
                              <m:sty m:val="p"/>
                            </m:rPr>
                            <a:rPr lang="en-US">
                              <a:latin typeface="Cambria Math" panose="02040503050406030204" pitchFamily="18" charset="0"/>
                              <a:ea typeface="Cambria Math" panose="02040503050406030204" pitchFamily="18" charset="0"/>
                            </a:rPr>
                            <m:t>τ</m:t>
                          </m:r>
                          <m:r>
                            <a:rPr lang="en-US">
                              <a:latin typeface="Cambria Math" panose="02040503050406030204" pitchFamily="18" charset="0"/>
                            </a:rPr>
                            <m:t>−</m:t>
                          </m:r>
                          <m:r>
                            <a:rPr lang="en-US" i="1">
                              <a:latin typeface="Cambria Math" panose="02040503050406030204" pitchFamily="18" charset="0"/>
                            </a:rPr>
                            <m:t>𝜇</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a:latin typeface="Cambria Math" panose="02040503050406030204" pitchFamily="18" charset="0"/>
                                    </a:rPr>
                                    <m:t>2</m:t>
                                  </m:r>
                                  <m:r>
                                    <a:rPr lang="en-US" i="1">
                                      <a:latin typeface="Cambria Math" panose="02040503050406030204" pitchFamily="18" charset="0"/>
                                    </a:rPr>
                                    <m:t>𝑎</m:t>
                                  </m:r>
                                  <m:r>
                                    <a:rPr lang="en-US">
                                      <a:latin typeface="Cambria Math" panose="02040503050406030204" pitchFamily="18" charset="0"/>
                                    </a:rPr>
                                    <m:t>+</m:t>
                                  </m:r>
                                  <m:r>
                                    <a:rPr lang="en-US" i="1">
                                      <a:latin typeface="Cambria Math" panose="02040503050406030204" pitchFamily="18" charset="0"/>
                                    </a:rPr>
                                    <m:t>𝑏</m:t>
                                  </m:r>
                                </m:num>
                                <m:den>
                                  <m:r>
                                    <a:rPr lang="en-US" i="1">
                                      <a:latin typeface="Cambria Math" panose="02040503050406030204" pitchFamily="18" charset="0"/>
                                    </a:rPr>
                                    <m:t>𝑏</m:t>
                                  </m:r>
                                </m:den>
                              </m:f>
                            </m:e>
                          </m:d>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cos</m:t>
                              </m:r>
                            </m:fName>
                            <m:e>
                              <m:r>
                                <m:rPr>
                                  <m:sty m:val="p"/>
                                </m:rPr>
                                <a:rPr lang="en-US">
                                  <a:latin typeface="Cambria Math" panose="02040503050406030204" pitchFamily="18" charset="0"/>
                                  <a:ea typeface="Cambria Math" panose="02040503050406030204" pitchFamily="18" charset="0"/>
                                </a:rPr>
                                <m:t>τ</m:t>
                              </m:r>
                              <m:r>
                                <a:rPr lang="en-US" i="1" smtClean="0">
                                  <a:latin typeface="Cambria Math" panose="02040503050406030204" pitchFamily="18" charset="0"/>
                                  <a:ea typeface="Cambria Math" panose="02040503050406030204" pitchFamily="18" charset="0"/>
                                </a:rPr>
                                <m:t>&lt;</m:t>
                              </m:r>
                              <m:r>
                                <a:rPr lang="ro-RO" b="0" i="1" smtClean="0">
                                  <a:latin typeface="Cambria Math" panose="02040503050406030204" pitchFamily="18" charset="0"/>
                                  <a:ea typeface="Cambria Math" panose="02040503050406030204" pitchFamily="18" charset="0"/>
                                </a:rPr>
                                <m:t>1</m:t>
                              </m:r>
                            </m:e>
                          </m:func>
                        </m:e>
                      </m:func>
                    </m:oMath>
                  </m:oMathPara>
                </a14:m>
                <a:endParaRPr lang="en-US" dirty="0"/>
              </a:p>
            </p:txBody>
          </p:sp>
        </mc:Choice>
        <mc:Fallback xmlns="">
          <p:sp>
            <p:nvSpPr>
              <p:cNvPr id="25" name="Rectangle 24">
                <a:extLst>
                  <a:ext uri="{FF2B5EF4-FFF2-40B4-BE49-F238E27FC236}">
                    <a16:creationId xmlns:a16="http://schemas.microsoft.com/office/drawing/2014/main" id="{B3746865-5097-4DD8-8886-8B245DA5A787}"/>
                  </a:ext>
                </a:extLst>
              </p:cNvPr>
              <p:cNvSpPr>
                <a:spLocks noRot="1" noChangeAspect="1" noMove="1" noResize="1" noEditPoints="1" noAdjustHandles="1" noChangeArrowheads="1" noChangeShapeType="1" noTextEdit="1"/>
              </p:cNvSpPr>
              <p:nvPr/>
            </p:nvSpPr>
            <p:spPr>
              <a:xfrm>
                <a:off x="7040626" y="2758559"/>
                <a:ext cx="2997552" cy="714683"/>
              </a:xfrm>
              <a:prstGeom prst="rect">
                <a:avLst/>
              </a:prstGeom>
              <a:blipFill>
                <a:blip r:embed="rId11"/>
                <a:stretch>
                  <a:fillRect/>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5D88BDC2-82E5-4086-8A4F-C1DD13CFDB10}"/>
              </a:ext>
            </a:extLst>
          </p:cNvPr>
          <p:cNvSpPr/>
          <p:nvPr/>
        </p:nvSpPr>
        <p:spPr>
          <a:xfrm>
            <a:off x="663800" y="2530078"/>
            <a:ext cx="3322191" cy="117164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7F7BFC9-D39E-4210-A066-23A9C8BCBA40}"/>
                  </a:ext>
                </a:extLst>
              </p:cNvPr>
              <p:cNvSpPr/>
              <p:nvPr/>
            </p:nvSpPr>
            <p:spPr>
              <a:xfrm>
                <a:off x="663800" y="2694945"/>
                <a:ext cx="3249223" cy="8840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𝐹</m:t>
                          </m:r>
                        </m:num>
                        <m:den>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sin</m:t>
                              </m:r>
                            </m:fName>
                            <m:e>
                              <m:r>
                                <m:rPr>
                                  <m:sty m:val="p"/>
                                </m:rPr>
                                <a:rPr lang="en-US">
                                  <a:latin typeface="Cambria Math" panose="02040503050406030204" pitchFamily="18" charset="0"/>
                                  <a:ea typeface="Cambria Math" panose="02040503050406030204" pitchFamily="18" charset="0"/>
                                </a:rPr>
                                <m:t>τ</m:t>
                              </m:r>
                              <m:r>
                                <a:rPr lang="en-US" i="0">
                                  <a:latin typeface="Cambria Math" panose="02040503050406030204" pitchFamily="18" charset="0"/>
                                </a:rPr>
                                <m:t>−</m:t>
                              </m:r>
                              <m:r>
                                <a:rPr lang="en-US" i="1">
                                  <a:latin typeface="Cambria Math" panose="02040503050406030204" pitchFamily="18" charset="0"/>
                                </a:rPr>
                                <m:t>𝜇</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2</m:t>
                                      </m:r>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𝑏</m:t>
                                      </m:r>
                                    </m:num>
                                    <m:den>
                                      <m:r>
                                        <a:rPr lang="en-US" i="1">
                                          <a:latin typeface="Cambria Math" panose="02040503050406030204" pitchFamily="18" charset="0"/>
                                        </a:rPr>
                                        <m:t>𝑏</m:t>
                                      </m:r>
                                    </m:den>
                                  </m:f>
                                </m:e>
                              </m:d>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cos</m:t>
                                  </m:r>
                                </m:fName>
                                <m:e>
                                  <m:r>
                                    <m:rPr>
                                      <m:sty m:val="p"/>
                                    </m:rPr>
                                    <a:rPr lang="en-US">
                                      <a:latin typeface="Cambria Math" panose="02040503050406030204" pitchFamily="18" charset="0"/>
                                      <a:ea typeface="Cambria Math" panose="02040503050406030204" pitchFamily="18" charset="0"/>
                                    </a:rPr>
                                    <m:t>τ</m:t>
                                  </m:r>
                                </m:e>
                              </m:func>
                            </m:e>
                          </m:func>
                        </m:den>
                      </m:f>
                    </m:oMath>
                  </m:oMathPara>
                </a14:m>
                <a:endParaRPr lang="en-US" dirty="0"/>
              </a:p>
            </p:txBody>
          </p:sp>
        </mc:Choice>
        <mc:Fallback xmlns="">
          <p:sp>
            <p:nvSpPr>
              <p:cNvPr id="27" name="Rectangle 26">
                <a:extLst>
                  <a:ext uri="{FF2B5EF4-FFF2-40B4-BE49-F238E27FC236}">
                    <a16:creationId xmlns:a16="http://schemas.microsoft.com/office/drawing/2014/main" id="{D7F7BFC9-D39E-4210-A066-23A9C8BCBA40}"/>
                  </a:ext>
                </a:extLst>
              </p:cNvPr>
              <p:cNvSpPr>
                <a:spLocks noRot="1" noChangeAspect="1" noMove="1" noResize="1" noEditPoints="1" noAdjustHandles="1" noChangeArrowheads="1" noChangeShapeType="1" noTextEdit="1"/>
              </p:cNvSpPr>
              <p:nvPr/>
            </p:nvSpPr>
            <p:spPr>
              <a:xfrm>
                <a:off x="663800" y="2694945"/>
                <a:ext cx="3249223" cy="88408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EB4E6272-6ADD-40D9-AA5F-5F793CE173DB}"/>
                  </a:ext>
                </a:extLst>
              </p:cNvPr>
              <p:cNvSpPr/>
              <p:nvPr/>
            </p:nvSpPr>
            <p:spPr>
              <a:xfrm>
                <a:off x="7084999" y="4376813"/>
                <a:ext cx="2997552"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m:rPr>
                              <m:sty m:val="p"/>
                            </m:rPr>
                            <a:rPr lang="ro-RO" b="0" i="0" smtClean="0">
                              <a:latin typeface="Cambria Math" panose="02040503050406030204" pitchFamily="18" charset="0"/>
                            </a:rPr>
                            <m:t>sin</m:t>
                          </m:r>
                        </m:fName>
                        <m:e>
                          <m:r>
                            <m:rPr>
                              <m:sty m:val="p"/>
                            </m:rPr>
                            <a:rPr lang="en-US">
                              <a:latin typeface="Cambria Math" panose="02040503050406030204" pitchFamily="18" charset="0"/>
                              <a:ea typeface="Cambria Math" panose="02040503050406030204" pitchFamily="18" charset="0"/>
                            </a:rPr>
                            <m:t>τ</m:t>
                          </m:r>
                          <m:r>
                            <a:rPr lang="en-US">
                              <a:latin typeface="Cambria Math" panose="02040503050406030204" pitchFamily="18" charset="0"/>
                            </a:rPr>
                            <m:t>−</m:t>
                          </m:r>
                          <m:r>
                            <a:rPr lang="en-US" i="1">
                              <a:latin typeface="Cambria Math" panose="02040503050406030204" pitchFamily="18" charset="0"/>
                            </a:rPr>
                            <m:t>𝜇</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a:latin typeface="Cambria Math" panose="02040503050406030204" pitchFamily="18" charset="0"/>
                                    </a:rPr>
                                    <m:t>2</m:t>
                                  </m:r>
                                  <m:r>
                                    <a:rPr lang="en-US" i="1">
                                      <a:latin typeface="Cambria Math" panose="02040503050406030204" pitchFamily="18" charset="0"/>
                                    </a:rPr>
                                    <m:t>𝑎</m:t>
                                  </m:r>
                                  <m:r>
                                    <a:rPr lang="en-US">
                                      <a:latin typeface="Cambria Math" panose="02040503050406030204" pitchFamily="18" charset="0"/>
                                    </a:rPr>
                                    <m:t>+</m:t>
                                  </m:r>
                                  <m:r>
                                    <a:rPr lang="en-US" i="1">
                                      <a:latin typeface="Cambria Math" panose="02040503050406030204" pitchFamily="18" charset="0"/>
                                    </a:rPr>
                                    <m:t>𝑏</m:t>
                                  </m:r>
                                </m:num>
                                <m:den>
                                  <m:r>
                                    <a:rPr lang="en-US" i="1">
                                      <a:latin typeface="Cambria Math" panose="02040503050406030204" pitchFamily="18" charset="0"/>
                                    </a:rPr>
                                    <m:t>𝑏</m:t>
                                  </m:r>
                                </m:den>
                              </m:f>
                            </m:e>
                          </m:d>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cos</m:t>
                              </m:r>
                            </m:fName>
                            <m:e>
                              <m:r>
                                <m:rPr>
                                  <m:sty m:val="p"/>
                                </m:rPr>
                                <a:rPr lang="en-US">
                                  <a:latin typeface="Cambria Math" panose="02040503050406030204" pitchFamily="18" charset="0"/>
                                  <a:ea typeface="Cambria Math" panose="02040503050406030204" pitchFamily="18" charset="0"/>
                                </a:rPr>
                                <m:t>τ</m:t>
                              </m:r>
                              <m:r>
                                <a:rPr lang="ro-RO" b="0" i="1" smtClean="0">
                                  <a:latin typeface="Cambria Math" panose="02040503050406030204" pitchFamily="18" charset="0"/>
                                </a:rPr>
                                <m:t>=0</m:t>
                              </m:r>
                            </m:e>
                          </m:func>
                        </m:e>
                      </m:func>
                    </m:oMath>
                  </m:oMathPara>
                </a14:m>
                <a:endParaRPr lang="en-US" dirty="0"/>
              </a:p>
            </p:txBody>
          </p:sp>
        </mc:Choice>
        <mc:Fallback xmlns="">
          <p:sp>
            <p:nvSpPr>
              <p:cNvPr id="29" name="Rectangle 28">
                <a:extLst>
                  <a:ext uri="{FF2B5EF4-FFF2-40B4-BE49-F238E27FC236}">
                    <a16:creationId xmlns:a16="http://schemas.microsoft.com/office/drawing/2014/main" id="{EB4E6272-6ADD-40D9-AA5F-5F793CE173DB}"/>
                  </a:ext>
                </a:extLst>
              </p:cNvPr>
              <p:cNvSpPr>
                <a:spLocks noRot="1" noChangeAspect="1" noMove="1" noResize="1" noEditPoints="1" noAdjustHandles="1" noChangeArrowheads="1" noChangeShapeType="1" noTextEdit="1"/>
              </p:cNvSpPr>
              <p:nvPr/>
            </p:nvSpPr>
            <p:spPr>
              <a:xfrm>
                <a:off x="7084999" y="4376813"/>
                <a:ext cx="2997552" cy="71468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7E3F20FB-17EC-4131-BAF4-B06DB96084B2}"/>
                  </a:ext>
                </a:extLst>
              </p:cNvPr>
              <p:cNvSpPr/>
              <p:nvPr/>
            </p:nvSpPr>
            <p:spPr>
              <a:xfrm>
                <a:off x="10202079" y="4532688"/>
                <a:ext cx="1075744" cy="402931"/>
              </a:xfrm>
              <a:prstGeom prst="rect">
                <a:avLst/>
              </a:prstGeom>
              <a:ln>
                <a:solidFill>
                  <a:srgbClr val="FF0000"/>
                </a:solidFill>
              </a:ln>
            </p:spPr>
            <p:txBody>
              <a:bodyPr wrap="none">
                <a:spAutoFit/>
              </a:bodyPr>
              <a:lstStyle/>
              <a:p>
                <a14:m>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acc>
                          <m:accPr>
                            <m:chr m:val="⃗"/>
                            <m:ctrlPr>
                              <a:rPr lang="en-US" i="1">
                                <a:effectLst/>
                                <a:latin typeface="Cambria Math" panose="02040503050406030204" pitchFamily="18" charset="0"/>
                                <a:ea typeface="Times New Roman" panose="02020603050405020304" pitchFamily="18" charset="0"/>
                              </a:rPr>
                            </m:ctrlPr>
                          </m:accPr>
                          <m:e>
                            <m:r>
                              <a:rPr lang="ro-RO" i="1">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ro-RO" i="1">
                            <a:latin typeface="Cambria Math" panose="02040503050406030204" pitchFamily="18" charset="0"/>
                            <a:ea typeface="Times New Roman" panose="02020603050405020304" pitchFamily="18" charset="0"/>
                            <a:cs typeface="Times New Roman" panose="02020603050405020304" pitchFamily="18" charset="0"/>
                          </a:rPr>
                          <m:t>12</m:t>
                        </m:r>
                      </m:sub>
                    </m:sSub>
                    <m:r>
                      <a:rPr lang="ro-RO"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o-RO" dirty="0">
                    <a:latin typeface="Times New Roman" panose="02020603050405020304" pitchFamily="18" charset="0"/>
                    <a:ea typeface="Times New Roman" panose="02020603050405020304" pitchFamily="18" charset="0"/>
                  </a:rPr>
                  <a:t> </a:t>
                </a:r>
                <a:endParaRPr lang="en-US" dirty="0"/>
              </a:p>
            </p:txBody>
          </p:sp>
        </mc:Choice>
        <mc:Fallback xmlns="">
          <p:sp>
            <p:nvSpPr>
              <p:cNvPr id="30" name="Rectangle 29">
                <a:extLst>
                  <a:ext uri="{FF2B5EF4-FFF2-40B4-BE49-F238E27FC236}">
                    <a16:creationId xmlns:a16="http://schemas.microsoft.com/office/drawing/2014/main" id="{7E3F20FB-17EC-4131-BAF4-B06DB96084B2}"/>
                  </a:ext>
                </a:extLst>
              </p:cNvPr>
              <p:cNvSpPr>
                <a:spLocks noRot="1" noChangeAspect="1" noMove="1" noResize="1" noEditPoints="1" noAdjustHandles="1" noChangeArrowheads="1" noChangeShapeType="1" noTextEdit="1"/>
              </p:cNvSpPr>
              <p:nvPr/>
            </p:nvSpPr>
            <p:spPr>
              <a:xfrm>
                <a:off x="10202079" y="4532688"/>
                <a:ext cx="1075744" cy="402931"/>
              </a:xfrm>
              <a:prstGeom prst="rect">
                <a:avLst/>
              </a:prstGeom>
              <a:blipFill>
                <a:blip r:embed="rId14"/>
                <a:stretch>
                  <a:fillRect t="-20588"/>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F6EF835C-4FE0-4FB2-A1EB-68EF4E45F6D2}"/>
                  </a:ext>
                </a:extLst>
              </p:cNvPr>
              <p:cNvSpPr/>
              <p:nvPr/>
            </p:nvSpPr>
            <p:spPr>
              <a:xfrm>
                <a:off x="3420313" y="4340434"/>
                <a:ext cx="2300694" cy="714683"/>
              </a:xfrm>
              <a:prstGeom prst="rect">
                <a:avLst/>
              </a:prstGeom>
              <a:ln w="19050">
                <a:solidFill>
                  <a:srgbClr val="FFC000"/>
                </a:solidFill>
              </a:ln>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m:rPr>
                              <m:sty m:val="p"/>
                            </m:rPr>
                            <a:rPr lang="en-US">
                              <a:latin typeface="Cambria Math" panose="02040503050406030204" pitchFamily="18" charset="0"/>
                            </a:rPr>
                            <m:t>tan</m:t>
                          </m:r>
                        </m:fName>
                        <m:e>
                          <m:sSub>
                            <m:sSubPr>
                              <m:ctrlPr>
                                <a:rPr lang="en-US" i="1">
                                  <a:latin typeface="Cambria Math" panose="02040503050406030204" pitchFamily="18" charset="0"/>
                                </a:rPr>
                              </m:ctrlPr>
                            </m:sSubPr>
                            <m:e>
                              <m:r>
                                <m:rPr>
                                  <m:sty m:val="p"/>
                                </m:rPr>
                                <a:rPr lang="en-US">
                                  <a:latin typeface="Cambria Math" panose="02040503050406030204" pitchFamily="18" charset="0"/>
                                  <a:ea typeface="Cambria Math" panose="02040503050406030204" pitchFamily="18" charset="0"/>
                                </a:rPr>
                                <m:t>τ</m:t>
                              </m:r>
                            </m:e>
                            <m:sub>
                              <m:r>
                                <a:rPr lang="en-US" i="1">
                                  <a:latin typeface="Cambria Math" panose="02040503050406030204" pitchFamily="18" charset="0"/>
                                </a:rPr>
                                <m:t>𝑐𝑟</m:t>
                              </m:r>
                            </m:sub>
                          </m:sSub>
                          <m:r>
                            <a:rPr lang="en-US" i="0">
                              <a:latin typeface="Cambria Math" panose="02040503050406030204" pitchFamily="18" charset="0"/>
                            </a:rPr>
                            <m:t>=</m:t>
                          </m:r>
                          <m:r>
                            <a:rPr lang="en-US" i="1">
                              <a:latin typeface="Cambria Math" panose="02040503050406030204" pitchFamily="18" charset="0"/>
                            </a:rPr>
                            <m:t>𝜇</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a:latin typeface="Cambria Math" panose="02040503050406030204" pitchFamily="18" charset="0"/>
                                    </a:rPr>
                                    <m:t>2</m:t>
                                  </m:r>
                                  <m:r>
                                    <a:rPr lang="en-US" i="1">
                                      <a:latin typeface="Cambria Math" panose="02040503050406030204" pitchFamily="18" charset="0"/>
                                    </a:rPr>
                                    <m:t>𝑎</m:t>
                                  </m:r>
                                  <m:r>
                                    <a:rPr lang="en-US">
                                      <a:latin typeface="Cambria Math" panose="02040503050406030204" pitchFamily="18" charset="0"/>
                                    </a:rPr>
                                    <m:t>+</m:t>
                                  </m:r>
                                  <m:r>
                                    <a:rPr lang="en-US" i="1">
                                      <a:latin typeface="Cambria Math" panose="02040503050406030204" pitchFamily="18" charset="0"/>
                                    </a:rPr>
                                    <m:t>𝑏</m:t>
                                  </m:r>
                                </m:num>
                                <m:den>
                                  <m:r>
                                    <a:rPr lang="en-US" i="1">
                                      <a:latin typeface="Cambria Math" panose="02040503050406030204" pitchFamily="18" charset="0"/>
                                    </a:rPr>
                                    <m:t>𝑏</m:t>
                                  </m:r>
                                </m:den>
                              </m:f>
                            </m:e>
                          </m:d>
                        </m:e>
                      </m:func>
                    </m:oMath>
                  </m:oMathPara>
                </a14:m>
                <a:endParaRPr lang="en-US" dirty="0"/>
              </a:p>
            </p:txBody>
          </p:sp>
        </mc:Choice>
        <mc:Fallback xmlns="">
          <p:sp>
            <p:nvSpPr>
              <p:cNvPr id="31" name="Rectangle 30">
                <a:extLst>
                  <a:ext uri="{FF2B5EF4-FFF2-40B4-BE49-F238E27FC236}">
                    <a16:creationId xmlns:a16="http://schemas.microsoft.com/office/drawing/2014/main" id="{F6EF835C-4FE0-4FB2-A1EB-68EF4E45F6D2}"/>
                  </a:ext>
                </a:extLst>
              </p:cNvPr>
              <p:cNvSpPr>
                <a:spLocks noRot="1" noChangeAspect="1" noMove="1" noResize="1" noEditPoints="1" noAdjustHandles="1" noChangeArrowheads="1" noChangeShapeType="1" noTextEdit="1"/>
              </p:cNvSpPr>
              <p:nvPr/>
            </p:nvSpPr>
            <p:spPr>
              <a:xfrm>
                <a:off x="3420313" y="4340434"/>
                <a:ext cx="2300694" cy="714683"/>
              </a:xfrm>
              <a:prstGeom prst="rect">
                <a:avLst/>
              </a:prstGeom>
              <a:blipFill>
                <a:blip r:embed="rId15"/>
                <a:stretch>
                  <a:fillRect/>
                </a:stretch>
              </a:blipFill>
              <a:ln w="19050">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7FEAD6E9-C974-4CF4-B673-B9D2DBA394A4}"/>
                  </a:ext>
                </a:extLst>
              </p:cNvPr>
              <p:cNvSpPr/>
              <p:nvPr/>
            </p:nvSpPr>
            <p:spPr>
              <a:xfrm>
                <a:off x="6005607" y="4136982"/>
                <a:ext cx="841384"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𝑁</m:t>
                        </m:r>
                      </m:e>
                      <m:sub>
                        <m:r>
                          <a:rPr lang="en-US">
                            <a:latin typeface="Cambria Math" panose="02040503050406030204" pitchFamily="18" charset="0"/>
                          </a:rPr>
                          <m:t>1</m:t>
                        </m:r>
                      </m:sub>
                    </m:sSub>
                    <m:r>
                      <a:rPr lang="en-US" i="1" smtClean="0">
                        <a:latin typeface="Cambria Math" panose="02040503050406030204" pitchFamily="18" charset="0"/>
                        <a:ea typeface="Cambria Math" panose="02040503050406030204" pitchFamily="18" charset="0"/>
                      </a:rPr>
                      <m:t>≠</m:t>
                    </m:r>
                    <m:r>
                      <a:rPr lang="ro-RO" b="0" i="0" smtClean="0">
                        <a:latin typeface="Cambria Math" panose="02040503050406030204" pitchFamily="18" charset="0"/>
                      </a:rPr>
                      <m:t> </m:t>
                    </m:r>
                  </m:oMath>
                </a14:m>
                <a:r>
                  <a:rPr lang="ro-RO" dirty="0"/>
                  <a:t>0</a:t>
                </a:r>
                <a:endParaRPr lang="en-US" dirty="0"/>
              </a:p>
            </p:txBody>
          </p:sp>
        </mc:Choice>
        <mc:Fallback xmlns="">
          <p:sp>
            <p:nvSpPr>
              <p:cNvPr id="32" name="Rectangle 31">
                <a:extLst>
                  <a:ext uri="{FF2B5EF4-FFF2-40B4-BE49-F238E27FC236}">
                    <a16:creationId xmlns:a16="http://schemas.microsoft.com/office/drawing/2014/main" id="{7FEAD6E9-C974-4CF4-B673-B9D2DBA394A4}"/>
                  </a:ext>
                </a:extLst>
              </p:cNvPr>
              <p:cNvSpPr>
                <a:spLocks noRot="1" noChangeAspect="1" noMove="1" noResize="1" noEditPoints="1" noAdjustHandles="1" noChangeArrowheads="1" noChangeShapeType="1" noTextEdit="1"/>
              </p:cNvSpPr>
              <p:nvPr/>
            </p:nvSpPr>
            <p:spPr>
              <a:xfrm>
                <a:off x="6005607" y="4136982"/>
                <a:ext cx="841384" cy="369332"/>
              </a:xfrm>
              <a:prstGeom prst="rect">
                <a:avLst/>
              </a:prstGeom>
              <a:blipFill>
                <a:blip r:embed="rId16"/>
                <a:stretch>
                  <a:fillRect t="-10000" r="-579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074C5155-B15A-4F75-8BBE-2D5C117BA9A1}"/>
                  </a:ext>
                </a:extLst>
              </p:cNvPr>
              <p:cNvSpPr/>
              <p:nvPr/>
            </p:nvSpPr>
            <p:spPr>
              <a:xfrm>
                <a:off x="6002945" y="4916881"/>
                <a:ext cx="846707"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𝑁</m:t>
                        </m:r>
                      </m:e>
                      <m:sub>
                        <m:r>
                          <a:rPr lang="en-US">
                            <a:latin typeface="Cambria Math" panose="02040503050406030204" pitchFamily="18" charset="0"/>
                          </a:rPr>
                          <m:t>2</m:t>
                        </m:r>
                      </m:sub>
                    </m:sSub>
                    <m:r>
                      <a:rPr lang="en-US" i="1" smtClean="0">
                        <a:latin typeface="Cambria Math" panose="02040503050406030204" pitchFamily="18" charset="0"/>
                        <a:ea typeface="Cambria Math" panose="02040503050406030204" pitchFamily="18" charset="0"/>
                      </a:rPr>
                      <m:t>≠</m:t>
                    </m:r>
                    <m:r>
                      <a:rPr lang="ro-RO" b="0" i="0" smtClean="0">
                        <a:latin typeface="Cambria Math" panose="02040503050406030204" pitchFamily="18" charset="0"/>
                      </a:rPr>
                      <m:t> </m:t>
                    </m:r>
                  </m:oMath>
                </a14:m>
                <a:r>
                  <a:rPr lang="ro-RO" dirty="0"/>
                  <a:t>0</a:t>
                </a:r>
                <a:endParaRPr lang="en-US" dirty="0"/>
              </a:p>
            </p:txBody>
          </p:sp>
        </mc:Choice>
        <mc:Fallback xmlns="">
          <p:sp>
            <p:nvSpPr>
              <p:cNvPr id="33" name="Rectangle 32">
                <a:extLst>
                  <a:ext uri="{FF2B5EF4-FFF2-40B4-BE49-F238E27FC236}">
                    <a16:creationId xmlns:a16="http://schemas.microsoft.com/office/drawing/2014/main" id="{074C5155-B15A-4F75-8BBE-2D5C117BA9A1}"/>
                  </a:ext>
                </a:extLst>
              </p:cNvPr>
              <p:cNvSpPr>
                <a:spLocks noRot="1" noChangeAspect="1" noMove="1" noResize="1" noEditPoints="1" noAdjustHandles="1" noChangeArrowheads="1" noChangeShapeType="1" noTextEdit="1"/>
              </p:cNvSpPr>
              <p:nvPr/>
            </p:nvSpPr>
            <p:spPr>
              <a:xfrm>
                <a:off x="6002945" y="4916881"/>
                <a:ext cx="846707" cy="369332"/>
              </a:xfrm>
              <a:prstGeom prst="rect">
                <a:avLst/>
              </a:prstGeom>
              <a:blipFill>
                <a:blip r:embed="rId17"/>
                <a:stretch>
                  <a:fillRect t="-10000" r="-5036" b="-26667"/>
                </a:stretch>
              </a:blipFill>
            </p:spPr>
            <p:txBody>
              <a:bodyPr/>
              <a:lstStyle/>
              <a:p>
                <a:r>
                  <a:rPr lang="en-US">
                    <a:noFill/>
                  </a:rPr>
                  <a:t> </a:t>
                </a:r>
              </a:p>
            </p:txBody>
          </p:sp>
        </mc:Fallback>
      </mc:AlternateContent>
      <p:sp>
        <p:nvSpPr>
          <p:cNvPr id="34" name="Rectangle 33">
            <a:extLst>
              <a:ext uri="{FF2B5EF4-FFF2-40B4-BE49-F238E27FC236}">
                <a16:creationId xmlns:a16="http://schemas.microsoft.com/office/drawing/2014/main" id="{F3250150-0732-4E49-B4B9-E11F6E911205}"/>
              </a:ext>
            </a:extLst>
          </p:cNvPr>
          <p:cNvSpPr/>
          <p:nvPr/>
        </p:nvSpPr>
        <p:spPr>
          <a:xfrm>
            <a:off x="756175" y="4374611"/>
            <a:ext cx="2062770" cy="646331"/>
          </a:xfrm>
          <a:prstGeom prst="rect">
            <a:avLst/>
          </a:prstGeom>
        </p:spPr>
        <p:txBody>
          <a:bodyPr wrap="square">
            <a:spAutoFit/>
          </a:bodyPr>
          <a:lstStyle/>
          <a:p>
            <a:pPr algn="ctr"/>
            <a:r>
              <a:rPr lang="ro-RO" dirty="0">
                <a:ea typeface="Times New Roman" panose="02020603050405020304" pitchFamily="18" charset="0"/>
              </a:rPr>
              <a:t>Unghi de </a:t>
            </a:r>
          </a:p>
          <a:p>
            <a:pPr algn="ctr"/>
            <a:r>
              <a:rPr lang="ro-RO" dirty="0">
                <a:ea typeface="Times New Roman" panose="02020603050405020304" pitchFamily="18" charset="0"/>
              </a:rPr>
              <a:t>transmitere critic </a:t>
            </a:r>
            <a:endParaRPr lang="en-US"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16117A21-7CE2-4391-BEFA-0B4A9119AC7A}"/>
                  </a:ext>
                </a:extLst>
              </p:cNvPr>
              <p:cNvSpPr/>
              <p:nvPr/>
            </p:nvSpPr>
            <p:spPr>
              <a:xfrm>
                <a:off x="4147253" y="5815898"/>
                <a:ext cx="2398477" cy="461665"/>
              </a:xfrm>
              <a:prstGeom prst="rect">
                <a:avLst/>
              </a:prstGeom>
              <a:ln w="1905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a:latin typeface="Cambria Math" panose="02040503050406030204" pitchFamily="18" charset="0"/>
                          <a:ea typeface="Cambria Math" panose="02040503050406030204" pitchFamily="18" charset="0"/>
                        </a:rPr>
                        <m:t>τ</m:t>
                      </m:r>
                      <m:r>
                        <a:rPr lang="en-US" sz="2400" i="1">
                          <a:latin typeface="Cambria Math" panose="02040503050406030204" pitchFamily="18" charset="0"/>
                        </a:rPr>
                        <m:t>≥</m:t>
                      </m:r>
                      <m:r>
                        <a:rPr lang="en-US" sz="2400">
                          <a:latin typeface="Cambria Math" panose="02040503050406030204" pitchFamily="18" charset="0"/>
                        </a:rPr>
                        <m:t> </m:t>
                      </m:r>
                      <m:sSub>
                        <m:sSubPr>
                          <m:ctrlPr>
                            <a:rPr lang="en-US" sz="2400" i="1">
                              <a:latin typeface="Cambria Math" panose="02040503050406030204" pitchFamily="18" charset="0"/>
                            </a:rPr>
                          </m:ctrlPr>
                        </m:sSubPr>
                        <m:e>
                          <m:r>
                            <m:rPr>
                              <m:sty m:val="p"/>
                            </m:rPr>
                            <a:rPr lang="en-US" sz="2400">
                              <a:latin typeface="Cambria Math" panose="02040503050406030204" pitchFamily="18" charset="0"/>
                              <a:ea typeface="Cambria Math" panose="02040503050406030204" pitchFamily="18" charset="0"/>
                            </a:rPr>
                            <m:t>τ</m:t>
                          </m:r>
                        </m:e>
                        <m:sub>
                          <m:r>
                            <a:rPr lang="en-US" sz="2400" i="1">
                              <a:latin typeface="Cambria Math" panose="02040503050406030204" pitchFamily="18" charset="0"/>
                            </a:rPr>
                            <m:t>𝑎𝑑𝑚</m:t>
                          </m:r>
                        </m:sub>
                      </m:sSub>
                      <m:r>
                        <a:rPr lang="en-US" sz="2400">
                          <a:latin typeface="Cambria Math" panose="02040503050406030204" pitchFamily="18" charset="0"/>
                          <a:ea typeface="Cambria Math" panose="02040503050406030204" pitchFamily="18" charset="0"/>
                        </a:rPr>
                        <m:t>&gt;</m:t>
                      </m:r>
                      <m:r>
                        <a:rPr lang="en-US" sz="2400">
                          <a:latin typeface="Cambria Math" panose="02040503050406030204" pitchFamily="18" charset="0"/>
                        </a:rPr>
                        <m:t> </m:t>
                      </m:r>
                      <m:sSub>
                        <m:sSubPr>
                          <m:ctrlPr>
                            <a:rPr lang="en-US" sz="2400" i="1">
                              <a:latin typeface="Cambria Math" panose="02040503050406030204" pitchFamily="18" charset="0"/>
                            </a:rPr>
                          </m:ctrlPr>
                        </m:sSubPr>
                        <m:e>
                          <m:r>
                            <m:rPr>
                              <m:sty m:val="p"/>
                            </m:rPr>
                            <a:rPr lang="en-US" sz="2400">
                              <a:latin typeface="Cambria Math" panose="02040503050406030204" pitchFamily="18" charset="0"/>
                              <a:ea typeface="Cambria Math" panose="02040503050406030204" pitchFamily="18" charset="0"/>
                            </a:rPr>
                            <m:t>τ</m:t>
                          </m:r>
                        </m:e>
                        <m:sub>
                          <m:r>
                            <a:rPr lang="en-US" sz="2400" i="1">
                              <a:latin typeface="Cambria Math" panose="02040503050406030204" pitchFamily="18" charset="0"/>
                            </a:rPr>
                            <m:t>𝑐𝑟</m:t>
                          </m:r>
                        </m:sub>
                      </m:sSub>
                    </m:oMath>
                  </m:oMathPara>
                </a14:m>
                <a:endParaRPr lang="en-US" sz="2400" dirty="0"/>
              </a:p>
            </p:txBody>
          </p:sp>
        </mc:Choice>
        <mc:Fallback xmlns="">
          <p:sp>
            <p:nvSpPr>
              <p:cNvPr id="2" name="Rectangle 1">
                <a:extLst>
                  <a:ext uri="{FF2B5EF4-FFF2-40B4-BE49-F238E27FC236}">
                    <a16:creationId xmlns:a16="http://schemas.microsoft.com/office/drawing/2014/main" id="{16117A21-7CE2-4391-BEFA-0B4A9119AC7A}"/>
                  </a:ext>
                </a:extLst>
              </p:cNvPr>
              <p:cNvSpPr>
                <a:spLocks noRot="1" noChangeAspect="1" noMove="1" noResize="1" noEditPoints="1" noAdjustHandles="1" noChangeArrowheads="1" noChangeShapeType="1" noTextEdit="1"/>
              </p:cNvSpPr>
              <p:nvPr/>
            </p:nvSpPr>
            <p:spPr>
              <a:xfrm>
                <a:off x="4147253" y="5815898"/>
                <a:ext cx="2398477" cy="461665"/>
              </a:xfrm>
              <a:prstGeom prst="rect">
                <a:avLst/>
              </a:prstGeom>
              <a:blipFill>
                <a:blip r:embed="rId18"/>
                <a:stretch>
                  <a:fillRect/>
                </a:stretch>
              </a:blipFill>
              <a:ln w="19050">
                <a:solidFill>
                  <a:srgbClr val="FF0000"/>
                </a:solidFill>
              </a:ln>
            </p:spPr>
            <p:txBody>
              <a:bodyPr/>
              <a:lstStyle/>
              <a:p>
                <a:r>
                  <a:rPr lang="en-US">
                    <a:noFill/>
                  </a:rPr>
                  <a:t> </a:t>
                </a:r>
              </a:p>
            </p:txBody>
          </p:sp>
        </mc:Fallback>
      </mc:AlternateContent>
      <p:sp>
        <p:nvSpPr>
          <p:cNvPr id="35" name="Arrow: Right 34">
            <a:extLst>
              <a:ext uri="{FF2B5EF4-FFF2-40B4-BE49-F238E27FC236}">
                <a16:creationId xmlns:a16="http://schemas.microsoft.com/office/drawing/2014/main" id="{C33CBAB8-18B9-481E-96AE-8ED8AA52DA62}"/>
              </a:ext>
            </a:extLst>
          </p:cNvPr>
          <p:cNvSpPr/>
          <p:nvPr/>
        </p:nvSpPr>
        <p:spPr>
          <a:xfrm>
            <a:off x="2712720" y="4612453"/>
            <a:ext cx="579231" cy="194368"/>
          </a:xfrm>
          <a:prstGeom prst="rightArrow">
            <a:avLst>
              <a:gd name="adj1" fmla="val 29630"/>
              <a:gd name="adj2" fmla="val 8528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 Brace 35">
            <a:extLst>
              <a:ext uri="{FF2B5EF4-FFF2-40B4-BE49-F238E27FC236}">
                <a16:creationId xmlns:a16="http://schemas.microsoft.com/office/drawing/2014/main" id="{D44E440B-25DB-45A4-B1CE-D6EAE3D44CE7}"/>
              </a:ext>
            </a:extLst>
          </p:cNvPr>
          <p:cNvSpPr/>
          <p:nvPr/>
        </p:nvSpPr>
        <p:spPr>
          <a:xfrm>
            <a:off x="5840866" y="1159327"/>
            <a:ext cx="127707" cy="1129880"/>
          </a:xfrm>
          <a:prstGeom prst="leftBrace">
            <a:avLst>
              <a:gd name="adj1" fmla="val 35101"/>
              <a:gd name="adj2" fmla="val 4884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a:extLst>
              <a:ext uri="{FF2B5EF4-FFF2-40B4-BE49-F238E27FC236}">
                <a16:creationId xmlns:a16="http://schemas.microsoft.com/office/drawing/2014/main" id="{2AD4328B-AE24-447C-875F-194B672430CF}"/>
              </a:ext>
            </a:extLst>
          </p:cNvPr>
          <p:cNvSpPr/>
          <p:nvPr/>
        </p:nvSpPr>
        <p:spPr>
          <a:xfrm>
            <a:off x="5840865" y="2647519"/>
            <a:ext cx="127707" cy="1117793"/>
          </a:xfrm>
          <a:prstGeom prst="leftBrace">
            <a:avLst>
              <a:gd name="adj1" fmla="val 35101"/>
              <a:gd name="adj2" fmla="val 4884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Left Brace 37">
            <a:extLst>
              <a:ext uri="{FF2B5EF4-FFF2-40B4-BE49-F238E27FC236}">
                <a16:creationId xmlns:a16="http://schemas.microsoft.com/office/drawing/2014/main" id="{B5FBFAB8-2473-48E3-9D2F-85AC0C011767}"/>
              </a:ext>
            </a:extLst>
          </p:cNvPr>
          <p:cNvSpPr/>
          <p:nvPr/>
        </p:nvSpPr>
        <p:spPr>
          <a:xfrm>
            <a:off x="5840535" y="4141473"/>
            <a:ext cx="127707" cy="1117793"/>
          </a:xfrm>
          <a:prstGeom prst="leftBrace">
            <a:avLst>
              <a:gd name="adj1" fmla="val 35101"/>
              <a:gd name="adj2" fmla="val 4884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282E3377-1823-4E9D-BF76-04E53EF93756}"/>
              </a:ext>
            </a:extLst>
          </p:cNvPr>
          <p:cNvSpPr txBox="1"/>
          <p:nvPr/>
        </p:nvSpPr>
        <p:spPr>
          <a:xfrm>
            <a:off x="9895840" y="4999201"/>
            <a:ext cx="1665696" cy="369332"/>
          </a:xfrm>
          <a:prstGeom prst="rect">
            <a:avLst/>
          </a:prstGeom>
          <a:noFill/>
        </p:spPr>
        <p:txBody>
          <a:bodyPr wrap="square" rtlCol="0">
            <a:spAutoFit/>
          </a:bodyPr>
          <a:lstStyle/>
          <a:p>
            <a:r>
              <a:rPr lang="ro-RO" b="1" dirty="0">
                <a:solidFill>
                  <a:srgbClr val="FF0000"/>
                </a:solidFill>
              </a:rPr>
              <a:t>AUTOBLOCARE</a:t>
            </a:r>
            <a:endParaRPr lang="en-US" b="1" dirty="0">
              <a:solidFill>
                <a:srgbClr val="FF0000"/>
              </a:solidFill>
            </a:endParaRPr>
          </a:p>
        </p:txBody>
      </p:sp>
      <p:sp>
        <p:nvSpPr>
          <p:cNvPr id="28" name="Rectangle 27">
            <a:extLst>
              <a:ext uri="{FF2B5EF4-FFF2-40B4-BE49-F238E27FC236}">
                <a16:creationId xmlns:a16="http://schemas.microsoft.com/office/drawing/2014/main" id="{7FC18A93-3DD8-4BF6-B876-4DD9604FE924}"/>
              </a:ext>
            </a:extLst>
          </p:cNvPr>
          <p:cNvSpPr/>
          <p:nvPr/>
        </p:nvSpPr>
        <p:spPr>
          <a:xfrm>
            <a:off x="649568" y="311318"/>
            <a:ext cx="9182514" cy="461665"/>
          </a:xfrm>
          <a:prstGeom prst="rect">
            <a:avLst/>
          </a:prstGeom>
        </p:spPr>
        <p:txBody>
          <a:bodyPr wrap="none">
            <a:spAutoFit/>
          </a:bodyPr>
          <a:lstStyle/>
          <a:p>
            <a:r>
              <a:rPr lang="ro-RO" sz="2400" dirty="0"/>
              <a:t>1.5.1 </a:t>
            </a:r>
            <a:r>
              <a:rPr lang="it-IT" sz="2400" dirty="0"/>
              <a:t>Transmiterea forțelor în mecanismul cu camă și tachet de translație</a:t>
            </a:r>
            <a:endParaRPr lang="en-US" sz="2000" dirty="0"/>
          </a:p>
        </p:txBody>
      </p:sp>
    </p:spTree>
    <p:extLst>
      <p:ext uri="{BB962C8B-B14F-4D97-AF65-F5344CB8AC3E}">
        <p14:creationId xmlns:p14="http://schemas.microsoft.com/office/powerpoint/2010/main" val="87407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p:bldP spid="21" grpId="0"/>
      <p:bldP spid="22" grpId="0" animBg="1"/>
      <p:bldP spid="23" grpId="0"/>
      <p:bldP spid="24" grpId="0"/>
      <p:bldP spid="25" grpId="0"/>
      <p:bldP spid="29" grpId="0"/>
      <p:bldP spid="30" grpId="0" animBg="1"/>
      <p:bldP spid="31" grpId="0" animBg="1"/>
      <p:bldP spid="32" grpId="0"/>
      <p:bldP spid="33" grpId="0"/>
      <p:bldP spid="34" grpId="0"/>
      <p:bldP spid="2" grpId="0" animBg="1"/>
      <p:bldP spid="35" grpId="0" animBg="1"/>
      <p:bldP spid="36" grpId="0" animBg="1"/>
      <p:bldP spid="37" grpId="0" animBg="1"/>
      <p:bldP spid="38" grpId="0" animBg="1"/>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9AC9261-96E7-45BF-858F-F158ABE35E97}"/>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C99B8EA-1C0E-46D5-98D7-8C7BBC995700}"/>
              </a:ext>
            </a:extLst>
          </p:cNvPr>
          <p:cNvSpPr/>
          <p:nvPr/>
        </p:nvSpPr>
        <p:spPr>
          <a:xfrm>
            <a:off x="649568" y="311318"/>
            <a:ext cx="8584466" cy="461665"/>
          </a:xfrm>
          <a:prstGeom prst="rect">
            <a:avLst/>
          </a:prstGeom>
        </p:spPr>
        <p:txBody>
          <a:bodyPr wrap="none">
            <a:spAutoFit/>
          </a:bodyPr>
          <a:lstStyle/>
          <a:p>
            <a:r>
              <a:rPr lang="ro-RO" sz="2400" dirty="0"/>
              <a:t>1.5.2 </a:t>
            </a:r>
            <a:r>
              <a:rPr lang="it-IT" sz="2400" dirty="0"/>
              <a:t>Transmiterea forțelor în mecanismul cu camă și tachet </a:t>
            </a:r>
            <a:r>
              <a:rPr lang="ro-RO" sz="2400" dirty="0"/>
              <a:t>oscilant</a:t>
            </a:r>
            <a:endParaRPr lang="en-US" sz="2000"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0D131A3F-B152-41F4-8D9A-B40FAC37091E}"/>
                  </a:ext>
                </a:extLst>
              </p:cNvPr>
              <p:cNvSpPr/>
              <p:nvPr/>
            </p:nvSpPr>
            <p:spPr>
              <a:xfrm>
                <a:off x="342960" y="4560141"/>
                <a:ext cx="1223220"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panose="02040503050406030204" pitchFamily="18" charset="0"/>
                            </a:rPr>
                          </m:ctrlPr>
                        </m:naryPr>
                        <m:sub/>
                        <m:sup/>
                        <m:e>
                          <m:r>
                            <a:rPr lang="ro-RO" b="0" i="1" smtClean="0">
                              <a:latin typeface="Cambria Math" panose="02040503050406030204" pitchFamily="18" charset="0"/>
                            </a:rPr>
                            <m:t>𝑀</m:t>
                          </m:r>
                        </m:e>
                      </m:nary>
                      <m:r>
                        <a:rPr lang="en-US">
                          <a:latin typeface="Cambria Math" panose="02040503050406030204" pitchFamily="18" charset="0"/>
                        </a:rPr>
                        <m:t>=0</m:t>
                      </m:r>
                    </m:oMath>
                  </m:oMathPara>
                </a14:m>
                <a:endParaRPr lang="en-US" dirty="0"/>
              </a:p>
            </p:txBody>
          </p:sp>
        </mc:Choice>
        <mc:Fallback xmlns="">
          <p:sp>
            <p:nvSpPr>
              <p:cNvPr id="15" name="Rectangle 14">
                <a:extLst>
                  <a:ext uri="{FF2B5EF4-FFF2-40B4-BE49-F238E27FC236}">
                    <a16:creationId xmlns:a16="http://schemas.microsoft.com/office/drawing/2014/main" id="{0D131A3F-B152-41F4-8D9A-B40FAC37091E}"/>
                  </a:ext>
                </a:extLst>
              </p:cNvPr>
              <p:cNvSpPr>
                <a:spLocks noRot="1" noChangeAspect="1" noMove="1" noResize="1" noEditPoints="1" noAdjustHandles="1" noChangeArrowheads="1" noChangeShapeType="1" noTextEdit="1"/>
              </p:cNvSpPr>
              <p:nvPr/>
            </p:nvSpPr>
            <p:spPr>
              <a:xfrm>
                <a:off x="342960" y="4560141"/>
                <a:ext cx="1223220" cy="76309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3E0CA1E1-3497-4DCF-AC1A-DF0556D19385}"/>
                  </a:ext>
                </a:extLst>
              </p:cNvPr>
              <p:cNvSpPr/>
              <p:nvPr/>
            </p:nvSpPr>
            <p:spPr>
              <a:xfrm>
                <a:off x="1860404" y="4496960"/>
                <a:ext cx="2596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r>
                        <a:rPr lang="ro-RO" b="0" i="1" smtClean="0">
                          <a:latin typeface="Cambria Math" panose="02040503050406030204" pitchFamily="18" charset="0"/>
                        </a:rPr>
                        <m:t>𝐿</m:t>
                      </m:r>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sin</m:t>
                          </m:r>
                        </m:fName>
                        <m:e>
                          <m:r>
                            <m:rPr>
                              <m:sty m:val="p"/>
                            </m:rPr>
                            <a:rPr lang="en-US">
                              <a:latin typeface="Cambria Math" panose="02040503050406030204" pitchFamily="18" charset="0"/>
                              <a:ea typeface="Cambria Math" panose="02040503050406030204" pitchFamily="18" charset="0"/>
                            </a:rPr>
                            <m:t>τ</m:t>
                          </m:r>
                        </m:e>
                      </m:func>
                      <m:r>
                        <a:rPr lang="en-US" i="0">
                          <a:latin typeface="Cambria Math" panose="02040503050406030204" pitchFamily="18" charset="0"/>
                        </a:rPr>
                        <m:t>−</m:t>
                      </m:r>
                      <m:r>
                        <a:rPr lang="ro-RO" b="0" i="1" smtClean="0">
                          <a:latin typeface="Cambria Math" panose="02040503050406030204" pitchFamily="18" charset="0"/>
                        </a:rPr>
                        <m:t>𝑀</m:t>
                      </m:r>
                      <m:r>
                        <a:rPr lang="en-US" i="0">
                          <a:latin typeface="Cambria Math" panose="02040503050406030204" pitchFamily="18" charset="0"/>
                        </a:rPr>
                        <m:t>−</m:t>
                      </m:r>
                      <m:sSub>
                        <m:sSubPr>
                          <m:ctrlPr>
                            <a:rPr lang="en-US" i="1">
                              <a:latin typeface="Cambria Math" panose="02040503050406030204" pitchFamily="18" charset="0"/>
                            </a:rPr>
                          </m:ctrlPr>
                        </m:sSubPr>
                        <m:e>
                          <m:r>
                            <a:rPr lang="ro-RO" b="0" i="1" smtClean="0">
                              <a:latin typeface="Cambria Math" panose="02040503050406030204" pitchFamily="18" charset="0"/>
                            </a:rPr>
                            <m:t>𝑀</m:t>
                          </m:r>
                        </m:e>
                        <m:sub>
                          <m:r>
                            <m:rPr>
                              <m:sty m:val="p"/>
                            </m:rPr>
                            <a:rPr lang="ro-RO" b="0" i="0" smtClean="0">
                              <a:latin typeface="Cambria Math" panose="02040503050406030204" pitchFamily="18" charset="0"/>
                            </a:rPr>
                            <m:t>f</m:t>
                          </m:r>
                        </m:sub>
                      </m:sSub>
                      <m:r>
                        <a:rPr lang="en-US" i="0">
                          <a:latin typeface="Cambria Math" panose="02040503050406030204" pitchFamily="18" charset="0"/>
                        </a:rPr>
                        <m:t>=0</m:t>
                      </m:r>
                    </m:oMath>
                  </m:oMathPara>
                </a14:m>
                <a:endParaRPr lang="en-US" dirty="0"/>
              </a:p>
            </p:txBody>
          </p:sp>
        </mc:Choice>
        <mc:Fallback xmlns="">
          <p:sp>
            <p:nvSpPr>
              <p:cNvPr id="25" name="Rectangle 24">
                <a:extLst>
                  <a:ext uri="{FF2B5EF4-FFF2-40B4-BE49-F238E27FC236}">
                    <a16:creationId xmlns:a16="http://schemas.microsoft.com/office/drawing/2014/main" id="{3E0CA1E1-3497-4DCF-AC1A-DF0556D19385}"/>
                  </a:ext>
                </a:extLst>
              </p:cNvPr>
              <p:cNvSpPr>
                <a:spLocks noRot="1" noChangeAspect="1" noMove="1" noResize="1" noEditPoints="1" noAdjustHandles="1" noChangeArrowheads="1" noChangeShapeType="1" noTextEdit="1"/>
              </p:cNvSpPr>
              <p:nvPr/>
            </p:nvSpPr>
            <p:spPr>
              <a:xfrm>
                <a:off x="1860404" y="4496960"/>
                <a:ext cx="2596993" cy="369332"/>
              </a:xfrm>
              <a:prstGeom prst="rect">
                <a:avLst/>
              </a:prstGeom>
              <a:blipFill>
                <a:blip r:embed="rId3"/>
                <a:stretch>
                  <a:fillRect b="-1667"/>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F03778EB-1923-46F7-BB37-B4855442B9DD}"/>
              </a:ext>
            </a:extLst>
          </p:cNvPr>
          <p:cNvPicPr>
            <a:picLocks noChangeAspect="1"/>
          </p:cNvPicPr>
          <p:nvPr/>
        </p:nvPicPr>
        <p:blipFill>
          <a:blip r:embed="rId4"/>
          <a:stretch>
            <a:fillRect/>
          </a:stretch>
        </p:blipFill>
        <p:spPr>
          <a:xfrm>
            <a:off x="1134944" y="906686"/>
            <a:ext cx="4401085" cy="3280924"/>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2A6B518-BADF-4133-A46C-4D67469AFCE1}"/>
                  </a:ext>
                </a:extLst>
              </p:cNvPr>
              <p:cNvSpPr/>
              <p:nvPr/>
            </p:nvSpPr>
            <p:spPr>
              <a:xfrm>
                <a:off x="6550495" y="1210670"/>
                <a:ext cx="9673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b="0" i="1" smtClean="0">
                          <a:latin typeface="Cambria Math" panose="02040503050406030204" pitchFamily="18" charset="0"/>
                        </a:rPr>
                        <m:t>𝐵𝐶</m:t>
                      </m:r>
                      <m:r>
                        <a:rPr lang="ro-RO" b="0" i="1" smtClean="0">
                          <a:latin typeface="Cambria Math" panose="02040503050406030204" pitchFamily="18" charset="0"/>
                        </a:rPr>
                        <m:t>=</m:t>
                      </m:r>
                      <m:r>
                        <a:rPr lang="ro-RO" b="0" i="1" smtClean="0">
                          <a:latin typeface="Cambria Math" panose="02040503050406030204" pitchFamily="18" charset="0"/>
                        </a:rPr>
                        <m:t>𝐿</m:t>
                      </m:r>
                    </m:oMath>
                  </m:oMathPara>
                </a14:m>
                <a:endParaRPr lang="en-US" dirty="0"/>
              </a:p>
            </p:txBody>
          </p:sp>
        </mc:Choice>
        <mc:Fallback xmlns="">
          <p:sp>
            <p:nvSpPr>
              <p:cNvPr id="3" name="Rectangle 2">
                <a:extLst>
                  <a:ext uri="{FF2B5EF4-FFF2-40B4-BE49-F238E27FC236}">
                    <a16:creationId xmlns:a16="http://schemas.microsoft.com/office/drawing/2014/main" id="{F2A6B518-BADF-4133-A46C-4D67469AFCE1}"/>
                  </a:ext>
                </a:extLst>
              </p:cNvPr>
              <p:cNvSpPr>
                <a:spLocks noRot="1" noChangeAspect="1" noMove="1" noResize="1" noEditPoints="1" noAdjustHandles="1" noChangeArrowheads="1" noChangeShapeType="1" noTextEdit="1"/>
              </p:cNvSpPr>
              <p:nvPr/>
            </p:nvSpPr>
            <p:spPr>
              <a:xfrm>
                <a:off x="6550495" y="1210670"/>
                <a:ext cx="967381"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FC813C0-B681-49FB-B805-7E7AAC45E148}"/>
                  </a:ext>
                </a:extLst>
              </p:cNvPr>
              <p:cNvSpPr/>
              <p:nvPr/>
            </p:nvSpPr>
            <p:spPr>
              <a:xfrm>
                <a:off x="6550495" y="2076834"/>
                <a:ext cx="16959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𝑀</m:t>
                          </m:r>
                        </m:e>
                        <m:sub>
                          <m:r>
                            <m:rPr>
                              <m:sty m:val="p"/>
                            </m:rPr>
                            <a:rPr lang="ro-RO">
                              <a:latin typeface="Cambria Math" panose="02040503050406030204" pitchFamily="18" charset="0"/>
                            </a:rPr>
                            <m:t>f</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ro-RO" b="0" i="0" smtClean="0">
                              <a:latin typeface="Cambria Math" panose="02040503050406030204" pitchFamily="18" charset="0"/>
                            </a:rPr>
                            <m:t>0</m:t>
                          </m:r>
                          <m:r>
                            <a:rPr lang="en-US">
                              <a:latin typeface="Cambria Math" panose="02040503050406030204" pitchFamily="18" charset="0"/>
                            </a:rPr>
                            <m:t>2</m:t>
                          </m:r>
                        </m:sub>
                      </m:sSub>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𝜇</m:t>
                      </m:r>
                      <m:r>
                        <a:rPr lang="en-US"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𝑟</m:t>
                      </m:r>
                    </m:oMath>
                  </m:oMathPara>
                </a14:m>
                <a:endParaRPr lang="en-US" dirty="0"/>
              </a:p>
            </p:txBody>
          </p:sp>
        </mc:Choice>
        <mc:Fallback xmlns="">
          <p:sp>
            <p:nvSpPr>
              <p:cNvPr id="5" name="Rectangle 4">
                <a:extLst>
                  <a:ext uri="{FF2B5EF4-FFF2-40B4-BE49-F238E27FC236}">
                    <a16:creationId xmlns:a16="http://schemas.microsoft.com/office/drawing/2014/main" id="{8FC813C0-B681-49FB-B805-7E7AAC45E148}"/>
                  </a:ext>
                </a:extLst>
              </p:cNvPr>
              <p:cNvSpPr>
                <a:spLocks noRot="1" noChangeAspect="1" noMove="1" noResize="1" noEditPoints="1" noAdjustHandles="1" noChangeArrowheads="1" noChangeShapeType="1" noTextEdit="1"/>
              </p:cNvSpPr>
              <p:nvPr/>
            </p:nvSpPr>
            <p:spPr>
              <a:xfrm>
                <a:off x="6550495" y="2076834"/>
                <a:ext cx="1695913" cy="369332"/>
              </a:xfrm>
              <a:prstGeom prst="rect">
                <a:avLst/>
              </a:prstGeom>
              <a:blipFill>
                <a:blip r:embed="rId6"/>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C91AC4F-D1F9-40C8-B60C-7AFBAF1A3C7F}"/>
                  </a:ext>
                </a:extLst>
              </p:cNvPr>
              <p:cNvSpPr txBox="1"/>
              <p:nvPr/>
            </p:nvSpPr>
            <p:spPr>
              <a:xfrm>
                <a:off x="6633982" y="1641947"/>
                <a:ext cx="1163908"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𝐹</m:t>
                              </m:r>
                            </m:e>
                          </m:acc>
                        </m:e>
                        <m:sub>
                          <m:r>
                            <a:rPr lang="ro-RO" b="0" i="1" smtClean="0">
                              <a:latin typeface="Cambria Math" panose="02040503050406030204" pitchFamily="18" charset="0"/>
                            </a:rPr>
                            <m:t>02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Sub>
                    </m:oMath>
                  </m:oMathPara>
                </a14:m>
                <a:endParaRPr lang="en-US" dirty="0"/>
              </a:p>
            </p:txBody>
          </p:sp>
        </mc:Choice>
        <mc:Fallback xmlns="">
          <p:sp>
            <p:nvSpPr>
              <p:cNvPr id="7" name="TextBox 6">
                <a:extLst>
                  <a:ext uri="{FF2B5EF4-FFF2-40B4-BE49-F238E27FC236}">
                    <a16:creationId xmlns:a16="http://schemas.microsoft.com/office/drawing/2014/main" id="{8C91AC4F-D1F9-40C8-B60C-7AFBAF1A3C7F}"/>
                  </a:ext>
                </a:extLst>
              </p:cNvPr>
              <p:cNvSpPr txBox="1">
                <a:spLocks noRot="1" noChangeAspect="1" noMove="1" noResize="1" noEditPoints="1" noAdjustHandles="1" noChangeArrowheads="1" noChangeShapeType="1" noTextEdit="1"/>
              </p:cNvSpPr>
              <p:nvPr/>
            </p:nvSpPr>
            <p:spPr>
              <a:xfrm>
                <a:off x="6633982" y="1641947"/>
                <a:ext cx="1163908" cy="310598"/>
              </a:xfrm>
              <a:prstGeom prst="rect">
                <a:avLst/>
              </a:prstGeom>
              <a:blipFill>
                <a:blip r:embed="rId7"/>
                <a:stretch>
                  <a:fillRect l="-4188" t="-43137" r="-15183"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7B25FC6-AF21-4070-A9D0-B425843440BD}"/>
                  </a:ext>
                </a:extLst>
              </p:cNvPr>
              <p:cNvSpPr/>
              <p:nvPr/>
            </p:nvSpPr>
            <p:spPr>
              <a:xfrm>
                <a:off x="6022213" y="2892687"/>
                <a:ext cx="3664834" cy="646331"/>
              </a:xfrm>
              <a:prstGeom prst="rect">
                <a:avLst/>
              </a:prstGeom>
            </p:spPr>
            <p:txBody>
              <a:bodyPr wrap="square">
                <a:spAutoFit/>
              </a:bodyPr>
              <a:lstStyle/>
              <a:p>
                <a:pPr algn="just"/>
                <a14:m>
                  <m:oMath xmlns:m="http://schemas.openxmlformats.org/officeDocument/2006/math">
                    <m:r>
                      <a:rPr lang="ro-RO" i="1">
                        <a:latin typeface="Cambria Math" panose="02040503050406030204" pitchFamily="18" charset="0"/>
                        <a:ea typeface="Calibri" panose="020F0502020204030204" pitchFamily="34" charset="0"/>
                        <a:cs typeface="Times New Roman" panose="02020603050405020304" pitchFamily="18" charset="0"/>
                      </a:rPr>
                      <m:t>𝜇</m:t>
                    </m:r>
                  </m:oMath>
                </a14:m>
                <a:r>
                  <a:rPr lang="ro-RO" dirty="0">
                    <a:ea typeface="Times New Roman" panose="02020603050405020304" pitchFamily="18" charset="0"/>
                    <a:cs typeface="Times New Roman" panose="02020603050405020304" pitchFamily="18" charset="0"/>
                  </a:rPr>
                  <a:t> – reprezintă coeficientul de frecare </a:t>
                </a:r>
              </a:p>
              <a:p>
                <a:pPr algn="just"/>
                <a:r>
                  <a:rPr lang="ro-RO" i="1" dirty="0">
                    <a:ea typeface="Times New Roman" panose="02020603050405020304" pitchFamily="18" charset="0"/>
                    <a:cs typeface="Times New Roman" panose="02020603050405020304" pitchFamily="18" charset="0"/>
                  </a:rPr>
                  <a:t>r</a:t>
                </a:r>
                <a:r>
                  <a:rPr lang="ro-RO" dirty="0">
                    <a:ea typeface="Times New Roman" panose="02020603050405020304" pitchFamily="18" charset="0"/>
                    <a:cs typeface="Times New Roman" panose="02020603050405020304" pitchFamily="18" charset="0"/>
                  </a:rPr>
                  <a:t> – raza axului (cupla de rotație C)</a:t>
                </a:r>
                <a:endParaRPr lang="en-US" dirty="0"/>
              </a:p>
            </p:txBody>
          </p:sp>
        </mc:Choice>
        <mc:Fallback xmlns="">
          <p:sp>
            <p:nvSpPr>
              <p:cNvPr id="11" name="Rectangle 10">
                <a:extLst>
                  <a:ext uri="{FF2B5EF4-FFF2-40B4-BE49-F238E27FC236}">
                    <a16:creationId xmlns:a16="http://schemas.microsoft.com/office/drawing/2014/main" id="{A7B25FC6-AF21-4070-A9D0-B425843440BD}"/>
                  </a:ext>
                </a:extLst>
              </p:cNvPr>
              <p:cNvSpPr>
                <a:spLocks noRot="1" noChangeAspect="1" noMove="1" noResize="1" noEditPoints="1" noAdjustHandles="1" noChangeArrowheads="1" noChangeShapeType="1" noTextEdit="1"/>
              </p:cNvSpPr>
              <p:nvPr/>
            </p:nvSpPr>
            <p:spPr>
              <a:xfrm>
                <a:off x="6022213" y="2892687"/>
                <a:ext cx="3664834" cy="646331"/>
              </a:xfrm>
              <a:prstGeom prst="rect">
                <a:avLst/>
              </a:prstGeom>
              <a:blipFill>
                <a:blip r:embed="rId8"/>
                <a:stretch>
                  <a:fillRect l="-1498" t="-5660" r="-333"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CA89BCE-79D0-44B5-AAE8-907CD36E2D9E}"/>
                  </a:ext>
                </a:extLst>
              </p:cNvPr>
              <p:cNvSpPr/>
              <p:nvPr/>
            </p:nvSpPr>
            <p:spPr>
              <a:xfrm>
                <a:off x="1860404" y="5038099"/>
                <a:ext cx="134774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𝑀</m:t>
                          </m:r>
                        </m:e>
                        <m:sub>
                          <m:r>
                            <m:rPr>
                              <m:sty m:val="p"/>
                            </m:rPr>
                            <a:rPr lang="ro-RO">
                              <a:latin typeface="Cambria Math" panose="02040503050406030204" pitchFamily="18" charset="0"/>
                            </a:rPr>
                            <m:t>f</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ro-RO" b="0" i="0" smtClean="0">
                              <a:latin typeface="Cambria Math" panose="02040503050406030204" pitchFamily="18" charset="0"/>
                            </a:rPr>
                            <m:t>1</m:t>
                          </m:r>
                          <m:r>
                            <a:rPr lang="en-US">
                              <a:latin typeface="Cambria Math" panose="02040503050406030204" pitchFamily="18" charset="0"/>
                            </a:rPr>
                            <m:t>2</m:t>
                          </m:r>
                        </m:sub>
                      </m:sSub>
                      <m:r>
                        <a:rPr lang="en-US" i="1">
                          <a:latin typeface="Cambria Math" panose="02040503050406030204" pitchFamily="18" charset="0"/>
                        </a:rPr>
                        <m:t>𝜇</m:t>
                      </m:r>
                      <m:r>
                        <a:rPr lang="ro-RO" b="0" i="1" smtClean="0">
                          <a:latin typeface="Cambria Math" panose="02040503050406030204" pitchFamily="18" charset="0"/>
                          <a:ea typeface="Cambria Math" panose="02040503050406030204" pitchFamily="18" charset="0"/>
                        </a:rPr>
                        <m:t>𝑟</m:t>
                      </m:r>
                    </m:oMath>
                  </m:oMathPara>
                </a14:m>
                <a:endParaRPr lang="en-US" dirty="0"/>
              </a:p>
            </p:txBody>
          </p:sp>
        </mc:Choice>
        <mc:Fallback xmlns="">
          <p:sp>
            <p:nvSpPr>
              <p:cNvPr id="36" name="Rectangle 35">
                <a:extLst>
                  <a:ext uri="{FF2B5EF4-FFF2-40B4-BE49-F238E27FC236}">
                    <a16:creationId xmlns:a16="http://schemas.microsoft.com/office/drawing/2014/main" id="{FCA89BCE-79D0-44B5-AAE8-907CD36E2D9E}"/>
                  </a:ext>
                </a:extLst>
              </p:cNvPr>
              <p:cNvSpPr>
                <a:spLocks noRot="1" noChangeAspect="1" noMove="1" noResize="1" noEditPoints="1" noAdjustHandles="1" noChangeArrowheads="1" noChangeShapeType="1" noTextEdit="1"/>
              </p:cNvSpPr>
              <p:nvPr/>
            </p:nvSpPr>
            <p:spPr>
              <a:xfrm>
                <a:off x="1860404" y="5038099"/>
                <a:ext cx="1347741" cy="369332"/>
              </a:xfrm>
              <a:prstGeom prst="rect">
                <a:avLst/>
              </a:prstGeom>
              <a:blipFill>
                <a:blip r:embed="rId9"/>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3234047E-C415-4414-A55C-A8722C5D136C}"/>
                  </a:ext>
                </a:extLst>
              </p:cNvPr>
              <p:cNvSpPr/>
              <p:nvPr/>
            </p:nvSpPr>
            <p:spPr>
              <a:xfrm>
                <a:off x="4736587" y="4864647"/>
                <a:ext cx="27775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r>
                        <a:rPr lang="ro-RO" b="0" i="1" smtClean="0">
                          <a:latin typeface="Cambria Math" panose="02040503050406030204" pitchFamily="18" charset="0"/>
                        </a:rPr>
                        <m:t>(</m:t>
                      </m:r>
                      <m:r>
                        <a:rPr lang="ro-RO" b="0" i="1" smtClean="0">
                          <a:latin typeface="Cambria Math" panose="02040503050406030204" pitchFamily="18" charset="0"/>
                        </a:rPr>
                        <m:t>𝐿</m:t>
                      </m:r>
                      <m:func>
                        <m:funcPr>
                          <m:ctrlPr>
                            <a:rPr lang="en-US" i="1">
                              <a:latin typeface="Cambria Math" panose="02040503050406030204" pitchFamily="18" charset="0"/>
                            </a:rPr>
                          </m:ctrlPr>
                        </m:funcPr>
                        <m:fName>
                          <m:r>
                            <m:rPr>
                              <m:sty m:val="p"/>
                            </m:rPr>
                            <a:rPr lang="ro-RO" b="0" i="0" smtClean="0">
                              <a:latin typeface="Cambria Math" panose="02040503050406030204" pitchFamily="18" charset="0"/>
                            </a:rPr>
                            <m:t>sin</m:t>
                          </m:r>
                        </m:fName>
                        <m:e>
                          <m:r>
                            <m:rPr>
                              <m:sty m:val="p"/>
                            </m:rPr>
                            <a:rPr lang="en-US">
                              <a:latin typeface="Cambria Math" panose="02040503050406030204" pitchFamily="18" charset="0"/>
                              <a:ea typeface="Cambria Math" panose="02040503050406030204" pitchFamily="18" charset="0"/>
                            </a:rPr>
                            <m:t>τ</m:t>
                          </m:r>
                          <m:r>
                            <a:rPr lang="ro-RO"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𝜇</m:t>
                          </m:r>
                          <m:r>
                            <a:rPr lang="ro-RO" i="1">
                              <a:latin typeface="Cambria Math" panose="02040503050406030204" pitchFamily="18" charset="0"/>
                              <a:ea typeface="Cambria Math" panose="02040503050406030204" pitchFamily="18" charset="0"/>
                            </a:rPr>
                            <m:t>𝑟</m:t>
                          </m:r>
                        </m:e>
                      </m:func>
                      <m:r>
                        <a:rPr lang="ro-RO" b="0" i="0" smtClean="0">
                          <a:latin typeface="Cambria Math" panose="02040503050406030204" pitchFamily="18" charset="0"/>
                        </a:rPr>
                        <m:t>)</m:t>
                      </m:r>
                      <m:r>
                        <a:rPr lang="en-US" i="0">
                          <a:latin typeface="Cambria Math" panose="02040503050406030204" pitchFamily="18" charset="0"/>
                        </a:rPr>
                        <m:t>−</m:t>
                      </m:r>
                      <m:r>
                        <a:rPr lang="ro-RO" b="0" i="1" smtClean="0">
                          <a:latin typeface="Cambria Math" panose="02040503050406030204" pitchFamily="18" charset="0"/>
                        </a:rPr>
                        <m:t>𝑀</m:t>
                      </m:r>
                      <m:r>
                        <a:rPr lang="en-US" i="0">
                          <a:latin typeface="Cambria Math" panose="02040503050406030204" pitchFamily="18" charset="0"/>
                        </a:rPr>
                        <m:t>=0</m:t>
                      </m:r>
                    </m:oMath>
                  </m:oMathPara>
                </a14:m>
                <a:endParaRPr lang="en-US" dirty="0"/>
              </a:p>
            </p:txBody>
          </p:sp>
        </mc:Choice>
        <mc:Fallback xmlns="">
          <p:sp>
            <p:nvSpPr>
              <p:cNvPr id="37" name="Rectangle 36">
                <a:extLst>
                  <a:ext uri="{FF2B5EF4-FFF2-40B4-BE49-F238E27FC236}">
                    <a16:creationId xmlns:a16="http://schemas.microsoft.com/office/drawing/2014/main" id="{3234047E-C415-4414-A55C-A8722C5D136C}"/>
                  </a:ext>
                </a:extLst>
              </p:cNvPr>
              <p:cNvSpPr>
                <a:spLocks noRot="1" noChangeAspect="1" noMove="1" noResize="1" noEditPoints="1" noAdjustHandles="1" noChangeArrowheads="1" noChangeShapeType="1" noTextEdit="1"/>
              </p:cNvSpPr>
              <p:nvPr/>
            </p:nvSpPr>
            <p:spPr>
              <a:xfrm>
                <a:off x="4736587" y="4864647"/>
                <a:ext cx="2777555" cy="369332"/>
              </a:xfrm>
              <a:prstGeom prst="rect">
                <a:avLst/>
              </a:prstGeom>
              <a:blipFill>
                <a:blip r:embed="rId10"/>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B80BCB8E-383B-4EDC-93F4-A349F9DE09A1}"/>
                  </a:ext>
                </a:extLst>
              </p:cNvPr>
              <p:cNvSpPr/>
              <p:nvPr/>
            </p:nvSpPr>
            <p:spPr>
              <a:xfrm>
                <a:off x="7946783" y="4708658"/>
                <a:ext cx="3666966" cy="7884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0">
                              <a:latin typeface="Cambria Math" panose="02040503050406030204" pitchFamily="18" charset="0"/>
                            </a:rPr>
                            <m:t>12</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r>
                            <a:rPr lang="ro-RO" i="1">
                              <a:latin typeface="Cambria Math" panose="02040503050406030204" pitchFamily="18" charset="0"/>
                            </a:rPr>
                            <m:t>𝑀</m:t>
                          </m:r>
                        </m:num>
                        <m:den>
                          <m:r>
                            <a:rPr lang="ro-RO" i="1">
                              <a:latin typeface="Cambria Math" panose="02040503050406030204" pitchFamily="18" charset="0"/>
                            </a:rPr>
                            <m:t>𝐿</m:t>
                          </m:r>
                          <m:func>
                            <m:funcPr>
                              <m:ctrlPr>
                                <a:rPr lang="en-US" i="1">
                                  <a:latin typeface="Cambria Math" panose="02040503050406030204" pitchFamily="18" charset="0"/>
                                </a:rPr>
                              </m:ctrlPr>
                            </m:funcPr>
                            <m:fName>
                              <m:r>
                                <m:rPr>
                                  <m:sty m:val="p"/>
                                </m:rPr>
                                <a:rPr lang="ro-RO">
                                  <a:latin typeface="Cambria Math" panose="02040503050406030204" pitchFamily="18" charset="0"/>
                                </a:rPr>
                                <m:t>sin</m:t>
                              </m:r>
                            </m:fName>
                            <m:e>
                              <m:r>
                                <m:rPr>
                                  <m:sty m:val="p"/>
                                </m:rPr>
                                <a:rPr lang="en-US">
                                  <a:latin typeface="Cambria Math" panose="02040503050406030204" pitchFamily="18" charset="0"/>
                                  <a:ea typeface="Cambria Math" panose="02040503050406030204" pitchFamily="18" charset="0"/>
                                </a:rPr>
                                <m:t>τ</m:t>
                              </m:r>
                              <m:r>
                                <a:rPr lang="ro-RO">
                                  <a:latin typeface="Cambria Math" panose="02040503050406030204" pitchFamily="18" charset="0"/>
                                  <a:ea typeface="Cambria Math" panose="02040503050406030204" pitchFamily="18" charset="0"/>
                                </a:rPr>
                                <m:t>−</m:t>
                              </m:r>
                              <m:r>
                                <a:rPr lang="en-US" i="1">
                                  <a:latin typeface="Cambria Math" panose="02040503050406030204" pitchFamily="18" charset="0"/>
                                </a:rPr>
                                <m:t>𝜇</m:t>
                              </m:r>
                              <m:r>
                                <a:rPr lang="ro-RO" i="1">
                                  <a:latin typeface="Cambria Math" panose="02040503050406030204" pitchFamily="18" charset="0"/>
                                  <a:ea typeface="Cambria Math" panose="02040503050406030204" pitchFamily="18" charset="0"/>
                                </a:rPr>
                                <m:t>𝑟</m:t>
                              </m:r>
                            </m:e>
                          </m:func>
                        </m:den>
                      </m:f>
                      <m:r>
                        <a:rPr lang="ro-RO" b="0" i="1" smtClean="0">
                          <a:latin typeface="Cambria Math" panose="02040503050406030204" pitchFamily="18" charset="0"/>
                        </a:rPr>
                        <m:t>=</m:t>
                      </m:r>
                      <m:f>
                        <m:fPr>
                          <m:ctrlPr>
                            <a:rPr lang="ro-RO" b="0" i="1" smtClean="0">
                              <a:latin typeface="Cambria Math" panose="02040503050406030204" pitchFamily="18" charset="0"/>
                            </a:rPr>
                          </m:ctrlPr>
                        </m:fPr>
                        <m:num>
                          <m:r>
                            <a:rPr lang="ro-RO" b="0" i="1" smtClean="0">
                              <a:latin typeface="Cambria Math" panose="02040503050406030204" pitchFamily="18" charset="0"/>
                            </a:rPr>
                            <m:t>𝑀</m:t>
                          </m:r>
                        </m:num>
                        <m:den>
                          <m:r>
                            <a:rPr lang="ro-RO" b="0" i="1" smtClean="0">
                              <a:latin typeface="Cambria Math" panose="02040503050406030204" pitchFamily="18" charset="0"/>
                            </a:rPr>
                            <m:t>𝐿</m:t>
                          </m:r>
                        </m:den>
                      </m:f>
                      <m:r>
                        <a:rPr lang="ro-RO" b="0" i="1" smtClean="0">
                          <a:latin typeface="Cambria Math" panose="02040503050406030204" pitchFamily="18" charset="0"/>
                          <a:ea typeface="Cambria Math" panose="02040503050406030204" pitchFamily="18" charset="0"/>
                        </a:rPr>
                        <m:t>∙</m:t>
                      </m:r>
                      <m:f>
                        <m:fPr>
                          <m:ctrlPr>
                            <a:rPr lang="ro-RO" b="0" i="1" smtClean="0">
                              <a:latin typeface="Cambria Math" panose="02040503050406030204" pitchFamily="18" charset="0"/>
                            </a:rPr>
                          </m:ctrlPr>
                        </m:fPr>
                        <m:num>
                          <m:r>
                            <a:rPr lang="ro-RO" b="0" i="1" smtClean="0">
                              <a:latin typeface="Cambria Math" panose="02040503050406030204" pitchFamily="18" charset="0"/>
                            </a:rPr>
                            <m:t>1</m:t>
                          </m:r>
                        </m:num>
                        <m:den>
                          <m:func>
                            <m:funcPr>
                              <m:ctrlPr>
                                <a:rPr lang="en-US" i="1">
                                  <a:latin typeface="Cambria Math" panose="02040503050406030204" pitchFamily="18" charset="0"/>
                                </a:rPr>
                              </m:ctrlPr>
                            </m:funcPr>
                            <m:fName>
                              <m:r>
                                <m:rPr>
                                  <m:sty m:val="p"/>
                                </m:rPr>
                                <a:rPr lang="ro-RO">
                                  <a:latin typeface="Cambria Math" panose="02040503050406030204" pitchFamily="18" charset="0"/>
                                </a:rPr>
                                <m:t>sin</m:t>
                              </m:r>
                            </m:fName>
                            <m:e>
                              <m:r>
                                <m:rPr>
                                  <m:sty m:val="p"/>
                                </m:rPr>
                                <a:rPr lang="en-US">
                                  <a:latin typeface="Cambria Math" panose="02040503050406030204" pitchFamily="18" charset="0"/>
                                  <a:ea typeface="Cambria Math" panose="02040503050406030204" pitchFamily="18" charset="0"/>
                                </a:rPr>
                                <m:t>τ</m:t>
                              </m:r>
                              <m:r>
                                <a:rPr lang="ro-RO">
                                  <a:latin typeface="Cambria Math" panose="02040503050406030204" pitchFamily="18" charset="0"/>
                                  <a:ea typeface="Cambria Math" panose="02040503050406030204" pitchFamily="18" charset="0"/>
                                </a:rPr>
                                <m:t>−</m:t>
                              </m:r>
                              <m:r>
                                <a:rPr lang="en-US" i="1">
                                  <a:latin typeface="Cambria Math" panose="02040503050406030204" pitchFamily="18" charset="0"/>
                                </a:rPr>
                                <m:t>𝜇</m:t>
                              </m:r>
                              <m:f>
                                <m:fPr>
                                  <m:ctrlPr>
                                    <a:rPr lang="en-US" i="1" smtClean="0">
                                      <a:latin typeface="Cambria Math" panose="02040503050406030204" pitchFamily="18" charset="0"/>
                                    </a:rPr>
                                  </m:ctrlPr>
                                </m:fPr>
                                <m:num>
                                  <m:r>
                                    <a:rPr lang="ro-RO" b="0" i="1" smtClean="0">
                                      <a:latin typeface="Cambria Math" panose="02040503050406030204" pitchFamily="18" charset="0"/>
                                    </a:rPr>
                                    <m:t>𝑟</m:t>
                                  </m:r>
                                </m:num>
                                <m:den>
                                  <m:r>
                                    <a:rPr lang="ro-RO" b="0" i="1" smtClean="0">
                                      <a:latin typeface="Cambria Math" panose="02040503050406030204" pitchFamily="18" charset="0"/>
                                    </a:rPr>
                                    <m:t>𝐿</m:t>
                                  </m:r>
                                </m:den>
                              </m:f>
                            </m:e>
                          </m:func>
                        </m:den>
                      </m:f>
                    </m:oMath>
                  </m:oMathPara>
                </a14:m>
                <a:endParaRPr lang="en-US" dirty="0"/>
              </a:p>
            </p:txBody>
          </p:sp>
        </mc:Choice>
        <mc:Fallback xmlns="">
          <p:sp>
            <p:nvSpPr>
              <p:cNvPr id="38" name="Rectangle 37">
                <a:extLst>
                  <a:ext uri="{FF2B5EF4-FFF2-40B4-BE49-F238E27FC236}">
                    <a16:creationId xmlns:a16="http://schemas.microsoft.com/office/drawing/2014/main" id="{B80BCB8E-383B-4EDC-93F4-A349F9DE09A1}"/>
                  </a:ext>
                </a:extLst>
              </p:cNvPr>
              <p:cNvSpPr>
                <a:spLocks noRot="1" noChangeAspect="1" noMove="1" noResize="1" noEditPoints="1" noAdjustHandles="1" noChangeArrowheads="1" noChangeShapeType="1" noTextEdit="1"/>
              </p:cNvSpPr>
              <p:nvPr/>
            </p:nvSpPr>
            <p:spPr>
              <a:xfrm>
                <a:off x="7946783" y="4708658"/>
                <a:ext cx="3666966" cy="788421"/>
              </a:xfrm>
              <a:prstGeom prst="rect">
                <a:avLst/>
              </a:prstGeom>
              <a:blipFill>
                <a:blip r:embed="rId11"/>
                <a:stretch>
                  <a:fillRect/>
                </a:stretch>
              </a:blipFill>
            </p:spPr>
            <p:txBody>
              <a:bodyPr/>
              <a:lstStyle/>
              <a:p>
                <a:r>
                  <a:rPr lang="en-US">
                    <a:noFill/>
                  </a:rPr>
                  <a:t> </a:t>
                </a:r>
              </a:p>
            </p:txBody>
          </p:sp>
        </mc:Fallback>
      </mc:AlternateContent>
      <p:sp>
        <p:nvSpPr>
          <p:cNvPr id="39" name="Left Brace 38">
            <a:extLst>
              <a:ext uri="{FF2B5EF4-FFF2-40B4-BE49-F238E27FC236}">
                <a16:creationId xmlns:a16="http://schemas.microsoft.com/office/drawing/2014/main" id="{9F0ADA7A-7F02-4989-B6F1-1002B98FC5F1}"/>
              </a:ext>
            </a:extLst>
          </p:cNvPr>
          <p:cNvSpPr/>
          <p:nvPr/>
        </p:nvSpPr>
        <p:spPr>
          <a:xfrm>
            <a:off x="1683887" y="4462112"/>
            <a:ext cx="127707" cy="959151"/>
          </a:xfrm>
          <a:prstGeom prst="leftBrace">
            <a:avLst>
              <a:gd name="adj1" fmla="val 35101"/>
              <a:gd name="adj2" fmla="val 4884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row: Right 39">
            <a:extLst>
              <a:ext uri="{FF2B5EF4-FFF2-40B4-BE49-F238E27FC236}">
                <a16:creationId xmlns:a16="http://schemas.microsoft.com/office/drawing/2014/main" id="{C9F2D59E-4ED6-408E-B86F-3EEA46AC28C2}"/>
              </a:ext>
            </a:extLst>
          </p:cNvPr>
          <p:cNvSpPr/>
          <p:nvPr/>
        </p:nvSpPr>
        <p:spPr>
          <a:xfrm>
            <a:off x="4413843" y="4918782"/>
            <a:ext cx="322744" cy="24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7B25DEFD-1CAE-4C2F-B72D-BDC1D102A6FF}"/>
              </a:ext>
            </a:extLst>
          </p:cNvPr>
          <p:cNvSpPr/>
          <p:nvPr/>
        </p:nvSpPr>
        <p:spPr>
          <a:xfrm>
            <a:off x="7551857" y="4927393"/>
            <a:ext cx="322744" cy="24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93813C8D-64BD-4542-B967-03F2B08AFE07}"/>
                  </a:ext>
                </a:extLst>
              </p:cNvPr>
              <p:cNvSpPr/>
              <p:nvPr/>
            </p:nvSpPr>
            <p:spPr>
              <a:xfrm>
                <a:off x="2708680" y="5789969"/>
                <a:ext cx="1683218" cy="5648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m:rPr>
                              <m:sty m:val="p"/>
                            </m:rPr>
                            <a:rPr lang="ro-RO">
                              <a:latin typeface="Cambria Math" panose="02040503050406030204" pitchFamily="18" charset="0"/>
                            </a:rPr>
                            <m:t>sin</m:t>
                          </m:r>
                        </m:fName>
                        <m:e>
                          <m:r>
                            <m:rPr>
                              <m:sty m:val="p"/>
                            </m:rPr>
                            <a:rPr lang="en-US">
                              <a:latin typeface="Cambria Math" panose="02040503050406030204" pitchFamily="18" charset="0"/>
                              <a:ea typeface="Cambria Math" panose="02040503050406030204" pitchFamily="18" charset="0"/>
                            </a:rPr>
                            <m:t>τ</m:t>
                          </m:r>
                          <m:r>
                            <a:rPr lang="ro-RO">
                              <a:latin typeface="Cambria Math" panose="02040503050406030204" pitchFamily="18" charset="0"/>
                              <a:ea typeface="Cambria Math" panose="02040503050406030204" pitchFamily="18" charset="0"/>
                            </a:rPr>
                            <m:t>−</m:t>
                          </m:r>
                          <m:r>
                            <a:rPr lang="en-US" i="1">
                              <a:latin typeface="Cambria Math" panose="02040503050406030204" pitchFamily="18" charset="0"/>
                            </a:rPr>
                            <m:t>𝜇</m:t>
                          </m:r>
                          <m:f>
                            <m:fPr>
                              <m:ctrlPr>
                                <a:rPr lang="en-US" i="1">
                                  <a:latin typeface="Cambria Math" panose="02040503050406030204" pitchFamily="18" charset="0"/>
                                </a:rPr>
                              </m:ctrlPr>
                            </m:fPr>
                            <m:num>
                              <m:r>
                                <a:rPr lang="ro-RO" i="1">
                                  <a:latin typeface="Cambria Math" panose="02040503050406030204" pitchFamily="18" charset="0"/>
                                </a:rPr>
                                <m:t>𝑟</m:t>
                              </m:r>
                            </m:num>
                            <m:den>
                              <m:r>
                                <a:rPr lang="ro-RO" i="1">
                                  <a:latin typeface="Cambria Math" panose="02040503050406030204" pitchFamily="18" charset="0"/>
                                </a:rPr>
                                <m:t>𝐿</m:t>
                              </m:r>
                            </m:den>
                          </m:f>
                        </m:e>
                      </m:func>
                      <m:r>
                        <a:rPr lang="ro-RO" b="0" i="1" smtClean="0">
                          <a:latin typeface="Cambria Math" panose="02040503050406030204" pitchFamily="18" charset="0"/>
                        </a:rPr>
                        <m:t>=0</m:t>
                      </m:r>
                    </m:oMath>
                  </m:oMathPara>
                </a14:m>
                <a:endParaRPr lang="en-US" dirty="0"/>
              </a:p>
            </p:txBody>
          </p:sp>
        </mc:Choice>
        <mc:Fallback xmlns="">
          <p:sp>
            <p:nvSpPr>
              <p:cNvPr id="12" name="Rectangle 11">
                <a:extLst>
                  <a:ext uri="{FF2B5EF4-FFF2-40B4-BE49-F238E27FC236}">
                    <a16:creationId xmlns:a16="http://schemas.microsoft.com/office/drawing/2014/main" id="{93813C8D-64BD-4542-B967-03F2B08AFE07}"/>
                  </a:ext>
                </a:extLst>
              </p:cNvPr>
              <p:cNvSpPr>
                <a:spLocks noRot="1" noChangeAspect="1" noMove="1" noResize="1" noEditPoints="1" noAdjustHandles="1" noChangeArrowheads="1" noChangeShapeType="1" noTextEdit="1"/>
              </p:cNvSpPr>
              <p:nvPr/>
            </p:nvSpPr>
            <p:spPr>
              <a:xfrm>
                <a:off x="2708680" y="5789969"/>
                <a:ext cx="1683218" cy="56489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F574E30F-7E9C-45BE-AB67-55EB36C2E12A}"/>
                  </a:ext>
                </a:extLst>
              </p:cNvPr>
              <p:cNvSpPr/>
              <p:nvPr/>
            </p:nvSpPr>
            <p:spPr>
              <a:xfrm>
                <a:off x="4627277" y="5870952"/>
                <a:ext cx="1075744" cy="402931"/>
              </a:xfrm>
              <a:prstGeom prst="rect">
                <a:avLst/>
              </a:prstGeom>
              <a:ln>
                <a:solidFill>
                  <a:srgbClr val="FF0000"/>
                </a:solidFill>
              </a:ln>
            </p:spPr>
            <p:txBody>
              <a:bodyPr wrap="none">
                <a:spAutoFit/>
              </a:bodyPr>
              <a:lstStyle/>
              <a:p>
                <a14:m>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acc>
                          <m:accPr>
                            <m:chr m:val="⃗"/>
                            <m:ctrlPr>
                              <a:rPr lang="en-US" i="1">
                                <a:effectLst/>
                                <a:latin typeface="Cambria Math" panose="02040503050406030204" pitchFamily="18" charset="0"/>
                                <a:ea typeface="Times New Roman" panose="02020603050405020304" pitchFamily="18" charset="0"/>
                              </a:rPr>
                            </m:ctrlPr>
                          </m:accPr>
                          <m:e>
                            <m:r>
                              <a:rPr lang="ro-RO" i="1">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ro-RO" i="1">
                            <a:latin typeface="Cambria Math" panose="02040503050406030204" pitchFamily="18" charset="0"/>
                            <a:ea typeface="Times New Roman" panose="02020603050405020304" pitchFamily="18" charset="0"/>
                            <a:cs typeface="Times New Roman" panose="02020603050405020304" pitchFamily="18" charset="0"/>
                          </a:rPr>
                          <m:t>12</m:t>
                        </m:r>
                      </m:sub>
                    </m:sSub>
                    <m:r>
                      <a:rPr lang="ro-RO"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o-RO" dirty="0">
                    <a:latin typeface="Times New Roman" panose="02020603050405020304" pitchFamily="18" charset="0"/>
                    <a:ea typeface="Times New Roman" panose="02020603050405020304" pitchFamily="18" charset="0"/>
                  </a:rPr>
                  <a:t> </a:t>
                </a:r>
                <a:endParaRPr lang="en-US" dirty="0"/>
              </a:p>
            </p:txBody>
          </p:sp>
        </mc:Choice>
        <mc:Fallback xmlns="">
          <p:sp>
            <p:nvSpPr>
              <p:cNvPr id="42" name="Rectangle 41">
                <a:extLst>
                  <a:ext uri="{FF2B5EF4-FFF2-40B4-BE49-F238E27FC236}">
                    <a16:creationId xmlns:a16="http://schemas.microsoft.com/office/drawing/2014/main" id="{F574E30F-7E9C-45BE-AB67-55EB36C2E12A}"/>
                  </a:ext>
                </a:extLst>
              </p:cNvPr>
              <p:cNvSpPr>
                <a:spLocks noRot="1" noChangeAspect="1" noMove="1" noResize="1" noEditPoints="1" noAdjustHandles="1" noChangeArrowheads="1" noChangeShapeType="1" noTextEdit="1"/>
              </p:cNvSpPr>
              <p:nvPr/>
            </p:nvSpPr>
            <p:spPr>
              <a:xfrm>
                <a:off x="4627277" y="5870952"/>
                <a:ext cx="1075744" cy="402931"/>
              </a:xfrm>
              <a:prstGeom prst="rect">
                <a:avLst/>
              </a:prstGeom>
              <a:blipFill>
                <a:blip r:embed="rId13"/>
                <a:stretch>
                  <a:fillRect t="-20588"/>
                </a:stretch>
              </a:blipFill>
              <a:ln>
                <a:solidFill>
                  <a:srgbClr val="FF0000"/>
                </a:solidFill>
              </a:ln>
            </p:spPr>
            <p:txBody>
              <a:bodyPr/>
              <a:lstStyle/>
              <a:p>
                <a:r>
                  <a:rPr lang="en-US">
                    <a:noFill/>
                  </a:rPr>
                  <a:t> </a:t>
                </a:r>
              </a:p>
            </p:txBody>
          </p:sp>
        </mc:Fallback>
      </mc:AlternateContent>
      <p:sp>
        <p:nvSpPr>
          <p:cNvPr id="43" name="TextBox 42">
            <a:extLst>
              <a:ext uri="{FF2B5EF4-FFF2-40B4-BE49-F238E27FC236}">
                <a16:creationId xmlns:a16="http://schemas.microsoft.com/office/drawing/2014/main" id="{BA1A3027-E090-4305-BD31-6A0F374DEC14}"/>
              </a:ext>
            </a:extLst>
          </p:cNvPr>
          <p:cNvSpPr txBox="1"/>
          <p:nvPr/>
        </p:nvSpPr>
        <p:spPr>
          <a:xfrm>
            <a:off x="4321038" y="6337465"/>
            <a:ext cx="1665696" cy="369332"/>
          </a:xfrm>
          <a:prstGeom prst="rect">
            <a:avLst/>
          </a:prstGeom>
          <a:noFill/>
        </p:spPr>
        <p:txBody>
          <a:bodyPr wrap="square" rtlCol="0">
            <a:spAutoFit/>
          </a:bodyPr>
          <a:lstStyle/>
          <a:p>
            <a:r>
              <a:rPr lang="ro-RO" b="1" dirty="0">
                <a:solidFill>
                  <a:srgbClr val="FF0000"/>
                </a:solidFill>
              </a:rPr>
              <a:t>AUTOBLOCARE</a:t>
            </a:r>
            <a:endParaRPr lang="en-US" b="1" dirty="0">
              <a:solidFill>
                <a:srgbClr val="FF0000"/>
              </a:solidFill>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49C5C49B-8581-4E7C-BF0C-0D27395F01BD}"/>
                  </a:ext>
                </a:extLst>
              </p:cNvPr>
              <p:cNvSpPr/>
              <p:nvPr/>
            </p:nvSpPr>
            <p:spPr>
              <a:xfrm>
                <a:off x="6375671" y="5772567"/>
                <a:ext cx="1468864" cy="564898"/>
              </a:xfrm>
              <a:prstGeom prst="rect">
                <a:avLst/>
              </a:prstGeom>
              <a:ln w="19050">
                <a:solidFill>
                  <a:srgbClr val="FFC000"/>
                </a:solidFill>
              </a:ln>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m:rPr>
                              <m:sty m:val="p"/>
                            </m:rPr>
                            <a:rPr lang="ro-RO">
                              <a:latin typeface="Cambria Math" panose="02040503050406030204" pitchFamily="18" charset="0"/>
                            </a:rPr>
                            <m:t>sin</m:t>
                          </m:r>
                        </m:fName>
                        <m:e>
                          <m:sSub>
                            <m:sSubPr>
                              <m:ctrlPr>
                                <a:rPr lang="ro-RO" i="1" smtClean="0">
                                  <a:latin typeface="Cambria Math" panose="02040503050406030204" pitchFamily="18" charset="0"/>
                                </a:rPr>
                              </m:ctrlPr>
                            </m:sSubPr>
                            <m:e>
                              <m:r>
                                <m:rPr>
                                  <m:sty m:val="p"/>
                                </m:rPr>
                                <a:rPr lang="en-US">
                                  <a:latin typeface="Cambria Math" panose="02040503050406030204" pitchFamily="18" charset="0"/>
                                  <a:ea typeface="Cambria Math" panose="02040503050406030204" pitchFamily="18" charset="0"/>
                                </a:rPr>
                                <m:t>τ</m:t>
                              </m:r>
                            </m:e>
                            <m:sub>
                              <m:r>
                                <a:rPr lang="ro-RO" b="0" i="1" smtClean="0">
                                  <a:latin typeface="Cambria Math" panose="02040503050406030204" pitchFamily="18" charset="0"/>
                                </a:rPr>
                                <m:t>𝑐𝑟</m:t>
                              </m:r>
                            </m:sub>
                          </m:sSub>
                          <m:r>
                            <a:rPr lang="ro-RO" b="0" i="0" smtClean="0">
                              <a:latin typeface="Cambria Math" panose="02040503050406030204" pitchFamily="18" charset="0"/>
                            </a:rPr>
                            <m:t>=</m:t>
                          </m:r>
                          <m:r>
                            <a:rPr lang="en-US" i="1">
                              <a:latin typeface="Cambria Math" panose="02040503050406030204" pitchFamily="18" charset="0"/>
                            </a:rPr>
                            <m:t>𝜇</m:t>
                          </m:r>
                          <m:f>
                            <m:fPr>
                              <m:ctrlPr>
                                <a:rPr lang="en-US" i="1">
                                  <a:latin typeface="Cambria Math" panose="02040503050406030204" pitchFamily="18" charset="0"/>
                                </a:rPr>
                              </m:ctrlPr>
                            </m:fPr>
                            <m:num>
                              <m:r>
                                <a:rPr lang="ro-RO" i="1">
                                  <a:latin typeface="Cambria Math" panose="02040503050406030204" pitchFamily="18" charset="0"/>
                                </a:rPr>
                                <m:t>𝑟</m:t>
                              </m:r>
                            </m:num>
                            <m:den>
                              <m:r>
                                <a:rPr lang="ro-RO" i="1">
                                  <a:latin typeface="Cambria Math" panose="02040503050406030204" pitchFamily="18" charset="0"/>
                                </a:rPr>
                                <m:t>𝐿</m:t>
                              </m:r>
                            </m:den>
                          </m:f>
                        </m:e>
                      </m:func>
                    </m:oMath>
                  </m:oMathPara>
                </a14:m>
                <a:endParaRPr lang="en-US" dirty="0"/>
              </a:p>
            </p:txBody>
          </p:sp>
        </mc:Choice>
        <mc:Fallback xmlns="">
          <p:sp>
            <p:nvSpPr>
              <p:cNvPr id="26" name="Rectangle 25">
                <a:extLst>
                  <a:ext uri="{FF2B5EF4-FFF2-40B4-BE49-F238E27FC236}">
                    <a16:creationId xmlns:a16="http://schemas.microsoft.com/office/drawing/2014/main" id="{49C5C49B-8581-4E7C-BF0C-0D27395F01BD}"/>
                  </a:ext>
                </a:extLst>
              </p:cNvPr>
              <p:cNvSpPr>
                <a:spLocks noRot="1" noChangeAspect="1" noMove="1" noResize="1" noEditPoints="1" noAdjustHandles="1" noChangeArrowheads="1" noChangeShapeType="1" noTextEdit="1"/>
              </p:cNvSpPr>
              <p:nvPr/>
            </p:nvSpPr>
            <p:spPr>
              <a:xfrm>
                <a:off x="6375671" y="5772567"/>
                <a:ext cx="1468864" cy="564898"/>
              </a:xfrm>
              <a:prstGeom prst="rect">
                <a:avLst/>
              </a:prstGeom>
              <a:blipFill>
                <a:blip r:embed="rId14"/>
                <a:stretch>
                  <a:fillRect/>
                </a:stretch>
              </a:blipFill>
              <a:ln w="19050">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4711AE7A-2025-4283-B0BA-DC586F6CDC94}"/>
                  </a:ext>
                </a:extLst>
              </p:cNvPr>
              <p:cNvSpPr/>
              <p:nvPr/>
            </p:nvSpPr>
            <p:spPr>
              <a:xfrm>
                <a:off x="8643618" y="5887751"/>
                <a:ext cx="1847044" cy="369332"/>
              </a:xfrm>
              <a:prstGeom prst="rect">
                <a:avLst/>
              </a:prstGeom>
              <a:ln w="1905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ea typeface="Cambria Math" panose="02040503050406030204" pitchFamily="18" charset="0"/>
                        </a:rPr>
                        <m:t>τ</m:t>
                      </m:r>
                      <m:r>
                        <a:rPr lang="en-US" i="1">
                          <a:latin typeface="Cambria Math" panose="02040503050406030204" pitchFamily="18" charset="0"/>
                        </a:rPr>
                        <m:t>≥</m:t>
                      </m:r>
                      <m:r>
                        <a:rPr lang="en-US">
                          <a:latin typeface="Cambria Math" panose="02040503050406030204" pitchFamily="18" charset="0"/>
                        </a:rPr>
                        <m:t> </m:t>
                      </m:r>
                      <m:sSub>
                        <m:sSubPr>
                          <m:ctrlPr>
                            <a:rPr lang="en-US" i="1">
                              <a:latin typeface="Cambria Math" panose="02040503050406030204" pitchFamily="18" charset="0"/>
                            </a:rPr>
                          </m:ctrlPr>
                        </m:sSubPr>
                        <m:e>
                          <m:r>
                            <m:rPr>
                              <m:sty m:val="p"/>
                            </m:rPr>
                            <a:rPr lang="en-US">
                              <a:latin typeface="Cambria Math" panose="02040503050406030204" pitchFamily="18" charset="0"/>
                              <a:ea typeface="Cambria Math" panose="02040503050406030204" pitchFamily="18" charset="0"/>
                            </a:rPr>
                            <m:t>τ</m:t>
                          </m:r>
                        </m:e>
                        <m:sub>
                          <m:r>
                            <a:rPr lang="en-US" i="1">
                              <a:latin typeface="Cambria Math" panose="02040503050406030204" pitchFamily="18" charset="0"/>
                            </a:rPr>
                            <m:t>𝑎𝑑𝑚</m:t>
                          </m:r>
                        </m:sub>
                      </m:sSub>
                      <m:r>
                        <a:rPr lang="en-US">
                          <a:latin typeface="Cambria Math" panose="02040503050406030204" pitchFamily="18" charset="0"/>
                          <a:ea typeface="Cambria Math" panose="02040503050406030204" pitchFamily="18" charset="0"/>
                        </a:rPr>
                        <m:t>&gt;</m:t>
                      </m:r>
                      <m:r>
                        <a:rPr lang="en-US">
                          <a:latin typeface="Cambria Math" panose="02040503050406030204" pitchFamily="18" charset="0"/>
                        </a:rPr>
                        <m:t> </m:t>
                      </m:r>
                      <m:sSub>
                        <m:sSubPr>
                          <m:ctrlPr>
                            <a:rPr lang="en-US" i="1">
                              <a:latin typeface="Cambria Math" panose="02040503050406030204" pitchFamily="18" charset="0"/>
                            </a:rPr>
                          </m:ctrlPr>
                        </m:sSubPr>
                        <m:e>
                          <m:r>
                            <m:rPr>
                              <m:sty m:val="p"/>
                            </m:rPr>
                            <a:rPr lang="en-US">
                              <a:latin typeface="Cambria Math" panose="02040503050406030204" pitchFamily="18" charset="0"/>
                              <a:ea typeface="Cambria Math" panose="02040503050406030204" pitchFamily="18" charset="0"/>
                            </a:rPr>
                            <m:t>τ</m:t>
                          </m:r>
                        </m:e>
                        <m:sub>
                          <m:r>
                            <a:rPr lang="en-US" i="1">
                              <a:latin typeface="Cambria Math" panose="02040503050406030204" pitchFamily="18" charset="0"/>
                            </a:rPr>
                            <m:t>𝑐𝑟</m:t>
                          </m:r>
                        </m:sub>
                      </m:sSub>
                    </m:oMath>
                  </m:oMathPara>
                </a14:m>
                <a:endParaRPr lang="en-US" dirty="0"/>
              </a:p>
            </p:txBody>
          </p:sp>
        </mc:Choice>
        <mc:Fallback xmlns="">
          <p:sp>
            <p:nvSpPr>
              <p:cNvPr id="44" name="Rectangle 43">
                <a:extLst>
                  <a:ext uri="{FF2B5EF4-FFF2-40B4-BE49-F238E27FC236}">
                    <a16:creationId xmlns:a16="http://schemas.microsoft.com/office/drawing/2014/main" id="{4711AE7A-2025-4283-B0BA-DC586F6CDC94}"/>
                  </a:ext>
                </a:extLst>
              </p:cNvPr>
              <p:cNvSpPr>
                <a:spLocks noRot="1" noChangeAspect="1" noMove="1" noResize="1" noEditPoints="1" noAdjustHandles="1" noChangeArrowheads="1" noChangeShapeType="1" noTextEdit="1"/>
              </p:cNvSpPr>
              <p:nvPr/>
            </p:nvSpPr>
            <p:spPr>
              <a:xfrm>
                <a:off x="8643618" y="5887751"/>
                <a:ext cx="1847044" cy="369332"/>
              </a:xfrm>
              <a:prstGeom prst="rect">
                <a:avLst/>
              </a:prstGeom>
              <a:blipFill>
                <a:blip r:embed="rId15"/>
                <a:stretch>
                  <a:fillRect/>
                </a:stretch>
              </a:blipFill>
              <a:ln w="19050">
                <a:solidFill>
                  <a:srgbClr val="FF0000"/>
                </a:solidFill>
              </a:ln>
            </p:spPr>
            <p:txBody>
              <a:bodyPr/>
              <a:lstStyle/>
              <a:p>
                <a:r>
                  <a:rPr lang="en-US">
                    <a:noFill/>
                  </a:rPr>
                  <a:t> </a:t>
                </a:r>
              </a:p>
            </p:txBody>
          </p:sp>
        </mc:Fallback>
      </mc:AlternateContent>
      <p:sp>
        <p:nvSpPr>
          <p:cNvPr id="22" name="Action Button: Go Home 21">
            <a:hlinkClick r:id="rId16" action="ppaction://hlinksldjump" highlightClick="1"/>
            <a:extLst>
              <a:ext uri="{FF2B5EF4-FFF2-40B4-BE49-F238E27FC236}">
                <a16:creationId xmlns:a16="http://schemas.microsoft.com/office/drawing/2014/main" id="{A1061338-4DB5-41CC-A0CF-2A31EC13E716}"/>
              </a:ext>
            </a:extLst>
          </p:cNvPr>
          <p:cNvSpPr/>
          <p:nvPr/>
        </p:nvSpPr>
        <p:spPr>
          <a:xfrm>
            <a:off x="11065353" y="328458"/>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24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36" grpId="0"/>
      <p:bldP spid="37" grpId="0"/>
      <p:bldP spid="38" grpId="0"/>
      <p:bldP spid="39" grpId="0" animBg="1"/>
      <p:bldP spid="40" grpId="0" animBg="1"/>
      <p:bldP spid="41" grpId="0" animBg="1"/>
      <p:bldP spid="12" grpId="0"/>
      <p:bldP spid="42" grpId="0" animBg="1"/>
      <p:bldP spid="43" grpId="0"/>
      <p:bldP spid="26" grpId="0" animBg="1"/>
      <p:bldP spid="4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5A638E-6E47-4B3D-9CBA-664A02DCCDB3}"/>
              </a:ext>
            </a:extLst>
          </p:cNvPr>
          <p:cNvSpPr/>
          <p:nvPr/>
        </p:nvSpPr>
        <p:spPr>
          <a:xfrm>
            <a:off x="0" y="0"/>
            <a:ext cx="6248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D04AC04-7688-4F61-AAB3-BED12E3A686E}"/>
              </a:ext>
            </a:extLst>
          </p:cNvPr>
          <p:cNvSpPr/>
          <p:nvPr/>
        </p:nvSpPr>
        <p:spPr>
          <a:xfrm>
            <a:off x="211927" y="2820759"/>
            <a:ext cx="5548793" cy="1446550"/>
          </a:xfrm>
          <a:prstGeom prst="rect">
            <a:avLst/>
          </a:prstGeom>
        </p:spPr>
        <p:txBody>
          <a:bodyPr wrap="square">
            <a:spAutoFit/>
          </a:bodyPr>
          <a:lstStyle/>
          <a:p>
            <a:pPr algn="ctr"/>
            <a:r>
              <a:rPr lang="ro-RO" sz="4400" b="1" dirty="0">
                <a:solidFill>
                  <a:schemeClr val="bg1"/>
                </a:solidFill>
              </a:rPr>
              <a:t>2. Analiza cinetostatică a mecanismelor</a:t>
            </a:r>
            <a:endParaRPr lang="en-US" sz="4400" b="1" dirty="0">
              <a:solidFill>
                <a:schemeClr val="bg1"/>
              </a:solidFill>
            </a:endParaRPr>
          </a:p>
        </p:txBody>
      </p:sp>
      <p:pic>
        <p:nvPicPr>
          <p:cNvPr id="7" name="Picture 6">
            <a:extLst>
              <a:ext uri="{FF2B5EF4-FFF2-40B4-BE49-F238E27FC236}">
                <a16:creationId xmlns:a16="http://schemas.microsoft.com/office/drawing/2014/main" id="{D6C907EE-A800-4C7D-9AEF-1F7B825E9B58}"/>
              </a:ext>
            </a:extLst>
          </p:cNvPr>
          <p:cNvPicPr>
            <a:picLocks noChangeAspect="1"/>
          </p:cNvPicPr>
          <p:nvPr/>
        </p:nvPicPr>
        <p:blipFill>
          <a:blip r:embed="rId2"/>
          <a:stretch>
            <a:fillRect/>
          </a:stretch>
        </p:blipFill>
        <p:spPr>
          <a:xfrm>
            <a:off x="6701594" y="2375886"/>
            <a:ext cx="5144966" cy="2531510"/>
          </a:xfrm>
          <a:prstGeom prst="rect">
            <a:avLst/>
          </a:prstGeom>
        </p:spPr>
      </p:pic>
      <p:sp>
        <p:nvSpPr>
          <p:cNvPr id="5" name="Action Button: Go Home 4">
            <a:hlinkClick r:id="rId3" action="ppaction://hlinksldjump" highlightClick="1"/>
            <a:extLst>
              <a:ext uri="{FF2B5EF4-FFF2-40B4-BE49-F238E27FC236}">
                <a16:creationId xmlns:a16="http://schemas.microsoft.com/office/drawing/2014/main" id="{2C90D78C-B422-45A9-B4C1-BAC7E0228BAD}"/>
              </a:ext>
            </a:extLst>
          </p:cNvPr>
          <p:cNvSpPr/>
          <p:nvPr/>
        </p:nvSpPr>
        <p:spPr>
          <a:xfrm>
            <a:off x="2885659" y="4159524"/>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4563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CD26F621-0F3B-4CC5-9B0F-7D585E66E6E0}"/>
              </a:ext>
            </a:extLst>
          </p:cNvPr>
          <p:cNvGraphicFramePr>
            <a:graphicFrameLocks noChangeAspect="1"/>
          </p:cNvGraphicFramePr>
          <p:nvPr>
            <p:extLst>
              <p:ext uri="{D42A27DB-BD31-4B8C-83A1-F6EECF244321}">
                <p14:modId xmlns:p14="http://schemas.microsoft.com/office/powerpoint/2010/main" val="81134624"/>
              </p:ext>
            </p:extLst>
          </p:nvPr>
        </p:nvGraphicFramePr>
        <p:xfrm>
          <a:off x="1085619" y="2113877"/>
          <a:ext cx="3950720" cy="2502122"/>
        </p:xfrm>
        <a:graphic>
          <a:graphicData uri="http://schemas.openxmlformats.org/presentationml/2006/ole">
            <mc:AlternateContent xmlns:mc="http://schemas.openxmlformats.org/markup-compatibility/2006">
              <mc:Choice xmlns:v="urn:schemas-microsoft-com:vml" Requires="v">
                <p:oleObj spid="_x0000_s25602" name="Visio" r:id="rId3" imgW="3724451" imgH="2314575" progId="Visio.Drawing.15">
                  <p:embed/>
                </p:oleObj>
              </mc:Choice>
              <mc:Fallback>
                <p:oleObj name="Visio" r:id="rId3" imgW="3724451" imgH="2314575" progId="Visio.Drawing.15">
                  <p:embed/>
                  <p:pic>
                    <p:nvPicPr>
                      <p:cNvPr id="7" name="Object 6">
                        <a:extLst>
                          <a:ext uri="{FF2B5EF4-FFF2-40B4-BE49-F238E27FC236}">
                            <a16:creationId xmlns:a16="http://schemas.microsoft.com/office/drawing/2014/main" id="{CD26F621-0F3B-4CC5-9B0F-7D585E66E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619" y="2113877"/>
                        <a:ext cx="3950720" cy="2502122"/>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70097EB-0496-4BC2-9329-B8CFA7CF9061}"/>
                  </a:ext>
                </a:extLst>
              </p:cNvPr>
              <p:cNvSpPr/>
              <p:nvPr/>
            </p:nvSpPr>
            <p:spPr>
              <a:xfrm>
                <a:off x="521487" y="1150484"/>
                <a:ext cx="5668283" cy="425181"/>
              </a:xfrm>
              <a:prstGeom prst="rect">
                <a:avLst/>
              </a:prstGeom>
            </p:spPr>
            <p:txBody>
              <a:bodyPr wrap="none">
                <a:spAutoFit/>
              </a:bodyPr>
              <a:lstStyle/>
              <a:p>
                <a:r>
                  <a:rPr lang="ro-RO" i="1" dirty="0">
                    <a:ea typeface="Calibri" panose="020F0502020204030204" pitchFamily="34" charset="0"/>
                  </a:rPr>
                  <a:t>Forțe motoare</a:t>
                </a:r>
                <a:r>
                  <a:rPr lang="ro-RO" dirty="0">
                    <a:ea typeface="Calibri" panose="020F0502020204030204" pitchFamily="34" charset="0"/>
                  </a:rPr>
                  <a:t> </a:t>
                </a:r>
                <a14:m>
                  <m:oMath xmlns:m="http://schemas.openxmlformats.org/officeDocument/2006/math">
                    <m:d>
                      <m:dPr>
                        <m:ctrlPr>
                          <a:rPr lang="en-US" i="1">
                            <a:effectLst/>
                            <a:latin typeface="Cambria Math" panose="02040503050406030204" pitchFamily="18" charset="0"/>
                          </a:rPr>
                        </m:ctrlPr>
                      </m:dPr>
                      <m:e>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𝑚</m:t>
                            </m:r>
                          </m:sub>
                        </m:sSub>
                      </m:e>
                    </m:d>
                  </m:oMath>
                </a14:m>
                <a:r>
                  <a:rPr lang="ro-RO" dirty="0">
                    <a:latin typeface="Times New Roman" panose="02020603050405020304" pitchFamily="18" charset="0"/>
                    <a:ea typeface="Times New Roman" panose="02020603050405020304" pitchFamily="18" charset="0"/>
                  </a:rPr>
                  <a:t> - </a:t>
                </a:r>
                <a:r>
                  <a:rPr lang="ro-RO" dirty="0"/>
                  <a:t>cresc viteza elementului conducător</a:t>
                </a:r>
                <a:r>
                  <a:rPr lang="ro-RO" dirty="0">
                    <a:ea typeface="Times New Roman" panose="02020603050405020304" pitchFamily="18" charset="0"/>
                  </a:rPr>
                  <a:t> </a:t>
                </a:r>
                <a:endParaRPr lang="en-US" dirty="0"/>
              </a:p>
            </p:txBody>
          </p:sp>
        </mc:Choice>
        <mc:Fallback xmlns="">
          <p:sp>
            <p:nvSpPr>
              <p:cNvPr id="8" name="Rectangle 7">
                <a:extLst>
                  <a:ext uri="{FF2B5EF4-FFF2-40B4-BE49-F238E27FC236}">
                    <a16:creationId xmlns:a16="http://schemas.microsoft.com/office/drawing/2014/main" id="{070097EB-0496-4BC2-9329-B8CFA7CF9061}"/>
                  </a:ext>
                </a:extLst>
              </p:cNvPr>
              <p:cNvSpPr>
                <a:spLocks noRot="1" noChangeAspect="1" noMove="1" noResize="1" noEditPoints="1" noAdjustHandles="1" noChangeArrowheads="1" noChangeShapeType="1" noTextEdit="1"/>
              </p:cNvSpPr>
              <p:nvPr/>
            </p:nvSpPr>
            <p:spPr>
              <a:xfrm>
                <a:off x="521487" y="1150484"/>
                <a:ext cx="5668283" cy="425181"/>
              </a:xfrm>
              <a:prstGeom prst="rect">
                <a:avLst/>
              </a:prstGeom>
              <a:blipFill>
                <a:blip r:embed="rId5"/>
                <a:stretch>
                  <a:fillRect l="-969" t="-20290" b="-20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87BFAA4-BFFD-44A8-9BF7-E0CF603FD903}"/>
                  </a:ext>
                </a:extLst>
              </p:cNvPr>
              <p:cNvSpPr/>
              <p:nvPr/>
            </p:nvSpPr>
            <p:spPr>
              <a:xfrm>
                <a:off x="3807766" y="5210756"/>
                <a:ext cx="288508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rPr>
                            <m:t>𝑚</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𝑚</m:t>
                          </m:r>
                        </m:sub>
                      </m:sSub>
                      <m:func>
                        <m:funcPr>
                          <m:ctrlPr>
                            <a:rPr lang="en-US" sz="2000" i="1">
                              <a:latin typeface="Cambria Math" panose="02040503050406030204" pitchFamily="18" charset="0"/>
                            </a:rPr>
                          </m:ctrlPr>
                        </m:funcPr>
                        <m:fName>
                          <m:r>
                            <m:rPr>
                              <m:sty m:val="p"/>
                            </m:rPr>
                            <a:rPr lang="en-US" sz="2000" i="0">
                              <a:latin typeface="Cambria Math" panose="02040503050406030204" pitchFamily="18" charset="0"/>
                            </a:rPr>
                            <m:t>cos</m:t>
                          </m:r>
                        </m:fName>
                        <m:e>
                          <m:r>
                            <a:rPr lang="en-US" sz="2000" i="1">
                              <a:latin typeface="Cambria Math" panose="02040503050406030204" pitchFamily="18" charset="0"/>
                            </a:rPr>
                            <m:t>𝛼</m:t>
                          </m:r>
                          <m:r>
                            <a:rPr lang="en-US" sz="2000" i="0">
                              <a:latin typeface="Cambria Math" panose="02040503050406030204" pitchFamily="18" charset="0"/>
                            </a:rPr>
                            <m:t>∙</m:t>
                          </m:r>
                        </m:e>
                      </m:func>
                      <m:r>
                        <a:rPr lang="en-US" sz="2000" i="1">
                          <a:latin typeface="Cambria Math" panose="02040503050406030204" pitchFamily="18" charset="0"/>
                        </a:rPr>
                        <m:t>𝑑𝑠</m:t>
                      </m:r>
                      <m:r>
                        <a:rPr lang="en-US" sz="2000" i="0">
                          <a:latin typeface="Cambria Math" panose="02040503050406030204" pitchFamily="18" charset="0"/>
                        </a:rPr>
                        <m:t>&gt;0</m:t>
                      </m:r>
                    </m:oMath>
                  </m:oMathPara>
                </a14:m>
                <a:endParaRPr lang="en-US" sz="2000" dirty="0"/>
              </a:p>
            </p:txBody>
          </p:sp>
        </mc:Choice>
        <mc:Fallback xmlns="">
          <p:sp>
            <p:nvSpPr>
              <p:cNvPr id="9" name="Rectangle 8">
                <a:extLst>
                  <a:ext uri="{FF2B5EF4-FFF2-40B4-BE49-F238E27FC236}">
                    <a16:creationId xmlns:a16="http://schemas.microsoft.com/office/drawing/2014/main" id="{A87BFAA4-BFFD-44A8-9BF7-E0CF603FD903}"/>
                  </a:ext>
                </a:extLst>
              </p:cNvPr>
              <p:cNvSpPr>
                <a:spLocks noRot="1" noChangeAspect="1" noMove="1" noResize="1" noEditPoints="1" noAdjustHandles="1" noChangeArrowheads="1" noChangeShapeType="1" noTextEdit="1"/>
              </p:cNvSpPr>
              <p:nvPr/>
            </p:nvSpPr>
            <p:spPr>
              <a:xfrm>
                <a:off x="3807766" y="5210756"/>
                <a:ext cx="2885085" cy="400110"/>
              </a:xfrm>
              <a:prstGeom prst="rect">
                <a:avLst/>
              </a:prstGeom>
              <a:blipFill>
                <a:blip r:embed="rId6"/>
                <a:stretch>
                  <a:fillRect/>
                </a:stretch>
              </a:blipFill>
            </p:spPr>
            <p:txBody>
              <a:bodyPr/>
              <a:lstStyle/>
              <a:p>
                <a:r>
                  <a:rPr lang="en-US">
                    <a:noFill/>
                  </a:rPr>
                  <a:t> </a:t>
                </a:r>
              </a:p>
            </p:txBody>
          </p:sp>
        </mc:Fallback>
      </mc:AlternateContent>
      <p:graphicFrame>
        <p:nvGraphicFramePr>
          <p:cNvPr id="11" name="Object 10">
            <a:extLst>
              <a:ext uri="{FF2B5EF4-FFF2-40B4-BE49-F238E27FC236}">
                <a16:creationId xmlns:a16="http://schemas.microsoft.com/office/drawing/2014/main" id="{6B6FA0E7-808E-4761-86F2-CD51159CC758}"/>
              </a:ext>
            </a:extLst>
          </p:cNvPr>
          <p:cNvGraphicFramePr>
            <a:graphicFrameLocks noChangeAspect="1"/>
          </p:cNvGraphicFramePr>
          <p:nvPr>
            <p:extLst>
              <p:ext uri="{D42A27DB-BD31-4B8C-83A1-F6EECF244321}">
                <p14:modId xmlns:p14="http://schemas.microsoft.com/office/powerpoint/2010/main" val="2692425324"/>
              </p:ext>
            </p:extLst>
          </p:nvPr>
        </p:nvGraphicFramePr>
        <p:xfrm>
          <a:off x="5707845" y="2538968"/>
          <a:ext cx="5055547" cy="2081696"/>
        </p:xfrm>
        <a:graphic>
          <a:graphicData uri="http://schemas.openxmlformats.org/presentationml/2006/ole">
            <mc:AlternateContent xmlns:mc="http://schemas.openxmlformats.org/markup-compatibility/2006">
              <mc:Choice xmlns:v="urn:schemas-microsoft-com:vml" Requires="v">
                <p:oleObj spid="_x0000_s25603" name="Visio" r:id="rId7" imgW="4248118" imgH="1800225" progId="Visio.Drawing.15">
                  <p:embed/>
                </p:oleObj>
              </mc:Choice>
              <mc:Fallback>
                <p:oleObj name="Visio" r:id="rId7" imgW="4248118" imgH="1800225" progId="Visio.Drawing.15">
                  <p:embed/>
                  <p:pic>
                    <p:nvPicPr>
                      <p:cNvPr id="11" name="Object 10">
                        <a:extLst>
                          <a:ext uri="{FF2B5EF4-FFF2-40B4-BE49-F238E27FC236}">
                            <a16:creationId xmlns:a16="http://schemas.microsoft.com/office/drawing/2014/main" id="{6B6FA0E7-808E-4761-86F2-CD51159CC7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7845" y="2538968"/>
                        <a:ext cx="5055547" cy="2081696"/>
                      </a:xfrm>
                      <a:prstGeom prst="rect">
                        <a:avLst/>
                      </a:prstGeom>
                      <a:noFill/>
                    </p:spPr>
                  </p:pic>
                </p:oleObj>
              </mc:Fallback>
            </mc:AlternateContent>
          </a:graphicData>
        </a:graphic>
      </p:graphicFrame>
      <p:sp>
        <p:nvSpPr>
          <p:cNvPr id="10" name="Rectangle 9">
            <a:extLst>
              <a:ext uri="{FF2B5EF4-FFF2-40B4-BE49-F238E27FC236}">
                <a16:creationId xmlns:a16="http://schemas.microsoft.com/office/drawing/2014/main" id="{D599C82E-FD8A-4F9E-8294-C6D264AF4281}"/>
              </a:ext>
            </a:extLst>
          </p:cNvPr>
          <p:cNvSpPr/>
          <p:nvPr/>
        </p:nvSpPr>
        <p:spPr>
          <a:xfrm>
            <a:off x="649568" y="311318"/>
            <a:ext cx="5805692" cy="461665"/>
          </a:xfrm>
          <a:prstGeom prst="rect">
            <a:avLst/>
          </a:prstGeom>
        </p:spPr>
        <p:txBody>
          <a:bodyPr wrap="none">
            <a:spAutoFit/>
          </a:bodyPr>
          <a:lstStyle/>
          <a:p>
            <a:r>
              <a:rPr lang="ro-RO" sz="2400" dirty="0"/>
              <a:t>2.1 Forțe ce acționează asupra mecanismelor</a:t>
            </a:r>
            <a:endParaRPr lang="en-US" sz="2000" dirty="0"/>
          </a:p>
        </p:txBody>
      </p:sp>
      <p:cxnSp>
        <p:nvCxnSpPr>
          <p:cNvPr id="12" name="Straight Connector 11">
            <a:extLst>
              <a:ext uri="{FF2B5EF4-FFF2-40B4-BE49-F238E27FC236}">
                <a16:creationId xmlns:a16="http://schemas.microsoft.com/office/drawing/2014/main" id="{F03AE998-8354-4FBA-9063-D69B6B71F0EF}"/>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3" name="Action Button: Go Home 12">
            <a:hlinkClick r:id="rId9" action="ppaction://hlinksldjump" highlightClick="1"/>
            <a:extLst>
              <a:ext uri="{FF2B5EF4-FFF2-40B4-BE49-F238E27FC236}">
                <a16:creationId xmlns:a16="http://schemas.microsoft.com/office/drawing/2014/main" id="{227D4F26-2F84-4F86-B381-1A9C1617DEAF}"/>
              </a:ext>
            </a:extLst>
          </p:cNvPr>
          <p:cNvSpPr/>
          <p:nvPr/>
        </p:nvSpPr>
        <p:spPr>
          <a:xfrm>
            <a:off x="11065353" y="358199"/>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8459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70097EB-0496-4BC2-9329-B8CFA7CF9061}"/>
                  </a:ext>
                </a:extLst>
              </p:cNvPr>
              <p:cNvSpPr/>
              <p:nvPr/>
            </p:nvSpPr>
            <p:spPr>
              <a:xfrm>
                <a:off x="649568" y="1011789"/>
                <a:ext cx="7023846" cy="462114"/>
              </a:xfrm>
              <a:prstGeom prst="rect">
                <a:avLst/>
              </a:prstGeom>
            </p:spPr>
            <p:txBody>
              <a:bodyPr wrap="none">
                <a:spAutoFit/>
              </a:bodyPr>
              <a:lstStyle/>
              <a:p>
                <a:r>
                  <a:rPr lang="ro-RO" sz="2000" i="1" dirty="0"/>
                  <a:t>Forțe rezistente</a:t>
                </a:r>
                <a:r>
                  <a:rPr lang="ro-RO" sz="2000" dirty="0"/>
                  <a:t>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ro-RO" sz="2000" i="1">
                                    <a:latin typeface="Cambria Math" panose="02040503050406030204" pitchFamily="18" charset="0"/>
                                  </a:rPr>
                                  <m:t>𝐹</m:t>
                                </m:r>
                              </m:e>
                            </m:acc>
                          </m:e>
                          <m:sub>
                            <m:r>
                              <a:rPr lang="ro-RO" sz="2000" i="1">
                                <a:latin typeface="Cambria Math" panose="02040503050406030204" pitchFamily="18" charset="0"/>
                              </a:rPr>
                              <m:t>𝑟</m:t>
                            </m:r>
                          </m:sub>
                        </m:sSub>
                      </m:e>
                    </m:d>
                    <m:r>
                      <a:rPr lang="ro-RO" sz="2000" b="0" i="0" smtClean="0">
                        <a:latin typeface="Cambria Math" panose="02040503050406030204" pitchFamily="18" charset="0"/>
                      </a:rPr>
                      <m:t> </m:t>
                    </m:r>
                  </m:oMath>
                </a14:m>
                <a:r>
                  <a:rPr lang="ro-RO" sz="2000" dirty="0"/>
                  <a:t> micșorează viteza elementelor mecanismului</a:t>
                </a:r>
                <a:endParaRPr lang="en-US" sz="2000" dirty="0"/>
              </a:p>
            </p:txBody>
          </p:sp>
        </mc:Choice>
        <mc:Fallback xmlns="">
          <p:sp>
            <p:nvSpPr>
              <p:cNvPr id="8" name="Rectangle 7">
                <a:extLst>
                  <a:ext uri="{FF2B5EF4-FFF2-40B4-BE49-F238E27FC236}">
                    <a16:creationId xmlns:a16="http://schemas.microsoft.com/office/drawing/2014/main" id="{070097EB-0496-4BC2-9329-B8CFA7CF9061}"/>
                  </a:ext>
                </a:extLst>
              </p:cNvPr>
              <p:cNvSpPr>
                <a:spLocks noRot="1" noChangeAspect="1" noMove="1" noResize="1" noEditPoints="1" noAdjustHandles="1" noChangeArrowheads="1" noChangeShapeType="1" noTextEdit="1"/>
              </p:cNvSpPr>
              <p:nvPr/>
            </p:nvSpPr>
            <p:spPr>
              <a:xfrm>
                <a:off x="649568" y="1011789"/>
                <a:ext cx="7023846" cy="462114"/>
              </a:xfrm>
              <a:prstGeom prst="rect">
                <a:avLst/>
              </a:prstGeom>
              <a:blipFill>
                <a:blip r:embed="rId3"/>
                <a:stretch>
                  <a:fillRect l="-955" t="-15789" r="-1042"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1D4A290B-793F-44E2-B9FF-D0B7C66E1E7D}"/>
                  </a:ext>
                </a:extLst>
              </p:cNvPr>
              <p:cNvSpPr/>
              <p:nvPr/>
            </p:nvSpPr>
            <p:spPr>
              <a:xfrm>
                <a:off x="4282424" y="5032087"/>
                <a:ext cx="2797625" cy="392993"/>
              </a:xfrm>
              <a:prstGeom prst="rect">
                <a:avLst/>
              </a:prstGeom>
            </p:spPr>
            <p:txBody>
              <a:bodyPr wrap="none">
                <a:spAutoFit/>
              </a:bodyPr>
              <a:lstStyle/>
              <a:p>
                <a14:m>
                  <m:oMath xmlns:m="http://schemas.openxmlformats.org/officeDocument/2006/math">
                    <m:r>
                      <a:rPr lang="ro-RO" sz="2000" i="1">
                        <a:latin typeface="Cambria Math" panose="02040503050406030204" pitchFamily="18" charset="0"/>
                        <a:ea typeface="Times New Roman" panose="02020603050405020304" pitchFamily="18" charset="0"/>
                        <a:cs typeface="Times New Roman" panose="02020603050405020304" pitchFamily="18" charset="0"/>
                      </a:rPr>
                      <m:t>𝑑</m:t>
                    </m:r>
                    <m:sSub>
                      <m:sSubPr>
                        <m:ctrlPr>
                          <a:rPr lang="en-US" sz="2000" i="1">
                            <a:effectLst/>
                            <a:latin typeface="Cambria Math" panose="02040503050406030204" pitchFamily="18" charset="0"/>
                            <a:ea typeface="Times New Roman" panose="02020603050405020304" pitchFamily="18" charset="0"/>
                          </a:rPr>
                        </m:ctrlPr>
                      </m:sSubPr>
                      <m:e>
                        <m:r>
                          <a:rPr lang="ro-RO" sz="2000" i="1">
                            <a:latin typeface="Cambria Math" panose="02040503050406030204" pitchFamily="18" charset="0"/>
                            <a:ea typeface="Times New Roman" panose="02020603050405020304" pitchFamily="18" charset="0"/>
                            <a:cs typeface="Times New Roman" panose="02020603050405020304" pitchFamily="18" charset="0"/>
                          </a:rPr>
                          <m:t>𝐿</m:t>
                        </m:r>
                      </m:e>
                      <m:sub>
                        <m:r>
                          <a:rPr lang="ro-RO" sz="2000" i="1">
                            <a:latin typeface="Cambria Math" panose="02040503050406030204" pitchFamily="18" charset="0"/>
                            <a:ea typeface="Times New Roman" panose="02020603050405020304" pitchFamily="18" charset="0"/>
                            <a:cs typeface="Times New Roman" panose="02020603050405020304" pitchFamily="18" charset="0"/>
                          </a:rPr>
                          <m:t>𝑟</m:t>
                        </m:r>
                      </m:sub>
                    </m:sSub>
                    <m:r>
                      <a:rPr lang="ro-RO"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effectLst/>
                            <a:latin typeface="Cambria Math" panose="02040503050406030204" pitchFamily="18" charset="0"/>
                            <a:ea typeface="Times New Roman" panose="02020603050405020304" pitchFamily="18" charset="0"/>
                          </a:rPr>
                        </m:ctrlPr>
                      </m:sSubPr>
                      <m:e>
                        <m:r>
                          <a:rPr lang="ro-RO" sz="2000" i="1">
                            <a:latin typeface="Cambria Math" panose="02040503050406030204" pitchFamily="18" charset="0"/>
                            <a:ea typeface="Times New Roman" panose="02020603050405020304" pitchFamily="18" charset="0"/>
                            <a:cs typeface="Times New Roman" panose="02020603050405020304" pitchFamily="18" charset="0"/>
                          </a:rPr>
                          <m:t>𝐹</m:t>
                        </m:r>
                      </m:e>
                      <m:sub>
                        <m:r>
                          <a:rPr lang="ro-RO" sz="2000" i="1">
                            <a:latin typeface="Cambria Math" panose="02040503050406030204" pitchFamily="18" charset="0"/>
                            <a:ea typeface="Times New Roman" panose="02020603050405020304" pitchFamily="18" charset="0"/>
                            <a:cs typeface="Times New Roman" panose="02020603050405020304" pitchFamily="18" charset="0"/>
                          </a:rPr>
                          <m:t>𝑟</m:t>
                        </m:r>
                      </m:sub>
                    </m:sSub>
                    <m:func>
                      <m:funcPr>
                        <m:ctrlPr>
                          <a:rPr lang="en-US" sz="2000" i="1">
                            <a:effectLst/>
                            <a:latin typeface="Cambria Math" panose="02040503050406030204" pitchFamily="18" charset="0"/>
                            <a:ea typeface="Times New Roman" panose="02020603050405020304" pitchFamily="18" charset="0"/>
                          </a:rPr>
                        </m:ctrlPr>
                      </m:funcPr>
                      <m:fName>
                        <m:r>
                          <m:rPr>
                            <m:sty m:val="p"/>
                          </m:rPr>
                          <a:rPr lang="ro-RO" sz="2000">
                            <a:latin typeface="Cambria Math" panose="02040503050406030204" pitchFamily="18" charset="0"/>
                            <a:ea typeface="Times New Roman" panose="02020603050405020304" pitchFamily="18" charset="0"/>
                            <a:cs typeface="Times New Roman" panose="02020603050405020304" pitchFamily="18" charset="0"/>
                          </a:rPr>
                          <m:t>cos</m:t>
                        </m:r>
                      </m:fName>
                      <m:e>
                        <m:r>
                          <a:rPr lang="ro-RO" sz="2000" i="1">
                            <a:latin typeface="Cambria Math" panose="02040503050406030204" pitchFamily="18" charset="0"/>
                            <a:ea typeface="Times New Roman" panose="02020603050405020304" pitchFamily="18" charset="0"/>
                            <a:cs typeface="Times New Roman" panose="02020603050405020304" pitchFamily="18" charset="0"/>
                          </a:rPr>
                          <m:t>𝛼</m:t>
                        </m:r>
                        <m:r>
                          <a:rPr lang="ro-RO" sz="2000" i="1">
                            <a:latin typeface="Cambria Math" panose="02040503050406030204" pitchFamily="18" charset="0"/>
                            <a:ea typeface="Times New Roman" panose="02020603050405020304" pitchFamily="18" charset="0"/>
                            <a:cs typeface="Times New Roman" panose="02020603050405020304" pitchFamily="18" charset="0"/>
                          </a:rPr>
                          <m:t>∙</m:t>
                        </m:r>
                      </m:e>
                    </m:func>
                    <m:r>
                      <a:rPr lang="ro-RO" sz="2000" i="1">
                        <a:latin typeface="Cambria Math" panose="02040503050406030204" pitchFamily="18" charset="0"/>
                        <a:ea typeface="Times New Roman" panose="02020603050405020304" pitchFamily="18" charset="0"/>
                        <a:cs typeface="Times New Roman" panose="02020603050405020304" pitchFamily="18" charset="0"/>
                      </a:rPr>
                      <m:t>𝑑𝑠</m:t>
                    </m:r>
                    <m:r>
                      <a:rPr lang="ro-RO" sz="2000" i="1">
                        <a:latin typeface="Cambria Math" panose="02040503050406030204" pitchFamily="18" charset="0"/>
                        <a:ea typeface="Times New Roman" panose="02020603050405020304" pitchFamily="18" charset="0"/>
                        <a:cs typeface="Times New Roman" panose="02020603050405020304" pitchFamily="18" charset="0"/>
                      </a:rPr>
                      <m:t>&lt;0</m:t>
                    </m:r>
                  </m:oMath>
                </a14:m>
                <a:r>
                  <a:rPr lang="ro-RO" dirty="0">
                    <a:latin typeface="Times New Roman" panose="02020603050405020304" pitchFamily="18" charset="0"/>
                    <a:ea typeface="Times New Roman" panose="02020603050405020304" pitchFamily="18" charset="0"/>
                  </a:rPr>
                  <a:t>. </a:t>
                </a:r>
                <a:endParaRPr lang="en-US" dirty="0"/>
              </a:p>
            </p:txBody>
          </p:sp>
        </mc:Choice>
        <mc:Fallback xmlns="">
          <p:sp>
            <p:nvSpPr>
              <p:cNvPr id="2" name="Rectangle 1">
                <a:extLst>
                  <a:ext uri="{FF2B5EF4-FFF2-40B4-BE49-F238E27FC236}">
                    <a16:creationId xmlns:a16="http://schemas.microsoft.com/office/drawing/2014/main" id="{1D4A290B-793F-44E2-B9FF-D0B7C66E1E7D}"/>
                  </a:ext>
                </a:extLst>
              </p:cNvPr>
              <p:cNvSpPr>
                <a:spLocks noRot="1" noChangeAspect="1" noMove="1" noResize="1" noEditPoints="1" noAdjustHandles="1" noChangeArrowheads="1" noChangeShapeType="1" noTextEdit="1"/>
              </p:cNvSpPr>
              <p:nvPr/>
            </p:nvSpPr>
            <p:spPr>
              <a:xfrm>
                <a:off x="4282424" y="5032087"/>
                <a:ext cx="2797625" cy="392993"/>
              </a:xfrm>
              <a:prstGeom prst="rect">
                <a:avLst/>
              </a:prstGeom>
              <a:blipFill>
                <a:blip r:embed="rId4"/>
                <a:stretch>
                  <a:fillRect t="-3077" r="-1089" b="-21538"/>
                </a:stretch>
              </a:blipFill>
            </p:spPr>
            <p:txBody>
              <a:bodyPr/>
              <a:lstStyle/>
              <a:p>
                <a:r>
                  <a:rPr lang="en-US">
                    <a:noFill/>
                  </a:rPr>
                  <a:t> </a:t>
                </a:r>
              </a:p>
            </p:txBody>
          </p:sp>
        </mc:Fallback>
      </mc:AlternateContent>
      <p:graphicFrame>
        <p:nvGraphicFramePr>
          <p:cNvPr id="6" name="Object 5">
            <a:extLst>
              <a:ext uri="{FF2B5EF4-FFF2-40B4-BE49-F238E27FC236}">
                <a16:creationId xmlns:a16="http://schemas.microsoft.com/office/drawing/2014/main" id="{C1F5A06B-4720-47DE-93DA-27BB73F6D973}"/>
              </a:ext>
            </a:extLst>
          </p:cNvPr>
          <p:cNvGraphicFramePr>
            <a:graphicFrameLocks noChangeAspect="1"/>
          </p:cNvGraphicFramePr>
          <p:nvPr>
            <p:extLst>
              <p:ext uri="{D42A27DB-BD31-4B8C-83A1-F6EECF244321}">
                <p14:modId xmlns:p14="http://schemas.microsoft.com/office/powerpoint/2010/main" val="2466239497"/>
              </p:ext>
            </p:extLst>
          </p:nvPr>
        </p:nvGraphicFramePr>
        <p:xfrm>
          <a:off x="721370" y="1921186"/>
          <a:ext cx="4839011" cy="2786097"/>
        </p:xfrm>
        <a:graphic>
          <a:graphicData uri="http://schemas.openxmlformats.org/presentationml/2006/ole">
            <mc:AlternateContent xmlns:mc="http://schemas.openxmlformats.org/markup-compatibility/2006">
              <mc:Choice xmlns:v="urn:schemas-microsoft-com:vml" Requires="v">
                <p:oleObj spid="_x0000_s26626" name="Visio" r:id="rId5" imgW="4076764" imgH="2314575" progId="Visio.Drawing.15">
                  <p:embed/>
                </p:oleObj>
              </mc:Choice>
              <mc:Fallback>
                <p:oleObj name="Visio" r:id="rId5" imgW="4076764" imgH="2314575" progId="Visio.Drawing.15">
                  <p:embed/>
                  <p:pic>
                    <p:nvPicPr>
                      <p:cNvPr id="6" name="Object 5">
                        <a:extLst>
                          <a:ext uri="{FF2B5EF4-FFF2-40B4-BE49-F238E27FC236}">
                            <a16:creationId xmlns:a16="http://schemas.microsoft.com/office/drawing/2014/main" id="{C1F5A06B-4720-47DE-93DA-27BB73F6D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370" y="1921186"/>
                        <a:ext cx="4839011" cy="2786097"/>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6C6DD377-C602-4F2B-93A5-B6E6E54863ED}"/>
              </a:ext>
            </a:extLst>
          </p:cNvPr>
          <p:cNvGraphicFramePr>
            <a:graphicFrameLocks noChangeAspect="1"/>
          </p:cNvGraphicFramePr>
          <p:nvPr>
            <p:extLst>
              <p:ext uri="{D42A27DB-BD31-4B8C-83A1-F6EECF244321}">
                <p14:modId xmlns:p14="http://schemas.microsoft.com/office/powerpoint/2010/main" val="752556759"/>
              </p:ext>
            </p:extLst>
          </p:nvPr>
        </p:nvGraphicFramePr>
        <p:xfrm>
          <a:off x="5894870" y="2569111"/>
          <a:ext cx="5192704" cy="2138172"/>
        </p:xfrm>
        <a:graphic>
          <a:graphicData uri="http://schemas.openxmlformats.org/presentationml/2006/ole">
            <mc:AlternateContent xmlns:mc="http://schemas.openxmlformats.org/markup-compatibility/2006">
              <mc:Choice xmlns:v="urn:schemas-microsoft-com:vml" Requires="v">
                <p:oleObj spid="_x0000_s26627" name="Visio" r:id="rId7" imgW="4333795" imgH="1800225" progId="Visio.Drawing.15">
                  <p:embed/>
                </p:oleObj>
              </mc:Choice>
              <mc:Fallback>
                <p:oleObj name="Visio" r:id="rId7" imgW="4333795" imgH="1800225" progId="Visio.Drawing.15">
                  <p:embed/>
                  <p:pic>
                    <p:nvPicPr>
                      <p:cNvPr id="14" name="Object 13">
                        <a:extLst>
                          <a:ext uri="{FF2B5EF4-FFF2-40B4-BE49-F238E27FC236}">
                            <a16:creationId xmlns:a16="http://schemas.microsoft.com/office/drawing/2014/main" id="{6C6DD377-C602-4F2B-93A5-B6E6E54863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4870" y="2569111"/>
                        <a:ext cx="5192704" cy="2138172"/>
                      </a:xfrm>
                      <a:prstGeom prst="rect">
                        <a:avLst/>
                      </a:prstGeom>
                      <a:noFill/>
                    </p:spPr>
                  </p:pic>
                </p:oleObj>
              </mc:Fallback>
            </mc:AlternateContent>
          </a:graphicData>
        </a:graphic>
      </p:graphicFrame>
      <p:sp>
        <p:nvSpPr>
          <p:cNvPr id="15" name="Rectangle 14">
            <a:extLst>
              <a:ext uri="{FF2B5EF4-FFF2-40B4-BE49-F238E27FC236}">
                <a16:creationId xmlns:a16="http://schemas.microsoft.com/office/drawing/2014/main" id="{C6164ED7-470D-4B6F-A2EC-B1121514A2BA}"/>
              </a:ext>
            </a:extLst>
          </p:cNvPr>
          <p:cNvSpPr/>
          <p:nvPr/>
        </p:nvSpPr>
        <p:spPr>
          <a:xfrm>
            <a:off x="2321290" y="5872363"/>
            <a:ext cx="7147161" cy="400110"/>
          </a:xfrm>
          <a:prstGeom prst="rect">
            <a:avLst/>
          </a:prstGeom>
        </p:spPr>
        <p:txBody>
          <a:bodyPr wrap="square">
            <a:spAutoFit/>
          </a:bodyPr>
          <a:lstStyle/>
          <a:p>
            <a:r>
              <a:rPr lang="ro-RO" sz="2000" dirty="0">
                <a:ea typeface="Times New Roman" panose="02020603050405020304" pitchFamily="18" charset="0"/>
              </a:rPr>
              <a:t>Mecanismele trebuie proiectate astfel încât să învingă aceste forțe</a:t>
            </a:r>
            <a:endParaRPr lang="en-US" sz="2000" dirty="0"/>
          </a:p>
        </p:txBody>
      </p:sp>
      <p:cxnSp>
        <p:nvCxnSpPr>
          <p:cNvPr id="9" name="Straight Connector 8">
            <a:extLst>
              <a:ext uri="{FF2B5EF4-FFF2-40B4-BE49-F238E27FC236}">
                <a16:creationId xmlns:a16="http://schemas.microsoft.com/office/drawing/2014/main" id="{FAA0D15C-60E8-4A53-BEB9-58224C20DFC9}"/>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FE0F547-E45D-4147-8794-AF38D5854152}"/>
              </a:ext>
            </a:extLst>
          </p:cNvPr>
          <p:cNvSpPr/>
          <p:nvPr/>
        </p:nvSpPr>
        <p:spPr>
          <a:xfrm>
            <a:off x="649568" y="311318"/>
            <a:ext cx="5805692" cy="461665"/>
          </a:xfrm>
          <a:prstGeom prst="rect">
            <a:avLst/>
          </a:prstGeom>
        </p:spPr>
        <p:txBody>
          <a:bodyPr wrap="none">
            <a:spAutoFit/>
          </a:bodyPr>
          <a:lstStyle/>
          <a:p>
            <a:r>
              <a:rPr lang="ro-RO" sz="2400" dirty="0"/>
              <a:t>2.1 Forțe ce acționează asupra mecanismelor</a:t>
            </a:r>
            <a:endParaRPr lang="en-US" sz="2000" dirty="0"/>
          </a:p>
        </p:txBody>
      </p:sp>
    </p:spTree>
    <p:extLst>
      <p:ext uri="{BB962C8B-B14F-4D97-AF65-F5344CB8AC3E}">
        <p14:creationId xmlns:p14="http://schemas.microsoft.com/office/powerpoint/2010/main" val="2368729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4F92BA0-1C28-448B-B004-EB22782C0D74}"/>
              </a:ext>
            </a:extLst>
          </p:cNvPr>
          <p:cNvSpPr/>
          <p:nvPr/>
        </p:nvSpPr>
        <p:spPr>
          <a:xfrm>
            <a:off x="730897" y="422617"/>
            <a:ext cx="6039538"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STRUCTURALĂ</a:t>
            </a:r>
            <a:endParaRPr lang="en-US" sz="2400" dirty="0"/>
          </a:p>
        </p:txBody>
      </p:sp>
      <p:cxnSp>
        <p:nvCxnSpPr>
          <p:cNvPr id="25" name="Straight Connector 24">
            <a:extLst>
              <a:ext uri="{FF2B5EF4-FFF2-40B4-BE49-F238E27FC236}">
                <a16:creationId xmlns:a16="http://schemas.microsoft.com/office/drawing/2014/main" id="{B8660BB5-F73B-4502-8A61-11D1C5B65086}"/>
              </a:ext>
            </a:extLst>
          </p:cNvPr>
          <p:cNvCxnSpPr/>
          <p:nvPr/>
        </p:nvCxnSpPr>
        <p:spPr>
          <a:xfrm>
            <a:off x="730897" y="835179"/>
            <a:ext cx="10954139"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B2AC8A-7C05-4AEF-9209-ED88DD698824}"/>
              </a:ext>
            </a:extLst>
          </p:cNvPr>
          <p:cNvSpPr/>
          <p:nvPr/>
        </p:nvSpPr>
        <p:spPr>
          <a:xfrm>
            <a:off x="730897" y="895587"/>
            <a:ext cx="3262560" cy="400110"/>
          </a:xfrm>
          <a:prstGeom prst="rect">
            <a:avLst/>
          </a:prstGeom>
        </p:spPr>
        <p:txBody>
          <a:bodyPr wrap="none">
            <a:spAutoFit/>
          </a:bodyPr>
          <a:lstStyle/>
          <a:p>
            <a:r>
              <a:rPr lang="ro-RO" sz="2000" b="1" dirty="0"/>
              <a:t>Elemente și cuple cinematice</a:t>
            </a:r>
          </a:p>
        </p:txBody>
      </p:sp>
      <p:sp>
        <p:nvSpPr>
          <p:cNvPr id="18" name="Rectangle 17">
            <a:extLst>
              <a:ext uri="{FF2B5EF4-FFF2-40B4-BE49-F238E27FC236}">
                <a16:creationId xmlns:a16="http://schemas.microsoft.com/office/drawing/2014/main" id="{7BF73863-2D9C-4EB4-A2B7-CC69DA515BAE}"/>
              </a:ext>
            </a:extLst>
          </p:cNvPr>
          <p:cNvSpPr/>
          <p:nvPr/>
        </p:nvSpPr>
        <p:spPr>
          <a:xfrm>
            <a:off x="730897" y="1564651"/>
            <a:ext cx="3933051" cy="1200329"/>
          </a:xfrm>
          <a:prstGeom prst="rect">
            <a:avLst/>
          </a:prstGeom>
        </p:spPr>
        <p:txBody>
          <a:bodyPr wrap="square">
            <a:spAutoFit/>
          </a:bodyPr>
          <a:lstStyle/>
          <a:p>
            <a:pPr algn="just"/>
            <a:r>
              <a:rPr lang="ro-RO" i="1" dirty="0">
                <a:ea typeface="Calibri" panose="020F0502020204030204" pitchFamily="34" charset="0"/>
              </a:rPr>
              <a:t>Elementul cinematic</a:t>
            </a:r>
            <a:r>
              <a:rPr lang="ro-RO" dirty="0">
                <a:ea typeface="Calibri" panose="020F0502020204030204" pitchFamily="34" charset="0"/>
              </a:rPr>
              <a:t> este constituit dintr-o piesă (organ de mașină), sau mai multe piese asamblate, prin care se transmite mișcarea în mecanisme</a:t>
            </a:r>
            <a:endParaRPr lang="en-US" dirty="0"/>
          </a:p>
        </p:txBody>
      </p:sp>
      <p:sp>
        <p:nvSpPr>
          <p:cNvPr id="19" name="Rectangle 18">
            <a:extLst>
              <a:ext uri="{FF2B5EF4-FFF2-40B4-BE49-F238E27FC236}">
                <a16:creationId xmlns:a16="http://schemas.microsoft.com/office/drawing/2014/main" id="{F9DBDF66-7E26-4E79-B9BA-5BA086E35EF8}"/>
              </a:ext>
            </a:extLst>
          </p:cNvPr>
          <p:cNvSpPr/>
          <p:nvPr/>
        </p:nvSpPr>
        <p:spPr>
          <a:xfrm>
            <a:off x="799689" y="4234264"/>
            <a:ext cx="3533193" cy="1477328"/>
          </a:xfrm>
          <a:prstGeom prst="rect">
            <a:avLst/>
          </a:prstGeom>
        </p:spPr>
        <p:txBody>
          <a:bodyPr wrap="square">
            <a:spAutoFit/>
          </a:bodyPr>
          <a:lstStyle/>
          <a:p>
            <a:pPr algn="just"/>
            <a:r>
              <a:rPr lang="ro-RO" i="1" dirty="0">
                <a:ea typeface="Calibri" panose="020F0502020204030204" pitchFamily="34" charset="0"/>
              </a:rPr>
              <a:t>Cupla cinematică </a:t>
            </a:r>
            <a:r>
              <a:rPr lang="ro-RO" dirty="0">
                <a:ea typeface="Calibri" panose="020F0502020204030204" pitchFamily="34" charset="0"/>
              </a:rPr>
              <a:t>este materializată de zona de contact dintre două elemente cinematice care determină posibilitățile de mișcare relativă ale acestora</a:t>
            </a:r>
            <a:endParaRPr lang="en-US" dirty="0"/>
          </a:p>
        </p:txBody>
      </p:sp>
      <p:sp>
        <p:nvSpPr>
          <p:cNvPr id="20" name="Rectangle 19">
            <a:extLst>
              <a:ext uri="{FF2B5EF4-FFF2-40B4-BE49-F238E27FC236}">
                <a16:creationId xmlns:a16="http://schemas.microsoft.com/office/drawing/2014/main" id="{5A825B5D-4A4C-4C6D-90A5-2EA6D78EC758}"/>
              </a:ext>
            </a:extLst>
          </p:cNvPr>
          <p:cNvSpPr/>
          <p:nvPr/>
        </p:nvSpPr>
        <p:spPr>
          <a:xfrm>
            <a:off x="6238323" y="3711997"/>
            <a:ext cx="2903359" cy="369332"/>
          </a:xfrm>
          <a:prstGeom prst="rect">
            <a:avLst/>
          </a:prstGeom>
        </p:spPr>
        <p:txBody>
          <a:bodyPr wrap="none">
            <a:spAutoFit/>
          </a:bodyPr>
          <a:lstStyle/>
          <a:p>
            <a:r>
              <a:rPr lang="ro-RO" i="1" dirty="0">
                <a:ea typeface="Calibri" panose="020F0502020204030204" pitchFamily="34" charset="0"/>
              </a:rPr>
              <a:t>Cupla de clasa 1  (k = 1, f = 5)</a:t>
            </a:r>
            <a:endParaRPr lang="en-US" dirty="0"/>
          </a:p>
        </p:txBody>
      </p:sp>
      <p:sp>
        <p:nvSpPr>
          <p:cNvPr id="21" name="Rectangle 20">
            <a:extLst>
              <a:ext uri="{FF2B5EF4-FFF2-40B4-BE49-F238E27FC236}">
                <a16:creationId xmlns:a16="http://schemas.microsoft.com/office/drawing/2014/main" id="{A3C3A24E-ED40-4987-B28D-B0460F43AE18}"/>
              </a:ext>
            </a:extLst>
          </p:cNvPr>
          <p:cNvSpPr/>
          <p:nvPr/>
        </p:nvSpPr>
        <p:spPr>
          <a:xfrm>
            <a:off x="6223667" y="4098464"/>
            <a:ext cx="2956259" cy="369332"/>
          </a:xfrm>
          <a:prstGeom prst="rect">
            <a:avLst/>
          </a:prstGeom>
        </p:spPr>
        <p:txBody>
          <a:bodyPr wrap="none">
            <a:spAutoFit/>
          </a:bodyPr>
          <a:lstStyle/>
          <a:p>
            <a:r>
              <a:rPr lang="ro-RO" i="1" dirty="0">
                <a:ea typeface="Calibri" panose="020F0502020204030204" pitchFamily="34" charset="0"/>
              </a:rPr>
              <a:t>Cupla de clasa 2  (k = 2, f = 4)</a:t>
            </a:r>
            <a:r>
              <a:rPr lang="ro-RO" dirty="0">
                <a:ea typeface="Calibri" panose="020F0502020204030204" pitchFamily="34" charset="0"/>
              </a:rPr>
              <a:t> </a:t>
            </a:r>
            <a:endParaRPr lang="en-US" dirty="0"/>
          </a:p>
        </p:txBody>
      </p:sp>
      <p:sp>
        <p:nvSpPr>
          <p:cNvPr id="22" name="Rectangle 21">
            <a:extLst>
              <a:ext uri="{FF2B5EF4-FFF2-40B4-BE49-F238E27FC236}">
                <a16:creationId xmlns:a16="http://schemas.microsoft.com/office/drawing/2014/main" id="{CA33E1DD-4204-4EBA-9621-0D30B2D5794E}"/>
              </a:ext>
            </a:extLst>
          </p:cNvPr>
          <p:cNvSpPr/>
          <p:nvPr/>
        </p:nvSpPr>
        <p:spPr>
          <a:xfrm>
            <a:off x="6250118" y="4484931"/>
            <a:ext cx="2903359" cy="369332"/>
          </a:xfrm>
          <a:prstGeom prst="rect">
            <a:avLst/>
          </a:prstGeom>
        </p:spPr>
        <p:txBody>
          <a:bodyPr wrap="none">
            <a:spAutoFit/>
          </a:bodyPr>
          <a:lstStyle/>
          <a:p>
            <a:r>
              <a:rPr lang="ro-RO" i="1" dirty="0">
                <a:ea typeface="Calibri" panose="020F0502020204030204" pitchFamily="34" charset="0"/>
              </a:rPr>
              <a:t>Cupla de clasa 3 (k = 3, f = 3)</a:t>
            </a:r>
            <a:r>
              <a:rPr lang="ro-RO" dirty="0">
                <a:ea typeface="Calibri" panose="020F0502020204030204" pitchFamily="34" charset="0"/>
              </a:rPr>
              <a:t> </a:t>
            </a:r>
            <a:endParaRPr lang="en-US" dirty="0"/>
          </a:p>
        </p:txBody>
      </p:sp>
      <p:sp>
        <p:nvSpPr>
          <p:cNvPr id="26" name="Rectangle 25">
            <a:extLst>
              <a:ext uri="{FF2B5EF4-FFF2-40B4-BE49-F238E27FC236}">
                <a16:creationId xmlns:a16="http://schemas.microsoft.com/office/drawing/2014/main" id="{E7556747-9542-4443-9184-BFE40ADE20A6}"/>
              </a:ext>
            </a:extLst>
          </p:cNvPr>
          <p:cNvSpPr/>
          <p:nvPr/>
        </p:nvSpPr>
        <p:spPr>
          <a:xfrm>
            <a:off x="6309700" y="4959742"/>
            <a:ext cx="2903359" cy="369332"/>
          </a:xfrm>
          <a:prstGeom prst="rect">
            <a:avLst/>
          </a:prstGeom>
        </p:spPr>
        <p:txBody>
          <a:bodyPr wrap="none">
            <a:spAutoFit/>
          </a:bodyPr>
          <a:lstStyle/>
          <a:p>
            <a:r>
              <a:rPr lang="ro-RO" i="1" dirty="0">
                <a:ea typeface="Calibri" panose="020F0502020204030204" pitchFamily="34" charset="0"/>
              </a:rPr>
              <a:t>Cupla de clasa 4  (k = 4, f = 2)</a:t>
            </a:r>
            <a:endParaRPr lang="en-US" dirty="0"/>
          </a:p>
        </p:txBody>
      </p:sp>
      <p:sp>
        <p:nvSpPr>
          <p:cNvPr id="30" name="Rectangle 29">
            <a:extLst>
              <a:ext uri="{FF2B5EF4-FFF2-40B4-BE49-F238E27FC236}">
                <a16:creationId xmlns:a16="http://schemas.microsoft.com/office/drawing/2014/main" id="{2866A87E-15C3-43F0-99E7-5E3FDF23F1D6}"/>
              </a:ext>
            </a:extLst>
          </p:cNvPr>
          <p:cNvSpPr/>
          <p:nvPr/>
        </p:nvSpPr>
        <p:spPr>
          <a:xfrm>
            <a:off x="6301532" y="5932967"/>
            <a:ext cx="2956259" cy="369332"/>
          </a:xfrm>
          <a:prstGeom prst="rect">
            <a:avLst/>
          </a:prstGeom>
        </p:spPr>
        <p:txBody>
          <a:bodyPr wrap="none">
            <a:spAutoFit/>
          </a:bodyPr>
          <a:lstStyle/>
          <a:p>
            <a:r>
              <a:rPr lang="ro-RO" i="1" dirty="0">
                <a:ea typeface="Calibri" panose="020F0502020204030204" pitchFamily="34" charset="0"/>
              </a:rPr>
              <a:t>Cupla de clasa 5  (k = 5, f = 1) </a:t>
            </a:r>
            <a:endParaRPr lang="en-US" dirty="0"/>
          </a:p>
        </p:txBody>
      </p:sp>
      <p:sp>
        <p:nvSpPr>
          <p:cNvPr id="41" name="Rectangle 40">
            <a:extLst>
              <a:ext uri="{FF2B5EF4-FFF2-40B4-BE49-F238E27FC236}">
                <a16:creationId xmlns:a16="http://schemas.microsoft.com/office/drawing/2014/main" id="{61EB6CCE-2F7F-491A-95CD-1E38076222F3}"/>
              </a:ext>
            </a:extLst>
          </p:cNvPr>
          <p:cNvSpPr/>
          <p:nvPr/>
        </p:nvSpPr>
        <p:spPr>
          <a:xfrm>
            <a:off x="4985999" y="4104538"/>
            <a:ext cx="1025910" cy="369332"/>
          </a:xfrm>
          <a:prstGeom prst="rect">
            <a:avLst/>
          </a:prstGeom>
        </p:spPr>
        <p:txBody>
          <a:bodyPr wrap="square">
            <a:spAutoFit/>
          </a:bodyPr>
          <a:lstStyle/>
          <a:p>
            <a:r>
              <a:rPr lang="ro-RO" dirty="0">
                <a:ea typeface="Calibri" panose="020F0502020204030204" pitchFamily="34" charset="0"/>
              </a:rPr>
              <a:t>Spațiale</a:t>
            </a:r>
            <a:endParaRPr lang="en-US" dirty="0"/>
          </a:p>
        </p:txBody>
      </p:sp>
      <p:sp>
        <p:nvSpPr>
          <p:cNvPr id="59" name="Rectangle 58">
            <a:extLst>
              <a:ext uri="{FF2B5EF4-FFF2-40B4-BE49-F238E27FC236}">
                <a16:creationId xmlns:a16="http://schemas.microsoft.com/office/drawing/2014/main" id="{DA5E7195-9D11-472E-8BCE-591D1E7CC449}"/>
              </a:ext>
            </a:extLst>
          </p:cNvPr>
          <p:cNvSpPr/>
          <p:nvPr/>
        </p:nvSpPr>
        <p:spPr>
          <a:xfrm>
            <a:off x="5204834" y="5475580"/>
            <a:ext cx="722950" cy="369332"/>
          </a:xfrm>
          <a:prstGeom prst="rect">
            <a:avLst/>
          </a:prstGeom>
        </p:spPr>
        <p:txBody>
          <a:bodyPr wrap="square">
            <a:spAutoFit/>
          </a:bodyPr>
          <a:lstStyle/>
          <a:p>
            <a:r>
              <a:rPr lang="ro-RO" dirty="0">
                <a:ea typeface="Calibri" panose="020F0502020204030204" pitchFamily="34" charset="0"/>
              </a:rPr>
              <a:t>Plane</a:t>
            </a:r>
            <a:endParaRPr lang="en-US" dirty="0"/>
          </a:p>
        </p:txBody>
      </p:sp>
      <p:sp>
        <p:nvSpPr>
          <p:cNvPr id="60" name="Left Brace 59">
            <a:extLst>
              <a:ext uri="{FF2B5EF4-FFF2-40B4-BE49-F238E27FC236}">
                <a16:creationId xmlns:a16="http://schemas.microsoft.com/office/drawing/2014/main" id="{0ADDA90A-8DF0-4852-BA94-50674881A69C}"/>
              </a:ext>
            </a:extLst>
          </p:cNvPr>
          <p:cNvSpPr/>
          <p:nvPr/>
        </p:nvSpPr>
        <p:spPr>
          <a:xfrm>
            <a:off x="6057388" y="3755114"/>
            <a:ext cx="135456" cy="1099148"/>
          </a:xfrm>
          <a:prstGeom prst="leftBrace">
            <a:avLst>
              <a:gd name="adj1" fmla="val 140490"/>
              <a:gd name="adj2" fmla="val 4867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Left Brace 60">
            <a:extLst>
              <a:ext uri="{FF2B5EF4-FFF2-40B4-BE49-F238E27FC236}">
                <a16:creationId xmlns:a16="http://schemas.microsoft.com/office/drawing/2014/main" id="{28C68F1C-87D5-4ADC-A002-A19B4E7DA239}"/>
              </a:ext>
            </a:extLst>
          </p:cNvPr>
          <p:cNvSpPr/>
          <p:nvPr/>
        </p:nvSpPr>
        <p:spPr>
          <a:xfrm>
            <a:off x="6093397" y="5074922"/>
            <a:ext cx="144926" cy="1273341"/>
          </a:xfrm>
          <a:prstGeom prst="leftBrace">
            <a:avLst>
              <a:gd name="adj1" fmla="val 140490"/>
              <a:gd name="adj2" fmla="val 4867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Left Brace 61">
            <a:extLst>
              <a:ext uri="{FF2B5EF4-FFF2-40B4-BE49-F238E27FC236}">
                <a16:creationId xmlns:a16="http://schemas.microsoft.com/office/drawing/2014/main" id="{3D365189-5D54-4847-86EF-3E475BC61569}"/>
              </a:ext>
            </a:extLst>
          </p:cNvPr>
          <p:cNvSpPr/>
          <p:nvPr/>
        </p:nvSpPr>
        <p:spPr>
          <a:xfrm>
            <a:off x="4727770" y="4152900"/>
            <a:ext cx="144926" cy="1692001"/>
          </a:xfrm>
          <a:prstGeom prst="leftBrace">
            <a:avLst>
              <a:gd name="adj1" fmla="val 140490"/>
              <a:gd name="adj2" fmla="val 4867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3" name="Object 2">
            <a:extLst>
              <a:ext uri="{FF2B5EF4-FFF2-40B4-BE49-F238E27FC236}">
                <a16:creationId xmlns:a16="http://schemas.microsoft.com/office/drawing/2014/main" id="{55BB132C-2835-461D-B411-B413DCDC1DAA}"/>
              </a:ext>
            </a:extLst>
          </p:cNvPr>
          <p:cNvGraphicFramePr>
            <a:graphicFrameLocks noChangeAspect="1"/>
          </p:cNvGraphicFramePr>
          <p:nvPr/>
        </p:nvGraphicFramePr>
        <p:xfrm>
          <a:off x="5410686" y="951412"/>
          <a:ext cx="2311672" cy="2485700"/>
        </p:xfrm>
        <a:graphic>
          <a:graphicData uri="http://schemas.openxmlformats.org/presentationml/2006/ole">
            <mc:AlternateContent xmlns:mc="http://schemas.openxmlformats.org/markup-compatibility/2006">
              <mc:Choice xmlns:v="urn:schemas-microsoft-com:vml" Requires="v">
                <p:oleObj spid="_x0000_s3074" name="Visio" r:id="rId3" imgW="3177434" imgH="3413792" progId="Visio.Drawing.15">
                  <p:embed/>
                </p:oleObj>
              </mc:Choice>
              <mc:Fallback>
                <p:oleObj name="Visio" r:id="rId3" imgW="3177434" imgH="3413792" progId="Visio.Drawing.15">
                  <p:embed/>
                  <p:pic>
                    <p:nvPicPr>
                      <p:cNvPr id="3" name="Object 2">
                        <a:extLst>
                          <a:ext uri="{FF2B5EF4-FFF2-40B4-BE49-F238E27FC236}">
                            <a16:creationId xmlns:a16="http://schemas.microsoft.com/office/drawing/2014/main" id="{55BB132C-2835-461D-B411-B413DCDC1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686" y="951412"/>
                        <a:ext cx="2311672" cy="2485700"/>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A8B81283-DED9-469E-B9BF-EADA6B0B2385}"/>
              </a:ext>
            </a:extLst>
          </p:cNvPr>
          <p:cNvSpPr/>
          <p:nvPr/>
        </p:nvSpPr>
        <p:spPr>
          <a:xfrm>
            <a:off x="8038370" y="1441327"/>
            <a:ext cx="3787870" cy="1477328"/>
          </a:xfrm>
          <a:prstGeom prst="rect">
            <a:avLst/>
          </a:prstGeom>
        </p:spPr>
        <p:txBody>
          <a:bodyPr wrap="square">
            <a:spAutoFit/>
          </a:bodyPr>
          <a:lstStyle/>
          <a:p>
            <a:r>
              <a:rPr lang="ro-RO" i="1" dirty="0">
                <a:ea typeface="Calibri" panose="020F0502020204030204" pitchFamily="34" charset="0"/>
              </a:rPr>
              <a:t>Gradul de mobilitate</a:t>
            </a:r>
            <a:r>
              <a:rPr lang="ro-RO" dirty="0">
                <a:ea typeface="Calibri" panose="020F0502020204030204" pitchFamily="34" charset="0"/>
              </a:rPr>
              <a:t> al unui element cinematic reprezintă numărul de mișcări simple independente pe care le poate realiza față de un sistem de referință</a:t>
            </a:r>
            <a:endParaRPr lang="en-US" dirty="0"/>
          </a:p>
        </p:txBody>
      </p:sp>
    </p:spTree>
    <p:extLst>
      <p:ext uri="{BB962C8B-B14F-4D97-AF65-F5344CB8AC3E}">
        <p14:creationId xmlns:p14="http://schemas.microsoft.com/office/powerpoint/2010/main" val="26821510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70097EB-0496-4BC2-9329-B8CFA7CF9061}"/>
                  </a:ext>
                </a:extLst>
              </p:cNvPr>
              <p:cNvSpPr/>
              <p:nvPr/>
            </p:nvSpPr>
            <p:spPr>
              <a:xfrm>
                <a:off x="649568" y="968196"/>
                <a:ext cx="7606313" cy="464101"/>
              </a:xfrm>
              <a:prstGeom prst="rect">
                <a:avLst/>
              </a:prstGeom>
            </p:spPr>
            <p:txBody>
              <a:bodyPr wrap="none">
                <a:spAutoFit/>
              </a:bodyPr>
              <a:lstStyle/>
              <a:p>
                <a:r>
                  <a:rPr lang="ro-RO" sz="2000" i="1" dirty="0"/>
                  <a:t>Forțe de greutate </a:t>
                </a:r>
                <a14:m>
                  <m:oMath xmlns:m="http://schemas.openxmlformats.org/officeDocument/2006/math">
                    <m:d>
                      <m:dPr>
                        <m:ctrlPr>
                          <a:rPr lang="en-US" sz="2000" i="1">
                            <a:latin typeface="Cambria Math" panose="02040503050406030204" pitchFamily="18" charset="0"/>
                          </a:rPr>
                        </m:ctrlPr>
                      </m:dPr>
                      <m:e>
                        <m:acc>
                          <m:accPr>
                            <m:chr m:val="⃗"/>
                            <m:ctrlPr>
                              <a:rPr lang="en-US" sz="2000" i="1">
                                <a:latin typeface="Cambria Math" panose="02040503050406030204" pitchFamily="18" charset="0"/>
                              </a:rPr>
                            </m:ctrlPr>
                          </m:accPr>
                          <m:e>
                            <m:r>
                              <a:rPr lang="ro-RO" sz="2000" i="1">
                                <a:latin typeface="Cambria Math" panose="02040503050406030204" pitchFamily="18" charset="0"/>
                              </a:rPr>
                              <m:t>𝐺</m:t>
                            </m:r>
                          </m:e>
                        </m:acc>
                      </m:e>
                    </m:d>
                    <m:r>
                      <a:rPr lang="ro-RO" sz="2000" b="0" i="0" smtClean="0">
                        <a:latin typeface="Cambria Math" panose="02040503050406030204" pitchFamily="18" charset="0"/>
                      </a:rPr>
                      <m:t> </m:t>
                    </m:r>
                  </m:oMath>
                </a14:m>
                <a:r>
                  <a:rPr lang="ro-RO" sz="2000" dirty="0"/>
                  <a:t> acționează în centrul de greutate al elementului </a:t>
                </a:r>
                <a:endParaRPr lang="en-US" sz="2000" dirty="0"/>
              </a:p>
            </p:txBody>
          </p:sp>
        </mc:Choice>
        <mc:Fallback xmlns="">
          <p:sp>
            <p:nvSpPr>
              <p:cNvPr id="8" name="Rectangle 7">
                <a:extLst>
                  <a:ext uri="{FF2B5EF4-FFF2-40B4-BE49-F238E27FC236}">
                    <a16:creationId xmlns:a16="http://schemas.microsoft.com/office/drawing/2014/main" id="{070097EB-0496-4BC2-9329-B8CFA7CF9061}"/>
                  </a:ext>
                </a:extLst>
              </p:cNvPr>
              <p:cNvSpPr>
                <a:spLocks noRot="1" noChangeAspect="1" noMove="1" noResize="1" noEditPoints="1" noAdjustHandles="1" noChangeArrowheads="1" noChangeShapeType="1" noTextEdit="1"/>
              </p:cNvSpPr>
              <p:nvPr/>
            </p:nvSpPr>
            <p:spPr>
              <a:xfrm>
                <a:off x="649568" y="968196"/>
                <a:ext cx="7606313" cy="464101"/>
              </a:xfrm>
              <a:prstGeom prst="rect">
                <a:avLst/>
              </a:prstGeom>
              <a:blipFill>
                <a:blip r:embed="rId2"/>
                <a:stretch>
                  <a:fillRect l="-882" t="-15789" b="-1973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55E3C80D-AA43-4AD5-8242-FEFBB736458E}"/>
              </a:ext>
            </a:extLst>
          </p:cNvPr>
          <p:cNvPicPr>
            <a:picLocks noChangeAspect="1"/>
          </p:cNvPicPr>
          <p:nvPr/>
        </p:nvPicPr>
        <p:blipFill>
          <a:blip r:embed="rId3"/>
          <a:stretch>
            <a:fillRect/>
          </a:stretch>
        </p:blipFill>
        <p:spPr>
          <a:xfrm>
            <a:off x="649568" y="1859513"/>
            <a:ext cx="4635824" cy="3046510"/>
          </a:xfrm>
          <a:prstGeom prst="rect">
            <a:avLst/>
          </a:prstGeom>
        </p:spPr>
      </p:pic>
      <p:pic>
        <p:nvPicPr>
          <p:cNvPr id="7" name="Picture 6">
            <a:extLst>
              <a:ext uri="{FF2B5EF4-FFF2-40B4-BE49-F238E27FC236}">
                <a16:creationId xmlns:a16="http://schemas.microsoft.com/office/drawing/2014/main" id="{BEB40717-DAAB-41AE-B5E3-8B62678DD911}"/>
              </a:ext>
            </a:extLst>
          </p:cNvPr>
          <p:cNvPicPr>
            <a:picLocks noChangeAspect="1"/>
          </p:cNvPicPr>
          <p:nvPr/>
        </p:nvPicPr>
        <p:blipFill>
          <a:blip r:embed="rId4"/>
          <a:stretch>
            <a:fillRect/>
          </a:stretch>
        </p:blipFill>
        <p:spPr>
          <a:xfrm>
            <a:off x="5689323" y="2431794"/>
            <a:ext cx="5483518" cy="2474229"/>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FFCF704-8350-4973-AF19-3E4CCB6A1A4C}"/>
                  </a:ext>
                </a:extLst>
              </p:cNvPr>
              <p:cNvSpPr/>
              <p:nvPr/>
            </p:nvSpPr>
            <p:spPr>
              <a:xfrm>
                <a:off x="4339681" y="5413648"/>
                <a:ext cx="2115579" cy="6587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𝐺</m:t>
                          </m:r>
                        </m:sub>
                      </m:sSub>
                      <m:r>
                        <a:rPr lang="en-US" i="0">
                          <a:latin typeface="Cambria Math" panose="02040503050406030204" pitchFamily="18" charset="0"/>
                        </a:rPr>
                        <m:t>=</m:t>
                      </m:r>
                      <m:nary>
                        <m:naryPr>
                          <m:subHide m:val="on"/>
                          <m:supHide m:val="on"/>
                          <m:ctrlPr>
                            <a:rPr lang="en-US" i="1">
                              <a:latin typeface="Cambria Math" panose="02040503050406030204" pitchFamily="18" charset="0"/>
                            </a:rPr>
                          </m:ctrlPr>
                        </m:naryPr>
                        <m:sub/>
                        <m:sup/>
                        <m:e>
                          <m:r>
                            <a:rPr lang="en-US" i="1">
                              <a:latin typeface="Cambria Math" panose="02040503050406030204" pitchFamily="18" charset="0"/>
                            </a:rPr>
                            <m:t>𝐺</m:t>
                          </m:r>
                          <m:r>
                            <a:rPr lang="en-US" i="0">
                              <a:latin typeface="Cambria Math" panose="02040503050406030204" pitchFamily="18" charset="0"/>
                            </a:rPr>
                            <m:t>∙</m:t>
                          </m:r>
                          <m:r>
                            <a:rPr lang="en-US" i="1">
                              <a:latin typeface="Cambria Math" panose="02040503050406030204" pitchFamily="18" charset="0"/>
                            </a:rPr>
                            <m:t>𝑑𝑠</m:t>
                          </m:r>
                        </m:e>
                      </m:nary>
                      <m:r>
                        <a:rPr lang="en-US" i="0">
                          <a:latin typeface="Cambria Math" panose="02040503050406030204" pitchFamily="18" charset="0"/>
                        </a:rPr>
                        <m:t>=0</m:t>
                      </m:r>
                    </m:oMath>
                  </m:oMathPara>
                </a14:m>
                <a:endParaRPr lang="en-US" dirty="0"/>
              </a:p>
            </p:txBody>
          </p:sp>
        </mc:Choice>
        <mc:Fallback xmlns="">
          <p:sp>
            <p:nvSpPr>
              <p:cNvPr id="9" name="Rectangle 8">
                <a:extLst>
                  <a:ext uri="{FF2B5EF4-FFF2-40B4-BE49-F238E27FC236}">
                    <a16:creationId xmlns:a16="http://schemas.microsoft.com/office/drawing/2014/main" id="{AFFCF704-8350-4973-AF19-3E4CCB6A1A4C}"/>
                  </a:ext>
                </a:extLst>
              </p:cNvPr>
              <p:cNvSpPr>
                <a:spLocks noRot="1" noChangeAspect="1" noMove="1" noResize="1" noEditPoints="1" noAdjustHandles="1" noChangeArrowheads="1" noChangeShapeType="1" noTextEdit="1"/>
              </p:cNvSpPr>
              <p:nvPr/>
            </p:nvSpPr>
            <p:spPr>
              <a:xfrm>
                <a:off x="4339681" y="5413648"/>
                <a:ext cx="2115579" cy="658770"/>
              </a:xfrm>
              <a:prstGeom prst="rect">
                <a:avLst/>
              </a:prstGeom>
              <a:blipFill>
                <a:blip r:embed="rId5"/>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D55D2BEA-28D5-4153-8D5F-9764B9213906}"/>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0D999E5-E3EB-48BF-940D-030043450FC2}"/>
              </a:ext>
            </a:extLst>
          </p:cNvPr>
          <p:cNvSpPr/>
          <p:nvPr/>
        </p:nvSpPr>
        <p:spPr>
          <a:xfrm>
            <a:off x="649568" y="311318"/>
            <a:ext cx="5805692" cy="461665"/>
          </a:xfrm>
          <a:prstGeom prst="rect">
            <a:avLst/>
          </a:prstGeom>
        </p:spPr>
        <p:txBody>
          <a:bodyPr wrap="none">
            <a:spAutoFit/>
          </a:bodyPr>
          <a:lstStyle/>
          <a:p>
            <a:r>
              <a:rPr lang="ro-RO" sz="2400" dirty="0"/>
              <a:t>2.1 Forțe ce acționează asupra mecanismelor</a:t>
            </a:r>
            <a:endParaRPr lang="en-US" sz="2000" dirty="0"/>
          </a:p>
        </p:txBody>
      </p:sp>
    </p:spTree>
    <p:extLst>
      <p:ext uri="{BB962C8B-B14F-4D97-AF65-F5344CB8AC3E}">
        <p14:creationId xmlns:p14="http://schemas.microsoft.com/office/powerpoint/2010/main" val="32734541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70097EB-0496-4BC2-9329-B8CFA7CF9061}"/>
                  </a:ext>
                </a:extLst>
              </p:cNvPr>
              <p:cNvSpPr/>
              <p:nvPr/>
            </p:nvSpPr>
            <p:spPr>
              <a:xfrm>
                <a:off x="721372" y="1001280"/>
                <a:ext cx="10967707" cy="781432"/>
              </a:xfrm>
              <a:prstGeom prst="rect">
                <a:avLst/>
              </a:prstGeom>
            </p:spPr>
            <p:txBody>
              <a:bodyPr wrap="square">
                <a:spAutoFit/>
              </a:bodyPr>
              <a:lstStyle/>
              <a:p>
                <a:pPr algn="just"/>
                <a:r>
                  <a:rPr lang="ro-RO" sz="2000" i="1" dirty="0"/>
                  <a:t>Forțe de legătură sau reacțiuni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ro-RO" sz="2000" i="1">
                                    <a:latin typeface="Cambria Math" panose="02040503050406030204" pitchFamily="18" charset="0"/>
                                  </a:rPr>
                                  <m:t>𝐹</m:t>
                                </m:r>
                              </m:e>
                            </m:acc>
                          </m:e>
                          <m:sub>
                            <m:r>
                              <a:rPr lang="ro-RO" sz="2000" i="1">
                                <a:latin typeface="Cambria Math" panose="02040503050406030204" pitchFamily="18" charset="0"/>
                              </a:rPr>
                              <m:t>𝑖𝑗</m:t>
                            </m:r>
                          </m:sub>
                        </m:sSub>
                      </m:e>
                    </m:d>
                  </m:oMath>
                </a14:m>
                <a:r>
                  <a:rPr lang="ro-RO" sz="2000" dirty="0"/>
                  <a:t> </a:t>
                </a:r>
                <a:r>
                  <a:rPr lang="en-US" sz="2000" dirty="0"/>
                  <a:t>- </a:t>
                </a:r>
                <a:r>
                  <a:rPr lang="ro-RO" sz="2000" dirty="0"/>
                  <a:t> apar în cuplele cinematice ca efect al tuturor forțelor și momentelor care acționează asupra elementelor mecanismului</a:t>
                </a:r>
                <a:endParaRPr lang="en-US" sz="2000" dirty="0"/>
              </a:p>
            </p:txBody>
          </p:sp>
        </mc:Choice>
        <mc:Fallback xmlns="">
          <p:sp>
            <p:nvSpPr>
              <p:cNvPr id="8" name="Rectangle 7">
                <a:extLst>
                  <a:ext uri="{FF2B5EF4-FFF2-40B4-BE49-F238E27FC236}">
                    <a16:creationId xmlns:a16="http://schemas.microsoft.com/office/drawing/2014/main" id="{070097EB-0496-4BC2-9329-B8CFA7CF9061}"/>
                  </a:ext>
                </a:extLst>
              </p:cNvPr>
              <p:cNvSpPr>
                <a:spLocks noRot="1" noChangeAspect="1" noMove="1" noResize="1" noEditPoints="1" noAdjustHandles="1" noChangeArrowheads="1" noChangeShapeType="1" noTextEdit="1"/>
              </p:cNvSpPr>
              <p:nvPr/>
            </p:nvSpPr>
            <p:spPr>
              <a:xfrm>
                <a:off x="721372" y="1001280"/>
                <a:ext cx="10967707" cy="781432"/>
              </a:xfrm>
              <a:prstGeom prst="rect">
                <a:avLst/>
              </a:prstGeom>
              <a:blipFill>
                <a:blip r:embed="rId3"/>
                <a:stretch>
                  <a:fillRect l="-556" t="-9375" r="-611" b="-12500"/>
                </a:stretch>
              </a:blipFill>
            </p:spPr>
            <p:txBody>
              <a:bodyPr/>
              <a:lstStyle/>
              <a:p>
                <a:r>
                  <a:rPr lang="en-US">
                    <a:noFill/>
                  </a:rPr>
                  <a:t> </a:t>
                </a:r>
              </a:p>
            </p:txBody>
          </p:sp>
        </mc:Fallback>
      </mc:AlternateContent>
      <p:graphicFrame>
        <p:nvGraphicFramePr>
          <p:cNvPr id="6" name="Object 5">
            <a:extLst>
              <a:ext uri="{FF2B5EF4-FFF2-40B4-BE49-F238E27FC236}">
                <a16:creationId xmlns:a16="http://schemas.microsoft.com/office/drawing/2014/main" id="{745D6357-288A-4E8B-B84D-0A6EE3E1B875}"/>
              </a:ext>
            </a:extLst>
          </p:cNvPr>
          <p:cNvGraphicFramePr>
            <a:graphicFrameLocks noChangeAspect="1"/>
          </p:cNvGraphicFramePr>
          <p:nvPr>
            <p:extLst>
              <p:ext uri="{D42A27DB-BD31-4B8C-83A1-F6EECF244321}">
                <p14:modId xmlns:p14="http://schemas.microsoft.com/office/powerpoint/2010/main" val="115049470"/>
              </p:ext>
            </p:extLst>
          </p:nvPr>
        </p:nvGraphicFramePr>
        <p:xfrm>
          <a:off x="2399329" y="3429000"/>
          <a:ext cx="5763367" cy="2887861"/>
        </p:xfrm>
        <a:graphic>
          <a:graphicData uri="http://schemas.openxmlformats.org/presentationml/2006/ole">
            <mc:AlternateContent xmlns:mc="http://schemas.openxmlformats.org/markup-compatibility/2006">
              <mc:Choice xmlns:v="urn:schemas-microsoft-com:vml" Requires="v">
                <p:oleObj spid="_x0000_s27650" name="Visio" r:id="rId4" imgW="4038728" imgH="2142997" progId="Visio.Drawing.15">
                  <p:embed/>
                </p:oleObj>
              </mc:Choice>
              <mc:Fallback>
                <p:oleObj name="Visio" r:id="rId4" imgW="4038728" imgH="2142997" progId="Visio.Drawing.15">
                  <p:embed/>
                  <p:pic>
                    <p:nvPicPr>
                      <p:cNvPr id="6" name="Object 5">
                        <a:extLst>
                          <a:ext uri="{FF2B5EF4-FFF2-40B4-BE49-F238E27FC236}">
                            <a16:creationId xmlns:a16="http://schemas.microsoft.com/office/drawing/2014/main" id="{745D6357-288A-4E8B-B84D-0A6EE3E1B8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9329" y="3429000"/>
                        <a:ext cx="5763367" cy="2887861"/>
                      </a:xfrm>
                      <a:prstGeom prst="rect">
                        <a:avLst/>
                      </a:prstGeom>
                      <a:noFill/>
                    </p:spPr>
                  </p:pic>
                </p:oleObj>
              </mc:Fallback>
            </mc:AlternateContent>
          </a:graphicData>
        </a:graphic>
      </p:graphicFrame>
      <p:sp>
        <p:nvSpPr>
          <p:cNvPr id="10" name="Rectangle 9">
            <a:extLst>
              <a:ext uri="{FF2B5EF4-FFF2-40B4-BE49-F238E27FC236}">
                <a16:creationId xmlns:a16="http://schemas.microsoft.com/office/drawing/2014/main" id="{63E4C2B6-4CE7-47EB-81E7-87C18C6F0C3F}"/>
              </a:ext>
            </a:extLst>
          </p:cNvPr>
          <p:cNvSpPr/>
          <p:nvPr/>
        </p:nvSpPr>
        <p:spPr>
          <a:xfrm>
            <a:off x="655311" y="2741812"/>
            <a:ext cx="2897103" cy="1200329"/>
          </a:xfrm>
          <a:prstGeom prst="rect">
            <a:avLst/>
          </a:prstGeom>
        </p:spPr>
        <p:txBody>
          <a:bodyPr wrap="square">
            <a:spAutoFit/>
          </a:bodyPr>
          <a:lstStyle/>
          <a:p>
            <a:pPr algn="just"/>
            <a:r>
              <a:rPr lang="ro-RO" dirty="0">
                <a:ea typeface="Times New Roman" panose="02020603050405020304" pitchFamily="18" charset="0"/>
              </a:rPr>
              <a:t>În cupla de rotație reacțiunea are punctul de aplicație în centrul cuplei și direcția necunoscută</a:t>
            </a:r>
            <a:endParaRPr lang="en-US" dirty="0"/>
          </a:p>
        </p:txBody>
      </p:sp>
      <p:sp>
        <p:nvSpPr>
          <p:cNvPr id="11" name="Rectangle 10">
            <a:extLst>
              <a:ext uri="{FF2B5EF4-FFF2-40B4-BE49-F238E27FC236}">
                <a16:creationId xmlns:a16="http://schemas.microsoft.com/office/drawing/2014/main" id="{2DE95BF0-600E-4B05-86D3-84CCBE48211E}"/>
              </a:ext>
            </a:extLst>
          </p:cNvPr>
          <p:cNvSpPr/>
          <p:nvPr/>
        </p:nvSpPr>
        <p:spPr>
          <a:xfrm>
            <a:off x="8286143" y="4475124"/>
            <a:ext cx="3256289" cy="1200329"/>
          </a:xfrm>
          <a:prstGeom prst="rect">
            <a:avLst/>
          </a:prstGeom>
        </p:spPr>
        <p:txBody>
          <a:bodyPr wrap="square">
            <a:spAutoFit/>
          </a:bodyPr>
          <a:lstStyle/>
          <a:p>
            <a:r>
              <a:rPr lang="ro-RO" dirty="0">
                <a:ea typeface="Times New Roman" panose="02020603050405020304" pitchFamily="18" charset="0"/>
              </a:rPr>
              <a:t>În cupla de translație reacțiunea este perpendiculară pe direcția mișcării iar mărimea și suportul sunt necunoscute </a:t>
            </a:r>
            <a:endParaRPr lang="en-US" dirty="0"/>
          </a:p>
        </p:txBody>
      </p:sp>
      <p:sp>
        <p:nvSpPr>
          <p:cNvPr id="12" name="Rectangle 11">
            <a:extLst>
              <a:ext uri="{FF2B5EF4-FFF2-40B4-BE49-F238E27FC236}">
                <a16:creationId xmlns:a16="http://schemas.microsoft.com/office/drawing/2014/main" id="{7C58CD85-92B9-410E-B332-2F6487489AE4}"/>
              </a:ext>
            </a:extLst>
          </p:cNvPr>
          <p:cNvSpPr/>
          <p:nvPr/>
        </p:nvSpPr>
        <p:spPr>
          <a:xfrm>
            <a:off x="649568" y="1996336"/>
            <a:ext cx="2482154" cy="400110"/>
          </a:xfrm>
          <a:prstGeom prst="rect">
            <a:avLst/>
          </a:prstGeom>
        </p:spPr>
        <p:txBody>
          <a:bodyPr wrap="none">
            <a:spAutoFit/>
          </a:bodyPr>
          <a:lstStyle/>
          <a:p>
            <a:r>
              <a:rPr lang="ro-RO" sz="2000" b="1" i="1" dirty="0"/>
              <a:t>Reacțiuni fără frecare</a:t>
            </a:r>
            <a:endParaRPr lang="en-US" sz="2000" b="1" i="1" dirty="0"/>
          </a:p>
        </p:txBody>
      </p:sp>
      <p:cxnSp>
        <p:nvCxnSpPr>
          <p:cNvPr id="9" name="Straight Connector 8">
            <a:extLst>
              <a:ext uri="{FF2B5EF4-FFF2-40B4-BE49-F238E27FC236}">
                <a16:creationId xmlns:a16="http://schemas.microsoft.com/office/drawing/2014/main" id="{9B2D4792-0B9A-41C7-9D11-E328C66888E7}"/>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960A33F-0D61-4AB9-8549-F63A0969FD05}"/>
              </a:ext>
            </a:extLst>
          </p:cNvPr>
          <p:cNvSpPr/>
          <p:nvPr/>
        </p:nvSpPr>
        <p:spPr>
          <a:xfrm>
            <a:off x="649568" y="311318"/>
            <a:ext cx="5805692" cy="461665"/>
          </a:xfrm>
          <a:prstGeom prst="rect">
            <a:avLst/>
          </a:prstGeom>
        </p:spPr>
        <p:txBody>
          <a:bodyPr wrap="none">
            <a:spAutoFit/>
          </a:bodyPr>
          <a:lstStyle/>
          <a:p>
            <a:r>
              <a:rPr lang="ro-RO" sz="2400" dirty="0"/>
              <a:t>2.1 Forțe ce acționează asupra mecanismelor</a:t>
            </a:r>
            <a:endParaRPr lang="en-US" sz="2000" dirty="0"/>
          </a:p>
        </p:txBody>
      </p:sp>
    </p:spTree>
    <p:extLst>
      <p:ext uri="{BB962C8B-B14F-4D97-AF65-F5344CB8AC3E}">
        <p14:creationId xmlns:p14="http://schemas.microsoft.com/office/powerpoint/2010/main" val="41329907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59D7C658-CDE8-4D2D-AF28-1655E6C684CE}"/>
              </a:ext>
            </a:extLst>
          </p:cNvPr>
          <p:cNvGraphicFramePr>
            <a:graphicFrameLocks noChangeAspect="1"/>
          </p:cNvGraphicFramePr>
          <p:nvPr>
            <p:extLst>
              <p:ext uri="{D42A27DB-BD31-4B8C-83A1-F6EECF244321}">
                <p14:modId xmlns:p14="http://schemas.microsoft.com/office/powerpoint/2010/main" val="3404994959"/>
              </p:ext>
            </p:extLst>
          </p:nvPr>
        </p:nvGraphicFramePr>
        <p:xfrm>
          <a:off x="837596" y="1504613"/>
          <a:ext cx="3991321" cy="3848774"/>
        </p:xfrm>
        <a:graphic>
          <a:graphicData uri="http://schemas.openxmlformats.org/presentationml/2006/ole">
            <mc:AlternateContent xmlns:mc="http://schemas.openxmlformats.org/markup-compatibility/2006">
              <mc:Choice xmlns:v="urn:schemas-microsoft-com:vml" Requires="v">
                <p:oleObj spid="_x0000_s28674" name="Visio" r:id="rId3" imgW="2575631" imgH="2445854" progId="Visio.Drawing.15">
                  <p:embed/>
                </p:oleObj>
              </mc:Choice>
              <mc:Fallback>
                <p:oleObj name="Visio" r:id="rId3" imgW="2575631" imgH="2445854" progId="Visio.Drawing.15">
                  <p:embed/>
                  <p:pic>
                    <p:nvPicPr>
                      <p:cNvPr id="3" name="Object 2">
                        <a:extLst>
                          <a:ext uri="{FF2B5EF4-FFF2-40B4-BE49-F238E27FC236}">
                            <a16:creationId xmlns:a16="http://schemas.microsoft.com/office/drawing/2014/main" id="{59D7C658-CDE8-4D2D-AF28-1655E6C68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596" y="1504613"/>
                        <a:ext cx="3991321" cy="3848774"/>
                      </a:xfrm>
                      <a:prstGeom prst="rect">
                        <a:avLst/>
                      </a:prstGeom>
                      <a:noFill/>
                    </p:spPr>
                  </p:pic>
                </p:oleObj>
              </mc:Fallback>
            </mc:AlternateContent>
          </a:graphicData>
        </a:graphic>
      </p:graphicFrame>
      <p:sp>
        <p:nvSpPr>
          <p:cNvPr id="13" name="Rectangle 12">
            <a:extLst>
              <a:ext uri="{FF2B5EF4-FFF2-40B4-BE49-F238E27FC236}">
                <a16:creationId xmlns:a16="http://schemas.microsoft.com/office/drawing/2014/main" id="{3DC6EB78-2F72-46B8-9683-21A1509D1802}"/>
              </a:ext>
            </a:extLst>
          </p:cNvPr>
          <p:cNvSpPr/>
          <p:nvPr/>
        </p:nvSpPr>
        <p:spPr>
          <a:xfrm>
            <a:off x="649568" y="922337"/>
            <a:ext cx="4258730" cy="400110"/>
          </a:xfrm>
          <a:prstGeom prst="rect">
            <a:avLst/>
          </a:prstGeom>
        </p:spPr>
        <p:txBody>
          <a:bodyPr wrap="none">
            <a:spAutoFit/>
          </a:bodyPr>
          <a:lstStyle/>
          <a:p>
            <a:r>
              <a:rPr lang="ro-RO" sz="2000" b="1" i="1" dirty="0"/>
              <a:t>Reacțiuni cu frecare în cuple de rotație</a:t>
            </a:r>
            <a:endParaRPr lang="en-US" sz="2000" b="1" dirty="0"/>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A846957-AF49-4B38-BCA1-A5C64AF92EEC}"/>
                  </a:ext>
                </a:extLst>
              </p:cNvPr>
              <p:cNvSpPr/>
              <p:nvPr/>
            </p:nvSpPr>
            <p:spPr>
              <a:xfrm>
                <a:off x="6603809" y="2767443"/>
                <a:ext cx="1545872" cy="436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0">
                              <a:latin typeface="Cambria Math" panose="02040503050406030204" pitchFamily="18" charset="0"/>
                            </a:rPr>
                            <m:t>12</m:t>
                          </m:r>
                          <m:r>
                            <a:rPr lang="en-US" sz="2000" i="1">
                              <a:latin typeface="Cambria Math" panose="02040503050406030204" pitchFamily="18" charset="0"/>
                            </a:rPr>
                            <m:t>𝑓</m:t>
                          </m:r>
                        </m:sub>
                      </m:sSub>
                      <m:r>
                        <a:rPr lang="en-US" sz="2000" i="0">
                          <a:latin typeface="Cambria Math" panose="02040503050406030204" pitchFamily="18" charset="0"/>
                        </a:rPr>
                        <m:t>=</m:t>
                      </m:r>
                      <m:r>
                        <a:rPr lang="en-US" sz="2000" i="1">
                          <a:latin typeface="Cambria Math" panose="02040503050406030204" pitchFamily="18" charset="0"/>
                        </a:rPr>
                        <m:t>𝜇</m:t>
                      </m:r>
                      <m:sSubSup>
                        <m:sSubSupPr>
                          <m:ctrlPr>
                            <a:rPr lang="en-US" sz="2000" i="1">
                              <a:latin typeface="Cambria Math" panose="02040503050406030204" pitchFamily="18" charset="0"/>
                            </a:rPr>
                          </m:ctrlPr>
                        </m:sSubSupPr>
                        <m:e>
                          <m:r>
                            <a:rPr lang="en-US" sz="2000" i="1">
                              <a:latin typeface="Cambria Math" panose="02040503050406030204" pitchFamily="18" charset="0"/>
                            </a:rPr>
                            <m:t>𝐹</m:t>
                          </m:r>
                        </m:e>
                        <m:sub>
                          <m:r>
                            <a:rPr lang="en-US" sz="2000" i="0">
                              <a:latin typeface="Cambria Math" panose="02040503050406030204" pitchFamily="18" charset="0"/>
                            </a:rPr>
                            <m:t>12</m:t>
                          </m:r>
                        </m:sub>
                        <m:sup>
                          <m:r>
                            <a:rPr lang="en-US" sz="2000" i="0">
                              <a:latin typeface="Cambria Math" panose="02040503050406030204" pitchFamily="18" charset="0"/>
                            </a:rPr>
                            <m:t>0</m:t>
                          </m:r>
                        </m:sup>
                      </m:sSubSup>
                    </m:oMath>
                  </m:oMathPara>
                </a14:m>
                <a:endParaRPr lang="en-US" sz="2000" dirty="0"/>
              </a:p>
            </p:txBody>
          </p:sp>
        </mc:Choice>
        <mc:Fallback xmlns="">
          <p:sp>
            <p:nvSpPr>
              <p:cNvPr id="14" name="Rectangle 13">
                <a:extLst>
                  <a:ext uri="{FF2B5EF4-FFF2-40B4-BE49-F238E27FC236}">
                    <a16:creationId xmlns:a16="http://schemas.microsoft.com/office/drawing/2014/main" id="{8A846957-AF49-4B38-BCA1-A5C64AF92EEC}"/>
                  </a:ext>
                </a:extLst>
              </p:cNvPr>
              <p:cNvSpPr>
                <a:spLocks noRot="1" noChangeAspect="1" noMove="1" noResize="1" noEditPoints="1" noAdjustHandles="1" noChangeArrowheads="1" noChangeShapeType="1" noTextEdit="1"/>
              </p:cNvSpPr>
              <p:nvPr/>
            </p:nvSpPr>
            <p:spPr>
              <a:xfrm>
                <a:off x="6603809" y="2767443"/>
                <a:ext cx="1545872" cy="436723"/>
              </a:xfrm>
              <a:prstGeom prst="rect">
                <a:avLst/>
              </a:prstGeom>
              <a:blipFill>
                <a:blip r:embed="rId5"/>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8C1B9EF-4F73-4A87-BAED-4C6902E71665}"/>
                  </a:ext>
                </a:extLst>
              </p:cNvPr>
              <p:cNvSpPr/>
              <p:nvPr/>
            </p:nvSpPr>
            <p:spPr>
              <a:xfrm>
                <a:off x="5379331" y="3429000"/>
                <a:ext cx="5662704" cy="402931"/>
              </a:xfrm>
              <a:prstGeom prst="rect">
                <a:avLst/>
              </a:prstGeom>
            </p:spPr>
            <p:txBody>
              <a:bodyPr wrap="none">
                <a:spAutoFit/>
              </a:bodyPr>
              <a:lstStyle/>
              <a:p>
                <a:pPr algn="just"/>
                <a14:m>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acc>
                          <m:accPr>
                            <m:chr m:val="⃗"/>
                            <m:ctrlPr>
                              <a:rPr lang="en-US" i="1">
                                <a:effectLst/>
                                <a:latin typeface="Cambria Math" panose="02040503050406030204" pitchFamily="18" charset="0"/>
                                <a:ea typeface="Times New Roman" panose="02020603050405020304" pitchFamily="18" charset="0"/>
                              </a:rPr>
                            </m:ctrlPr>
                          </m:accPr>
                          <m:e>
                            <m:r>
                              <a:rPr lang="ro-RO" i="1">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ro-RO" i="1">
                            <a:latin typeface="Cambria Math" panose="02040503050406030204" pitchFamily="18" charset="0"/>
                            <a:ea typeface="Times New Roman" panose="02020603050405020304" pitchFamily="18" charset="0"/>
                            <a:cs typeface="Times New Roman" panose="02020603050405020304" pitchFamily="18" charset="0"/>
                          </a:rPr>
                          <m:t>12</m:t>
                        </m:r>
                      </m:sub>
                    </m:sSub>
                  </m:oMath>
                </a14:m>
                <a:r>
                  <a:rPr lang="ro-RO" dirty="0">
                    <a:latin typeface="Times New Roman" panose="02020603050405020304" pitchFamily="18" charset="0"/>
                    <a:ea typeface="Times New Roman" panose="02020603050405020304" pitchFamily="18" charset="0"/>
                  </a:rPr>
                  <a:t>  </a:t>
                </a:r>
                <a:r>
                  <a:rPr lang="ro-RO" dirty="0">
                    <a:ea typeface="Times New Roman" panose="02020603050405020304" pitchFamily="18" charset="0"/>
                  </a:rPr>
                  <a:t>este tangentă la cercul de rază </a:t>
                </a:r>
                <a:r>
                  <a:rPr lang="ro-RO" i="1" dirty="0">
                    <a:latin typeface="Times New Roman" panose="02020603050405020304" pitchFamily="18" charset="0"/>
                    <a:ea typeface="Times New Roman" panose="02020603050405020304" pitchFamily="18" charset="0"/>
                  </a:rPr>
                  <a:t>ρ</a:t>
                </a:r>
                <a:r>
                  <a:rPr lang="ro-RO" dirty="0">
                    <a:latin typeface="Times New Roman" panose="02020603050405020304" pitchFamily="18" charset="0"/>
                    <a:ea typeface="Times New Roman" panose="02020603050405020304" pitchFamily="18" charset="0"/>
                  </a:rPr>
                  <a:t> </a:t>
                </a:r>
                <a:r>
                  <a:rPr lang="ro-RO" dirty="0">
                    <a:ea typeface="Times New Roman" panose="02020603050405020304" pitchFamily="18" charset="0"/>
                  </a:rPr>
                  <a:t>numit </a:t>
                </a:r>
                <a:r>
                  <a:rPr lang="ro-RO" i="1" dirty="0">
                    <a:ea typeface="Times New Roman" panose="02020603050405020304" pitchFamily="18" charset="0"/>
                  </a:rPr>
                  <a:t>cerc de frecare</a:t>
                </a:r>
                <a:endParaRPr lang="en-US" dirty="0"/>
              </a:p>
            </p:txBody>
          </p:sp>
        </mc:Choice>
        <mc:Fallback xmlns="">
          <p:sp>
            <p:nvSpPr>
              <p:cNvPr id="15" name="Rectangle 14">
                <a:extLst>
                  <a:ext uri="{FF2B5EF4-FFF2-40B4-BE49-F238E27FC236}">
                    <a16:creationId xmlns:a16="http://schemas.microsoft.com/office/drawing/2014/main" id="{C8C1B9EF-4F73-4A87-BAED-4C6902E71665}"/>
                  </a:ext>
                </a:extLst>
              </p:cNvPr>
              <p:cNvSpPr>
                <a:spLocks noRot="1" noChangeAspect="1" noMove="1" noResize="1" noEditPoints="1" noAdjustHandles="1" noChangeArrowheads="1" noChangeShapeType="1" noTextEdit="1"/>
              </p:cNvSpPr>
              <p:nvPr/>
            </p:nvSpPr>
            <p:spPr>
              <a:xfrm>
                <a:off x="5379331" y="3429000"/>
                <a:ext cx="5662704" cy="402931"/>
              </a:xfrm>
              <a:prstGeom prst="rect">
                <a:avLst/>
              </a:prstGeom>
              <a:blipFill>
                <a:blip r:embed="rId6"/>
                <a:stretch>
                  <a:fillRect t="-22727" r="-215" b="-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740A64A-A562-46CB-BDE8-D14A1759ADB1}"/>
                  </a:ext>
                </a:extLst>
              </p:cNvPr>
              <p:cNvSpPr/>
              <p:nvPr/>
            </p:nvSpPr>
            <p:spPr>
              <a:xfrm>
                <a:off x="5379331" y="4175638"/>
                <a:ext cx="6096000" cy="679930"/>
              </a:xfrm>
              <a:prstGeom prst="rect">
                <a:avLst/>
              </a:prstGeom>
            </p:spPr>
            <p:txBody>
              <a:bodyPr>
                <a:spAutoFit/>
              </a:bodyPr>
              <a:lstStyle/>
              <a:p>
                <a:pPr algn="just"/>
                <a14:m>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acc>
                          <m:accPr>
                            <m:chr m:val="⃗"/>
                            <m:ctrlPr>
                              <a:rPr lang="en-US" i="1">
                                <a:latin typeface="Cambria Math" panose="02040503050406030204" pitchFamily="18" charset="0"/>
                                <a:ea typeface="Times New Roman" panose="02020603050405020304" pitchFamily="18" charset="0"/>
                              </a:rPr>
                            </m:ctrlPr>
                          </m:accPr>
                          <m:e>
                            <m:r>
                              <a:rPr lang="ro-RO" i="1">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ro-RO" i="1">
                            <a:latin typeface="Cambria Math" panose="02040503050406030204" pitchFamily="18" charset="0"/>
                            <a:ea typeface="Times New Roman" panose="02020603050405020304" pitchFamily="18" charset="0"/>
                            <a:cs typeface="Times New Roman" panose="02020603050405020304" pitchFamily="18" charset="0"/>
                          </a:rPr>
                          <m:t>12</m:t>
                        </m:r>
                      </m:sub>
                    </m:sSub>
                  </m:oMath>
                </a14:m>
                <a:r>
                  <a:rPr lang="ro-RO" dirty="0">
                    <a:latin typeface="Times New Roman" panose="02020603050405020304" pitchFamily="18" charset="0"/>
                    <a:ea typeface="Times New Roman" panose="02020603050405020304" pitchFamily="18" charset="0"/>
                  </a:rPr>
                  <a:t>  </a:t>
                </a:r>
                <a:r>
                  <a:rPr lang="ro-RO" dirty="0">
                    <a:ea typeface="Times New Roman" panose="02020603050405020304" pitchFamily="18" charset="0"/>
                  </a:rPr>
                  <a:t>determină față de centrul cuplei, un moment de torsiune în același sens cu viteza unghiulară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𝜔</m:t>
                        </m:r>
                      </m:e>
                      <m:sub>
                        <m:r>
                          <a:rPr lang="ro-RO" i="1">
                            <a:latin typeface="Cambria Math" panose="02040503050406030204" pitchFamily="18" charset="0"/>
                            <a:ea typeface="Times New Roman" panose="02020603050405020304" pitchFamily="18" charset="0"/>
                            <a:cs typeface="Times New Roman" panose="02020603050405020304" pitchFamily="18" charset="0"/>
                          </a:rPr>
                          <m:t>12</m:t>
                        </m:r>
                      </m:sub>
                    </m:sSub>
                  </m:oMath>
                </a14:m>
                <a:r>
                  <a:rPr lang="ro-RO" dirty="0"/>
                  <a:t> (</a:t>
                </a:r>
                <a:r>
                  <a:rPr lang="ro-RO" i="1" dirty="0"/>
                  <a:t>moment de frecare</a:t>
                </a:r>
                <a:r>
                  <a:rPr lang="ro-RO" dirty="0"/>
                  <a:t>)</a:t>
                </a:r>
                <a:endParaRPr lang="en-US" dirty="0"/>
              </a:p>
            </p:txBody>
          </p:sp>
        </mc:Choice>
        <mc:Fallback xmlns="">
          <p:sp>
            <p:nvSpPr>
              <p:cNvPr id="16" name="Rectangle 15">
                <a:extLst>
                  <a:ext uri="{FF2B5EF4-FFF2-40B4-BE49-F238E27FC236}">
                    <a16:creationId xmlns:a16="http://schemas.microsoft.com/office/drawing/2014/main" id="{B740A64A-A562-46CB-BDE8-D14A1759ADB1}"/>
                  </a:ext>
                </a:extLst>
              </p:cNvPr>
              <p:cNvSpPr>
                <a:spLocks noRot="1" noChangeAspect="1" noMove="1" noResize="1" noEditPoints="1" noAdjustHandles="1" noChangeArrowheads="1" noChangeShapeType="1" noTextEdit="1"/>
              </p:cNvSpPr>
              <p:nvPr/>
            </p:nvSpPr>
            <p:spPr>
              <a:xfrm>
                <a:off x="5379331" y="4175638"/>
                <a:ext cx="6096000" cy="679930"/>
              </a:xfrm>
              <a:prstGeom prst="rect">
                <a:avLst/>
              </a:prstGeom>
              <a:blipFill>
                <a:blip r:embed="rId7"/>
                <a:stretch>
                  <a:fillRect l="-800" t="-13393" r="-900" b="-13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FC02601A-87B1-428E-A65F-66C46AB4CF76}"/>
                  </a:ext>
                </a:extLst>
              </p:cNvPr>
              <p:cNvSpPr/>
              <p:nvPr/>
            </p:nvSpPr>
            <p:spPr>
              <a:xfrm>
                <a:off x="5379331" y="5199275"/>
                <a:ext cx="6096000" cy="672556"/>
              </a:xfrm>
              <a:prstGeom prst="rect">
                <a:avLst/>
              </a:prstGeom>
            </p:spPr>
            <p:txBody>
              <a:bodyPr>
                <a:spAutoFit/>
              </a:bodyPr>
              <a:lstStyle/>
              <a:p>
                <a:pPr algn="just"/>
                <a:r>
                  <a:rPr lang="ro-RO" dirty="0">
                    <a:ea typeface="Times New Roman" panose="02020603050405020304" pitchFamily="18" charset="0"/>
                  </a:rPr>
                  <a:t>Dacă proiecția forței ce acționează asupra elementului </a:t>
                </a:r>
                <a:r>
                  <a:rPr lang="ro-RO" i="1" dirty="0">
                    <a:ea typeface="Times New Roman" panose="02020603050405020304" pitchFamily="18" charset="0"/>
                  </a:rPr>
                  <a:t>2</a:t>
                </a:r>
                <a:r>
                  <a:rPr lang="ro-RO" dirty="0">
                    <a:ea typeface="Times New Roman" panose="02020603050405020304" pitchFamily="18" charset="0"/>
                  </a:rPr>
                  <a:t>, este mai mică decât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𝐹</m:t>
                        </m:r>
                      </m:e>
                      <m:sub>
                        <m:r>
                          <a:rPr lang="ro-RO" i="1">
                            <a:latin typeface="Cambria Math" panose="02040503050406030204" pitchFamily="18" charset="0"/>
                            <a:ea typeface="Times New Roman" panose="02020603050405020304" pitchFamily="18" charset="0"/>
                            <a:cs typeface="Times New Roman" panose="02020603050405020304" pitchFamily="18" charset="0"/>
                          </a:rPr>
                          <m:t>12</m:t>
                        </m:r>
                        <m:r>
                          <a:rPr lang="ro-RO" i="1">
                            <a:latin typeface="Cambria Math" panose="02040503050406030204" pitchFamily="18" charset="0"/>
                            <a:ea typeface="Times New Roman" panose="02020603050405020304" pitchFamily="18" charset="0"/>
                            <a:cs typeface="Times New Roman" panose="02020603050405020304" pitchFamily="18" charset="0"/>
                          </a:rPr>
                          <m:t>𝑓</m:t>
                        </m:r>
                      </m:sub>
                    </m:sSub>
                  </m:oMath>
                </a14:m>
                <a:r>
                  <a:rPr lang="ro-RO" dirty="0">
                    <a:ea typeface="Times New Roman" panose="02020603050405020304" pitchFamily="18" charset="0"/>
                  </a:rPr>
                  <a:t>, mișcarea nu mai poate avea loc.</a:t>
                </a:r>
                <a:endParaRPr lang="en-US" dirty="0"/>
              </a:p>
            </p:txBody>
          </p:sp>
        </mc:Choice>
        <mc:Fallback xmlns="">
          <p:sp>
            <p:nvSpPr>
              <p:cNvPr id="17" name="Rectangle 16">
                <a:extLst>
                  <a:ext uri="{FF2B5EF4-FFF2-40B4-BE49-F238E27FC236}">
                    <a16:creationId xmlns:a16="http://schemas.microsoft.com/office/drawing/2014/main" id="{FC02601A-87B1-428E-A65F-66C46AB4CF76}"/>
                  </a:ext>
                </a:extLst>
              </p:cNvPr>
              <p:cNvSpPr>
                <a:spLocks noRot="1" noChangeAspect="1" noMove="1" noResize="1" noEditPoints="1" noAdjustHandles="1" noChangeArrowheads="1" noChangeShapeType="1" noTextEdit="1"/>
              </p:cNvSpPr>
              <p:nvPr/>
            </p:nvSpPr>
            <p:spPr>
              <a:xfrm>
                <a:off x="5379331" y="5199275"/>
                <a:ext cx="6096000" cy="672556"/>
              </a:xfrm>
              <a:prstGeom prst="rect">
                <a:avLst/>
              </a:prstGeom>
              <a:blipFill>
                <a:blip r:embed="rId8"/>
                <a:stretch>
                  <a:fillRect l="-800" t="-5455" r="-900"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3AFDBBF-B2FD-4D95-B487-5BCBCBAEDAA7}"/>
                  </a:ext>
                </a:extLst>
              </p:cNvPr>
              <p:cNvSpPr/>
              <p:nvPr/>
            </p:nvSpPr>
            <p:spPr>
              <a:xfrm>
                <a:off x="6603809" y="2159551"/>
                <a:ext cx="2056076" cy="4692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0">
                              <a:latin typeface="Cambria Math" panose="02040503050406030204" pitchFamily="18" charset="0"/>
                            </a:rPr>
                            <m:t>12</m:t>
                          </m:r>
                        </m:sub>
                      </m:sSub>
                      <m:r>
                        <a:rPr lang="en-US" sz="2000" i="0">
                          <a:latin typeface="Cambria Math" panose="02040503050406030204" pitchFamily="18" charset="0"/>
                        </a:rPr>
                        <m:t>=</m:t>
                      </m:r>
                      <m:sSubSup>
                        <m:sSubSupPr>
                          <m:ctrlPr>
                            <a:rPr lang="en-US" sz="2000" i="1">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0">
                              <a:latin typeface="Cambria Math" panose="02040503050406030204" pitchFamily="18" charset="0"/>
                            </a:rPr>
                            <m:t>12</m:t>
                          </m:r>
                        </m:sub>
                        <m:sup>
                          <m:r>
                            <a:rPr lang="en-US" sz="2000" i="0">
                              <a:latin typeface="Cambria Math" panose="02040503050406030204" pitchFamily="18" charset="0"/>
                            </a:rPr>
                            <m:t>0</m:t>
                          </m:r>
                        </m:sup>
                      </m:sSubSup>
                      <m:r>
                        <a:rPr lang="en-US" sz="2000" i="0">
                          <a:latin typeface="Cambria Math" panose="02040503050406030204" pitchFamily="18" charset="0"/>
                        </a:rPr>
                        <m: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0">
                              <a:latin typeface="Cambria Math" panose="02040503050406030204" pitchFamily="18" charset="0"/>
                            </a:rPr>
                            <m:t>12</m:t>
                          </m:r>
                          <m:r>
                            <a:rPr lang="en-US" sz="2000" i="1">
                              <a:latin typeface="Cambria Math" panose="02040503050406030204" pitchFamily="18" charset="0"/>
                            </a:rPr>
                            <m:t>𝑓</m:t>
                          </m:r>
                        </m:sub>
                      </m:sSub>
                    </m:oMath>
                  </m:oMathPara>
                </a14:m>
                <a:endParaRPr lang="en-US" sz="2000" dirty="0"/>
              </a:p>
            </p:txBody>
          </p:sp>
        </mc:Choice>
        <mc:Fallback xmlns="">
          <p:sp>
            <p:nvSpPr>
              <p:cNvPr id="18" name="Rectangle 17">
                <a:extLst>
                  <a:ext uri="{FF2B5EF4-FFF2-40B4-BE49-F238E27FC236}">
                    <a16:creationId xmlns:a16="http://schemas.microsoft.com/office/drawing/2014/main" id="{D3AFDBBF-B2FD-4D95-B487-5BCBCBAEDAA7}"/>
                  </a:ext>
                </a:extLst>
              </p:cNvPr>
              <p:cNvSpPr>
                <a:spLocks noRot="1" noChangeAspect="1" noMove="1" noResize="1" noEditPoints="1" noAdjustHandles="1" noChangeArrowheads="1" noChangeShapeType="1" noTextEdit="1"/>
              </p:cNvSpPr>
              <p:nvPr/>
            </p:nvSpPr>
            <p:spPr>
              <a:xfrm>
                <a:off x="6603809" y="2159551"/>
                <a:ext cx="2056076" cy="469231"/>
              </a:xfrm>
              <a:prstGeom prst="rect">
                <a:avLst/>
              </a:prstGeom>
              <a:blipFill>
                <a:blip r:embed="rId9"/>
                <a:stretch>
                  <a:fillRect t="-15584" b="-9091"/>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4D12ED6A-FFD5-42ED-9FBE-5880C08B3BAA}"/>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01D5B7E-8A00-4700-BCB5-2253FA368F1C}"/>
              </a:ext>
            </a:extLst>
          </p:cNvPr>
          <p:cNvSpPr/>
          <p:nvPr/>
        </p:nvSpPr>
        <p:spPr>
          <a:xfrm>
            <a:off x="649568" y="311318"/>
            <a:ext cx="5805692" cy="461665"/>
          </a:xfrm>
          <a:prstGeom prst="rect">
            <a:avLst/>
          </a:prstGeom>
        </p:spPr>
        <p:txBody>
          <a:bodyPr wrap="none">
            <a:spAutoFit/>
          </a:bodyPr>
          <a:lstStyle/>
          <a:p>
            <a:r>
              <a:rPr lang="ro-RO" sz="2400" dirty="0"/>
              <a:t>2.1 Forțe ce acționează asupra mecanismelor</a:t>
            </a:r>
            <a:endParaRPr lang="en-US" sz="2000" dirty="0"/>
          </a:p>
        </p:txBody>
      </p:sp>
    </p:spTree>
    <p:extLst>
      <p:ext uri="{BB962C8B-B14F-4D97-AF65-F5344CB8AC3E}">
        <p14:creationId xmlns:p14="http://schemas.microsoft.com/office/powerpoint/2010/main" val="6262747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04E16A9E-F235-4D3B-8F2B-ECCBE3E2E849}"/>
              </a:ext>
            </a:extLst>
          </p:cNvPr>
          <p:cNvGraphicFramePr>
            <a:graphicFrameLocks noChangeAspect="1"/>
          </p:cNvGraphicFramePr>
          <p:nvPr/>
        </p:nvGraphicFramePr>
        <p:xfrm>
          <a:off x="721372" y="2117626"/>
          <a:ext cx="3543223" cy="3401494"/>
        </p:xfrm>
        <a:graphic>
          <a:graphicData uri="http://schemas.openxmlformats.org/presentationml/2006/ole">
            <mc:AlternateContent xmlns:mc="http://schemas.openxmlformats.org/markup-compatibility/2006">
              <mc:Choice xmlns:v="urn:schemas-microsoft-com:vml" Requires="v">
                <p:oleObj spid="_x0000_s29698" name="Visio" r:id="rId3" imgW="2232837" imgH="2126051" progId="Visio.Drawing.15">
                  <p:embed/>
                </p:oleObj>
              </mc:Choice>
              <mc:Fallback>
                <p:oleObj name="Visio" r:id="rId3" imgW="2232837" imgH="2126051" progId="Visio.Drawing.15">
                  <p:embed/>
                  <p:pic>
                    <p:nvPicPr>
                      <p:cNvPr id="9" name="Object 8">
                        <a:extLst>
                          <a:ext uri="{FF2B5EF4-FFF2-40B4-BE49-F238E27FC236}">
                            <a16:creationId xmlns:a16="http://schemas.microsoft.com/office/drawing/2014/main" id="{04E16A9E-F235-4D3B-8F2B-ECCBE3E2E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72" y="2117626"/>
                        <a:ext cx="3543223" cy="3401494"/>
                      </a:xfrm>
                      <a:prstGeom prst="rect">
                        <a:avLst/>
                      </a:prstGeom>
                      <a:noFill/>
                    </p:spPr>
                  </p:pic>
                </p:oleObj>
              </mc:Fallback>
            </mc:AlternateContent>
          </a:graphicData>
        </a:graphic>
      </p:graphicFrame>
      <p:sp>
        <p:nvSpPr>
          <p:cNvPr id="13" name="Rectangle 12">
            <a:extLst>
              <a:ext uri="{FF2B5EF4-FFF2-40B4-BE49-F238E27FC236}">
                <a16:creationId xmlns:a16="http://schemas.microsoft.com/office/drawing/2014/main" id="{3DC6EB78-2F72-46B8-9683-21A1509D1802}"/>
              </a:ext>
            </a:extLst>
          </p:cNvPr>
          <p:cNvSpPr/>
          <p:nvPr/>
        </p:nvSpPr>
        <p:spPr>
          <a:xfrm>
            <a:off x="649568" y="938770"/>
            <a:ext cx="4559903" cy="400110"/>
          </a:xfrm>
          <a:prstGeom prst="rect">
            <a:avLst/>
          </a:prstGeom>
        </p:spPr>
        <p:txBody>
          <a:bodyPr wrap="none">
            <a:spAutoFit/>
          </a:bodyPr>
          <a:lstStyle/>
          <a:p>
            <a:r>
              <a:rPr lang="ro-RO" sz="2000" b="1" i="1" dirty="0"/>
              <a:t>Reacțiuni cu frecare în cuple de translație</a:t>
            </a:r>
            <a:endParaRPr lang="en-US" sz="2000" b="1"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AD7F1E9-3EBF-434A-91E4-8464F0AB9DB2}"/>
                  </a:ext>
                </a:extLst>
              </p:cNvPr>
              <p:cNvSpPr/>
              <p:nvPr/>
            </p:nvSpPr>
            <p:spPr>
              <a:xfrm>
                <a:off x="6832756" y="2490902"/>
                <a:ext cx="1545872" cy="436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0">
                              <a:latin typeface="Cambria Math" panose="02040503050406030204" pitchFamily="18" charset="0"/>
                            </a:rPr>
                            <m:t>12</m:t>
                          </m:r>
                          <m:r>
                            <a:rPr lang="en-US" sz="2000" i="1">
                              <a:latin typeface="Cambria Math" panose="02040503050406030204" pitchFamily="18" charset="0"/>
                            </a:rPr>
                            <m:t>𝑓</m:t>
                          </m:r>
                        </m:sub>
                      </m:sSub>
                      <m:r>
                        <a:rPr lang="en-US" sz="2000" i="0">
                          <a:latin typeface="Cambria Math" panose="02040503050406030204" pitchFamily="18" charset="0"/>
                        </a:rPr>
                        <m:t>=</m:t>
                      </m:r>
                      <m:r>
                        <a:rPr lang="en-US" sz="2000" i="1">
                          <a:latin typeface="Cambria Math" panose="02040503050406030204" pitchFamily="18" charset="0"/>
                        </a:rPr>
                        <m:t>𝜇</m:t>
                      </m:r>
                      <m:sSubSup>
                        <m:sSubSupPr>
                          <m:ctrlPr>
                            <a:rPr lang="en-US" sz="2000" i="1">
                              <a:latin typeface="Cambria Math" panose="02040503050406030204" pitchFamily="18" charset="0"/>
                            </a:rPr>
                          </m:ctrlPr>
                        </m:sSubSupPr>
                        <m:e>
                          <m:r>
                            <a:rPr lang="en-US" sz="2000" i="1">
                              <a:latin typeface="Cambria Math" panose="02040503050406030204" pitchFamily="18" charset="0"/>
                            </a:rPr>
                            <m:t>𝐹</m:t>
                          </m:r>
                        </m:e>
                        <m:sub>
                          <m:r>
                            <a:rPr lang="en-US" sz="2000" i="0">
                              <a:latin typeface="Cambria Math" panose="02040503050406030204" pitchFamily="18" charset="0"/>
                            </a:rPr>
                            <m:t>12</m:t>
                          </m:r>
                        </m:sub>
                        <m:sup>
                          <m:r>
                            <a:rPr lang="en-US" sz="2000" i="0">
                              <a:latin typeface="Cambria Math" panose="02040503050406030204" pitchFamily="18" charset="0"/>
                            </a:rPr>
                            <m:t>0</m:t>
                          </m:r>
                        </m:sup>
                      </m:sSubSup>
                    </m:oMath>
                  </m:oMathPara>
                </a14:m>
                <a:endParaRPr lang="en-US" sz="2000" dirty="0"/>
              </a:p>
            </p:txBody>
          </p:sp>
        </mc:Choice>
        <mc:Fallback xmlns="">
          <p:sp>
            <p:nvSpPr>
              <p:cNvPr id="8" name="Rectangle 7">
                <a:extLst>
                  <a:ext uri="{FF2B5EF4-FFF2-40B4-BE49-F238E27FC236}">
                    <a16:creationId xmlns:a16="http://schemas.microsoft.com/office/drawing/2014/main" id="{4AD7F1E9-3EBF-434A-91E4-8464F0AB9DB2}"/>
                  </a:ext>
                </a:extLst>
              </p:cNvPr>
              <p:cNvSpPr>
                <a:spLocks noRot="1" noChangeAspect="1" noMove="1" noResize="1" noEditPoints="1" noAdjustHandles="1" noChangeArrowheads="1" noChangeShapeType="1" noTextEdit="1"/>
              </p:cNvSpPr>
              <p:nvPr/>
            </p:nvSpPr>
            <p:spPr>
              <a:xfrm>
                <a:off x="6832756" y="2490902"/>
                <a:ext cx="1545872" cy="436723"/>
              </a:xfrm>
              <a:prstGeom prst="rect">
                <a:avLst/>
              </a:prstGeom>
              <a:blipFill>
                <a:blip r:embed="rId5"/>
                <a:stretch>
                  <a:fillRect b="-98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754215A-B3F3-4FDA-9107-49A12E8E31B2}"/>
                  </a:ext>
                </a:extLst>
              </p:cNvPr>
              <p:cNvSpPr/>
              <p:nvPr/>
            </p:nvSpPr>
            <p:spPr>
              <a:xfrm>
                <a:off x="6832756" y="1883010"/>
                <a:ext cx="2056076" cy="4692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0">
                              <a:latin typeface="Cambria Math" panose="02040503050406030204" pitchFamily="18" charset="0"/>
                            </a:rPr>
                            <m:t>12</m:t>
                          </m:r>
                        </m:sub>
                      </m:sSub>
                      <m:r>
                        <a:rPr lang="en-US" sz="2000" i="0">
                          <a:latin typeface="Cambria Math" panose="02040503050406030204" pitchFamily="18" charset="0"/>
                        </a:rPr>
                        <m:t>=</m:t>
                      </m:r>
                      <m:sSubSup>
                        <m:sSubSupPr>
                          <m:ctrlPr>
                            <a:rPr lang="en-US" sz="2000" i="1">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0">
                              <a:latin typeface="Cambria Math" panose="02040503050406030204" pitchFamily="18" charset="0"/>
                            </a:rPr>
                            <m:t>12</m:t>
                          </m:r>
                        </m:sub>
                        <m:sup>
                          <m:r>
                            <a:rPr lang="en-US" sz="2000" i="0">
                              <a:latin typeface="Cambria Math" panose="02040503050406030204" pitchFamily="18" charset="0"/>
                            </a:rPr>
                            <m:t>0</m:t>
                          </m:r>
                        </m:sup>
                      </m:sSubSup>
                      <m:r>
                        <a:rPr lang="en-US" sz="2000" i="0">
                          <a:latin typeface="Cambria Math" panose="02040503050406030204" pitchFamily="18" charset="0"/>
                        </a:rPr>
                        <m: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0">
                              <a:latin typeface="Cambria Math" panose="02040503050406030204" pitchFamily="18" charset="0"/>
                            </a:rPr>
                            <m:t>12</m:t>
                          </m:r>
                          <m:r>
                            <a:rPr lang="en-US" sz="2000" i="1">
                              <a:latin typeface="Cambria Math" panose="02040503050406030204" pitchFamily="18" charset="0"/>
                            </a:rPr>
                            <m:t>𝑓</m:t>
                          </m:r>
                        </m:sub>
                      </m:sSub>
                    </m:oMath>
                  </m:oMathPara>
                </a14:m>
                <a:endParaRPr lang="en-US" sz="2000" dirty="0"/>
              </a:p>
            </p:txBody>
          </p:sp>
        </mc:Choice>
        <mc:Fallback xmlns="">
          <p:sp>
            <p:nvSpPr>
              <p:cNvPr id="10" name="Rectangle 9">
                <a:extLst>
                  <a:ext uri="{FF2B5EF4-FFF2-40B4-BE49-F238E27FC236}">
                    <a16:creationId xmlns:a16="http://schemas.microsoft.com/office/drawing/2014/main" id="{1754215A-B3F3-4FDA-9107-49A12E8E31B2}"/>
                  </a:ext>
                </a:extLst>
              </p:cNvPr>
              <p:cNvSpPr>
                <a:spLocks noRot="1" noChangeAspect="1" noMove="1" noResize="1" noEditPoints="1" noAdjustHandles="1" noChangeArrowheads="1" noChangeShapeType="1" noTextEdit="1"/>
              </p:cNvSpPr>
              <p:nvPr/>
            </p:nvSpPr>
            <p:spPr>
              <a:xfrm>
                <a:off x="6832756" y="1883010"/>
                <a:ext cx="2056076" cy="469231"/>
              </a:xfrm>
              <a:prstGeom prst="rect">
                <a:avLst/>
              </a:prstGeom>
              <a:blipFill>
                <a:blip r:embed="rId6"/>
                <a:stretch>
                  <a:fillRect t="-15584" b="-77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4EE8B45-111D-4B06-96C1-C23CEBCB6835}"/>
                  </a:ext>
                </a:extLst>
              </p:cNvPr>
              <p:cNvSpPr/>
              <p:nvPr/>
            </p:nvSpPr>
            <p:spPr>
              <a:xfrm>
                <a:off x="5209472" y="3162329"/>
                <a:ext cx="6096000" cy="679930"/>
              </a:xfrm>
              <a:prstGeom prst="rect">
                <a:avLst/>
              </a:prstGeom>
            </p:spPr>
            <p:txBody>
              <a:bodyPr>
                <a:spAutoFit/>
              </a:bodyPr>
              <a:lstStyle/>
              <a:p>
                <a:pPr algn="just"/>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a:latin typeface="Cambria Math" panose="02040503050406030204" pitchFamily="18" charset="0"/>
                          </a:rPr>
                          <m:t>12</m:t>
                        </m:r>
                      </m:sub>
                    </m:sSub>
                    <m:r>
                      <a:rPr lang="en-US" i="1">
                        <a:latin typeface="Cambria Math" panose="02040503050406030204" pitchFamily="18" charset="0"/>
                      </a:rPr>
                      <m:t> </m:t>
                    </m:r>
                  </m:oMath>
                </a14:m>
                <a:r>
                  <a:rPr lang="ro-RO" dirty="0">
                    <a:latin typeface="Times New Roman" panose="02020603050405020304" pitchFamily="18" charset="0"/>
                    <a:ea typeface="Times New Roman" panose="02020603050405020304" pitchFamily="18" charset="0"/>
                  </a:rPr>
                  <a:t> </a:t>
                </a:r>
                <a:r>
                  <a:rPr lang="ro-RO" dirty="0">
                    <a:ea typeface="Times New Roman" panose="02020603050405020304" pitchFamily="18" charset="0"/>
                  </a:rPr>
                  <a:t>este înclinată, față de normala pe direcția mișcării, cu unghiul </a:t>
                </a:r>
                <a:r>
                  <a:rPr lang="ro-RO" i="1" dirty="0">
                    <a:latin typeface="Times New Roman" panose="02020603050405020304" pitchFamily="18" charset="0"/>
                    <a:ea typeface="Times New Roman" panose="02020603050405020304" pitchFamily="18" charset="0"/>
                  </a:rPr>
                  <a:t>φ</a:t>
                </a:r>
                <a:r>
                  <a:rPr lang="ro-RO" dirty="0">
                    <a:latin typeface="Times New Roman" panose="02020603050405020304" pitchFamily="18" charset="0"/>
                    <a:ea typeface="Times New Roman" panose="02020603050405020304" pitchFamily="18" charset="0"/>
                  </a:rPr>
                  <a:t>, </a:t>
                </a:r>
                <a:r>
                  <a:rPr lang="ro-RO" dirty="0">
                    <a:ea typeface="Times New Roman" panose="02020603050405020304" pitchFamily="18" charset="0"/>
                  </a:rPr>
                  <a:t>după generatoarea unui </a:t>
                </a:r>
                <a:r>
                  <a:rPr lang="ro-RO" i="1" dirty="0">
                    <a:ea typeface="Times New Roman" panose="02020603050405020304" pitchFamily="18" charset="0"/>
                  </a:rPr>
                  <a:t>con de frecare</a:t>
                </a:r>
                <a:endParaRPr lang="en-US" dirty="0"/>
              </a:p>
            </p:txBody>
          </p:sp>
        </mc:Choice>
        <mc:Fallback xmlns="">
          <p:sp>
            <p:nvSpPr>
              <p:cNvPr id="2" name="Rectangle 1">
                <a:extLst>
                  <a:ext uri="{FF2B5EF4-FFF2-40B4-BE49-F238E27FC236}">
                    <a16:creationId xmlns:a16="http://schemas.microsoft.com/office/drawing/2014/main" id="{54EE8B45-111D-4B06-96C1-C23CEBCB6835}"/>
                  </a:ext>
                </a:extLst>
              </p:cNvPr>
              <p:cNvSpPr>
                <a:spLocks noRot="1" noChangeAspect="1" noMove="1" noResize="1" noEditPoints="1" noAdjustHandles="1" noChangeArrowheads="1" noChangeShapeType="1" noTextEdit="1"/>
              </p:cNvSpPr>
              <p:nvPr/>
            </p:nvSpPr>
            <p:spPr>
              <a:xfrm>
                <a:off x="5209472" y="3162329"/>
                <a:ext cx="6096000" cy="679930"/>
              </a:xfrm>
              <a:prstGeom prst="rect">
                <a:avLst/>
              </a:prstGeom>
              <a:blipFill>
                <a:blip r:embed="rId7"/>
                <a:stretch>
                  <a:fillRect l="-900" t="-13514" r="-800" b="-144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93DA118-5F11-493F-8CCC-0B38860803EE}"/>
                  </a:ext>
                </a:extLst>
              </p:cNvPr>
              <p:cNvSpPr/>
              <p:nvPr/>
            </p:nvSpPr>
            <p:spPr>
              <a:xfrm>
                <a:off x="5209471" y="4159584"/>
                <a:ext cx="6206879" cy="985526"/>
              </a:xfrm>
              <a:prstGeom prst="rect">
                <a:avLst/>
              </a:prstGeom>
            </p:spPr>
            <p:txBody>
              <a:bodyPr wrap="square">
                <a:spAutoFit/>
              </a:bodyPr>
              <a:lstStyle/>
              <a:p>
                <a:r>
                  <a:rPr lang="ro-RO" dirty="0">
                    <a:ea typeface="Times New Roman" panose="02020603050405020304" pitchFamily="18" charset="0"/>
                  </a:rPr>
                  <a:t>Dacă proiecția pe direcția mișcării a forței care acționează asupra elementului </a:t>
                </a:r>
                <a:r>
                  <a:rPr lang="ro-RO" i="1" dirty="0">
                    <a:ea typeface="Times New Roman" panose="02020603050405020304" pitchFamily="18" charset="0"/>
                  </a:rPr>
                  <a:t>2</a:t>
                </a:r>
                <a:r>
                  <a:rPr lang="ro-RO" dirty="0">
                    <a:ea typeface="Times New Roman" panose="02020603050405020304" pitchFamily="18" charset="0"/>
                  </a:rPr>
                  <a:t>, este mai mică decât forța de frecare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i="1">
                                <a:effectLst/>
                                <a:latin typeface="Cambria Math" panose="02040503050406030204" pitchFamily="18" charset="0"/>
                                <a:ea typeface="Times New Roman" panose="02020603050405020304" pitchFamily="18" charset="0"/>
                              </a:rPr>
                            </m:ctrlPr>
                          </m:accPr>
                          <m:e>
                            <m:r>
                              <a:rPr lang="ro-RO" i="1">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ro-RO" i="1">
                            <a:latin typeface="Cambria Math" panose="02040503050406030204" pitchFamily="18" charset="0"/>
                            <a:ea typeface="Times New Roman" panose="02020603050405020304" pitchFamily="18" charset="0"/>
                            <a:cs typeface="Times New Roman" panose="02020603050405020304" pitchFamily="18" charset="0"/>
                          </a:rPr>
                          <m:t>12</m:t>
                        </m:r>
                        <m:r>
                          <a:rPr lang="ro-RO" i="1">
                            <a:latin typeface="Cambria Math" panose="02040503050406030204" pitchFamily="18" charset="0"/>
                            <a:ea typeface="Times New Roman" panose="02020603050405020304" pitchFamily="18" charset="0"/>
                            <a:cs typeface="Times New Roman" panose="02020603050405020304" pitchFamily="18" charset="0"/>
                          </a:rPr>
                          <m:t>𝑓</m:t>
                        </m:r>
                      </m:sub>
                    </m:sSub>
                  </m:oMath>
                </a14:m>
                <a:r>
                  <a:rPr lang="ro-RO" dirty="0">
                    <a:ea typeface="Times New Roman" panose="02020603050405020304" pitchFamily="18" charset="0"/>
                  </a:rPr>
                  <a:t>, rezultă </a:t>
                </a:r>
                <a:r>
                  <a:rPr lang="ro-RO" i="1" dirty="0">
                    <a:ea typeface="Times New Roman" panose="02020603050405020304" pitchFamily="18" charset="0"/>
                  </a:rPr>
                  <a:t>autoblocarea</a:t>
                </a:r>
                <a:r>
                  <a:rPr lang="ro-RO" dirty="0">
                    <a:ea typeface="Times New Roman" panose="02020603050405020304" pitchFamily="18" charset="0"/>
                  </a:rPr>
                  <a:t> cuplei</a:t>
                </a:r>
                <a:endParaRPr lang="en-US" dirty="0"/>
              </a:p>
            </p:txBody>
          </p:sp>
        </mc:Choice>
        <mc:Fallback xmlns="">
          <p:sp>
            <p:nvSpPr>
              <p:cNvPr id="6" name="Rectangle 5">
                <a:extLst>
                  <a:ext uri="{FF2B5EF4-FFF2-40B4-BE49-F238E27FC236}">
                    <a16:creationId xmlns:a16="http://schemas.microsoft.com/office/drawing/2014/main" id="{993DA118-5F11-493F-8CCC-0B38860803EE}"/>
                  </a:ext>
                </a:extLst>
              </p:cNvPr>
              <p:cNvSpPr>
                <a:spLocks noRot="1" noChangeAspect="1" noMove="1" noResize="1" noEditPoints="1" noAdjustHandles="1" noChangeArrowheads="1" noChangeShapeType="1" noTextEdit="1"/>
              </p:cNvSpPr>
              <p:nvPr/>
            </p:nvSpPr>
            <p:spPr>
              <a:xfrm>
                <a:off x="5209471" y="4159584"/>
                <a:ext cx="6206879" cy="985526"/>
              </a:xfrm>
              <a:prstGeom prst="rect">
                <a:avLst/>
              </a:prstGeom>
              <a:blipFill>
                <a:blip r:embed="rId8"/>
                <a:stretch>
                  <a:fillRect l="-884" t="-3086" r="-1572" b="-8642"/>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AE8BFCF5-5E27-4BF7-960D-AA5208757EFE}"/>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7FC1719-82E8-46B9-B0F8-7AD454E01DC9}"/>
              </a:ext>
            </a:extLst>
          </p:cNvPr>
          <p:cNvSpPr/>
          <p:nvPr/>
        </p:nvSpPr>
        <p:spPr>
          <a:xfrm>
            <a:off x="649568" y="311318"/>
            <a:ext cx="5805692" cy="461665"/>
          </a:xfrm>
          <a:prstGeom prst="rect">
            <a:avLst/>
          </a:prstGeom>
        </p:spPr>
        <p:txBody>
          <a:bodyPr wrap="none">
            <a:spAutoFit/>
          </a:bodyPr>
          <a:lstStyle/>
          <a:p>
            <a:r>
              <a:rPr lang="ro-RO" sz="2400" dirty="0"/>
              <a:t>2.1 Forțe ce acționează asupra mecanismelor</a:t>
            </a:r>
            <a:endParaRPr lang="en-US" sz="2000" dirty="0"/>
          </a:p>
        </p:txBody>
      </p:sp>
    </p:spTree>
    <p:extLst>
      <p:ext uri="{BB962C8B-B14F-4D97-AF65-F5344CB8AC3E}">
        <p14:creationId xmlns:p14="http://schemas.microsoft.com/office/powerpoint/2010/main" val="3580563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0097EB-0496-4BC2-9329-B8CFA7CF9061}"/>
              </a:ext>
            </a:extLst>
          </p:cNvPr>
          <p:cNvSpPr/>
          <p:nvPr/>
        </p:nvSpPr>
        <p:spPr>
          <a:xfrm>
            <a:off x="649568" y="1017588"/>
            <a:ext cx="7514045" cy="400110"/>
          </a:xfrm>
          <a:prstGeom prst="rect">
            <a:avLst/>
          </a:prstGeom>
        </p:spPr>
        <p:txBody>
          <a:bodyPr wrap="none">
            <a:spAutoFit/>
          </a:bodyPr>
          <a:lstStyle/>
          <a:p>
            <a:r>
              <a:rPr lang="ro-RO" sz="2000" i="1" dirty="0"/>
              <a:t>Forțe de inerție - </a:t>
            </a:r>
            <a:r>
              <a:rPr lang="ro-RO" sz="2000" dirty="0"/>
              <a:t>forțe masice repartizate pe elementele mecanismului</a:t>
            </a:r>
            <a:endParaRPr lang="en-US" sz="2000"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7C2EA31-E284-4F8C-B629-702DCDB1D21E}"/>
                  </a:ext>
                </a:extLst>
              </p:cNvPr>
              <p:cNvSpPr/>
              <p:nvPr/>
            </p:nvSpPr>
            <p:spPr>
              <a:xfrm>
                <a:off x="1760037" y="2574182"/>
                <a:ext cx="1585627" cy="8917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rPr>
                          </m:ctrlPr>
                        </m:dPr>
                        <m:e>
                          <m:eqArr>
                            <m:eqArrPr>
                              <m:ctrlPr>
                                <a:rPr lang="en-US" sz="2000" i="1">
                                  <a:latin typeface="Cambria Math" panose="02040503050406030204" pitchFamily="18" charset="0"/>
                                </a:rPr>
                              </m:ctrlPr>
                            </m:eqArrPr>
                            <m:e>
                              <m:r>
                                <a:rPr lang="en-US" sz="2000">
                                  <a:latin typeface="Cambria Math" panose="02040503050406030204" pitchFamily="18" charset="0"/>
                                </a:rPr>
                                <m:t>&amp;</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1">
                                      <a:latin typeface="Cambria Math" panose="02040503050406030204" pitchFamily="18" charset="0"/>
                                    </a:rPr>
                                    <m:t>𝑖</m:t>
                                  </m:r>
                                </m:sub>
                              </m:sSub>
                              <m:r>
                                <a:rPr lang="en-US" sz="2000" i="0">
                                  <a:latin typeface="Cambria Math" panose="02040503050406030204" pitchFamily="18" charset="0"/>
                                </a:rPr>
                                <m:t>=−</m:t>
                              </m:r>
                              <m:r>
                                <a:rPr lang="en-US" sz="2000" i="1">
                                  <a:latin typeface="Cambria Math" panose="02040503050406030204" pitchFamily="18" charset="0"/>
                                </a:rPr>
                                <m:t>𝑚</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𝑎</m:t>
                                      </m:r>
                                    </m:e>
                                  </m:acc>
                                </m:e>
                                <m:sub>
                                  <m:r>
                                    <a:rPr lang="en-US" sz="2000" i="1">
                                      <a:latin typeface="Cambria Math" panose="02040503050406030204" pitchFamily="18" charset="0"/>
                                    </a:rPr>
                                    <m:t>𝐺</m:t>
                                  </m:r>
                                </m:sub>
                              </m:sSub>
                            </m:e>
                            <m:e>
                              <m:r>
                                <a:rPr lang="en-US" sz="2000" i="0">
                                  <a:latin typeface="Cambria Math" panose="02040503050406030204" pitchFamily="18" charset="0"/>
                                </a:rPr>
                                <m:t>&amp;</m:t>
                              </m:r>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r>
                                    <a:rPr lang="en-US" sz="2000" i="1">
                                      <a:latin typeface="Cambria Math" panose="02040503050406030204" pitchFamily="18" charset="0"/>
                                    </a:rPr>
                                    <m:t>𝑖</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𝐼</m:t>
                                  </m:r>
                                </m:e>
                                <m:sub>
                                  <m:r>
                                    <a:rPr lang="en-US" sz="2000" i="1">
                                      <a:latin typeface="Cambria Math" panose="02040503050406030204" pitchFamily="18" charset="0"/>
                                    </a:rPr>
                                    <m:t>𝐺</m:t>
                                  </m:r>
                                </m:sub>
                              </m:sSub>
                              <m:r>
                                <a:rPr lang="en-US" sz="2000" i="1">
                                  <a:latin typeface="Cambria Math" panose="02040503050406030204" pitchFamily="18" charset="0"/>
                                </a:rPr>
                                <m:t>𝜀</m:t>
                              </m:r>
                            </m:e>
                          </m:eqArr>
                        </m:e>
                      </m:d>
                    </m:oMath>
                  </m:oMathPara>
                </a14:m>
                <a:endParaRPr lang="en-US" sz="2000" dirty="0"/>
              </a:p>
            </p:txBody>
          </p:sp>
        </mc:Choice>
        <mc:Fallback xmlns="">
          <p:sp>
            <p:nvSpPr>
              <p:cNvPr id="2" name="Rectangle 1">
                <a:extLst>
                  <a:ext uri="{FF2B5EF4-FFF2-40B4-BE49-F238E27FC236}">
                    <a16:creationId xmlns:a16="http://schemas.microsoft.com/office/drawing/2014/main" id="{67C2EA31-E284-4F8C-B629-702DCDB1D21E}"/>
                  </a:ext>
                </a:extLst>
              </p:cNvPr>
              <p:cNvSpPr>
                <a:spLocks noRot="1" noChangeAspect="1" noMove="1" noResize="1" noEditPoints="1" noAdjustHandles="1" noChangeArrowheads="1" noChangeShapeType="1" noTextEdit="1"/>
              </p:cNvSpPr>
              <p:nvPr/>
            </p:nvSpPr>
            <p:spPr>
              <a:xfrm>
                <a:off x="1760037" y="2574182"/>
                <a:ext cx="1585627" cy="89171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CD66C4D-82DA-42EF-90DD-DD17163F9A76}"/>
                  </a:ext>
                </a:extLst>
              </p:cNvPr>
              <p:cNvSpPr/>
              <p:nvPr/>
            </p:nvSpPr>
            <p:spPr>
              <a:xfrm>
                <a:off x="3990053" y="2329577"/>
                <a:ext cx="6847206" cy="1477328"/>
              </a:xfrm>
              <a:prstGeom prst="rect">
                <a:avLst/>
              </a:prstGeom>
            </p:spPr>
            <p:txBody>
              <a:bodyPr wrap="square">
                <a:spAutoFit/>
              </a:bodyPr>
              <a:lstStyle/>
              <a:p>
                <a:r>
                  <a:rPr lang="ro-RO" dirty="0"/>
                  <a:t>	</a:t>
                </a:r>
                <a:r>
                  <a:rPr lang="ro-RO" i="1" dirty="0">
                    <a:effectLst/>
                  </a:rPr>
                  <a:t>m</a:t>
                </a:r>
                <a:r>
                  <a:rPr lang="ro-RO" dirty="0">
                    <a:effectLst/>
                  </a:rPr>
                  <a:t> – reprezintă masa elementului,</a:t>
                </a:r>
                <a:endParaRPr lang="en-US" dirty="0">
                  <a:effectLst/>
                </a:endParaRPr>
              </a:p>
              <a:p>
                <a:r>
                  <a:rPr lang="ro-RO" dirty="0">
                    <a:effectLst/>
                  </a:rPr>
                  <a:t>	</a:t>
                </a:r>
                <a14:m>
                  <m:oMath xmlns:m="http://schemas.openxmlformats.org/officeDocument/2006/math">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effectLst/>
                                <a:latin typeface="Cambria Math" panose="02040503050406030204" pitchFamily="18" charset="0"/>
                              </a:rPr>
                              <m:t>𝑎</m:t>
                            </m:r>
                          </m:e>
                        </m:acc>
                      </m:e>
                      <m:sub>
                        <m:r>
                          <a:rPr lang="ro-RO" i="1">
                            <a:effectLst/>
                            <a:latin typeface="Cambria Math" panose="02040503050406030204" pitchFamily="18" charset="0"/>
                          </a:rPr>
                          <m:t>𝐺</m:t>
                        </m:r>
                      </m:sub>
                    </m:sSub>
                  </m:oMath>
                </a14:m>
                <a:r>
                  <a:rPr lang="ro-RO" dirty="0">
                    <a:effectLst/>
                  </a:rPr>
                  <a:t>– vectorul accelerației centrului de greutate,</a:t>
                </a:r>
                <a:endParaRPr lang="en-US" dirty="0">
                  <a:effectLst/>
                </a:endParaRPr>
              </a:p>
              <a:p>
                <a:r>
                  <a:rPr lang="ro-RO" dirty="0">
                    <a:effectLst/>
                  </a:rPr>
                  <a:t>	</a:t>
                </a:r>
                <a14:m>
                  <m:oMath xmlns:m="http://schemas.openxmlformats.org/officeDocument/2006/math">
                    <m:r>
                      <a:rPr lang="ro-RO" i="1">
                        <a:effectLst/>
                        <a:latin typeface="Cambria Math" panose="02040503050406030204" pitchFamily="18" charset="0"/>
                      </a:rPr>
                      <m:t>𝜀</m:t>
                    </m:r>
                  </m:oMath>
                </a14:m>
                <a:r>
                  <a:rPr lang="ro-RO" dirty="0">
                    <a:effectLst/>
                    <a:ea typeface="Times New Roman" panose="02020603050405020304" pitchFamily="18" charset="0"/>
                  </a:rPr>
                  <a:t>  </a:t>
                </a:r>
                <a:r>
                  <a:rPr lang="ro-RO" dirty="0">
                    <a:effectLst/>
                  </a:rPr>
                  <a:t>– accelerația unghiulară a elementului,</a:t>
                </a:r>
                <a:endParaRPr lang="en-US" dirty="0">
                  <a:effectLst/>
                </a:endParaRPr>
              </a:p>
              <a:p>
                <a:r>
                  <a:rPr lang="ro-RO" dirty="0">
                    <a:effectLst/>
                    <a:latin typeface="Times New Roman" panose="02020603050405020304" pitchFamily="18" charset="0"/>
                    <a:ea typeface="Calibri" panose="020F0502020204030204" pitchFamily="34" charset="0"/>
                  </a:rPr>
                  <a:t>	</a:t>
                </a:r>
                <a14:m>
                  <m:oMath xmlns:m="http://schemas.openxmlformats.org/officeDocument/2006/math">
                    <m:sSub>
                      <m:sSubPr>
                        <m:ctrlPr>
                          <a:rPr lang="en-US" i="1">
                            <a:effectLst/>
                            <a:latin typeface="Cambria Math" panose="02040503050406030204" pitchFamily="18" charset="0"/>
                          </a:rPr>
                        </m:ctrlPr>
                      </m:sSubPr>
                      <m:e>
                        <m:r>
                          <a:rPr lang="ro-RO" i="1">
                            <a:effectLst/>
                            <a:latin typeface="Cambria Math" panose="02040503050406030204" pitchFamily="18" charset="0"/>
                            <a:ea typeface="Calibri" panose="020F0502020204030204" pitchFamily="34" charset="0"/>
                            <a:cs typeface="Times New Roman" panose="02020603050405020304" pitchFamily="18" charset="0"/>
                          </a:rPr>
                          <m:t>𝐼</m:t>
                        </m:r>
                      </m:e>
                      <m:sub>
                        <m:r>
                          <a:rPr lang="ro-RO" i="1">
                            <a:effectLst/>
                            <a:latin typeface="Cambria Math" panose="02040503050406030204" pitchFamily="18" charset="0"/>
                            <a:ea typeface="Calibri" panose="020F0502020204030204" pitchFamily="34" charset="0"/>
                            <a:cs typeface="Times New Roman" panose="02020603050405020304" pitchFamily="18" charset="0"/>
                          </a:rPr>
                          <m:t>𝐺</m:t>
                        </m:r>
                      </m:sub>
                    </m:sSub>
                  </m:oMath>
                </a14:m>
                <a:r>
                  <a:rPr lang="ro-RO" dirty="0">
                    <a:effectLst/>
                    <a:latin typeface="Times New Roman" panose="02020603050405020304" pitchFamily="18" charset="0"/>
                    <a:ea typeface="Times New Roman" panose="02020603050405020304" pitchFamily="18" charset="0"/>
                  </a:rPr>
                  <a:t> </a:t>
                </a:r>
                <a:r>
                  <a:rPr lang="ro-RO" dirty="0">
                    <a:effectLst/>
                    <a:ea typeface="Calibri" panose="020F0502020204030204" pitchFamily="34" charset="0"/>
                  </a:rPr>
                  <a:t>– momentul de inerție masic în raport cu axa</a:t>
                </a:r>
              </a:p>
              <a:p>
                <a:r>
                  <a:rPr lang="ro-RO" dirty="0">
                    <a:ea typeface="Calibri" panose="020F0502020204030204" pitchFamily="34" charset="0"/>
                  </a:rPr>
                  <a:t>                        </a:t>
                </a:r>
                <a:r>
                  <a:rPr lang="ro-RO" dirty="0">
                    <a:effectLst/>
                    <a:ea typeface="Calibri" panose="020F0502020204030204" pitchFamily="34" charset="0"/>
                  </a:rPr>
                  <a:t> ce trece prin centrul de greutate</a:t>
                </a:r>
                <a:endParaRPr lang="en-US" dirty="0"/>
              </a:p>
            </p:txBody>
          </p:sp>
        </mc:Choice>
        <mc:Fallback xmlns="">
          <p:sp>
            <p:nvSpPr>
              <p:cNvPr id="6" name="Rectangle 5">
                <a:extLst>
                  <a:ext uri="{FF2B5EF4-FFF2-40B4-BE49-F238E27FC236}">
                    <a16:creationId xmlns:a16="http://schemas.microsoft.com/office/drawing/2014/main" id="{ACD66C4D-82DA-42EF-90DD-DD17163F9A76}"/>
                  </a:ext>
                </a:extLst>
              </p:cNvPr>
              <p:cNvSpPr>
                <a:spLocks noRot="1" noChangeAspect="1" noMove="1" noResize="1" noEditPoints="1" noAdjustHandles="1" noChangeArrowheads="1" noChangeShapeType="1" noTextEdit="1"/>
              </p:cNvSpPr>
              <p:nvPr/>
            </p:nvSpPr>
            <p:spPr>
              <a:xfrm>
                <a:off x="3990053" y="2329577"/>
                <a:ext cx="6847206" cy="1477328"/>
              </a:xfrm>
              <a:prstGeom prst="rect">
                <a:avLst/>
              </a:prstGeom>
              <a:blipFill>
                <a:blip r:embed="rId3"/>
                <a:stretch>
                  <a:fillRect t="-2066" b="-5785"/>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D157D96F-E8D3-4C0C-81BC-07333E561A9C}"/>
              </a:ext>
            </a:extLst>
          </p:cNvPr>
          <p:cNvSpPr/>
          <p:nvPr/>
        </p:nvSpPr>
        <p:spPr>
          <a:xfrm>
            <a:off x="995898" y="5088394"/>
            <a:ext cx="9598286" cy="646331"/>
          </a:xfrm>
          <a:prstGeom prst="rect">
            <a:avLst/>
          </a:prstGeom>
        </p:spPr>
        <p:txBody>
          <a:bodyPr wrap="square">
            <a:spAutoFit/>
          </a:bodyPr>
          <a:lstStyle/>
          <a:p>
            <a:pPr algn="ctr"/>
            <a:r>
              <a:rPr lang="ro-RO" dirty="0">
                <a:ea typeface="Calibri" panose="020F0502020204030204" pitchFamily="34" charset="0"/>
              </a:rPr>
              <a:t>Determinarea forțelor de inerție presupune distribuirea masei elementului într-un număr de puncte</a:t>
            </a:r>
          </a:p>
          <a:p>
            <a:pPr algn="ctr"/>
            <a:r>
              <a:rPr lang="ro-RO" dirty="0">
                <a:ea typeface="Calibri" panose="020F0502020204030204" pitchFamily="34" charset="0"/>
              </a:rPr>
              <a:t> (</a:t>
            </a:r>
            <a:r>
              <a:rPr lang="ro-RO" i="1" dirty="0">
                <a:ea typeface="Calibri" panose="020F0502020204030204" pitchFamily="34" charset="0"/>
              </a:rPr>
              <a:t>metoda concentrării maselor)</a:t>
            </a:r>
            <a:endParaRPr lang="en-US" dirty="0"/>
          </a:p>
        </p:txBody>
      </p:sp>
      <p:sp>
        <p:nvSpPr>
          <p:cNvPr id="7" name="Rectangle 6">
            <a:extLst>
              <a:ext uri="{FF2B5EF4-FFF2-40B4-BE49-F238E27FC236}">
                <a16:creationId xmlns:a16="http://schemas.microsoft.com/office/drawing/2014/main" id="{0F3E1ECA-5998-4852-85CD-48E1E166210C}"/>
              </a:ext>
            </a:extLst>
          </p:cNvPr>
          <p:cNvSpPr/>
          <p:nvPr/>
        </p:nvSpPr>
        <p:spPr>
          <a:xfrm>
            <a:off x="1437843" y="2329577"/>
            <a:ext cx="2230016" cy="13809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FA59377-C18F-44BA-9F10-39C7D4BAC531}"/>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8E033C5-A20F-432C-9A0E-DAE594AFFC03}"/>
              </a:ext>
            </a:extLst>
          </p:cNvPr>
          <p:cNvSpPr/>
          <p:nvPr/>
        </p:nvSpPr>
        <p:spPr>
          <a:xfrm>
            <a:off x="649568" y="311318"/>
            <a:ext cx="5805692" cy="461665"/>
          </a:xfrm>
          <a:prstGeom prst="rect">
            <a:avLst/>
          </a:prstGeom>
        </p:spPr>
        <p:txBody>
          <a:bodyPr wrap="none">
            <a:spAutoFit/>
          </a:bodyPr>
          <a:lstStyle/>
          <a:p>
            <a:r>
              <a:rPr lang="ro-RO" sz="2400" dirty="0"/>
              <a:t>2.1 Forțe ce acționează asupra mecanismelor</a:t>
            </a:r>
            <a:endParaRPr lang="en-US" sz="2000" dirty="0"/>
          </a:p>
        </p:txBody>
      </p:sp>
    </p:spTree>
    <p:extLst>
      <p:ext uri="{BB962C8B-B14F-4D97-AF65-F5344CB8AC3E}">
        <p14:creationId xmlns:p14="http://schemas.microsoft.com/office/powerpoint/2010/main" val="3111952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CD633B8A-C5C1-430F-8C2D-2982D45D1A8D}"/>
              </a:ext>
            </a:extLst>
          </p:cNvPr>
          <p:cNvGraphicFramePr>
            <a:graphicFrameLocks noChangeAspect="1"/>
          </p:cNvGraphicFramePr>
          <p:nvPr>
            <p:extLst>
              <p:ext uri="{D42A27DB-BD31-4B8C-83A1-F6EECF244321}">
                <p14:modId xmlns:p14="http://schemas.microsoft.com/office/powerpoint/2010/main" val="195436301"/>
              </p:ext>
            </p:extLst>
          </p:nvPr>
        </p:nvGraphicFramePr>
        <p:xfrm>
          <a:off x="1076897" y="2027805"/>
          <a:ext cx="1698315" cy="2790089"/>
        </p:xfrm>
        <a:graphic>
          <a:graphicData uri="http://schemas.openxmlformats.org/presentationml/2006/ole">
            <mc:AlternateContent xmlns:mc="http://schemas.openxmlformats.org/markup-compatibility/2006">
              <mc:Choice xmlns:v="urn:schemas-microsoft-com:vml" Requires="v">
                <p:oleObj spid="_x0000_s30722" name="Visio" r:id="rId3" imgW="1343169" imgH="2209786" progId="Visio.Drawing.15">
                  <p:embed/>
                </p:oleObj>
              </mc:Choice>
              <mc:Fallback>
                <p:oleObj name="Visio" r:id="rId3" imgW="1343169" imgH="2209786" progId="Visio.Drawing.15">
                  <p:embed/>
                  <p:pic>
                    <p:nvPicPr>
                      <p:cNvPr id="12" name="Object 11">
                        <a:extLst>
                          <a:ext uri="{FF2B5EF4-FFF2-40B4-BE49-F238E27FC236}">
                            <a16:creationId xmlns:a16="http://schemas.microsoft.com/office/drawing/2014/main" id="{CD633B8A-C5C1-430F-8C2D-2982D45D1A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897" y="2027805"/>
                        <a:ext cx="1698315" cy="2790089"/>
                      </a:xfrm>
                      <a:prstGeom prst="rect">
                        <a:avLst/>
                      </a:prstGeom>
                      <a:noFill/>
                    </p:spPr>
                  </p:pic>
                </p:oleObj>
              </mc:Fallback>
            </mc:AlternateContent>
          </a:graphicData>
        </a:graphic>
      </p:graphicFrame>
      <p:sp>
        <p:nvSpPr>
          <p:cNvPr id="17" name="Rectangle 16">
            <a:extLst>
              <a:ext uri="{FF2B5EF4-FFF2-40B4-BE49-F238E27FC236}">
                <a16:creationId xmlns:a16="http://schemas.microsoft.com/office/drawing/2014/main" id="{94B31043-FD0D-4C3F-BE4E-EC3AF020019D}"/>
              </a:ext>
            </a:extLst>
          </p:cNvPr>
          <p:cNvSpPr/>
          <p:nvPr/>
        </p:nvSpPr>
        <p:spPr>
          <a:xfrm>
            <a:off x="4670254" y="1136032"/>
            <a:ext cx="2086725" cy="400110"/>
          </a:xfrm>
          <a:prstGeom prst="rect">
            <a:avLst/>
          </a:prstGeom>
        </p:spPr>
        <p:txBody>
          <a:bodyPr wrap="none">
            <a:spAutoFit/>
          </a:bodyPr>
          <a:lstStyle/>
          <a:p>
            <a:r>
              <a:rPr lang="ro-RO" sz="2000" i="1" dirty="0"/>
              <a:t>Mișcare de rotație</a:t>
            </a:r>
            <a:endParaRPr lang="en-US" sz="2000" i="1" dirty="0"/>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039A817-402B-42B1-87A1-022043A0FF25}"/>
                  </a:ext>
                </a:extLst>
              </p:cNvPr>
              <p:cNvSpPr/>
              <p:nvPr/>
            </p:nvSpPr>
            <p:spPr>
              <a:xfrm>
                <a:off x="1124595" y="5019359"/>
                <a:ext cx="1361014" cy="402931"/>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r>
                      <a:rPr lang="ro-RO" i="1">
                        <a:latin typeface="Cambria Math" panose="02040503050406030204" pitchFamily="18" charset="0"/>
                        <a:ea typeface="Calibri" panose="020F0502020204030204" pitchFamily="34" charset="0"/>
                        <a:cs typeface="Times New Roman" panose="02020603050405020304" pitchFamily="18" charset="0"/>
                      </a:rPr>
                      <m:t>=−</m:t>
                    </m:r>
                    <m:r>
                      <a:rPr lang="ro-RO" i="1">
                        <a:latin typeface="Cambria Math" panose="02040503050406030204" pitchFamily="18" charset="0"/>
                        <a:ea typeface="Calibri" panose="020F0502020204030204" pitchFamily="34" charset="0"/>
                        <a:cs typeface="Times New Roman" panose="02020603050405020304" pitchFamily="18" charset="0"/>
                      </a:rPr>
                      <m:t>𝑚</m:t>
                    </m:r>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𝑎</m:t>
                            </m:r>
                          </m:e>
                        </m:acc>
                      </m:e>
                      <m:sub>
                        <m:r>
                          <a:rPr lang="ro-RO" i="1">
                            <a:latin typeface="Cambria Math" panose="02040503050406030204" pitchFamily="18" charset="0"/>
                            <a:ea typeface="Calibri" panose="020F0502020204030204" pitchFamily="34" charset="0"/>
                            <a:cs typeface="Times New Roman" panose="02020603050405020304" pitchFamily="18" charset="0"/>
                          </a:rPr>
                          <m:t>𝐺</m:t>
                        </m:r>
                      </m:sub>
                    </m:sSub>
                  </m:oMath>
                </a14:m>
                <a:r>
                  <a:rPr lang="ro-RO" dirty="0">
                    <a:latin typeface="Times New Roman" panose="02020603050405020304" pitchFamily="18" charset="0"/>
                    <a:ea typeface="Calibri" panose="020F0502020204030204" pitchFamily="34" charset="0"/>
                  </a:rPr>
                  <a:t> </a:t>
                </a:r>
                <a:endParaRPr lang="en-US" dirty="0"/>
              </a:p>
            </p:txBody>
          </p:sp>
        </mc:Choice>
        <mc:Fallback xmlns="">
          <p:sp>
            <p:nvSpPr>
              <p:cNvPr id="18" name="Rectangle 17">
                <a:extLst>
                  <a:ext uri="{FF2B5EF4-FFF2-40B4-BE49-F238E27FC236}">
                    <a16:creationId xmlns:a16="http://schemas.microsoft.com/office/drawing/2014/main" id="{9039A817-402B-42B1-87A1-022043A0FF25}"/>
                  </a:ext>
                </a:extLst>
              </p:cNvPr>
              <p:cNvSpPr>
                <a:spLocks noRot="1" noChangeAspect="1" noMove="1" noResize="1" noEditPoints="1" noAdjustHandles="1" noChangeArrowheads="1" noChangeShapeType="1" noTextEdit="1"/>
              </p:cNvSpPr>
              <p:nvPr/>
            </p:nvSpPr>
            <p:spPr>
              <a:xfrm>
                <a:off x="1124595" y="5019359"/>
                <a:ext cx="1361014" cy="402931"/>
              </a:xfrm>
              <a:prstGeom prst="rect">
                <a:avLst/>
              </a:prstGeom>
              <a:blipFill>
                <a:blip r:embed="rId5"/>
                <a:stretch>
                  <a:fillRect t="-22727" r="-6250" b="-1515"/>
                </a:stretch>
              </a:blipFill>
            </p:spPr>
            <p:txBody>
              <a:bodyPr/>
              <a:lstStyle/>
              <a:p>
                <a:r>
                  <a:rPr lang="en-US">
                    <a:noFill/>
                  </a:rPr>
                  <a:t> </a:t>
                </a:r>
              </a:p>
            </p:txBody>
          </p:sp>
        </mc:Fallback>
      </mc:AlternateContent>
      <p:graphicFrame>
        <p:nvGraphicFramePr>
          <p:cNvPr id="20" name="Object 19">
            <a:extLst>
              <a:ext uri="{FF2B5EF4-FFF2-40B4-BE49-F238E27FC236}">
                <a16:creationId xmlns:a16="http://schemas.microsoft.com/office/drawing/2014/main" id="{76488316-72E5-4FB2-9F56-8A63DAD29507}"/>
              </a:ext>
            </a:extLst>
          </p:cNvPr>
          <p:cNvGraphicFramePr>
            <a:graphicFrameLocks noChangeAspect="1"/>
          </p:cNvGraphicFramePr>
          <p:nvPr>
            <p:extLst>
              <p:ext uri="{D42A27DB-BD31-4B8C-83A1-F6EECF244321}">
                <p14:modId xmlns:p14="http://schemas.microsoft.com/office/powerpoint/2010/main" val="1039507755"/>
              </p:ext>
            </p:extLst>
          </p:nvPr>
        </p:nvGraphicFramePr>
        <p:xfrm>
          <a:off x="3679378" y="2096070"/>
          <a:ext cx="1492881" cy="2665859"/>
        </p:xfrm>
        <a:graphic>
          <a:graphicData uri="http://schemas.openxmlformats.org/presentationml/2006/ole">
            <mc:AlternateContent xmlns:mc="http://schemas.openxmlformats.org/markup-compatibility/2006">
              <mc:Choice xmlns:v="urn:schemas-microsoft-com:vml" Requires="v">
                <p:oleObj spid="_x0000_s30723" name="Visio" r:id="rId6" imgW="1371600" imgH="2447769" progId="Visio.Drawing.15">
                  <p:embed/>
                </p:oleObj>
              </mc:Choice>
              <mc:Fallback>
                <p:oleObj name="Visio" r:id="rId6" imgW="1371600" imgH="2447769" progId="Visio.Drawing.15">
                  <p:embed/>
                  <p:pic>
                    <p:nvPicPr>
                      <p:cNvPr id="20" name="Object 19">
                        <a:extLst>
                          <a:ext uri="{FF2B5EF4-FFF2-40B4-BE49-F238E27FC236}">
                            <a16:creationId xmlns:a16="http://schemas.microsoft.com/office/drawing/2014/main" id="{76488316-72E5-4FB2-9F56-8A63DAD295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9378" y="2096070"/>
                        <a:ext cx="1492881" cy="2665859"/>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7C604511-7988-4415-859F-71E523A7399E}"/>
                  </a:ext>
                </a:extLst>
              </p:cNvPr>
              <p:cNvSpPr/>
              <p:nvPr/>
            </p:nvSpPr>
            <p:spPr>
              <a:xfrm>
                <a:off x="1082510" y="5422290"/>
                <a:ext cx="9254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sub>
                      </m:sSub>
                      <m:r>
                        <a:rPr lang="en-US" i="0">
                          <a:latin typeface="Cambria Math" panose="02040503050406030204" pitchFamily="18" charset="0"/>
                        </a:rPr>
                        <m:t>=</m:t>
                      </m:r>
                      <m:r>
                        <a:rPr lang="ro-RO" b="0" i="1" smtClean="0">
                          <a:latin typeface="Cambria Math" panose="02040503050406030204" pitchFamily="18" charset="0"/>
                        </a:rPr>
                        <m:t>0</m:t>
                      </m:r>
                    </m:oMath>
                  </m:oMathPara>
                </a14:m>
                <a:endParaRPr lang="en-US" dirty="0"/>
              </a:p>
            </p:txBody>
          </p:sp>
        </mc:Choice>
        <mc:Fallback xmlns="">
          <p:sp>
            <p:nvSpPr>
              <p:cNvPr id="22" name="Rectangle 21">
                <a:extLst>
                  <a:ext uri="{FF2B5EF4-FFF2-40B4-BE49-F238E27FC236}">
                    <a16:creationId xmlns:a16="http://schemas.microsoft.com/office/drawing/2014/main" id="{7C604511-7988-4415-859F-71E523A7399E}"/>
                  </a:ext>
                </a:extLst>
              </p:cNvPr>
              <p:cNvSpPr>
                <a:spLocks noRot="1" noChangeAspect="1" noMove="1" noResize="1" noEditPoints="1" noAdjustHandles="1" noChangeArrowheads="1" noChangeShapeType="1" noTextEdit="1"/>
              </p:cNvSpPr>
              <p:nvPr/>
            </p:nvSpPr>
            <p:spPr>
              <a:xfrm>
                <a:off x="1082510" y="5422290"/>
                <a:ext cx="925445"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73861F51-EFDC-4918-9BFF-6CB028DC95E9}"/>
                  </a:ext>
                </a:extLst>
              </p:cNvPr>
              <p:cNvSpPr/>
              <p:nvPr/>
            </p:nvSpPr>
            <p:spPr>
              <a:xfrm>
                <a:off x="3976453" y="4963395"/>
                <a:ext cx="857607"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r>
                        <a:rPr lang="ro-RO" i="1">
                          <a:latin typeface="Cambria Math" panose="02040503050406030204" pitchFamily="18" charset="0"/>
                          <a:ea typeface="Calibri" panose="020F0502020204030204" pitchFamily="34" charset="0"/>
                          <a:cs typeface="Times New Roman" panose="02020603050405020304" pitchFamily="18" charset="0"/>
                        </a:rPr>
                        <m:t>=</m:t>
                      </m:r>
                      <m:r>
                        <a:rPr lang="ro-RO" b="0" i="1" smtClean="0">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dirty="0"/>
              </a:p>
            </p:txBody>
          </p:sp>
        </mc:Choice>
        <mc:Fallback xmlns="">
          <p:sp>
            <p:nvSpPr>
              <p:cNvPr id="23" name="Rectangle 22">
                <a:extLst>
                  <a:ext uri="{FF2B5EF4-FFF2-40B4-BE49-F238E27FC236}">
                    <a16:creationId xmlns:a16="http://schemas.microsoft.com/office/drawing/2014/main" id="{73861F51-EFDC-4918-9BFF-6CB028DC95E9}"/>
                  </a:ext>
                </a:extLst>
              </p:cNvPr>
              <p:cNvSpPr>
                <a:spLocks noRot="1" noChangeAspect="1" noMove="1" noResize="1" noEditPoints="1" noAdjustHandles="1" noChangeArrowheads="1" noChangeShapeType="1" noTextEdit="1"/>
              </p:cNvSpPr>
              <p:nvPr/>
            </p:nvSpPr>
            <p:spPr>
              <a:xfrm>
                <a:off x="3976453" y="4963395"/>
                <a:ext cx="857607" cy="402931"/>
              </a:xfrm>
              <a:prstGeom prst="rect">
                <a:avLst/>
              </a:prstGeom>
              <a:blipFill>
                <a:blip r:embed="rId9"/>
                <a:stretch>
                  <a:fillRect t="-22727"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392C1539-35FE-4B39-B7C9-B6CA3C80E6F5}"/>
                  </a:ext>
                </a:extLst>
              </p:cNvPr>
              <p:cNvSpPr/>
              <p:nvPr/>
            </p:nvSpPr>
            <p:spPr>
              <a:xfrm>
                <a:off x="3934368" y="5366326"/>
                <a:ext cx="9254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sub>
                      </m:sSub>
                      <m:r>
                        <a:rPr lang="en-US" i="0">
                          <a:latin typeface="Cambria Math" panose="02040503050406030204" pitchFamily="18" charset="0"/>
                        </a:rPr>
                        <m:t>=</m:t>
                      </m:r>
                      <m:r>
                        <a:rPr lang="ro-RO" b="0" i="1" smtClean="0">
                          <a:latin typeface="Cambria Math" panose="02040503050406030204" pitchFamily="18" charset="0"/>
                        </a:rPr>
                        <m:t>0</m:t>
                      </m:r>
                    </m:oMath>
                  </m:oMathPara>
                </a14:m>
                <a:endParaRPr lang="en-US" dirty="0"/>
              </a:p>
            </p:txBody>
          </p:sp>
        </mc:Choice>
        <mc:Fallback xmlns="">
          <p:sp>
            <p:nvSpPr>
              <p:cNvPr id="24" name="Rectangle 23">
                <a:extLst>
                  <a:ext uri="{FF2B5EF4-FFF2-40B4-BE49-F238E27FC236}">
                    <a16:creationId xmlns:a16="http://schemas.microsoft.com/office/drawing/2014/main" id="{392C1539-35FE-4B39-B7C9-B6CA3C80E6F5}"/>
                  </a:ext>
                </a:extLst>
              </p:cNvPr>
              <p:cNvSpPr>
                <a:spLocks noRot="1" noChangeAspect="1" noMove="1" noResize="1" noEditPoints="1" noAdjustHandles="1" noChangeArrowheads="1" noChangeShapeType="1" noTextEdit="1"/>
              </p:cNvSpPr>
              <p:nvPr/>
            </p:nvSpPr>
            <p:spPr>
              <a:xfrm>
                <a:off x="3934368" y="5366326"/>
                <a:ext cx="925445" cy="369332"/>
              </a:xfrm>
              <a:prstGeom prst="rect">
                <a:avLst/>
              </a:prstGeom>
              <a:blipFill>
                <a:blip r:embed="rId10"/>
                <a:stretch>
                  <a:fillRect/>
                </a:stretch>
              </a:blipFill>
            </p:spPr>
            <p:txBody>
              <a:bodyPr/>
              <a:lstStyle/>
              <a:p>
                <a:r>
                  <a:rPr lang="en-US">
                    <a:noFill/>
                  </a:rPr>
                  <a:t> </a:t>
                </a:r>
              </a:p>
            </p:txBody>
          </p:sp>
        </mc:Fallback>
      </mc:AlternateContent>
      <p:graphicFrame>
        <p:nvGraphicFramePr>
          <p:cNvPr id="26" name="Object 25">
            <a:extLst>
              <a:ext uri="{FF2B5EF4-FFF2-40B4-BE49-F238E27FC236}">
                <a16:creationId xmlns:a16="http://schemas.microsoft.com/office/drawing/2014/main" id="{2CD67274-B9B5-43BA-BB2B-0EEAE8A42F36}"/>
              </a:ext>
            </a:extLst>
          </p:cNvPr>
          <p:cNvGraphicFramePr>
            <a:graphicFrameLocks noChangeAspect="1"/>
          </p:cNvGraphicFramePr>
          <p:nvPr>
            <p:extLst>
              <p:ext uri="{D42A27DB-BD31-4B8C-83A1-F6EECF244321}">
                <p14:modId xmlns:p14="http://schemas.microsoft.com/office/powerpoint/2010/main" val="3953018442"/>
              </p:ext>
            </p:extLst>
          </p:nvPr>
        </p:nvGraphicFramePr>
        <p:xfrm>
          <a:off x="6224948" y="2176644"/>
          <a:ext cx="1492881" cy="2641250"/>
        </p:xfrm>
        <a:graphic>
          <a:graphicData uri="http://schemas.openxmlformats.org/presentationml/2006/ole">
            <mc:AlternateContent xmlns:mc="http://schemas.openxmlformats.org/markup-compatibility/2006">
              <mc:Choice xmlns:v="urn:schemas-microsoft-com:vml" Requires="v">
                <p:oleObj spid="_x0000_s30724" name="Visio" r:id="rId11" imgW="1381205" imgH="2447769" progId="Visio.Drawing.15">
                  <p:embed/>
                </p:oleObj>
              </mc:Choice>
              <mc:Fallback>
                <p:oleObj name="Visio" r:id="rId11" imgW="1381205" imgH="2447769" progId="Visio.Drawing.15">
                  <p:embed/>
                  <p:pic>
                    <p:nvPicPr>
                      <p:cNvPr id="26" name="Object 25">
                        <a:extLst>
                          <a:ext uri="{FF2B5EF4-FFF2-40B4-BE49-F238E27FC236}">
                            <a16:creationId xmlns:a16="http://schemas.microsoft.com/office/drawing/2014/main" id="{2CD67274-B9B5-43BA-BB2B-0EEAE8A42F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24948" y="2176644"/>
                        <a:ext cx="1492881" cy="2641250"/>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26751DE1-3E61-4686-BBA2-A6CC136722F8}"/>
                  </a:ext>
                </a:extLst>
              </p:cNvPr>
              <p:cNvSpPr/>
              <p:nvPr/>
            </p:nvSpPr>
            <p:spPr>
              <a:xfrm>
                <a:off x="6224948" y="5366325"/>
                <a:ext cx="12856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sub>
                      </m:sSub>
                      <m:r>
                        <a:rPr lang="en-US" i="1">
                          <a:latin typeface="Cambria Math" panose="02040503050406030204" pitchFamily="18" charset="0"/>
                        </a:rPr>
                        <m:t>𝜀</m:t>
                      </m:r>
                    </m:oMath>
                  </m:oMathPara>
                </a14:m>
                <a:endParaRPr lang="en-US" dirty="0"/>
              </a:p>
            </p:txBody>
          </p:sp>
        </mc:Choice>
        <mc:Fallback xmlns="">
          <p:sp>
            <p:nvSpPr>
              <p:cNvPr id="2" name="Rectangle 1">
                <a:extLst>
                  <a:ext uri="{FF2B5EF4-FFF2-40B4-BE49-F238E27FC236}">
                    <a16:creationId xmlns:a16="http://schemas.microsoft.com/office/drawing/2014/main" id="{26751DE1-3E61-4686-BBA2-A6CC136722F8}"/>
                  </a:ext>
                </a:extLst>
              </p:cNvPr>
              <p:cNvSpPr>
                <a:spLocks noRot="1" noChangeAspect="1" noMove="1" noResize="1" noEditPoints="1" noAdjustHandles="1" noChangeArrowheads="1" noChangeShapeType="1" noTextEdit="1"/>
              </p:cNvSpPr>
              <p:nvPr/>
            </p:nvSpPr>
            <p:spPr>
              <a:xfrm>
                <a:off x="6224948" y="5366325"/>
                <a:ext cx="1285608"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F78DE36A-3240-4504-9246-A10555B5A5A0}"/>
                  </a:ext>
                </a:extLst>
              </p:cNvPr>
              <p:cNvSpPr/>
              <p:nvPr/>
            </p:nvSpPr>
            <p:spPr>
              <a:xfrm>
                <a:off x="6250701" y="4963394"/>
                <a:ext cx="857607"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r>
                        <a:rPr lang="ro-RO" i="1">
                          <a:latin typeface="Cambria Math" panose="02040503050406030204" pitchFamily="18" charset="0"/>
                          <a:ea typeface="Calibri" panose="020F0502020204030204" pitchFamily="34" charset="0"/>
                          <a:cs typeface="Times New Roman" panose="02020603050405020304" pitchFamily="18" charset="0"/>
                        </a:rPr>
                        <m:t>=</m:t>
                      </m:r>
                      <m:r>
                        <a:rPr lang="ro-RO" b="0" i="1" smtClean="0">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dirty="0"/>
              </a:p>
            </p:txBody>
          </p:sp>
        </mc:Choice>
        <mc:Fallback xmlns="">
          <p:sp>
            <p:nvSpPr>
              <p:cNvPr id="19" name="Rectangle 18">
                <a:extLst>
                  <a:ext uri="{FF2B5EF4-FFF2-40B4-BE49-F238E27FC236}">
                    <a16:creationId xmlns:a16="http://schemas.microsoft.com/office/drawing/2014/main" id="{F78DE36A-3240-4504-9246-A10555B5A5A0}"/>
                  </a:ext>
                </a:extLst>
              </p:cNvPr>
              <p:cNvSpPr>
                <a:spLocks noRot="1" noChangeAspect="1" noMove="1" noResize="1" noEditPoints="1" noAdjustHandles="1" noChangeArrowheads="1" noChangeShapeType="1" noTextEdit="1"/>
              </p:cNvSpPr>
              <p:nvPr/>
            </p:nvSpPr>
            <p:spPr>
              <a:xfrm>
                <a:off x="6250701" y="4963394"/>
                <a:ext cx="857607" cy="402931"/>
              </a:xfrm>
              <a:prstGeom prst="rect">
                <a:avLst/>
              </a:prstGeom>
              <a:blipFill>
                <a:blip r:embed="rId14"/>
                <a:stretch>
                  <a:fillRect t="-22727" b="-1515"/>
                </a:stretch>
              </a:blipFill>
            </p:spPr>
            <p:txBody>
              <a:bodyPr/>
              <a:lstStyle/>
              <a:p>
                <a:r>
                  <a:rPr lang="en-US">
                    <a:noFill/>
                  </a:rPr>
                  <a:t> </a:t>
                </a:r>
              </a:p>
            </p:txBody>
          </p:sp>
        </mc:Fallback>
      </mc:AlternateContent>
      <p:graphicFrame>
        <p:nvGraphicFramePr>
          <p:cNvPr id="6" name="Object 5">
            <a:extLst>
              <a:ext uri="{FF2B5EF4-FFF2-40B4-BE49-F238E27FC236}">
                <a16:creationId xmlns:a16="http://schemas.microsoft.com/office/drawing/2014/main" id="{45B93137-CA0F-47CC-919C-FB165D38761D}"/>
              </a:ext>
            </a:extLst>
          </p:cNvPr>
          <p:cNvGraphicFramePr>
            <a:graphicFrameLocks noChangeAspect="1"/>
          </p:cNvGraphicFramePr>
          <p:nvPr>
            <p:extLst>
              <p:ext uri="{D42A27DB-BD31-4B8C-83A1-F6EECF244321}">
                <p14:modId xmlns:p14="http://schemas.microsoft.com/office/powerpoint/2010/main" val="1381166671"/>
              </p:ext>
            </p:extLst>
          </p:nvPr>
        </p:nvGraphicFramePr>
        <p:xfrm>
          <a:off x="8811158" y="2237819"/>
          <a:ext cx="1682739" cy="2524110"/>
        </p:xfrm>
        <a:graphic>
          <a:graphicData uri="http://schemas.openxmlformats.org/presentationml/2006/ole">
            <mc:AlternateContent xmlns:mc="http://schemas.openxmlformats.org/markup-compatibility/2006">
              <mc:Choice xmlns:v="urn:schemas-microsoft-com:vml" Requires="v">
                <p:oleObj spid="_x0000_s30725" name="Visio" r:id="rId15" imgW="1409636" imgH="2104997" progId="Visio.Drawing.15">
                  <p:embed/>
                </p:oleObj>
              </mc:Choice>
              <mc:Fallback>
                <p:oleObj name="Visio" r:id="rId15" imgW="1409636" imgH="2104997" progId="Visio.Drawing.15">
                  <p:embed/>
                  <p:pic>
                    <p:nvPicPr>
                      <p:cNvPr id="6" name="Object 5">
                        <a:extLst>
                          <a:ext uri="{FF2B5EF4-FFF2-40B4-BE49-F238E27FC236}">
                            <a16:creationId xmlns:a16="http://schemas.microsoft.com/office/drawing/2014/main" id="{45B93137-CA0F-47CC-919C-FB165D38761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11158" y="2237819"/>
                        <a:ext cx="1682739" cy="2524110"/>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EE99BA67-A8CB-465F-97F9-858B279CBAEA}"/>
                  </a:ext>
                </a:extLst>
              </p:cNvPr>
              <p:cNvSpPr/>
              <p:nvPr/>
            </p:nvSpPr>
            <p:spPr>
              <a:xfrm>
                <a:off x="8986671" y="4963394"/>
                <a:ext cx="1361014" cy="402931"/>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r>
                      <a:rPr lang="ro-RO" i="1">
                        <a:latin typeface="Cambria Math" panose="02040503050406030204" pitchFamily="18" charset="0"/>
                        <a:ea typeface="Calibri" panose="020F0502020204030204" pitchFamily="34" charset="0"/>
                        <a:cs typeface="Times New Roman" panose="02020603050405020304" pitchFamily="18" charset="0"/>
                      </a:rPr>
                      <m:t>=−</m:t>
                    </m:r>
                    <m:r>
                      <a:rPr lang="ro-RO" i="1">
                        <a:latin typeface="Cambria Math" panose="02040503050406030204" pitchFamily="18" charset="0"/>
                        <a:ea typeface="Calibri" panose="020F0502020204030204" pitchFamily="34" charset="0"/>
                        <a:cs typeface="Times New Roman" panose="02020603050405020304" pitchFamily="18" charset="0"/>
                      </a:rPr>
                      <m:t>𝑚</m:t>
                    </m:r>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𝑎</m:t>
                            </m:r>
                          </m:e>
                        </m:acc>
                      </m:e>
                      <m:sub>
                        <m:r>
                          <a:rPr lang="ro-RO" i="1">
                            <a:latin typeface="Cambria Math" panose="02040503050406030204" pitchFamily="18" charset="0"/>
                            <a:ea typeface="Calibri" panose="020F0502020204030204" pitchFamily="34" charset="0"/>
                            <a:cs typeface="Times New Roman" panose="02020603050405020304" pitchFamily="18" charset="0"/>
                          </a:rPr>
                          <m:t>𝐺</m:t>
                        </m:r>
                      </m:sub>
                    </m:sSub>
                  </m:oMath>
                </a14:m>
                <a:r>
                  <a:rPr lang="ro-RO" dirty="0">
                    <a:latin typeface="Times New Roman" panose="02020603050405020304" pitchFamily="18" charset="0"/>
                    <a:ea typeface="Calibri" panose="020F0502020204030204" pitchFamily="34" charset="0"/>
                  </a:rPr>
                  <a:t> </a:t>
                </a:r>
                <a:endParaRPr lang="en-US" dirty="0"/>
              </a:p>
            </p:txBody>
          </p:sp>
        </mc:Choice>
        <mc:Fallback xmlns="">
          <p:sp>
            <p:nvSpPr>
              <p:cNvPr id="25" name="Rectangle 24">
                <a:extLst>
                  <a:ext uri="{FF2B5EF4-FFF2-40B4-BE49-F238E27FC236}">
                    <a16:creationId xmlns:a16="http://schemas.microsoft.com/office/drawing/2014/main" id="{EE99BA67-A8CB-465F-97F9-858B279CBAEA}"/>
                  </a:ext>
                </a:extLst>
              </p:cNvPr>
              <p:cNvSpPr>
                <a:spLocks noRot="1" noChangeAspect="1" noMove="1" noResize="1" noEditPoints="1" noAdjustHandles="1" noChangeArrowheads="1" noChangeShapeType="1" noTextEdit="1"/>
              </p:cNvSpPr>
              <p:nvPr/>
            </p:nvSpPr>
            <p:spPr>
              <a:xfrm>
                <a:off x="8986671" y="4963394"/>
                <a:ext cx="1361014" cy="402931"/>
              </a:xfrm>
              <a:prstGeom prst="rect">
                <a:avLst/>
              </a:prstGeom>
              <a:blipFill>
                <a:blip r:embed="rId17"/>
                <a:stretch>
                  <a:fillRect t="-22727" r="-6726"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AEA3B432-61D5-4E9F-ACE5-2DD72C16F5C2}"/>
                  </a:ext>
                </a:extLst>
              </p:cNvPr>
              <p:cNvSpPr/>
              <p:nvPr/>
            </p:nvSpPr>
            <p:spPr>
              <a:xfrm>
                <a:off x="8927197" y="5358323"/>
                <a:ext cx="12856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sub>
                      </m:sSub>
                      <m:r>
                        <a:rPr lang="en-US" i="1">
                          <a:latin typeface="Cambria Math" panose="02040503050406030204" pitchFamily="18" charset="0"/>
                        </a:rPr>
                        <m:t>𝜀</m:t>
                      </m:r>
                    </m:oMath>
                  </m:oMathPara>
                </a14:m>
                <a:endParaRPr lang="en-US" dirty="0"/>
              </a:p>
            </p:txBody>
          </p:sp>
        </mc:Choice>
        <mc:Fallback xmlns="">
          <p:sp>
            <p:nvSpPr>
              <p:cNvPr id="27" name="Rectangle 26">
                <a:extLst>
                  <a:ext uri="{FF2B5EF4-FFF2-40B4-BE49-F238E27FC236}">
                    <a16:creationId xmlns:a16="http://schemas.microsoft.com/office/drawing/2014/main" id="{AEA3B432-61D5-4E9F-ACE5-2DD72C16F5C2}"/>
                  </a:ext>
                </a:extLst>
              </p:cNvPr>
              <p:cNvSpPr>
                <a:spLocks noRot="1" noChangeAspect="1" noMove="1" noResize="1" noEditPoints="1" noAdjustHandles="1" noChangeArrowheads="1" noChangeShapeType="1" noTextEdit="1"/>
              </p:cNvSpPr>
              <p:nvPr/>
            </p:nvSpPr>
            <p:spPr>
              <a:xfrm>
                <a:off x="8927197" y="5358323"/>
                <a:ext cx="1285608" cy="369332"/>
              </a:xfrm>
              <a:prstGeom prst="rect">
                <a:avLst/>
              </a:prstGeom>
              <a:blipFill>
                <a:blip r:embed="rId18"/>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38AC1AD6-2BFA-460F-A1E0-D15B7FEEF4DE}"/>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49F0A3B-C4A2-4D8C-88F7-046F28B9A0EC}"/>
              </a:ext>
            </a:extLst>
          </p:cNvPr>
          <p:cNvSpPr/>
          <p:nvPr/>
        </p:nvSpPr>
        <p:spPr>
          <a:xfrm>
            <a:off x="649568" y="311318"/>
            <a:ext cx="5805692" cy="461665"/>
          </a:xfrm>
          <a:prstGeom prst="rect">
            <a:avLst/>
          </a:prstGeom>
        </p:spPr>
        <p:txBody>
          <a:bodyPr wrap="none">
            <a:spAutoFit/>
          </a:bodyPr>
          <a:lstStyle/>
          <a:p>
            <a:r>
              <a:rPr lang="ro-RO" sz="2400" dirty="0"/>
              <a:t>2.1 Forțe ce acționează asupra mecanismelor</a:t>
            </a:r>
            <a:endParaRPr lang="en-US" sz="2000" dirty="0"/>
          </a:p>
        </p:txBody>
      </p:sp>
    </p:spTree>
    <p:extLst>
      <p:ext uri="{BB962C8B-B14F-4D97-AF65-F5344CB8AC3E}">
        <p14:creationId xmlns:p14="http://schemas.microsoft.com/office/powerpoint/2010/main" val="4911293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CC2E3931-9F37-444F-AEE8-8C29AE5FF035}"/>
              </a:ext>
            </a:extLst>
          </p:cNvPr>
          <p:cNvGraphicFramePr>
            <a:graphicFrameLocks noChangeAspect="1"/>
          </p:cNvGraphicFramePr>
          <p:nvPr>
            <p:extLst>
              <p:ext uri="{D42A27DB-BD31-4B8C-83A1-F6EECF244321}">
                <p14:modId xmlns:p14="http://schemas.microsoft.com/office/powerpoint/2010/main" val="1334399679"/>
              </p:ext>
            </p:extLst>
          </p:nvPr>
        </p:nvGraphicFramePr>
        <p:xfrm>
          <a:off x="1756328" y="2644268"/>
          <a:ext cx="2474259" cy="2103120"/>
        </p:xfrm>
        <a:graphic>
          <a:graphicData uri="http://schemas.openxmlformats.org/presentationml/2006/ole">
            <mc:AlternateContent xmlns:mc="http://schemas.openxmlformats.org/markup-compatibility/2006">
              <mc:Choice xmlns:v="urn:schemas-microsoft-com:vml" Requires="v">
                <p:oleObj spid="_x0000_s31746" name="Visio" r:id="rId3" imgW="1952513" imgH="1581050" progId="Visio.Drawing.15">
                  <p:embed/>
                </p:oleObj>
              </mc:Choice>
              <mc:Fallback>
                <p:oleObj name="Visio" r:id="rId3" imgW="1952513" imgH="1581050" progId="Visio.Drawing.15">
                  <p:embed/>
                  <p:pic>
                    <p:nvPicPr>
                      <p:cNvPr id="7" name="Object 6">
                        <a:extLst>
                          <a:ext uri="{FF2B5EF4-FFF2-40B4-BE49-F238E27FC236}">
                            <a16:creationId xmlns:a16="http://schemas.microsoft.com/office/drawing/2014/main" id="{CC2E3931-9F37-444F-AEE8-8C29AE5FF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6328" y="2644268"/>
                        <a:ext cx="2474259" cy="2103120"/>
                      </a:xfrm>
                      <a:prstGeom prst="rect">
                        <a:avLst/>
                      </a:prstGeom>
                      <a:noFill/>
                    </p:spPr>
                  </p:pic>
                </p:oleObj>
              </mc:Fallback>
            </mc:AlternateContent>
          </a:graphicData>
        </a:graphic>
      </p:graphicFrame>
      <p:sp>
        <p:nvSpPr>
          <p:cNvPr id="9" name="Rectangle 8">
            <a:extLst>
              <a:ext uri="{FF2B5EF4-FFF2-40B4-BE49-F238E27FC236}">
                <a16:creationId xmlns:a16="http://schemas.microsoft.com/office/drawing/2014/main" id="{F13A9579-01BC-47CC-BE9F-559A911BBBA7}"/>
              </a:ext>
            </a:extLst>
          </p:cNvPr>
          <p:cNvSpPr/>
          <p:nvPr/>
        </p:nvSpPr>
        <p:spPr>
          <a:xfrm>
            <a:off x="2374457" y="1659163"/>
            <a:ext cx="2147767" cy="369332"/>
          </a:xfrm>
          <a:prstGeom prst="rect">
            <a:avLst/>
          </a:prstGeom>
        </p:spPr>
        <p:txBody>
          <a:bodyPr wrap="none">
            <a:spAutoFit/>
          </a:bodyPr>
          <a:lstStyle/>
          <a:p>
            <a:r>
              <a:rPr lang="ro-RO" i="1" dirty="0"/>
              <a:t>Mișcare de translație</a:t>
            </a:r>
            <a:endParaRPr lang="en-US" i="1"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7FA26473-C967-4236-BD9F-444C174AF893}"/>
                  </a:ext>
                </a:extLst>
              </p:cNvPr>
              <p:cNvSpPr/>
              <p:nvPr/>
            </p:nvSpPr>
            <p:spPr>
              <a:xfrm>
                <a:off x="2555725" y="5012670"/>
                <a:ext cx="1418722" cy="402931"/>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r>
                      <a:rPr lang="ro-RO" i="1">
                        <a:latin typeface="Cambria Math" panose="02040503050406030204" pitchFamily="18" charset="0"/>
                        <a:ea typeface="Calibri" panose="020F0502020204030204" pitchFamily="34" charset="0"/>
                        <a:cs typeface="Times New Roman" panose="02020603050405020304" pitchFamily="18" charset="0"/>
                      </a:rPr>
                      <m:t>=−</m:t>
                    </m:r>
                    <m:r>
                      <a:rPr lang="ro-RO" i="1">
                        <a:latin typeface="Cambria Math" panose="02040503050406030204" pitchFamily="18" charset="0"/>
                        <a:ea typeface="Calibri" panose="020F0502020204030204" pitchFamily="34" charset="0"/>
                        <a:cs typeface="Times New Roman" panose="02020603050405020304" pitchFamily="18" charset="0"/>
                      </a:rPr>
                      <m:t>𝑚</m:t>
                    </m:r>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𝑎</m:t>
                            </m:r>
                          </m:e>
                        </m:acc>
                      </m:e>
                      <m:sub>
                        <m:r>
                          <a:rPr lang="ro-RO" i="1">
                            <a:latin typeface="Cambria Math" panose="02040503050406030204" pitchFamily="18" charset="0"/>
                            <a:ea typeface="Calibri" panose="020F0502020204030204" pitchFamily="34" charset="0"/>
                            <a:cs typeface="Times New Roman" panose="02020603050405020304" pitchFamily="18" charset="0"/>
                          </a:rPr>
                          <m:t>𝐺</m:t>
                        </m:r>
                      </m:sub>
                    </m:sSub>
                  </m:oMath>
                </a14:m>
                <a:r>
                  <a:rPr lang="ro-RO" dirty="0">
                    <a:latin typeface="Times New Roman" panose="02020603050405020304" pitchFamily="18" charset="0"/>
                    <a:ea typeface="Calibri" panose="020F0502020204030204" pitchFamily="34" charset="0"/>
                  </a:rPr>
                  <a:t>, </a:t>
                </a:r>
                <a:endParaRPr lang="en-US" dirty="0"/>
              </a:p>
            </p:txBody>
          </p:sp>
        </mc:Choice>
        <mc:Fallback xmlns="">
          <p:sp>
            <p:nvSpPr>
              <p:cNvPr id="10" name="Rectangle 9">
                <a:extLst>
                  <a:ext uri="{FF2B5EF4-FFF2-40B4-BE49-F238E27FC236}">
                    <a16:creationId xmlns:a16="http://schemas.microsoft.com/office/drawing/2014/main" id="{7FA26473-C967-4236-BD9F-444C174AF893}"/>
                  </a:ext>
                </a:extLst>
              </p:cNvPr>
              <p:cNvSpPr>
                <a:spLocks noRot="1" noChangeAspect="1" noMove="1" noResize="1" noEditPoints="1" noAdjustHandles="1" noChangeArrowheads="1" noChangeShapeType="1" noTextEdit="1"/>
              </p:cNvSpPr>
              <p:nvPr/>
            </p:nvSpPr>
            <p:spPr>
              <a:xfrm>
                <a:off x="2555725" y="5012670"/>
                <a:ext cx="1418722" cy="402931"/>
              </a:xfrm>
              <a:prstGeom prst="rect">
                <a:avLst/>
              </a:prstGeom>
              <a:blipFill>
                <a:blip r:embed="rId5"/>
                <a:stretch>
                  <a:fillRect t="-22727" r="-3004" b="-22727"/>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40D53D8D-3ECD-440A-ACC3-0932ABE78C51}"/>
              </a:ext>
            </a:extLst>
          </p:cNvPr>
          <p:cNvCxnSpPr>
            <a:cxnSpLocks/>
          </p:cNvCxnSpPr>
          <p:nvPr/>
        </p:nvCxnSpPr>
        <p:spPr>
          <a:xfrm>
            <a:off x="6096000" y="1659163"/>
            <a:ext cx="0" cy="3941103"/>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3CB394AC-59C0-4D3B-9C89-6BDD4AA31267}"/>
                  </a:ext>
                </a:extLst>
              </p:cNvPr>
              <p:cNvSpPr/>
              <p:nvPr/>
            </p:nvSpPr>
            <p:spPr>
              <a:xfrm>
                <a:off x="2522896" y="5415600"/>
                <a:ext cx="9254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sub>
                      </m:sSub>
                      <m:r>
                        <a:rPr lang="en-US" i="0">
                          <a:latin typeface="Cambria Math" panose="02040503050406030204" pitchFamily="18" charset="0"/>
                        </a:rPr>
                        <m:t>=</m:t>
                      </m:r>
                      <m:r>
                        <a:rPr lang="ro-RO" b="0" i="1" smtClean="0">
                          <a:latin typeface="Cambria Math" panose="02040503050406030204" pitchFamily="18" charset="0"/>
                        </a:rPr>
                        <m:t>0</m:t>
                      </m:r>
                    </m:oMath>
                  </m:oMathPara>
                </a14:m>
                <a:endParaRPr lang="en-US" dirty="0"/>
              </a:p>
            </p:txBody>
          </p:sp>
        </mc:Choice>
        <mc:Fallback xmlns="">
          <p:sp>
            <p:nvSpPr>
              <p:cNvPr id="21" name="Rectangle 20">
                <a:extLst>
                  <a:ext uri="{FF2B5EF4-FFF2-40B4-BE49-F238E27FC236}">
                    <a16:creationId xmlns:a16="http://schemas.microsoft.com/office/drawing/2014/main" id="{3CB394AC-59C0-4D3B-9C89-6BDD4AA31267}"/>
                  </a:ext>
                </a:extLst>
              </p:cNvPr>
              <p:cNvSpPr>
                <a:spLocks noRot="1" noChangeAspect="1" noMove="1" noResize="1" noEditPoints="1" noAdjustHandles="1" noChangeArrowheads="1" noChangeShapeType="1" noTextEdit="1"/>
              </p:cNvSpPr>
              <p:nvPr/>
            </p:nvSpPr>
            <p:spPr>
              <a:xfrm>
                <a:off x="2522896" y="5415600"/>
                <a:ext cx="925445" cy="369332"/>
              </a:xfrm>
              <a:prstGeom prst="rect">
                <a:avLst/>
              </a:prstGeom>
              <a:blipFill>
                <a:blip r:embed="rId6"/>
                <a:stretch>
                  <a:fillRect/>
                </a:stretch>
              </a:blipFill>
            </p:spPr>
            <p:txBody>
              <a:bodyPr/>
              <a:lstStyle/>
              <a:p>
                <a:r>
                  <a:rPr lang="en-US">
                    <a:noFill/>
                  </a:rPr>
                  <a:t> </a:t>
                </a:r>
              </a:p>
            </p:txBody>
          </p:sp>
        </mc:Fallback>
      </mc:AlternateContent>
      <p:graphicFrame>
        <p:nvGraphicFramePr>
          <p:cNvPr id="28" name="Object 27">
            <a:extLst>
              <a:ext uri="{FF2B5EF4-FFF2-40B4-BE49-F238E27FC236}">
                <a16:creationId xmlns:a16="http://schemas.microsoft.com/office/drawing/2014/main" id="{7F465C37-5B05-48DF-A4AC-53B1D369F948}"/>
              </a:ext>
            </a:extLst>
          </p:cNvPr>
          <p:cNvGraphicFramePr>
            <a:graphicFrameLocks noChangeAspect="1"/>
          </p:cNvGraphicFramePr>
          <p:nvPr>
            <p:extLst>
              <p:ext uri="{D42A27DB-BD31-4B8C-83A1-F6EECF244321}">
                <p14:modId xmlns:p14="http://schemas.microsoft.com/office/powerpoint/2010/main" val="789691893"/>
              </p:ext>
            </p:extLst>
          </p:nvPr>
        </p:nvGraphicFramePr>
        <p:xfrm>
          <a:off x="7015085" y="2455489"/>
          <a:ext cx="3614987" cy="2711240"/>
        </p:xfrm>
        <a:graphic>
          <a:graphicData uri="http://schemas.openxmlformats.org/presentationml/2006/ole">
            <mc:AlternateContent xmlns:mc="http://schemas.openxmlformats.org/markup-compatibility/2006">
              <mc:Choice xmlns:v="urn:schemas-microsoft-com:vml" Requires="v">
                <p:oleObj spid="_x0000_s31747" name="Visio" r:id="rId7" imgW="2685954" imgH="2009803" progId="Visio.Drawing.15">
                  <p:embed/>
                </p:oleObj>
              </mc:Choice>
              <mc:Fallback>
                <p:oleObj name="Visio" r:id="rId7" imgW="2685954" imgH="2009803" progId="Visio.Drawing.15">
                  <p:embed/>
                  <p:pic>
                    <p:nvPicPr>
                      <p:cNvPr id="28" name="Object 27">
                        <a:extLst>
                          <a:ext uri="{FF2B5EF4-FFF2-40B4-BE49-F238E27FC236}">
                            <a16:creationId xmlns:a16="http://schemas.microsoft.com/office/drawing/2014/main" id="{7F465C37-5B05-48DF-A4AC-53B1D369F9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5085" y="2455489"/>
                        <a:ext cx="3614987" cy="2711240"/>
                      </a:xfrm>
                      <a:prstGeom prst="rect">
                        <a:avLst/>
                      </a:prstGeom>
                      <a:noFill/>
                    </p:spPr>
                  </p:pic>
                </p:oleObj>
              </mc:Fallback>
            </mc:AlternateContent>
          </a:graphicData>
        </a:graphic>
      </p:graphicFrame>
      <p:sp>
        <p:nvSpPr>
          <p:cNvPr id="29" name="Rectangle 28">
            <a:extLst>
              <a:ext uri="{FF2B5EF4-FFF2-40B4-BE49-F238E27FC236}">
                <a16:creationId xmlns:a16="http://schemas.microsoft.com/office/drawing/2014/main" id="{EC613A48-BC56-4DD9-B1E0-991F708073B6}"/>
              </a:ext>
            </a:extLst>
          </p:cNvPr>
          <p:cNvSpPr/>
          <p:nvPr/>
        </p:nvSpPr>
        <p:spPr>
          <a:xfrm>
            <a:off x="7833999" y="1685868"/>
            <a:ext cx="2228623" cy="369332"/>
          </a:xfrm>
          <a:prstGeom prst="rect">
            <a:avLst/>
          </a:prstGeom>
        </p:spPr>
        <p:txBody>
          <a:bodyPr wrap="none">
            <a:spAutoFit/>
          </a:bodyPr>
          <a:lstStyle/>
          <a:p>
            <a:r>
              <a:rPr lang="ro-RO" i="1" dirty="0"/>
              <a:t>Mișcare plan-paralelă</a:t>
            </a:r>
            <a:endParaRPr lang="en-US" i="1" dirty="0"/>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78E5AF4A-E613-4732-B94D-6FAA68C3F466}"/>
                  </a:ext>
                </a:extLst>
              </p:cNvPr>
              <p:cNvSpPr/>
              <p:nvPr/>
            </p:nvSpPr>
            <p:spPr>
              <a:xfrm>
                <a:off x="8156246" y="5012670"/>
                <a:ext cx="1361014" cy="402931"/>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r>
                      <a:rPr lang="ro-RO" i="1">
                        <a:latin typeface="Cambria Math" panose="02040503050406030204" pitchFamily="18" charset="0"/>
                        <a:ea typeface="Calibri" panose="020F0502020204030204" pitchFamily="34" charset="0"/>
                        <a:cs typeface="Times New Roman" panose="02020603050405020304" pitchFamily="18" charset="0"/>
                      </a:rPr>
                      <m:t>=−</m:t>
                    </m:r>
                    <m:r>
                      <a:rPr lang="ro-RO" i="1">
                        <a:latin typeface="Cambria Math" panose="02040503050406030204" pitchFamily="18" charset="0"/>
                        <a:ea typeface="Calibri" panose="020F0502020204030204" pitchFamily="34" charset="0"/>
                        <a:cs typeface="Times New Roman" panose="02020603050405020304" pitchFamily="18" charset="0"/>
                      </a:rPr>
                      <m:t>𝑚</m:t>
                    </m:r>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𝑎</m:t>
                            </m:r>
                          </m:e>
                        </m:acc>
                      </m:e>
                      <m:sub>
                        <m:r>
                          <a:rPr lang="ro-RO" i="1">
                            <a:latin typeface="Cambria Math" panose="02040503050406030204" pitchFamily="18" charset="0"/>
                            <a:ea typeface="Calibri" panose="020F0502020204030204" pitchFamily="34" charset="0"/>
                            <a:cs typeface="Times New Roman" panose="02020603050405020304" pitchFamily="18" charset="0"/>
                          </a:rPr>
                          <m:t>𝐺</m:t>
                        </m:r>
                      </m:sub>
                    </m:sSub>
                  </m:oMath>
                </a14:m>
                <a:r>
                  <a:rPr lang="ro-RO" dirty="0">
                    <a:latin typeface="Times New Roman" panose="02020603050405020304" pitchFamily="18" charset="0"/>
                    <a:ea typeface="Calibri" panose="020F0502020204030204" pitchFamily="34" charset="0"/>
                  </a:rPr>
                  <a:t> </a:t>
                </a:r>
                <a:endParaRPr lang="en-US" dirty="0"/>
              </a:p>
            </p:txBody>
          </p:sp>
        </mc:Choice>
        <mc:Fallback xmlns="">
          <p:sp>
            <p:nvSpPr>
              <p:cNvPr id="30" name="Rectangle 29">
                <a:extLst>
                  <a:ext uri="{FF2B5EF4-FFF2-40B4-BE49-F238E27FC236}">
                    <a16:creationId xmlns:a16="http://schemas.microsoft.com/office/drawing/2014/main" id="{78E5AF4A-E613-4732-B94D-6FAA68C3F466}"/>
                  </a:ext>
                </a:extLst>
              </p:cNvPr>
              <p:cNvSpPr>
                <a:spLocks noRot="1" noChangeAspect="1" noMove="1" noResize="1" noEditPoints="1" noAdjustHandles="1" noChangeArrowheads="1" noChangeShapeType="1" noTextEdit="1"/>
              </p:cNvSpPr>
              <p:nvPr/>
            </p:nvSpPr>
            <p:spPr>
              <a:xfrm>
                <a:off x="8156246" y="5012670"/>
                <a:ext cx="1361014" cy="402931"/>
              </a:xfrm>
              <a:prstGeom prst="rect">
                <a:avLst/>
              </a:prstGeom>
              <a:blipFill>
                <a:blip r:embed="rId9"/>
                <a:stretch>
                  <a:fillRect t="-22727" r="-6278"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D3F102B4-BD0A-45D0-A303-8B40AD699650}"/>
                  </a:ext>
                </a:extLst>
              </p:cNvPr>
              <p:cNvSpPr/>
              <p:nvPr/>
            </p:nvSpPr>
            <p:spPr>
              <a:xfrm>
                <a:off x="8096772" y="5407599"/>
                <a:ext cx="12856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sub>
                      </m:sSub>
                      <m:r>
                        <a:rPr lang="en-US" i="1">
                          <a:latin typeface="Cambria Math" panose="02040503050406030204" pitchFamily="18" charset="0"/>
                        </a:rPr>
                        <m:t>𝜀</m:t>
                      </m:r>
                    </m:oMath>
                  </m:oMathPara>
                </a14:m>
                <a:endParaRPr lang="en-US" dirty="0"/>
              </a:p>
            </p:txBody>
          </p:sp>
        </mc:Choice>
        <mc:Fallback xmlns="">
          <p:sp>
            <p:nvSpPr>
              <p:cNvPr id="31" name="Rectangle 30">
                <a:extLst>
                  <a:ext uri="{FF2B5EF4-FFF2-40B4-BE49-F238E27FC236}">
                    <a16:creationId xmlns:a16="http://schemas.microsoft.com/office/drawing/2014/main" id="{D3F102B4-BD0A-45D0-A303-8B40AD699650}"/>
                  </a:ext>
                </a:extLst>
              </p:cNvPr>
              <p:cNvSpPr>
                <a:spLocks noRot="1" noChangeAspect="1" noMove="1" noResize="1" noEditPoints="1" noAdjustHandles="1" noChangeArrowheads="1" noChangeShapeType="1" noTextEdit="1"/>
              </p:cNvSpPr>
              <p:nvPr/>
            </p:nvSpPr>
            <p:spPr>
              <a:xfrm>
                <a:off x="8096772" y="5407599"/>
                <a:ext cx="1285608" cy="369332"/>
              </a:xfrm>
              <a:prstGeom prst="rect">
                <a:avLst/>
              </a:prstGeom>
              <a:blipFill>
                <a:blip r:embed="rId10"/>
                <a:stretch>
                  <a:fillRect/>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B88261C4-AC46-4BF9-A4A5-3AD2AD37C409}"/>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59F0653-DD23-4ED6-B01F-356675838ECE}"/>
              </a:ext>
            </a:extLst>
          </p:cNvPr>
          <p:cNvSpPr/>
          <p:nvPr/>
        </p:nvSpPr>
        <p:spPr>
          <a:xfrm>
            <a:off x="649568" y="311318"/>
            <a:ext cx="5805692" cy="461665"/>
          </a:xfrm>
          <a:prstGeom prst="rect">
            <a:avLst/>
          </a:prstGeom>
        </p:spPr>
        <p:txBody>
          <a:bodyPr wrap="none">
            <a:spAutoFit/>
          </a:bodyPr>
          <a:lstStyle/>
          <a:p>
            <a:r>
              <a:rPr lang="ro-RO" sz="2400" dirty="0"/>
              <a:t>2.1 Forțe ce acționează asupra mecanismelor</a:t>
            </a:r>
            <a:endParaRPr lang="en-US" sz="2000" dirty="0"/>
          </a:p>
        </p:txBody>
      </p:sp>
    </p:spTree>
    <p:extLst>
      <p:ext uri="{BB962C8B-B14F-4D97-AF65-F5344CB8AC3E}">
        <p14:creationId xmlns:p14="http://schemas.microsoft.com/office/powerpoint/2010/main" val="36763481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9BB865CC-71CA-445A-91EF-6E5FBE694ED5}"/>
              </a:ext>
            </a:extLst>
          </p:cNvPr>
          <p:cNvGraphicFramePr>
            <a:graphicFrameLocks noChangeAspect="1"/>
          </p:cNvGraphicFramePr>
          <p:nvPr>
            <p:extLst>
              <p:ext uri="{D42A27DB-BD31-4B8C-83A1-F6EECF244321}">
                <p14:modId xmlns:p14="http://schemas.microsoft.com/office/powerpoint/2010/main" val="1291579940"/>
              </p:ext>
            </p:extLst>
          </p:nvPr>
        </p:nvGraphicFramePr>
        <p:xfrm>
          <a:off x="1006024" y="1766989"/>
          <a:ext cx="5329942" cy="2771570"/>
        </p:xfrm>
        <a:graphic>
          <a:graphicData uri="http://schemas.openxmlformats.org/presentationml/2006/ole">
            <mc:AlternateContent xmlns:mc="http://schemas.openxmlformats.org/markup-compatibility/2006">
              <mc:Choice xmlns:v="urn:schemas-microsoft-com:vml" Requires="v">
                <p:oleObj spid="_x0000_s32770" name="Visio" r:id="rId3" imgW="4400646" imgH="2295383" progId="Visio.Drawing.15">
                  <p:embed/>
                </p:oleObj>
              </mc:Choice>
              <mc:Fallback>
                <p:oleObj name="Visio" r:id="rId3" imgW="4400646" imgH="2295383" progId="Visio.Drawing.15">
                  <p:embed/>
                  <p:pic>
                    <p:nvPicPr>
                      <p:cNvPr id="3" name="Object 2">
                        <a:extLst>
                          <a:ext uri="{FF2B5EF4-FFF2-40B4-BE49-F238E27FC236}">
                            <a16:creationId xmlns:a16="http://schemas.microsoft.com/office/drawing/2014/main" id="{9BB865CC-71CA-445A-91EF-6E5FBE694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024" y="1766989"/>
                        <a:ext cx="5329942" cy="2771570"/>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9A830F36-60F6-444D-906E-F9C62E36F5B3}"/>
              </a:ext>
            </a:extLst>
          </p:cNvPr>
          <p:cNvSpPr/>
          <p:nvPr/>
        </p:nvSpPr>
        <p:spPr>
          <a:xfrm>
            <a:off x="566058" y="1022211"/>
            <a:ext cx="10976374" cy="646331"/>
          </a:xfrm>
          <a:prstGeom prst="rect">
            <a:avLst/>
          </a:prstGeom>
        </p:spPr>
        <p:txBody>
          <a:bodyPr wrap="square">
            <a:spAutoFit/>
          </a:bodyPr>
          <a:lstStyle/>
          <a:p>
            <a:pPr algn="just"/>
            <a:r>
              <a:rPr lang="ro-RO" i="1" dirty="0">
                <a:ea typeface="Calibri" panose="020F0502020204030204" pitchFamily="34" charset="0"/>
              </a:rPr>
              <a:t>Metoda concentrării maselor </a:t>
            </a:r>
            <a:r>
              <a:rPr lang="ro-RO" dirty="0">
                <a:ea typeface="Calibri" panose="020F0502020204030204" pitchFamily="34" charset="0"/>
              </a:rPr>
              <a:t>– se înlocuiește elementul cu masa </a:t>
            </a:r>
            <a:r>
              <a:rPr lang="ro-RO" i="1" dirty="0">
                <a:ea typeface="Calibri" panose="020F0502020204030204" pitchFamily="34" charset="0"/>
              </a:rPr>
              <a:t>m</a:t>
            </a:r>
            <a:r>
              <a:rPr lang="ro-RO" dirty="0">
                <a:ea typeface="Calibri" panose="020F0502020204030204" pitchFamily="34" charset="0"/>
              </a:rPr>
              <a:t> repartizată, cu un sistem de mase fictive concentrate în </a:t>
            </a:r>
            <a:r>
              <a:rPr lang="ro-RO" i="1" dirty="0">
                <a:ea typeface="Calibri" panose="020F0502020204030204" pitchFamily="34" charset="0"/>
              </a:rPr>
              <a:t>n</a:t>
            </a:r>
            <a:r>
              <a:rPr lang="ro-RO" dirty="0">
                <a:ea typeface="Calibri" panose="020F0502020204030204" pitchFamily="34" charset="0"/>
              </a:rPr>
              <a:t> puncte, care vor avea același torsor al forțelor de inerție</a:t>
            </a:r>
            <a:endParaRPr lang="en-US"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F931A48-F3C9-432E-A7EA-7AC1E9415C50}"/>
                  </a:ext>
                </a:extLst>
              </p:cNvPr>
              <p:cNvSpPr/>
              <p:nvPr/>
            </p:nvSpPr>
            <p:spPr>
              <a:xfrm>
                <a:off x="8197162" y="2327301"/>
                <a:ext cx="1636474" cy="17645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sub>
                              </m:sSub>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𝑖𝑗</m:t>
                                      </m:r>
                                    </m:sub>
                                  </m:sSub>
                                </m:e>
                              </m:nary>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sub>
                              </m:sSub>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𝑖𝑗</m:t>
                                      </m:r>
                                    </m:sub>
                                  </m:sSub>
                                </m:e>
                              </m:nary>
                            </m:e>
                          </m:eqArr>
                        </m:e>
                      </m:d>
                    </m:oMath>
                  </m:oMathPara>
                </a14:m>
                <a:endParaRPr lang="en-US" dirty="0"/>
              </a:p>
            </p:txBody>
          </p:sp>
        </mc:Choice>
        <mc:Fallback xmlns="">
          <p:sp>
            <p:nvSpPr>
              <p:cNvPr id="8" name="Rectangle 7">
                <a:extLst>
                  <a:ext uri="{FF2B5EF4-FFF2-40B4-BE49-F238E27FC236}">
                    <a16:creationId xmlns:a16="http://schemas.microsoft.com/office/drawing/2014/main" id="{1F931A48-F3C9-432E-A7EA-7AC1E9415C50}"/>
                  </a:ext>
                </a:extLst>
              </p:cNvPr>
              <p:cNvSpPr>
                <a:spLocks noRot="1" noChangeAspect="1" noMove="1" noResize="1" noEditPoints="1" noAdjustHandles="1" noChangeArrowheads="1" noChangeShapeType="1" noTextEdit="1"/>
              </p:cNvSpPr>
              <p:nvPr/>
            </p:nvSpPr>
            <p:spPr>
              <a:xfrm>
                <a:off x="8197162" y="2327301"/>
                <a:ext cx="1636474" cy="176452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15AF813-C7C8-4306-A51C-E70B1307B8AF}"/>
                  </a:ext>
                </a:extLst>
              </p:cNvPr>
              <p:cNvSpPr/>
              <p:nvPr/>
            </p:nvSpPr>
            <p:spPr>
              <a:xfrm>
                <a:off x="2107401" y="5409609"/>
                <a:ext cx="7446082" cy="854080"/>
              </a:xfrm>
              <a:prstGeom prst="rect">
                <a:avLst/>
              </a:prstGeom>
            </p:spPr>
            <p:txBody>
              <a:bodyPr wrap="square">
                <a:spAutoFit/>
              </a:bodyPr>
              <a:lstStyle/>
              <a:p>
                <a:pPr algn="just">
                  <a:lnSpc>
                    <a:spcPct val="110000"/>
                  </a:lnSpc>
                  <a:spcBef>
                    <a:spcPts val="600"/>
                  </a:spcBef>
                  <a:spcAft>
                    <a:spcPts val="600"/>
                  </a:spcAft>
                </a:pPr>
                <a:r>
                  <a:rPr lang="ro-RO" dirty="0">
                    <a:ea typeface="Calibri" panose="020F0502020204030204" pitchFamily="34"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i="1">
                                <a:latin typeface="Cambria Math" panose="02040503050406030204" pitchFamily="18" charset="0"/>
                                <a:ea typeface="Calibri" panose="020F0502020204030204" pitchFamily="34" charset="0"/>
                                <a:cs typeface="Times New Roman" panose="020206030504050203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ro-RO" dirty="0">
                    <a:ea typeface="Times New Roman" panose="02020603050405020304" pitchFamily="18" charset="0"/>
                    <a:cs typeface="Times New Roman" panose="02020603050405020304" pitchFamily="18" charset="0"/>
                  </a:rPr>
                  <a:t> și </a:t>
                </a:r>
                <a14:m>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𝑀</m:t>
                        </m:r>
                      </m:e>
                      <m:sub>
                        <m:r>
                          <a:rPr lang="ro-RO" i="1">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ro-RO" dirty="0">
                    <a:ea typeface="Times New Roman" panose="02020603050405020304" pitchFamily="18" charset="0"/>
                    <a:cs typeface="Times New Roman" panose="02020603050405020304" pitchFamily="18" charset="0"/>
                  </a:rPr>
                  <a:t> reprezintă torsorul forțelor de inerție al elementului cu masa </a:t>
                </a:r>
                <a:r>
                  <a:rPr lang="ro-RO" i="1" dirty="0">
                    <a:ea typeface="Times New Roman" panose="02020603050405020304" pitchFamily="18" charset="0"/>
                    <a:cs typeface="Times New Roman" panose="02020603050405020304" pitchFamily="18" charset="0"/>
                  </a:rPr>
                  <a:t>m</a:t>
                </a:r>
                <a:r>
                  <a:rPr lang="ro-RO" dirty="0">
                    <a:ea typeface="Times New Roman" panose="02020603050405020304" pitchFamily="18" charset="0"/>
                    <a:cs typeface="Times New Roman" panose="02020603050405020304" pitchFamily="18" charset="0"/>
                  </a:rPr>
                  <a:t>;</a:t>
                </a:r>
                <a:endParaRPr lang="en-US" dirty="0">
                  <a:ea typeface="Calibri" panose="020F0502020204030204" pitchFamily="34" charset="0"/>
                  <a:cs typeface="Times New Roman" panose="02020603050405020304" pitchFamily="18" charset="0"/>
                </a:endParaRPr>
              </a:p>
              <a:p>
                <a:r>
                  <a:rPr lang="ro-RO" dirty="0">
                    <a:ea typeface="Calibri" panose="020F0502020204030204" pitchFamily="34" charset="0"/>
                  </a:rPr>
                  <a:t>- </a:t>
                </a:r>
                <a14:m>
                  <m:oMath xmlns:m="http://schemas.openxmlformats.org/officeDocument/2006/math">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ro-RO" i="1">
                                <a:latin typeface="Cambria Math" panose="02040503050406030204" pitchFamily="18" charset="0"/>
                                <a:ea typeface="Calibri" panose="020F0502020204030204" pitchFamily="34" charset="0"/>
                                <a:cs typeface="Times New Roman" panose="02020603050405020304" pitchFamily="18" charset="0"/>
                              </a:rPr>
                              <m:t>𝐹</m:t>
                            </m:r>
                          </m:e>
                        </m:acc>
                      </m:e>
                      <m:sub>
                        <m:r>
                          <a:rPr lang="ro-RO" i="1">
                            <a:latin typeface="Cambria Math" panose="02040503050406030204" pitchFamily="18" charset="0"/>
                            <a:ea typeface="Calibri" panose="020F0502020204030204" pitchFamily="34" charset="0"/>
                            <a:cs typeface="Times New Roman" panose="02020603050405020304" pitchFamily="18" charset="0"/>
                          </a:rPr>
                          <m:t>𝑖𝑗</m:t>
                        </m:r>
                      </m:sub>
                    </m:sSub>
                  </m:oMath>
                </a14:m>
                <a:r>
                  <a:rPr lang="ro-RO" dirty="0">
                    <a:ea typeface="Times New Roman" panose="02020603050405020304" pitchFamily="18" charset="0"/>
                  </a:rPr>
                  <a:t> și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𝑀</m:t>
                        </m:r>
                      </m:e>
                      <m:sub>
                        <m:r>
                          <a:rPr lang="ro-RO" i="1">
                            <a:latin typeface="Cambria Math" panose="02040503050406030204" pitchFamily="18" charset="0"/>
                            <a:ea typeface="Times New Roman" panose="02020603050405020304" pitchFamily="18" charset="0"/>
                            <a:cs typeface="Times New Roman" panose="02020603050405020304" pitchFamily="18" charset="0"/>
                          </a:rPr>
                          <m:t>𝑖𝑗</m:t>
                        </m:r>
                      </m:sub>
                    </m:sSub>
                  </m:oMath>
                </a14:m>
                <a:r>
                  <a:rPr lang="ro-RO" dirty="0">
                    <a:ea typeface="Times New Roman" panose="02020603050405020304" pitchFamily="18" charset="0"/>
                  </a:rPr>
                  <a:t> reprezintă torsorul forțelor de inerție a maselor concentrate</a:t>
                </a:r>
                <a:endParaRPr lang="en-US" dirty="0"/>
              </a:p>
            </p:txBody>
          </p:sp>
        </mc:Choice>
        <mc:Fallback xmlns="">
          <p:sp>
            <p:nvSpPr>
              <p:cNvPr id="11" name="Rectangle 10">
                <a:extLst>
                  <a:ext uri="{FF2B5EF4-FFF2-40B4-BE49-F238E27FC236}">
                    <a16:creationId xmlns:a16="http://schemas.microsoft.com/office/drawing/2014/main" id="{915AF813-C7C8-4306-A51C-E70B1307B8AF}"/>
                  </a:ext>
                </a:extLst>
              </p:cNvPr>
              <p:cNvSpPr>
                <a:spLocks noRot="1" noChangeAspect="1" noMove="1" noResize="1" noEditPoints="1" noAdjustHandles="1" noChangeArrowheads="1" noChangeShapeType="1" noTextEdit="1"/>
              </p:cNvSpPr>
              <p:nvPr/>
            </p:nvSpPr>
            <p:spPr>
              <a:xfrm>
                <a:off x="2107401" y="5409609"/>
                <a:ext cx="7446082" cy="854080"/>
              </a:xfrm>
              <a:prstGeom prst="rect">
                <a:avLst/>
              </a:prstGeom>
              <a:blipFill>
                <a:blip r:embed="rId6"/>
                <a:stretch>
                  <a:fillRect l="-737" t="-9929" b="-7092"/>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9455AE68-8197-4A4A-A046-577001F84AC4}"/>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661D568-7921-459F-8C2C-2A395789C04B}"/>
              </a:ext>
            </a:extLst>
          </p:cNvPr>
          <p:cNvSpPr/>
          <p:nvPr/>
        </p:nvSpPr>
        <p:spPr>
          <a:xfrm>
            <a:off x="649568" y="311318"/>
            <a:ext cx="8913017" cy="461665"/>
          </a:xfrm>
          <a:prstGeom prst="rect">
            <a:avLst/>
          </a:prstGeom>
        </p:spPr>
        <p:txBody>
          <a:bodyPr wrap="none">
            <a:spAutoFit/>
          </a:bodyPr>
          <a:lstStyle/>
          <a:p>
            <a:r>
              <a:rPr lang="ro-RO" sz="2400" dirty="0"/>
              <a:t>2.2 Determinarea forțelor de inerție prin metoda concentrării maselor</a:t>
            </a:r>
            <a:endParaRPr lang="en-US" sz="2000" dirty="0"/>
          </a:p>
        </p:txBody>
      </p:sp>
      <p:sp>
        <p:nvSpPr>
          <p:cNvPr id="12" name="Action Button: Go Home 11">
            <a:hlinkClick r:id="rId7" action="ppaction://hlinksldjump" highlightClick="1"/>
            <a:extLst>
              <a:ext uri="{FF2B5EF4-FFF2-40B4-BE49-F238E27FC236}">
                <a16:creationId xmlns:a16="http://schemas.microsoft.com/office/drawing/2014/main" id="{1F369D60-5F57-4FAE-85B1-3B7F4CD79A98}"/>
              </a:ext>
            </a:extLst>
          </p:cNvPr>
          <p:cNvSpPr/>
          <p:nvPr/>
        </p:nvSpPr>
        <p:spPr>
          <a:xfrm>
            <a:off x="11065353" y="328458"/>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8971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78F22F-ABDA-4C85-B607-A2788929CE50}"/>
              </a:ext>
            </a:extLst>
          </p:cNvPr>
          <p:cNvSpPr/>
          <p:nvPr/>
        </p:nvSpPr>
        <p:spPr>
          <a:xfrm>
            <a:off x="640237" y="1176900"/>
            <a:ext cx="6528775" cy="369332"/>
          </a:xfrm>
          <a:prstGeom prst="rect">
            <a:avLst/>
          </a:prstGeom>
        </p:spPr>
        <p:txBody>
          <a:bodyPr wrap="none">
            <a:spAutoFit/>
          </a:bodyPr>
          <a:lstStyle/>
          <a:p>
            <a:r>
              <a:rPr lang="ro-RO" dirty="0">
                <a:ea typeface="Calibri" panose="020F0502020204030204" pitchFamily="34" charset="0"/>
              </a:rPr>
              <a:t>Concentrarea maselor presupune respectarea următoarelor condiții</a:t>
            </a:r>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D7DC65C-F4E2-4965-B769-AEE2D11AE04B}"/>
                  </a:ext>
                </a:extLst>
              </p:cNvPr>
              <p:cNvSpPr/>
              <p:nvPr/>
            </p:nvSpPr>
            <p:spPr>
              <a:xfrm>
                <a:off x="966572" y="2008745"/>
                <a:ext cx="4151201"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3</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𝑛</m:t>
                          </m:r>
                        </m:sub>
                      </m:sSub>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𝑗</m:t>
                              </m:r>
                            </m:sub>
                          </m:sSub>
                          <m:r>
                            <a:rPr lang="en-US" i="0">
                              <a:latin typeface="Cambria Math" panose="02040503050406030204" pitchFamily="18" charset="0"/>
                            </a:rPr>
                            <m:t>=</m:t>
                          </m:r>
                          <m:r>
                            <a:rPr lang="en-US" i="1">
                              <a:latin typeface="Cambria Math" panose="02040503050406030204" pitchFamily="18" charset="0"/>
                            </a:rPr>
                            <m:t>𝑚</m:t>
                          </m:r>
                        </m:e>
                      </m:nary>
                    </m:oMath>
                  </m:oMathPara>
                </a14:m>
                <a:endParaRPr lang="en-US" dirty="0"/>
              </a:p>
            </p:txBody>
          </p:sp>
        </mc:Choice>
        <mc:Fallback xmlns="">
          <p:sp>
            <p:nvSpPr>
              <p:cNvPr id="7" name="Rectangle 6">
                <a:extLst>
                  <a:ext uri="{FF2B5EF4-FFF2-40B4-BE49-F238E27FC236}">
                    <a16:creationId xmlns:a16="http://schemas.microsoft.com/office/drawing/2014/main" id="{8D7DC65C-F4E2-4965-B769-AEE2D11AE04B}"/>
                  </a:ext>
                </a:extLst>
              </p:cNvPr>
              <p:cNvSpPr>
                <a:spLocks noRot="1" noChangeAspect="1" noMove="1" noResize="1" noEditPoints="1" noAdjustHandles="1" noChangeArrowheads="1" noChangeShapeType="1" noTextEdit="1"/>
              </p:cNvSpPr>
              <p:nvPr/>
            </p:nvSpPr>
            <p:spPr>
              <a:xfrm>
                <a:off x="966572" y="2008745"/>
                <a:ext cx="4151201" cy="87985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AF52E9D-F66C-4B22-A84B-E65B19091414}"/>
                  </a:ext>
                </a:extLst>
              </p:cNvPr>
              <p:cNvSpPr/>
              <p:nvPr/>
            </p:nvSpPr>
            <p:spPr>
              <a:xfrm>
                <a:off x="894768" y="2773856"/>
                <a:ext cx="5198924"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3</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3</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𝑛</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𝑛</m:t>
                          </m:r>
                        </m:sub>
                      </m:sSub>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𝑗</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r>
                            <a:rPr lang="en-US" i="0">
                              <a:latin typeface="Cambria Math" panose="02040503050406030204" pitchFamily="18" charset="0"/>
                            </a:rPr>
                            <m:t>=0</m:t>
                          </m:r>
                        </m:e>
                      </m:nary>
                    </m:oMath>
                  </m:oMathPara>
                </a14:m>
                <a:endParaRPr lang="en-US" dirty="0"/>
              </a:p>
            </p:txBody>
          </p:sp>
        </mc:Choice>
        <mc:Fallback xmlns="">
          <p:sp>
            <p:nvSpPr>
              <p:cNvPr id="9" name="Rectangle 8">
                <a:extLst>
                  <a:ext uri="{FF2B5EF4-FFF2-40B4-BE49-F238E27FC236}">
                    <a16:creationId xmlns:a16="http://schemas.microsoft.com/office/drawing/2014/main" id="{1AF52E9D-F66C-4B22-A84B-E65B19091414}"/>
                  </a:ext>
                </a:extLst>
              </p:cNvPr>
              <p:cNvSpPr>
                <a:spLocks noRot="1" noChangeAspect="1" noMove="1" noResize="1" noEditPoints="1" noAdjustHandles="1" noChangeArrowheads="1" noChangeShapeType="1" noTextEdit="1"/>
              </p:cNvSpPr>
              <p:nvPr/>
            </p:nvSpPr>
            <p:spPr>
              <a:xfrm>
                <a:off x="894768" y="2773856"/>
                <a:ext cx="5198924" cy="87985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2F967E9-AB95-40F2-9E9E-C4FE95C8B364}"/>
                  </a:ext>
                </a:extLst>
              </p:cNvPr>
              <p:cNvSpPr/>
              <p:nvPr/>
            </p:nvSpPr>
            <p:spPr>
              <a:xfrm>
                <a:off x="894768" y="3653712"/>
                <a:ext cx="5201232"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3</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3</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𝑛</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𝑛</m:t>
                          </m:r>
                        </m:sub>
                      </m:sSub>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𝑗</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𝑗</m:t>
                              </m:r>
                            </m:sub>
                          </m:sSub>
                          <m:r>
                            <a:rPr lang="en-US" i="0">
                              <a:latin typeface="Cambria Math" panose="02040503050406030204" pitchFamily="18" charset="0"/>
                            </a:rPr>
                            <m:t>=0</m:t>
                          </m:r>
                        </m:e>
                      </m:nary>
                    </m:oMath>
                  </m:oMathPara>
                </a14:m>
                <a:endParaRPr lang="en-US" dirty="0"/>
              </a:p>
            </p:txBody>
          </p:sp>
        </mc:Choice>
        <mc:Fallback xmlns="">
          <p:sp>
            <p:nvSpPr>
              <p:cNvPr id="10" name="Rectangle 9">
                <a:extLst>
                  <a:ext uri="{FF2B5EF4-FFF2-40B4-BE49-F238E27FC236}">
                    <a16:creationId xmlns:a16="http://schemas.microsoft.com/office/drawing/2014/main" id="{B2F967E9-AB95-40F2-9E9E-C4FE95C8B364}"/>
                  </a:ext>
                </a:extLst>
              </p:cNvPr>
              <p:cNvSpPr>
                <a:spLocks noRot="1" noChangeAspect="1" noMove="1" noResize="1" noEditPoints="1" noAdjustHandles="1" noChangeArrowheads="1" noChangeShapeType="1" noTextEdit="1"/>
              </p:cNvSpPr>
              <p:nvPr/>
            </p:nvSpPr>
            <p:spPr>
              <a:xfrm>
                <a:off x="894768" y="3653712"/>
                <a:ext cx="5201232" cy="8798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2B7DEA0-CC38-48E8-8A2D-6289A8499A4B}"/>
                  </a:ext>
                </a:extLst>
              </p:cNvPr>
              <p:cNvSpPr/>
              <p:nvPr/>
            </p:nvSpPr>
            <p:spPr>
              <a:xfrm>
                <a:off x="2206601" y="4734267"/>
                <a:ext cx="2327817" cy="8798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0">
                              <a:latin typeface="Cambria Math" panose="02040503050406030204" pitchFamily="18" charset="0"/>
                            </a:rPr>
                            <m:t>=1</m:t>
                          </m:r>
                        </m:sub>
                        <m:sup>
                          <m:r>
                            <a:rPr lang="en-US" i="1">
                              <a:latin typeface="Cambria Math" panose="02040503050406030204" pitchFamily="18" charset="0"/>
                            </a:rPr>
                            <m:t>𝑛</m:t>
                          </m:r>
                        </m:sup>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𝑗</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𝑗</m:t>
                                  </m:r>
                                </m:sub>
                                <m:sup>
                                  <m:r>
                                    <a:rPr lang="en-US" i="0">
                                      <a:latin typeface="Cambria Math" panose="02040503050406030204" pitchFamily="18" charset="0"/>
                                    </a:rPr>
                                    <m:t>2</m:t>
                                  </m:r>
                                </m:sup>
                              </m:sSubSup>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𝑦</m:t>
                                  </m:r>
                                </m:e>
                                <m:sub>
                                  <m:r>
                                    <a:rPr lang="en-US" i="1">
                                      <a:latin typeface="Cambria Math" panose="02040503050406030204" pitchFamily="18" charset="0"/>
                                    </a:rPr>
                                    <m:t>𝑗</m:t>
                                  </m:r>
                                </m:sub>
                                <m:sup>
                                  <m:r>
                                    <a:rPr lang="en-US" i="0">
                                      <a:latin typeface="Cambria Math" panose="02040503050406030204" pitchFamily="18" charset="0"/>
                                    </a:rPr>
                                    <m:t>2</m:t>
                                  </m:r>
                                </m:sup>
                              </m:sSubSup>
                            </m:e>
                          </m:d>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sub>
                          </m:sSub>
                        </m:e>
                      </m:nary>
                    </m:oMath>
                  </m:oMathPara>
                </a14:m>
                <a:endParaRPr lang="en-US" dirty="0"/>
              </a:p>
            </p:txBody>
          </p:sp>
        </mc:Choice>
        <mc:Fallback xmlns="">
          <p:sp>
            <p:nvSpPr>
              <p:cNvPr id="12" name="Rectangle 11">
                <a:extLst>
                  <a:ext uri="{FF2B5EF4-FFF2-40B4-BE49-F238E27FC236}">
                    <a16:creationId xmlns:a16="http://schemas.microsoft.com/office/drawing/2014/main" id="{A2B7DEA0-CC38-48E8-8A2D-6289A8499A4B}"/>
                  </a:ext>
                </a:extLst>
              </p:cNvPr>
              <p:cNvSpPr>
                <a:spLocks noRot="1" noChangeAspect="1" noMove="1" noResize="1" noEditPoints="1" noAdjustHandles="1" noChangeArrowheads="1" noChangeShapeType="1" noTextEdit="1"/>
              </p:cNvSpPr>
              <p:nvPr/>
            </p:nvSpPr>
            <p:spPr>
              <a:xfrm>
                <a:off x="2206601" y="4734267"/>
                <a:ext cx="2327817" cy="879856"/>
              </a:xfrm>
              <a:prstGeom prst="rect">
                <a:avLst/>
              </a:prstGeom>
              <a:blipFill>
                <a:blip r:embed="rId5"/>
                <a:stretch>
                  <a:fillRect/>
                </a:stretch>
              </a:blipFill>
            </p:spPr>
            <p:txBody>
              <a:bodyPr/>
              <a:lstStyle/>
              <a:p>
                <a:r>
                  <a:rPr lang="en-US">
                    <a:noFill/>
                  </a:rPr>
                  <a:t> </a:t>
                </a:r>
              </a:p>
            </p:txBody>
          </p:sp>
        </mc:Fallback>
      </mc:AlternateContent>
      <p:sp>
        <p:nvSpPr>
          <p:cNvPr id="22" name="Right Brace 21">
            <a:extLst>
              <a:ext uri="{FF2B5EF4-FFF2-40B4-BE49-F238E27FC236}">
                <a16:creationId xmlns:a16="http://schemas.microsoft.com/office/drawing/2014/main" id="{418B16A9-088A-4076-8C8B-53EFB3659FEA}"/>
              </a:ext>
            </a:extLst>
          </p:cNvPr>
          <p:cNvSpPr/>
          <p:nvPr/>
        </p:nvSpPr>
        <p:spPr>
          <a:xfrm>
            <a:off x="6093692" y="2008745"/>
            <a:ext cx="249936" cy="2548382"/>
          </a:xfrm>
          <a:prstGeom prst="rightBrace">
            <a:avLst>
              <a:gd name="adj1" fmla="val 57113"/>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C90F3290-D947-4B4F-B248-A79D73B5A0C5}"/>
              </a:ext>
            </a:extLst>
          </p:cNvPr>
          <p:cNvSpPr/>
          <p:nvPr/>
        </p:nvSpPr>
        <p:spPr>
          <a:xfrm>
            <a:off x="6343628" y="2448673"/>
            <a:ext cx="2138149" cy="369332"/>
          </a:xfrm>
          <a:prstGeom prst="rect">
            <a:avLst/>
          </a:prstGeom>
        </p:spPr>
        <p:txBody>
          <a:bodyPr wrap="none">
            <a:spAutoFit/>
          </a:bodyPr>
          <a:lstStyle/>
          <a:p>
            <a:r>
              <a:rPr lang="ro-RO" i="1" dirty="0">
                <a:ea typeface="Calibri" panose="020F0502020204030204" pitchFamily="34" charset="0"/>
              </a:rPr>
              <a:t>concentrarea statică</a:t>
            </a:r>
            <a:r>
              <a:rPr lang="ro-RO" dirty="0">
                <a:ea typeface="Calibri" panose="020F0502020204030204" pitchFamily="34" charset="0"/>
              </a:rPr>
              <a:t> </a:t>
            </a:r>
            <a:endParaRPr lang="en-US" dirty="0"/>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9EBE6DE9-9159-45E7-85F3-0E200FB8A474}"/>
                  </a:ext>
                </a:extLst>
              </p:cNvPr>
              <p:cNvSpPr/>
              <p:nvPr/>
            </p:nvSpPr>
            <p:spPr>
              <a:xfrm>
                <a:off x="6627669" y="2773856"/>
                <a:ext cx="14331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𝑆</m:t>
                          </m:r>
                        </m:sub>
                      </m:sSub>
                      <m:r>
                        <a:rPr lang="en-US" i="0">
                          <a:latin typeface="Cambria Math" panose="02040503050406030204" pitchFamily="18" charset="0"/>
                        </a:rPr>
                        <m:t>=3</m:t>
                      </m:r>
                      <m:r>
                        <a:rPr lang="en-US" i="1">
                          <a:latin typeface="Cambria Math" panose="02040503050406030204" pitchFamily="18" charset="0"/>
                        </a:rPr>
                        <m:t>𝑛</m:t>
                      </m:r>
                      <m:r>
                        <a:rPr lang="en-US" i="0">
                          <a:latin typeface="Cambria Math" panose="02040503050406030204" pitchFamily="18" charset="0"/>
                        </a:rPr>
                        <m:t>−3</m:t>
                      </m:r>
                    </m:oMath>
                  </m:oMathPara>
                </a14:m>
                <a:endParaRPr lang="en-US" dirty="0"/>
              </a:p>
            </p:txBody>
          </p:sp>
        </mc:Choice>
        <mc:Fallback xmlns="">
          <p:sp>
            <p:nvSpPr>
              <p:cNvPr id="25" name="Rectangle 24">
                <a:extLst>
                  <a:ext uri="{FF2B5EF4-FFF2-40B4-BE49-F238E27FC236}">
                    <a16:creationId xmlns:a16="http://schemas.microsoft.com/office/drawing/2014/main" id="{9EBE6DE9-9159-45E7-85F3-0E200FB8A474}"/>
                  </a:ext>
                </a:extLst>
              </p:cNvPr>
              <p:cNvSpPr>
                <a:spLocks noRot="1" noChangeAspect="1" noMove="1" noResize="1" noEditPoints="1" noAdjustHandles="1" noChangeArrowheads="1" noChangeShapeType="1" noTextEdit="1"/>
              </p:cNvSpPr>
              <p:nvPr/>
            </p:nvSpPr>
            <p:spPr>
              <a:xfrm>
                <a:off x="6627669" y="2773856"/>
                <a:ext cx="1433148" cy="369332"/>
              </a:xfrm>
              <a:prstGeom prst="rect">
                <a:avLst/>
              </a:prstGeom>
              <a:blipFill>
                <a:blip r:embed="rId6"/>
                <a:stretch>
                  <a:fillRect b="-6557"/>
                </a:stretch>
              </a:blipFill>
            </p:spPr>
            <p:txBody>
              <a:bodyPr/>
              <a:lstStyle/>
              <a:p>
                <a:r>
                  <a:rPr lang="en-US">
                    <a:noFill/>
                  </a:rPr>
                  <a:t> </a:t>
                </a:r>
              </a:p>
            </p:txBody>
          </p:sp>
        </mc:Fallback>
      </mc:AlternateContent>
      <p:sp>
        <p:nvSpPr>
          <p:cNvPr id="26" name="Right Brace 25">
            <a:extLst>
              <a:ext uri="{FF2B5EF4-FFF2-40B4-BE49-F238E27FC236}">
                <a16:creationId xmlns:a16="http://schemas.microsoft.com/office/drawing/2014/main" id="{51594F34-97FA-4971-BEEA-9DC14EC360E9}"/>
              </a:ext>
            </a:extLst>
          </p:cNvPr>
          <p:cNvSpPr/>
          <p:nvPr/>
        </p:nvSpPr>
        <p:spPr>
          <a:xfrm>
            <a:off x="8442321" y="1918374"/>
            <a:ext cx="179165" cy="3685378"/>
          </a:xfrm>
          <a:prstGeom prst="rightBrace">
            <a:avLst>
              <a:gd name="adj1" fmla="val 57113"/>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a:extLst>
              <a:ext uri="{FF2B5EF4-FFF2-40B4-BE49-F238E27FC236}">
                <a16:creationId xmlns:a16="http://schemas.microsoft.com/office/drawing/2014/main" id="{AEA9C7EE-6C6A-4CE3-AE95-55C07A715F50}"/>
              </a:ext>
            </a:extLst>
          </p:cNvPr>
          <p:cNvSpPr/>
          <p:nvPr/>
        </p:nvSpPr>
        <p:spPr>
          <a:xfrm>
            <a:off x="8810692" y="3143188"/>
            <a:ext cx="2381806" cy="369332"/>
          </a:xfrm>
          <a:prstGeom prst="rect">
            <a:avLst/>
          </a:prstGeom>
        </p:spPr>
        <p:txBody>
          <a:bodyPr wrap="none">
            <a:spAutoFit/>
          </a:bodyPr>
          <a:lstStyle/>
          <a:p>
            <a:r>
              <a:rPr lang="ro-RO" i="1" dirty="0">
                <a:ea typeface="Calibri" panose="020F0502020204030204" pitchFamily="34" charset="0"/>
              </a:rPr>
              <a:t>concentrarea dinamică</a:t>
            </a:r>
            <a:r>
              <a:rPr lang="ro-RO" dirty="0">
                <a:ea typeface="Calibri" panose="020F0502020204030204" pitchFamily="34" charset="0"/>
              </a:rPr>
              <a:t> </a:t>
            </a:r>
            <a:endParaRPr lang="en-US" dirty="0"/>
          </a:p>
        </p:txBody>
      </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06D437E2-DA40-406F-B8A9-36F09A53C400}"/>
                  </a:ext>
                </a:extLst>
              </p:cNvPr>
              <p:cNvSpPr/>
              <p:nvPr/>
            </p:nvSpPr>
            <p:spPr>
              <a:xfrm>
                <a:off x="9257214" y="3469046"/>
                <a:ext cx="14629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𝐷</m:t>
                          </m:r>
                        </m:sub>
                      </m:sSub>
                      <m:r>
                        <a:rPr lang="en-US" i="0">
                          <a:latin typeface="Cambria Math" panose="02040503050406030204" pitchFamily="18" charset="0"/>
                        </a:rPr>
                        <m:t>=3</m:t>
                      </m:r>
                      <m:r>
                        <a:rPr lang="en-US" i="1">
                          <a:latin typeface="Cambria Math" panose="02040503050406030204" pitchFamily="18" charset="0"/>
                        </a:rPr>
                        <m:t>𝑛</m:t>
                      </m:r>
                      <m:r>
                        <a:rPr lang="en-US" i="0">
                          <a:latin typeface="Cambria Math" panose="02040503050406030204" pitchFamily="18" charset="0"/>
                        </a:rPr>
                        <m:t>−4</m:t>
                      </m:r>
                    </m:oMath>
                  </m:oMathPara>
                </a14:m>
                <a:endParaRPr lang="en-US" dirty="0"/>
              </a:p>
            </p:txBody>
          </p:sp>
        </mc:Choice>
        <mc:Fallback xmlns="">
          <p:sp>
            <p:nvSpPr>
              <p:cNvPr id="28" name="Rectangle 27">
                <a:extLst>
                  <a:ext uri="{FF2B5EF4-FFF2-40B4-BE49-F238E27FC236}">
                    <a16:creationId xmlns:a16="http://schemas.microsoft.com/office/drawing/2014/main" id="{06D437E2-DA40-406F-B8A9-36F09A53C400}"/>
                  </a:ext>
                </a:extLst>
              </p:cNvPr>
              <p:cNvSpPr>
                <a:spLocks noRot="1" noChangeAspect="1" noMove="1" noResize="1" noEditPoints="1" noAdjustHandles="1" noChangeArrowheads="1" noChangeShapeType="1" noTextEdit="1"/>
              </p:cNvSpPr>
              <p:nvPr/>
            </p:nvSpPr>
            <p:spPr>
              <a:xfrm>
                <a:off x="9257214" y="3469046"/>
                <a:ext cx="1462965" cy="369332"/>
              </a:xfrm>
              <a:prstGeom prst="rect">
                <a:avLst/>
              </a:prstGeom>
              <a:blipFill>
                <a:blip r:embed="rId7"/>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B434078-883E-4D1D-8A95-334630338BFD}"/>
                  </a:ext>
                </a:extLst>
              </p:cNvPr>
              <p:cNvSpPr/>
              <p:nvPr/>
            </p:nvSpPr>
            <p:spPr>
              <a:xfrm>
                <a:off x="4280134" y="5814822"/>
                <a:ext cx="3064109" cy="5053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1">
                              <a:latin typeface="Cambria Math" panose="02040503050406030204" pitchFamily="18" charset="0"/>
                            </a:rPr>
                            <m:t>𝑖𝑗</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𝑗</m:t>
                          </m:r>
                        </m:sub>
                      </m:sSub>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𝑎</m:t>
                              </m:r>
                            </m:e>
                          </m:acc>
                        </m:e>
                        <m:sub>
                          <m:sSub>
                            <m:sSubPr>
                              <m:ctrlPr>
                                <a:rPr lang="en-US" sz="2000" i="1">
                                  <a:latin typeface="Cambria Math" panose="02040503050406030204" pitchFamily="18" charset="0"/>
                                </a:rPr>
                              </m:ctrlPr>
                            </m:sSubPr>
                            <m:e>
                              <m:r>
                                <a:rPr lang="en-US" sz="2000" i="1">
                                  <a:latin typeface="Cambria Math" panose="02040503050406030204" pitchFamily="18" charset="0"/>
                                </a:rPr>
                                <m:t>𝑃</m:t>
                              </m:r>
                            </m:e>
                            <m:sub>
                              <m:r>
                                <a:rPr lang="en-US" sz="2000" i="1">
                                  <a:latin typeface="Cambria Math" panose="02040503050406030204" pitchFamily="18" charset="0"/>
                                </a:rPr>
                                <m:t>𝑗</m:t>
                              </m:r>
                            </m:sub>
                          </m:sSub>
                        </m:sub>
                      </m:sSub>
                      <m:r>
                        <a:rPr lang="en-US" sz="2000" i="0">
                          <a:latin typeface="Cambria Math" panose="02040503050406030204" pitchFamily="18" charset="0"/>
                        </a:rPr>
                        <m:t>;   </m:t>
                      </m:r>
                      <m:r>
                        <a:rPr lang="en-US" sz="2000" i="1">
                          <a:latin typeface="Cambria Math" panose="02040503050406030204" pitchFamily="18" charset="0"/>
                        </a:rPr>
                        <m:t>𝑗</m:t>
                      </m:r>
                      <m:r>
                        <a:rPr lang="en-US" sz="2000" i="0">
                          <a:latin typeface="Cambria Math" panose="02040503050406030204" pitchFamily="18" charset="0"/>
                        </a:rPr>
                        <m:t>=1…</m:t>
                      </m:r>
                      <m:r>
                        <a:rPr lang="en-US" sz="2000" i="1">
                          <a:latin typeface="Cambria Math" panose="02040503050406030204" pitchFamily="18" charset="0"/>
                        </a:rPr>
                        <m:t>𝑛</m:t>
                      </m:r>
                      <m:r>
                        <a:rPr lang="en-US" sz="2000" i="0">
                          <a:latin typeface="Cambria Math" panose="02040503050406030204" pitchFamily="18" charset="0"/>
                        </a:rPr>
                        <m:t> </m:t>
                      </m:r>
                    </m:oMath>
                  </m:oMathPara>
                </a14:m>
                <a:endParaRPr lang="en-US" sz="2000" dirty="0"/>
              </a:p>
            </p:txBody>
          </p:sp>
        </mc:Choice>
        <mc:Fallback xmlns="">
          <p:sp>
            <p:nvSpPr>
              <p:cNvPr id="29" name="Rectangle 28">
                <a:extLst>
                  <a:ext uri="{FF2B5EF4-FFF2-40B4-BE49-F238E27FC236}">
                    <a16:creationId xmlns:a16="http://schemas.microsoft.com/office/drawing/2014/main" id="{1B434078-883E-4D1D-8A95-334630338BFD}"/>
                  </a:ext>
                </a:extLst>
              </p:cNvPr>
              <p:cNvSpPr>
                <a:spLocks noRot="1" noChangeAspect="1" noMove="1" noResize="1" noEditPoints="1" noAdjustHandles="1" noChangeArrowheads="1" noChangeShapeType="1" noTextEdit="1"/>
              </p:cNvSpPr>
              <p:nvPr/>
            </p:nvSpPr>
            <p:spPr>
              <a:xfrm>
                <a:off x="4280134" y="5814822"/>
                <a:ext cx="3064109" cy="505395"/>
              </a:xfrm>
              <a:prstGeom prst="rect">
                <a:avLst/>
              </a:prstGeom>
              <a:blipFill>
                <a:blip r:embed="rId8"/>
                <a:stretch>
                  <a:fillRect t="-14458" b="-4819"/>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C61F539F-F42C-4797-ACA0-97E8C748444E}"/>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38AF7A4-7AD8-4D57-9133-F9BA4FD41A75}"/>
              </a:ext>
            </a:extLst>
          </p:cNvPr>
          <p:cNvSpPr/>
          <p:nvPr/>
        </p:nvSpPr>
        <p:spPr>
          <a:xfrm>
            <a:off x="649568" y="311318"/>
            <a:ext cx="8913017" cy="461665"/>
          </a:xfrm>
          <a:prstGeom prst="rect">
            <a:avLst/>
          </a:prstGeom>
        </p:spPr>
        <p:txBody>
          <a:bodyPr wrap="none">
            <a:spAutoFit/>
          </a:bodyPr>
          <a:lstStyle/>
          <a:p>
            <a:r>
              <a:rPr lang="ro-RO" sz="2400" dirty="0"/>
              <a:t>2.2 Determinarea forțelor de inerție prin metoda concentrării maselor</a:t>
            </a:r>
            <a:endParaRPr lang="en-US" sz="2000" dirty="0"/>
          </a:p>
        </p:txBody>
      </p:sp>
    </p:spTree>
    <p:extLst>
      <p:ext uri="{BB962C8B-B14F-4D97-AF65-F5344CB8AC3E}">
        <p14:creationId xmlns:p14="http://schemas.microsoft.com/office/powerpoint/2010/main" val="72634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6" grpId="0" animBg="1"/>
      <p:bldP spid="27" grpId="0"/>
      <p:bldP spid="28" grpId="0"/>
      <p:bldP spid="2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73FD2A-DA53-46DD-A034-5309ABF5D319}"/>
              </a:ext>
            </a:extLst>
          </p:cNvPr>
          <p:cNvSpPr/>
          <p:nvPr/>
        </p:nvSpPr>
        <p:spPr>
          <a:xfrm>
            <a:off x="649568" y="999930"/>
            <a:ext cx="11024272" cy="1107996"/>
          </a:xfrm>
          <a:prstGeom prst="rect">
            <a:avLst/>
          </a:prstGeom>
        </p:spPr>
        <p:txBody>
          <a:bodyPr wrap="square">
            <a:spAutoFit/>
          </a:bodyPr>
          <a:lstStyle/>
          <a:p>
            <a:pPr>
              <a:spcAft>
                <a:spcPts val="1200"/>
              </a:spcAft>
            </a:pPr>
            <a:r>
              <a:rPr lang="ro-RO" sz="2000" i="1" dirty="0">
                <a:ea typeface="Calibri" panose="020F0502020204030204" pitchFamily="34" charset="0"/>
              </a:rPr>
              <a:t>Concentrarea statică a maselor în</a:t>
            </a:r>
            <a:r>
              <a:rPr lang="en-US" sz="2000" i="1" dirty="0">
                <a:ea typeface="Calibri" panose="020F0502020204030204" pitchFamily="34" charset="0"/>
              </a:rPr>
              <a:t>tr-un</a:t>
            </a:r>
            <a:r>
              <a:rPr lang="ro-RO" sz="2000" i="1" dirty="0">
                <a:ea typeface="Calibri" panose="020F0502020204030204" pitchFamily="34" charset="0"/>
              </a:rPr>
              <a:t> punct (n=</a:t>
            </a:r>
            <a:r>
              <a:rPr lang="en-US" sz="2000" i="1" dirty="0">
                <a:ea typeface="Calibri" panose="020F0502020204030204" pitchFamily="34" charset="0"/>
              </a:rPr>
              <a:t>1</a:t>
            </a:r>
            <a:r>
              <a:rPr lang="ro-RO" sz="2000" i="1" dirty="0">
                <a:ea typeface="Calibri" panose="020F0502020204030204" pitchFamily="34" charset="0"/>
              </a:rPr>
              <a:t>) </a:t>
            </a:r>
          </a:p>
          <a:p>
            <a:r>
              <a:rPr lang="ro-RO" i="1" dirty="0">
                <a:ea typeface="Calibri" panose="020F0502020204030204" pitchFamily="34" charset="0"/>
              </a:rPr>
              <a:t>	</a:t>
            </a:r>
            <a:r>
              <a:rPr lang="ro-RO" u="sng" dirty="0">
                <a:ea typeface="Calibri" panose="020F0502020204030204" pitchFamily="34" charset="0"/>
              </a:rPr>
              <a:t>Se cunoaște:</a:t>
            </a:r>
            <a:r>
              <a:rPr lang="ro-RO" dirty="0">
                <a:ea typeface="Calibri" panose="020F0502020204030204" pitchFamily="34" charset="0"/>
              </a:rPr>
              <a:t> masa </a:t>
            </a:r>
            <a:r>
              <a:rPr lang="ro-RO" i="1" dirty="0">
                <a:ea typeface="Calibri" panose="020F0502020204030204" pitchFamily="34" charset="0"/>
              </a:rPr>
              <a:t>m</a:t>
            </a:r>
            <a:r>
              <a:rPr lang="ro-RO" dirty="0">
                <a:ea typeface="Calibri" panose="020F0502020204030204" pitchFamily="34" charset="0"/>
              </a:rPr>
              <a:t> a elementului </a:t>
            </a:r>
            <a:endParaRPr lang="en-US" dirty="0">
              <a:ea typeface="Calibri" panose="020F0502020204030204" pitchFamily="34" charset="0"/>
            </a:endParaRPr>
          </a:p>
          <a:p>
            <a:r>
              <a:rPr lang="ro-RO" i="1" dirty="0"/>
              <a:t>	</a:t>
            </a:r>
            <a:r>
              <a:rPr lang="ro-RO" u="sng" dirty="0"/>
              <a:t>Se determină</a:t>
            </a:r>
            <a:r>
              <a:rPr lang="ro-RO" i="1" dirty="0"/>
              <a:t>: </a:t>
            </a:r>
            <a:r>
              <a:rPr lang="ro-RO" dirty="0"/>
              <a:t>valorile mase</a:t>
            </a:r>
            <a:r>
              <a:rPr lang="en-US" dirty="0" err="1"/>
              <a:t>i</a:t>
            </a:r>
            <a:r>
              <a:rPr lang="en-US" dirty="0"/>
              <a:t> concentrate </a:t>
            </a:r>
            <a:r>
              <a:rPr lang="ro-RO" dirty="0"/>
              <a:t> și </a:t>
            </a:r>
            <a:r>
              <a:rPr lang="ro-RO" dirty="0" err="1"/>
              <a:t>forțel</a:t>
            </a:r>
            <a:r>
              <a:rPr lang="en-US" dirty="0"/>
              <a:t>e</a:t>
            </a:r>
            <a:r>
              <a:rPr lang="ro-RO" dirty="0"/>
              <a:t> de inerție</a:t>
            </a:r>
            <a:endParaRPr lang="en-US" i="1"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FF9AE634-5AE5-48BF-989F-6661AB2F1C4E}"/>
                  </a:ext>
                </a:extLst>
              </p:cNvPr>
              <p:cNvSpPr/>
              <p:nvPr/>
            </p:nvSpPr>
            <p:spPr>
              <a:xfrm>
                <a:off x="1374137" y="2850693"/>
                <a:ext cx="1376595" cy="9766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i="1">
                                      <a:latin typeface="Cambria Math" panose="02040503050406030204" pitchFamily="18" charset="0"/>
                                    </a:rPr>
                                    <m:t>𝑚</m:t>
                                  </m:r>
                                </m:e>
                                <m:sub>
                                  <m:r>
                                    <a:rPr lang="en-US" i="0">
                                      <a:latin typeface="Cambria Math" panose="02040503050406030204" pitchFamily="18" charset="0"/>
                                    </a:rPr>
                                    <m:t>1</m:t>
                                  </m:r>
                                </m:sub>
                              </m:sSub>
                              <m:r>
                                <a:rPr lang="en-US" i="0">
                                  <a:latin typeface="Cambria Math" panose="02040503050406030204" pitchFamily="18" charset="0"/>
                                </a:rPr>
                                <m:t>=</m:t>
                              </m:r>
                              <m:r>
                                <a:rPr lang="en-US" i="1">
                                  <a:latin typeface="Cambria Math" panose="02040503050406030204" pitchFamily="18" charset="0"/>
                                </a:rPr>
                                <m:t>𝑚</m:t>
                              </m:r>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0">
                                      <a:latin typeface="Cambria Math" panose="02040503050406030204" pitchFamily="18" charset="0"/>
                                    </a:rPr>
                                    <m:t> </m:t>
                                  </m:r>
                                  <m:r>
                                    <a:rPr lang="en-US" i="1">
                                      <a:latin typeface="Cambria Math" panose="02040503050406030204" pitchFamily="18" charset="0"/>
                                    </a:rPr>
                                    <m:t>𝑚</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1</m:t>
                                  </m:r>
                                </m:sub>
                              </m:sSub>
                              <m:r>
                                <a:rPr lang="en-US" i="0">
                                  <a:latin typeface="Cambria Math" panose="02040503050406030204" pitchFamily="18" charset="0"/>
                                </a:rPr>
                                <m:t>=0</m:t>
                              </m:r>
                            </m:e>
                            <m:e>
                              <m:r>
                                <a:rPr lang="en-US" i="0">
                                  <a:latin typeface="Cambria Math" panose="02040503050406030204" pitchFamily="18" charset="0"/>
                                </a:rPr>
                                <m:t>&amp;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1</m:t>
                                  </m:r>
                                </m:sub>
                              </m:sSub>
                              <m:r>
                                <a:rPr lang="en-US" i="0">
                                  <a:latin typeface="Cambria Math" panose="02040503050406030204" pitchFamily="18" charset="0"/>
                                </a:rPr>
                                <m:t>=0</m:t>
                              </m:r>
                            </m:e>
                          </m:eqArr>
                        </m:e>
                      </m:d>
                    </m:oMath>
                  </m:oMathPara>
                </a14:m>
                <a:endParaRPr lang="en-US" dirty="0"/>
              </a:p>
            </p:txBody>
          </p:sp>
        </mc:Choice>
        <mc:Fallback xmlns="">
          <p:sp>
            <p:nvSpPr>
              <p:cNvPr id="13" name="Rectangle 12">
                <a:extLst>
                  <a:ext uri="{FF2B5EF4-FFF2-40B4-BE49-F238E27FC236}">
                    <a16:creationId xmlns:a16="http://schemas.microsoft.com/office/drawing/2014/main" id="{FF9AE634-5AE5-48BF-989F-6661AB2F1C4E}"/>
                  </a:ext>
                </a:extLst>
              </p:cNvPr>
              <p:cNvSpPr>
                <a:spLocks noRot="1" noChangeAspect="1" noMove="1" noResize="1" noEditPoints="1" noAdjustHandles="1" noChangeArrowheads="1" noChangeShapeType="1" noTextEdit="1"/>
              </p:cNvSpPr>
              <p:nvPr/>
            </p:nvSpPr>
            <p:spPr>
              <a:xfrm>
                <a:off x="1374137" y="2850693"/>
                <a:ext cx="1376595" cy="97661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A474548-449D-4544-A3E3-10C5F2F1DD8C}"/>
                  </a:ext>
                </a:extLst>
              </p:cNvPr>
              <p:cNvSpPr/>
              <p:nvPr/>
            </p:nvSpPr>
            <p:spPr>
              <a:xfrm>
                <a:off x="4165035" y="2899310"/>
                <a:ext cx="18539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𝑆</m:t>
                          </m:r>
                        </m:sub>
                      </m:sSub>
                      <m:r>
                        <a:rPr lang="en-US" i="0">
                          <a:latin typeface="Cambria Math" panose="02040503050406030204" pitchFamily="18" charset="0"/>
                        </a:rPr>
                        <m:t>=3</m:t>
                      </m:r>
                      <m:r>
                        <m:rPr>
                          <m:sty m:val="p"/>
                        </m:rPr>
                        <a:rPr lang="ro-RO" b="0" i="0" smtClean="0">
                          <a:latin typeface="Cambria Math" panose="02040503050406030204" pitchFamily="18" charset="0"/>
                        </a:rPr>
                        <m:t>n</m:t>
                      </m:r>
                      <m:r>
                        <a:rPr lang="ro-RO" b="0" i="0" smtClean="0">
                          <a:latin typeface="Cambria Math" panose="02040503050406030204" pitchFamily="18" charset="0"/>
                        </a:rPr>
                        <m:t>−3=0</m:t>
                      </m:r>
                    </m:oMath>
                  </m:oMathPara>
                </a14:m>
                <a:endParaRPr lang="en-US" dirty="0"/>
              </a:p>
            </p:txBody>
          </p:sp>
        </mc:Choice>
        <mc:Fallback xmlns="">
          <p:sp>
            <p:nvSpPr>
              <p:cNvPr id="15" name="Rectangle 14">
                <a:extLst>
                  <a:ext uri="{FF2B5EF4-FFF2-40B4-BE49-F238E27FC236}">
                    <a16:creationId xmlns:a16="http://schemas.microsoft.com/office/drawing/2014/main" id="{CA474548-449D-4544-A3E3-10C5F2F1DD8C}"/>
                  </a:ext>
                </a:extLst>
              </p:cNvPr>
              <p:cNvSpPr>
                <a:spLocks noRot="1" noChangeAspect="1" noMove="1" noResize="1" noEditPoints="1" noAdjustHandles="1" noChangeArrowheads="1" noChangeShapeType="1" noTextEdit="1"/>
              </p:cNvSpPr>
              <p:nvPr/>
            </p:nvSpPr>
            <p:spPr>
              <a:xfrm>
                <a:off x="4165035" y="2899310"/>
                <a:ext cx="1853969" cy="369332"/>
              </a:xfrm>
              <a:prstGeom prst="rect">
                <a:avLst/>
              </a:prstGeom>
              <a:blipFill>
                <a:blip r:embed="rId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A2DA0B3A-739B-4F1E-B697-1DF56FBDF28D}"/>
                  </a:ext>
                </a:extLst>
              </p:cNvPr>
              <p:cNvSpPr/>
              <p:nvPr/>
            </p:nvSpPr>
            <p:spPr>
              <a:xfrm>
                <a:off x="4165035" y="3180976"/>
                <a:ext cx="9607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𝑥</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ro-RO" dirty="0">
                  <a:latin typeface="Times New Roman" panose="02020603050405020304" pitchFamily="18" charset="0"/>
                  <a:ea typeface="Times New Roman" panose="02020603050405020304" pitchFamily="18" charset="0"/>
                </a:endParaRPr>
              </a:p>
              <a:p>
                <a:pPr algn="ct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𝑦</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=0</m:t>
                    </m:r>
                  </m:oMath>
                </a14:m>
                <a:r>
                  <a:rPr lang="ro-RO" dirty="0">
                    <a:latin typeface="Times New Roman" panose="02020603050405020304" pitchFamily="18" charset="0"/>
                    <a:ea typeface="Times New Roman" panose="02020603050405020304" pitchFamily="18" charset="0"/>
                  </a:rPr>
                  <a:t> </a:t>
                </a:r>
                <a:endParaRPr lang="en-US" dirty="0"/>
              </a:p>
            </p:txBody>
          </p:sp>
        </mc:Choice>
        <mc:Fallback xmlns="">
          <p:sp>
            <p:nvSpPr>
              <p:cNvPr id="16" name="Rectangle 15">
                <a:extLst>
                  <a:ext uri="{FF2B5EF4-FFF2-40B4-BE49-F238E27FC236}">
                    <a16:creationId xmlns:a16="http://schemas.microsoft.com/office/drawing/2014/main" id="{A2DA0B3A-739B-4F1E-B697-1DF56FBDF28D}"/>
                  </a:ext>
                </a:extLst>
              </p:cNvPr>
              <p:cNvSpPr>
                <a:spLocks noRot="1" noChangeAspect="1" noMove="1" noResize="1" noEditPoints="1" noAdjustHandles="1" noChangeArrowheads="1" noChangeShapeType="1" noTextEdit="1"/>
              </p:cNvSpPr>
              <p:nvPr/>
            </p:nvSpPr>
            <p:spPr>
              <a:xfrm>
                <a:off x="4165035" y="3180976"/>
                <a:ext cx="960712" cy="646331"/>
              </a:xfrm>
              <a:prstGeom prst="rect">
                <a:avLst/>
              </a:prstGeom>
              <a:blipFill>
                <a:blip r:embed="rId4"/>
                <a:stretch>
                  <a:fillRect b="-28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4929E2C-FE30-43C7-98EB-62C0756543AB}"/>
                  </a:ext>
                </a:extLst>
              </p:cNvPr>
              <p:cNvSpPr/>
              <p:nvPr/>
            </p:nvSpPr>
            <p:spPr>
              <a:xfrm>
                <a:off x="3405995" y="4544579"/>
                <a:ext cx="1591590" cy="402931"/>
              </a:xfrm>
              <a:prstGeom prst="rect">
                <a:avLst/>
              </a:prstGeom>
              <a:ln w="1270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b="0" i="1" smtClean="0">
                              <a:latin typeface="Cambria Math" panose="02040503050406030204" pitchFamily="18" charset="0"/>
                            </a:rPr>
                            <m:t>𝐺</m:t>
                          </m:r>
                        </m:sub>
                      </m:sSub>
                    </m:oMath>
                  </m:oMathPara>
                </a14:m>
                <a:endParaRPr lang="en-US" dirty="0"/>
              </a:p>
            </p:txBody>
          </p:sp>
        </mc:Choice>
        <mc:Fallback xmlns="">
          <p:sp>
            <p:nvSpPr>
              <p:cNvPr id="20" name="Rectangle 19">
                <a:extLst>
                  <a:ext uri="{FF2B5EF4-FFF2-40B4-BE49-F238E27FC236}">
                    <a16:creationId xmlns:a16="http://schemas.microsoft.com/office/drawing/2014/main" id="{64929E2C-FE30-43C7-98EB-62C0756543AB}"/>
                  </a:ext>
                </a:extLst>
              </p:cNvPr>
              <p:cNvSpPr>
                <a:spLocks noRot="1" noChangeAspect="1" noMove="1" noResize="1" noEditPoints="1" noAdjustHandles="1" noChangeArrowheads="1" noChangeShapeType="1" noTextEdit="1"/>
              </p:cNvSpPr>
              <p:nvPr/>
            </p:nvSpPr>
            <p:spPr>
              <a:xfrm>
                <a:off x="3405995" y="4544579"/>
                <a:ext cx="1591590" cy="402931"/>
              </a:xfrm>
              <a:prstGeom prst="rect">
                <a:avLst/>
              </a:prstGeom>
              <a:blipFill>
                <a:blip r:embed="rId5"/>
                <a:stretch>
                  <a:fillRect t="-20588" r="-6084"/>
                </a:stretch>
              </a:blipFill>
              <a:ln w="12700">
                <a:solidFill>
                  <a:srgbClr val="FF0000"/>
                </a:solidFill>
              </a:ln>
            </p:spPr>
            <p:txBody>
              <a:bodyPr/>
              <a:lstStyle/>
              <a:p>
                <a:r>
                  <a:rPr lang="en-US">
                    <a:noFill/>
                  </a:rPr>
                  <a:t> </a:t>
                </a:r>
              </a:p>
            </p:txBody>
          </p:sp>
        </mc:Fallback>
      </mc:AlternateContent>
      <p:pic>
        <p:nvPicPr>
          <p:cNvPr id="2" name="Picture 1">
            <a:extLst>
              <a:ext uri="{FF2B5EF4-FFF2-40B4-BE49-F238E27FC236}">
                <a16:creationId xmlns:a16="http://schemas.microsoft.com/office/drawing/2014/main" id="{385DB931-CC79-4C92-A6DA-5DB73D1AEFF5}"/>
              </a:ext>
            </a:extLst>
          </p:cNvPr>
          <p:cNvPicPr>
            <a:picLocks noChangeAspect="1"/>
          </p:cNvPicPr>
          <p:nvPr/>
        </p:nvPicPr>
        <p:blipFill>
          <a:blip r:embed="rId6"/>
          <a:stretch>
            <a:fillRect/>
          </a:stretch>
        </p:blipFill>
        <p:spPr>
          <a:xfrm>
            <a:off x="7433307" y="2161384"/>
            <a:ext cx="2876815" cy="2338433"/>
          </a:xfrm>
          <a:prstGeom prst="rect">
            <a:avLst/>
          </a:prstGeom>
        </p:spPr>
      </p:pic>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CBA9BA81-45D4-4FD4-8769-6065F8CBAE00}"/>
                  </a:ext>
                </a:extLst>
              </p:cNvPr>
              <p:cNvSpPr/>
              <p:nvPr/>
            </p:nvSpPr>
            <p:spPr>
              <a:xfrm>
                <a:off x="1857161" y="4561378"/>
                <a:ext cx="1032847" cy="369332"/>
              </a:xfrm>
              <a:prstGeom prst="rect">
                <a:avLst/>
              </a:prstGeom>
              <a:ln w="12700">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r>
                        <a:rPr lang="en-US" i="0">
                          <a:latin typeface="Cambria Math" panose="02040503050406030204" pitchFamily="18" charset="0"/>
                        </a:rPr>
                        <m:t>=</m:t>
                      </m:r>
                      <m:r>
                        <a:rPr lang="en-US" i="1">
                          <a:latin typeface="Cambria Math" panose="02040503050406030204" pitchFamily="18" charset="0"/>
                        </a:rPr>
                        <m:t>𝑚</m:t>
                      </m:r>
                    </m:oMath>
                  </m:oMathPara>
                </a14:m>
                <a:endParaRPr lang="en-US" dirty="0"/>
              </a:p>
            </p:txBody>
          </p:sp>
        </mc:Choice>
        <mc:Fallback xmlns="">
          <p:sp>
            <p:nvSpPr>
              <p:cNvPr id="21" name="Rectangle 20">
                <a:extLst>
                  <a:ext uri="{FF2B5EF4-FFF2-40B4-BE49-F238E27FC236}">
                    <a16:creationId xmlns:a16="http://schemas.microsoft.com/office/drawing/2014/main" id="{CBA9BA81-45D4-4FD4-8769-6065F8CBAE00}"/>
                  </a:ext>
                </a:extLst>
              </p:cNvPr>
              <p:cNvSpPr>
                <a:spLocks noRot="1" noChangeAspect="1" noMove="1" noResize="1" noEditPoints="1" noAdjustHandles="1" noChangeArrowheads="1" noChangeShapeType="1" noTextEdit="1"/>
              </p:cNvSpPr>
              <p:nvPr/>
            </p:nvSpPr>
            <p:spPr>
              <a:xfrm>
                <a:off x="1857161" y="4561378"/>
                <a:ext cx="1032847" cy="369332"/>
              </a:xfrm>
              <a:prstGeom prst="rect">
                <a:avLst/>
              </a:prstGeom>
              <a:blipFill>
                <a:blip r:embed="rId7"/>
                <a:stretch>
                  <a:fillRect/>
                </a:stretch>
              </a:blipFill>
              <a:ln w="12700">
                <a:solidFill>
                  <a:srgbClr val="0070C0"/>
                </a:solidFill>
              </a:ln>
            </p:spPr>
            <p:txBody>
              <a:bodyPr/>
              <a:lstStyle/>
              <a:p>
                <a:r>
                  <a:rPr lang="en-US">
                    <a:noFill/>
                  </a:rPr>
                  <a:t> </a:t>
                </a:r>
              </a:p>
            </p:txBody>
          </p:sp>
        </mc:Fallback>
      </mc:AlternateContent>
      <p:sp>
        <p:nvSpPr>
          <p:cNvPr id="6" name="Rectangle 5">
            <a:extLst>
              <a:ext uri="{FF2B5EF4-FFF2-40B4-BE49-F238E27FC236}">
                <a16:creationId xmlns:a16="http://schemas.microsoft.com/office/drawing/2014/main" id="{48445C64-AF8E-4C1A-8F09-82E3338230F7}"/>
              </a:ext>
            </a:extLst>
          </p:cNvPr>
          <p:cNvSpPr/>
          <p:nvPr/>
        </p:nvSpPr>
        <p:spPr>
          <a:xfrm>
            <a:off x="1374137" y="5436256"/>
            <a:ext cx="6125908" cy="646331"/>
          </a:xfrm>
          <a:prstGeom prst="rect">
            <a:avLst/>
          </a:prstGeom>
        </p:spPr>
        <p:txBody>
          <a:bodyPr wrap="none">
            <a:spAutoFit/>
          </a:bodyPr>
          <a:lstStyle/>
          <a:p>
            <a:r>
              <a:rPr lang="en-US" dirty="0" err="1">
                <a:ea typeface="Calibri" panose="020F0502020204030204" pitchFamily="34" charset="0"/>
              </a:rPr>
              <a:t>Punctul</a:t>
            </a:r>
            <a:r>
              <a:rPr lang="en-US" dirty="0">
                <a:ea typeface="Calibri" panose="020F0502020204030204" pitchFamily="34" charset="0"/>
              </a:rPr>
              <a:t> de </a:t>
            </a:r>
            <a:r>
              <a:rPr lang="en-US" dirty="0" err="1">
                <a:ea typeface="Calibri" panose="020F0502020204030204" pitchFamily="34" charset="0"/>
              </a:rPr>
              <a:t>concentrare</a:t>
            </a:r>
            <a:r>
              <a:rPr lang="en-US" dirty="0">
                <a:ea typeface="Calibri" panose="020F0502020204030204" pitchFamily="34" charset="0"/>
              </a:rPr>
              <a:t> </a:t>
            </a:r>
            <a:r>
              <a:rPr lang="en-US" dirty="0" err="1">
                <a:ea typeface="Calibri" panose="020F0502020204030204" pitchFamily="34" charset="0"/>
              </a:rPr>
              <a:t>este</a:t>
            </a:r>
            <a:r>
              <a:rPr lang="en-US" dirty="0">
                <a:ea typeface="Calibri" panose="020F0502020204030204" pitchFamily="34" charset="0"/>
              </a:rPr>
              <a:t> </a:t>
            </a:r>
            <a:r>
              <a:rPr lang="en-US" dirty="0" err="1">
                <a:ea typeface="Calibri" panose="020F0502020204030204" pitchFamily="34" charset="0"/>
              </a:rPr>
              <a:t>centrul</a:t>
            </a:r>
            <a:r>
              <a:rPr lang="en-US" dirty="0">
                <a:ea typeface="Calibri" panose="020F0502020204030204" pitchFamily="34" charset="0"/>
              </a:rPr>
              <a:t> de </a:t>
            </a:r>
            <a:r>
              <a:rPr lang="en-US" dirty="0" err="1">
                <a:ea typeface="Calibri" panose="020F0502020204030204" pitchFamily="34" charset="0"/>
              </a:rPr>
              <a:t>greutate</a:t>
            </a:r>
            <a:r>
              <a:rPr lang="en-US" dirty="0">
                <a:ea typeface="Calibri" panose="020F0502020204030204" pitchFamily="34" charset="0"/>
              </a:rPr>
              <a:t> al </a:t>
            </a:r>
            <a:r>
              <a:rPr lang="en-US" dirty="0" err="1">
                <a:ea typeface="Calibri" panose="020F0502020204030204" pitchFamily="34" charset="0"/>
              </a:rPr>
              <a:t>elementului</a:t>
            </a:r>
            <a:r>
              <a:rPr lang="en-US" dirty="0">
                <a:ea typeface="Calibri" panose="020F0502020204030204" pitchFamily="34" charset="0"/>
              </a:rPr>
              <a:t>.</a:t>
            </a:r>
          </a:p>
          <a:p>
            <a:r>
              <a:rPr lang="en-US" dirty="0"/>
              <a:t>Se </a:t>
            </a:r>
            <a:r>
              <a:rPr lang="en-US" dirty="0" err="1"/>
              <a:t>utilizeaz</a:t>
            </a:r>
            <a:r>
              <a:rPr lang="ro-RO" dirty="0"/>
              <a:t>ă pentru elemente în mișcare de translație</a:t>
            </a:r>
            <a:endParaRPr lang="en-US" dirty="0"/>
          </a:p>
        </p:txBody>
      </p:sp>
      <p:cxnSp>
        <p:nvCxnSpPr>
          <p:cNvPr id="12" name="Straight Connector 11">
            <a:extLst>
              <a:ext uri="{FF2B5EF4-FFF2-40B4-BE49-F238E27FC236}">
                <a16:creationId xmlns:a16="http://schemas.microsoft.com/office/drawing/2014/main" id="{DD7103D2-CC20-4F41-9D7B-85E381920D3D}"/>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B174D7A-9991-4750-9F61-3442B8FB42EB}"/>
              </a:ext>
            </a:extLst>
          </p:cNvPr>
          <p:cNvSpPr/>
          <p:nvPr/>
        </p:nvSpPr>
        <p:spPr>
          <a:xfrm>
            <a:off x="649568" y="311318"/>
            <a:ext cx="8913017" cy="461665"/>
          </a:xfrm>
          <a:prstGeom prst="rect">
            <a:avLst/>
          </a:prstGeom>
        </p:spPr>
        <p:txBody>
          <a:bodyPr wrap="none">
            <a:spAutoFit/>
          </a:bodyPr>
          <a:lstStyle/>
          <a:p>
            <a:r>
              <a:rPr lang="ro-RO" sz="2400" dirty="0"/>
              <a:t>2.2 Determinarea forțelor de inerție prin metoda concentrării maselor</a:t>
            </a:r>
            <a:endParaRPr lang="en-US" sz="2000" dirty="0"/>
          </a:p>
        </p:txBody>
      </p:sp>
    </p:spTree>
    <p:extLst>
      <p:ext uri="{BB962C8B-B14F-4D97-AF65-F5344CB8AC3E}">
        <p14:creationId xmlns:p14="http://schemas.microsoft.com/office/powerpoint/2010/main" val="194111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20" grpId="0" animBg="1"/>
      <p:bldP spid="2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972CB9B0-BA81-434A-A6EB-605D6E528805}"/>
              </a:ext>
            </a:extLst>
          </p:cNvPr>
          <p:cNvGraphicFramePr>
            <a:graphicFrameLocks noChangeAspect="1"/>
          </p:cNvGraphicFramePr>
          <p:nvPr>
            <p:extLst>
              <p:ext uri="{D42A27DB-BD31-4B8C-83A1-F6EECF244321}">
                <p14:modId xmlns:p14="http://schemas.microsoft.com/office/powerpoint/2010/main" val="1983090727"/>
              </p:ext>
            </p:extLst>
          </p:nvPr>
        </p:nvGraphicFramePr>
        <p:xfrm>
          <a:off x="856066" y="2447255"/>
          <a:ext cx="2884813" cy="2830164"/>
        </p:xfrm>
        <a:graphic>
          <a:graphicData uri="http://schemas.openxmlformats.org/presentationml/2006/ole">
            <mc:AlternateContent xmlns:mc="http://schemas.openxmlformats.org/markup-compatibility/2006">
              <mc:Choice xmlns:v="urn:schemas-microsoft-com:vml" Requires="v">
                <p:oleObj spid="_x0000_s4098" name="Visio" r:id="rId3" imgW="2720234" imgH="2689757" progId="Visio.Drawing.15">
                  <p:embed/>
                </p:oleObj>
              </mc:Choice>
              <mc:Fallback>
                <p:oleObj name="Visio" r:id="rId3" imgW="2720234" imgH="2689757" progId="Visio.Drawing.15">
                  <p:embed/>
                  <p:pic>
                    <p:nvPicPr>
                      <p:cNvPr id="5" name="Object 4">
                        <a:extLst>
                          <a:ext uri="{FF2B5EF4-FFF2-40B4-BE49-F238E27FC236}">
                            <a16:creationId xmlns:a16="http://schemas.microsoft.com/office/drawing/2014/main" id="{972CB9B0-BA81-434A-A6EB-605D6E528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066" y="2447255"/>
                        <a:ext cx="2884813" cy="2830164"/>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C8D98C88-17D0-4183-B1A9-28D94E2424FB}"/>
              </a:ext>
            </a:extLst>
          </p:cNvPr>
          <p:cNvGraphicFramePr>
            <a:graphicFrameLocks noChangeAspect="1"/>
          </p:cNvGraphicFramePr>
          <p:nvPr>
            <p:extLst>
              <p:ext uri="{D42A27DB-BD31-4B8C-83A1-F6EECF244321}">
                <p14:modId xmlns:p14="http://schemas.microsoft.com/office/powerpoint/2010/main" val="423513898"/>
              </p:ext>
            </p:extLst>
          </p:nvPr>
        </p:nvGraphicFramePr>
        <p:xfrm>
          <a:off x="4481514" y="3147876"/>
          <a:ext cx="3030830" cy="2129543"/>
        </p:xfrm>
        <a:graphic>
          <a:graphicData uri="http://schemas.openxmlformats.org/presentationml/2006/ole">
            <mc:AlternateContent xmlns:mc="http://schemas.openxmlformats.org/markup-compatibility/2006">
              <mc:Choice xmlns:v="urn:schemas-microsoft-com:vml" Requires="v">
                <p:oleObj spid="_x0000_s4099" name="Visio" r:id="rId5" imgW="2903114" imgH="2027125" progId="Visio.Drawing.15">
                  <p:embed/>
                </p:oleObj>
              </mc:Choice>
              <mc:Fallback>
                <p:oleObj name="Visio" r:id="rId5" imgW="2903114" imgH="2027125" progId="Visio.Drawing.15">
                  <p:embed/>
                  <p:pic>
                    <p:nvPicPr>
                      <p:cNvPr id="10" name="Object 9">
                        <a:extLst>
                          <a:ext uri="{FF2B5EF4-FFF2-40B4-BE49-F238E27FC236}">
                            <a16:creationId xmlns:a16="http://schemas.microsoft.com/office/drawing/2014/main" id="{C8D98C88-17D0-4183-B1A9-28D94E2424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1514" y="3147876"/>
                        <a:ext cx="3030830" cy="2129543"/>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AF8CCD82-84D4-4F06-A9E9-0095C7214812}"/>
              </a:ext>
            </a:extLst>
          </p:cNvPr>
          <p:cNvGraphicFramePr>
            <a:graphicFrameLocks noChangeAspect="1"/>
          </p:cNvGraphicFramePr>
          <p:nvPr>
            <p:extLst>
              <p:ext uri="{D42A27DB-BD31-4B8C-83A1-F6EECF244321}">
                <p14:modId xmlns:p14="http://schemas.microsoft.com/office/powerpoint/2010/main" val="4038814173"/>
              </p:ext>
            </p:extLst>
          </p:nvPr>
        </p:nvGraphicFramePr>
        <p:xfrm>
          <a:off x="8252979" y="2738504"/>
          <a:ext cx="2880100" cy="2680132"/>
        </p:xfrm>
        <a:graphic>
          <a:graphicData uri="http://schemas.openxmlformats.org/presentationml/2006/ole">
            <mc:AlternateContent xmlns:mc="http://schemas.openxmlformats.org/markup-compatibility/2006">
              <mc:Choice xmlns:v="urn:schemas-microsoft-com:vml" Requires="v">
                <p:oleObj spid="_x0000_s4100" name="Visio" r:id="rId7" imgW="2781477" imgH="2583156" progId="Visio.Drawing.15">
                  <p:embed/>
                </p:oleObj>
              </mc:Choice>
              <mc:Fallback>
                <p:oleObj name="Visio" r:id="rId7" imgW="2781477" imgH="2583156" progId="Visio.Drawing.15">
                  <p:embed/>
                  <p:pic>
                    <p:nvPicPr>
                      <p:cNvPr id="16" name="Object 15">
                        <a:extLst>
                          <a:ext uri="{FF2B5EF4-FFF2-40B4-BE49-F238E27FC236}">
                            <a16:creationId xmlns:a16="http://schemas.microsoft.com/office/drawing/2014/main" id="{AF8CCD82-84D4-4F06-A9E9-0095C72148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2979" y="2738504"/>
                        <a:ext cx="2880100" cy="2680132"/>
                      </a:xfrm>
                      <a:prstGeom prst="rect">
                        <a:avLst/>
                      </a:prstGeom>
                      <a:noFill/>
                    </p:spPr>
                  </p:pic>
                </p:oleObj>
              </mc:Fallback>
            </mc:AlternateContent>
          </a:graphicData>
        </a:graphic>
      </p:graphicFrame>
      <p:sp>
        <p:nvSpPr>
          <p:cNvPr id="18" name="Rectangle 17">
            <a:extLst>
              <a:ext uri="{FF2B5EF4-FFF2-40B4-BE49-F238E27FC236}">
                <a16:creationId xmlns:a16="http://schemas.microsoft.com/office/drawing/2014/main" id="{EE8826FA-4BDC-410E-B2F8-479104D18BA1}"/>
              </a:ext>
            </a:extLst>
          </p:cNvPr>
          <p:cNvSpPr/>
          <p:nvPr/>
        </p:nvSpPr>
        <p:spPr>
          <a:xfrm>
            <a:off x="1125341" y="2037513"/>
            <a:ext cx="1813317" cy="369332"/>
          </a:xfrm>
          <a:prstGeom prst="rect">
            <a:avLst/>
          </a:prstGeom>
        </p:spPr>
        <p:txBody>
          <a:bodyPr wrap="none">
            <a:spAutoFit/>
          </a:bodyPr>
          <a:lstStyle/>
          <a:p>
            <a:r>
              <a:rPr lang="ro-RO" b="1" i="1" dirty="0">
                <a:ea typeface="Calibri" panose="020F0502020204030204" pitchFamily="34" charset="0"/>
              </a:rPr>
              <a:t>Cupla de clasa 1 </a:t>
            </a:r>
            <a:endParaRPr lang="en-US" dirty="0"/>
          </a:p>
        </p:txBody>
      </p:sp>
      <p:sp>
        <p:nvSpPr>
          <p:cNvPr id="19" name="Rectangle 18">
            <a:extLst>
              <a:ext uri="{FF2B5EF4-FFF2-40B4-BE49-F238E27FC236}">
                <a16:creationId xmlns:a16="http://schemas.microsoft.com/office/drawing/2014/main" id="{F1B884EE-D584-4ABA-B62F-C70252017859}"/>
              </a:ext>
            </a:extLst>
          </p:cNvPr>
          <p:cNvSpPr/>
          <p:nvPr/>
        </p:nvSpPr>
        <p:spPr>
          <a:xfrm>
            <a:off x="4905142" y="2052048"/>
            <a:ext cx="1813317" cy="369332"/>
          </a:xfrm>
          <a:prstGeom prst="rect">
            <a:avLst/>
          </a:prstGeom>
        </p:spPr>
        <p:txBody>
          <a:bodyPr wrap="none">
            <a:spAutoFit/>
          </a:bodyPr>
          <a:lstStyle/>
          <a:p>
            <a:r>
              <a:rPr lang="ro-RO" b="1" i="1" dirty="0">
                <a:ea typeface="Calibri" panose="020F0502020204030204" pitchFamily="34" charset="0"/>
              </a:rPr>
              <a:t>Cupla de clasa 2 </a:t>
            </a:r>
            <a:endParaRPr lang="en-US" dirty="0"/>
          </a:p>
        </p:txBody>
      </p:sp>
      <p:sp>
        <p:nvSpPr>
          <p:cNvPr id="20" name="Rectangle 19">
            <a:extLst>
              <a:ext uri="{FF2B5EF4-FFF2-40B4-BE49-F238E27FC236}">
                <a16:creationId xmlns:a16="http://schemas.microsoft.com/office/drawing/2014/main" id="{E5C36322-CB05-42CE-A4CE-C3CB107FC407}"/>
              </a:ext>
            </a:extLst>
          </p:cNvPr>
          <p:cNvSpPr/>
          <p:nvPr/>
        </p:nvSpPr>
        <p:spPr>
          <a:xfrm>
            <a:off x="8786370" y="2056206"/>
            <a:ext cx="1813317" cy="369332"/>
          </a:xfrm>
          <a:prstGeom prst="rect">
            <a:avLst/>
          </a:prstGeom>
        </p:spPr>
        <p:txBody>
          <a:bodyPr wrap="none">
            <a:spAutoFit/>
          </a:bodyPr>
          <a:lstStyle/>
          <a:p>
            <a:r>
              <a:rPr lang="ro-RO" b="1" i="1" dirty="0">
                <a:ea typeface="Calibri" panose="020F0502020204030204" pitchFamily="34" charset="0"/>
              </a:rPr>
              <a:t>Cupla de clasa 3 </a:t>
            </a:r>
            <a:endParaRPr lang="en-US" dirty="0"/>
          </a:p>
        </p:txBody>
      </p:sp>
      <p:sp>
        <p:nvSpPr>
          <p:cNvPr id="21" name="Rectangle 20">
            <a:extLst>
              <a:ext uri="{FF2B5EF4-FFF2-40B4-BE49-F238E27FC236}">
                <a16:creationId xmlns:a16="http://schemas.microsoft.com/office/drawing/2014/main" id="{0E100F68-6715-4028-ADFE-6D7BF3D3576C}"/>
              </a:ext>
            </a:extLst>
          </p:cNvPr>
          <p:cNvSpPr/>
          <p:nvPr/>
        </p:nvSpPr>
        <p:spPr>
          <a:xfrm>
            <a:off x="1629012" y="5593081"/>
            <a:ext cx="1157689" cy="369332"/>
          </a:xfrm>
          <a:prstGeom prst="rect">
            <a:avLst/>
          </a:prstGeom>
        </p:spPr>
        <p:txBody>
          <a:bodyPr wrap="none">
            <a:spAutoFit/>
          </a:bodyPr>
          <a:lstStyle/>
          <a:p>
            <a:r>
              <a:rPr lang="ro-RO" i="1" dirty="0">
                <a:ea typeface="Calibri" panose="020F0502020204030204" pitchFamily="34" charset="0"/>
              </a:rPr>
              <a:t>k = 1, f = 5</a:t>
            </a:r>
            <a:endParaRPr lang="en-US" dirty="0"/>
          </a:p>
        </p:txBody>
      </p:sp>
      <p:sp>
        <p:nvSpPr>
          <p:cNvPr id="22" name="Rectangle 21">
            <a:extLst>
              <a:ext uri="{FF2B5EF4-FFF2-40B4-BE49-F238E27FC236}">
                <a16:creationId xmlns:a16="http://schemas.microsoft.com/office/drawing/2014/main" id="{DC9C5BF8-4A1C-4F99-B8F4-CECC007E17D7}"/>
              </a:ext>
            </a:extLst>
          </p:cNvPr>
          <p:cNvSpPr/>
          <p:nvPr/>
        </p:nvSpPr>
        <p:spPr>
          <a:xfrm>
            <a:off x="5354595" y="5593081"/>
            <a:ext cx="1157689" cy="369332"/>
          </a:xfrm>
          <a:prstGeom prst="rect">
            <a:avLst/>
          </a:prstGeom>
        </p:spPr>
        <p:txBody>
          <a:bodyPr wrap="none">
            <a:spAutoFit/>
          </a:bodyPr>
          <a:lstStyle/>
          <a:p>
            <a:r>
              <a:rPr lang="ro-RO" i="1" dirty="0">
                <a:ea typeface="Calibri" panose="020F0502020204030204" pitchFamily="34" charset="0"/>
              </a:rPr>
              <a:t>k = 2, f = 4</a:t>
            </a:r>
            <a:endParaRPr lang="en-US" dirty="0"/>
          </a:p>
        </p:txBody>
      </p:sp>
      <p:sp>
        <p:nvSpPr>
          <p:cNvPr id="23" name="Rectangle 22">
            <a:extLst>
              <a:ext uri="{FF2B5EF4-FFF2-40B4-BE49-F238E27FC236}">
                <a16:creationId xmlns:a16="http://schemas.microsoft.com/office/drawing/2014/main" id="{5C5FC87B-D24D-4E53-B195-F974C9C2F289}"/>
              </a:ext>
            </a:extLst>
          </p:cNvPr>
          <p:cNvSpPr/>
          <p:nvPr/>
        </p:nvSpPr>
        <p:spPr>
          <a:xfrm>
            <a:off x="8873092" y="5593081"/>
            <a:ext cx="1157689" cy="369332"/>
          </a:xfrm>
          <a:prstGeom prst="rect">
            <a:avLst/>
          </a:prstGeom>
        </p:spPr>
        <p:txBody>
          <a:bodyPr wrap="none">
            <a:spAutoFit/>
          </a:bodyPr>
          <a:lstStyle/>
          <a:p>
            <a:r>
              <a:rPr lang="ro-RO" i="1" dirty="0">
                <a:ea typeface="Calibri" panose="020F0502020204030204" pitchFamily="34" charset="0"/>
              </a:rPr>
              <a:t>k = 3, f = 3</a:t>
            </a:r>
            <a:endParaRPr lang="en-US" dirty="0"/>
          </a:p>
        </p:txBody>
      </p:sp>
      <p:sp>
        <p:nvSpPr>
          <p:cNvPr id="15" name="Rectangle 14">
            <a:extLst>
              <a:ext uri="{FF2B5EF4-FFF2-40B4-BE49-F238E27FC236}">
                <a16:creationId xmlns:a16="http://schemas.microsoft.com/office/drawing/2014/main" id="{8C8FBF7A-AAD2-411E-84A2-07EFA273265D}"/>
              </a:ext>
            </a:extLst>
          </p:cNvPr>
          <p:cNvSpPr/>
          <p:nvPr/>
        </p:nvSpPr>
        <p:spPr>
          <a:xfrm>
            <a:off x="730897" y="422617"/>
            <a:ext cx="6039538" cy="461665"/>
          </a:xfrm>
          <a:prstGeom prst="rect">
            <a:avLst/>
          </a:prstGeom>
        </p:spPr>
        <p:txBody>
          <a:bodyPr wrap="none">
            <a:spAutoFit/>
          </a:bodyPr>
          <a:lstStyle/>
          <a:p>
            <a:r>
              <a:rPr lang="en-US" sz="2400" dirty="0">
                <a:ea typeface="Calibri" panose="020F0502020204030204" pitchFamily="34" charset="0"/>
              </a:rPr>
              <a:t>MECANISME</a:t>
            </a:r>
            <a:r>
              <a:rPr lang="ro-RO" sz="2400" dirty="0">
                <a:ea typeface="Calibri" panose="020F0502020204030204" pitchFamily="34" charset="0"/>
              </a:rPr>
              <a:t> CU BARE. ANALIZA STRUCTURALĂ</a:t>
            </a:r>
            <a:endParaRPr lang="en-US" sz="2400" dirty="0"/>
          </a:p>
        </p:txBody>
      </p:sp>
      <p:cxnSp>
        <p:nvCxnSpPr>
          <p:cNvPr id="24" name="Straight Connector 23">
            <a:extLst>
              <a:ext uri="{FF2B5EF4-FFF2-40B4-BE49-F238E27FC236}">
                <a16:creationId xmlns:a16="http://schemas.microsoft.com/office/drawing/2014/main" id="{7256022F-DEF3-469C-A8F9-620D4337CC87}"/>
              </a:ext>
            </a:extLst>
          </p:cNvPr>
          <p:cNvCxnSpPr/>
          <p:nvPr/>
        </p:nvCxnSpPr>
        <p:spPr>
          <a:xfrm>
            <a:off x="730897" y="835179"/>
            <a:ext cx="109541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4520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73FD2A-DA53-46DD-A034-5309ABF5D319}"/>
              </a:ext>
            </a:extLst>
          </p:cNvPr>
          <p:cNvSpPr/>
          <p:nvPr/>
        </p:nvSpPr>
        <p:spPr>
          <a:xfrm>
            <a:off x="649568" y="945899"/>
            <a:ext cx="11024272" cy="1107996"/>
          </a:xfrm>
          <a:prstGeom prst="rect">
            <a:avLst/>
          </a:prstGeom>
        </p:spPr>
        <p:txBody>
          <a:bodyPr wrap="square">
            <a:spAutoFit/>
          </a:bodyPr>
          <a:lstStyle/>
          <a:p>
            <a:pPr>
              <a:spcAft>
                <a:spcPts val="1200"/>
              </a:spcAft>
            </a:pPr>
            <a:r>
              <a:rPr lang="ro-RO" sz="2000" i="1" dirty="0">
                <a:ea typeface="Calibri" panose="020F0502020204030204" pitchFamily="34" charset="0"/>
              </a:rPr>
              <a:t>Concentrarea statică a maselor în două puncte (n=2) </a:t>
            </a:r>
          </a:p>
          <a:p>
            <a:r>
              <a:rPr lang="ro-RO" i="1" dirty="0">
                <a:ea typeface="Calibri" panose="020F0502020204030204" pitchFamily="34" charset="0"/>
              </a:rPr>
              <a:t>	</a:t>
            </a:r>
            <a:r>
              <a:rPr lang="ro-RO" u="sng" dirty="0">
                <a:ea typeface="Calibri" panose="020F0502020204030204" pitchFamily="34" charset="0"/>
              </a:rPr>
              <a:t>Se cunoaște:</a:t>
            </a:r>
            <a:r>
              <a:rPr lang="ro-RO" dirty="0">
                <a:ea typeface="Calibri" panose="020F0502020204030204" pitchFamily="34" charset="0"/>
              </a:rPr>
              <a:t> masa </a:t>
            </a:r>
            <a:r>
              <a:rPr lang="ro-RO" i="1" dirty="0">
                <a:ea typeface="Calibri" panose="020F0502020204030204" pitchFamily="34" charset="0"/>
              </a:rPr>
              <a:t>m</a:t>
            </a:r>
            <a:r>
              <a:rPr lang="ro-RO" dirty="0">
                <a:ea typeface="Calibri" panose="020F0502020204030204" pitchFamily="34" charset="0"/>
              </a:rPr>
              <a:t> a elementului și pozițiile pentru cele două puncte de concentrare</a:t>
            </a:r>
          </a:p>
          <a:p>
            <a:r>
              <a:rPr lang="ro-RO" i="1" dirty="0"/>
              <a:t>	</a:t>
            </a:r>
            <a:r>
              <a:rPr lang="ro-RO" u="sng" dirty="0"/>
              <a:t>Se determină</a:t>
            </a:r>
            <a:r>
              <a:rPr lang="ro-RO" i="1" dirty="0"/>
              <a:t>: </a:t>
            </a:r>
            <a:r>
              <a:rPr lang="ro-RO" dirty="0"/>
              <a:t>valorile maselor și forțelor de inerție</a:t>
            </a:r>
            <a:endParaRPr lang="en-US" i="1" dirty="0"/>
          </a:p>
        </p:txBody>
      </p:sp>
      <p:graphicFrame>
        <p:nvGraphicFramePr>
          <p:cNvPr id="8" name="Object 7">
            <a:extLst>
              <a:ext uri="{FF2B5EF4-FFF2-40B4-BE49-F238E27FC236}">
                <a16:creationId xmlns:a16="http://schemas.microsoft.com/office/drawing/2014/main" id="{420D4DFB-68C0-4FE3-86C0-CC9FAC9C8F5B}"/>
              </a:ext>
            </a:extLst>
          </p:cNvPr>
          <p:cNvGraphicFramePr>
            <a:graphicFrameLocks noChangeAspect="1"/>
          </p:cNvGraphicFramePr>
          <p:nvPr/>
        </p:nvGraphicFramePr>
        <p:xfrm>
          <a:off x="6351606" y="1969481"/>
          <a:ext cx="4712796" cy="2280386"/>
        </p:xfrm>
        <a:graphic>
          <a:graphicData uri="http://schemas.openxmlformats.org/presentationml/2006/ole">
            <mc:AlternateContent xmlns:mc="http://schemas.openxmlformats.org/markup-compatibility/2006">
              <mc:Choice xmlns:v="urn:schemas-microsoft-com:vml" Requires="v">
                <p:oleObj spid="_x0000_s33794" name="Visio" r:id="rId3" imgW="3057477" imgH="1495453" progId="Visio.Drawing.15">
                  <p:embed/>
                </p:oleObj>
              </mc:Choice>
              <mc:Fallback>
                <p:oleObj name="Visio" r:id="rId3" imgW="3057477" imgH="1495453" progId="Visio.Drawing.15">
                  <p:embed/>
                  <p:pic>
                    <p:nvPicPr>
                      <p:cNvPr id="8" name="Object 7">
                        <a:extLst>
                          <a:ext uri="{FF2B5EF4-FFF2-40B4-BE49-F238E27FC236}">
                            <a16:creationId xmlns:a16="http://schemas.microsoft.com/office/drawing/2014/main" id="{420D4DFB-68C0-4FE3-86C0-CC9FAC9C8F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606" y="1969481"/>
                        <a:ext cx="4712796" cy="2280386"/>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FF9AE634-5AE5-48BF-989F-6661AB2F1C4E}"/>
                  </a:ext>
                </a:extLst>
              </p:cNvPr>
              <p:cNvSpPr/>
              <p:nvPr/>
            </p:nvSpPr>
            <p:spPr>
              <a:xfrm>
                <a:off x="844358" y="2368244"/>
                <a:ext cx="2183803" cy="9766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r>
                                <a:rPr lang="en-US" i="0">
                                  <a:latin typeface="Cambria Math" panose="02040503050406030204" pitchFamily="18" charset="0"/>
                                </a:rPr>
                                <m:t>=</m:t>
                              </m:r>
                              <m:r>
                                <a:rPr lang="en-US" i="1">
                                  <a:latin typeface="Cambria Math" panose="02040503050406030204" pitchFamily="18" charset="0"/>
                                </a:rPr>
                                <m:t>𝑚</m:t>
                              </m:r>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0">
                                      <a:latin typeface="Cambria Math" panose="02040503050406030204" pitchFamily="18" charset="0"/>
                                    </a:rPr>
                                    <m:t> </m:t>
                                  </m:r>
                                  <m:r>
                                    <a:rPr lang="en-US" i="1">
                                      <a:latin typeface="Cambria Math" panose="02040503050406030204" pitchFamily="18" charset="0"/>
                                    </a:rPr>
                                    <m:t>𝑚</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2</m:t>
                                  </m:r>
                                </m:sub>
                              </m:sSub>
                              <m:r>
                                <a:rPr lang="en-US" i="0">
                                  <a:latin typeface="Cambria Math" panose="02040503050406030204" pitchFamily="18" charset="0"/>
                                </a:rPr>
                                <m:t>=0</m:t>
                              </m:r>
                            </m:e>
                            <m:e>
                              <m:r>
                                <a:rPr lang="en-US" i="0">
                                  <a:latin typeface="Cambria Math" panose="02040503050406030204" pitchFamily="18" charset="0"/>
                                </a:rPr>
                                <m:t>&amp;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2</m:t>
                                  </m:r>
                                </m:sub>
                              </m:sSub>
                              <m:r>
                                <a:rPr lang="en-US" i="0">
                                  <a:latin typeface="Cambria Math" panose="02040503050406030204" pitchFamily="18" charset="0"/>
                                </a:rPr>
                                <m:t>=0</m:t>
                              </m:r>
                            </m:e>
                          </m:eqArr>
                        </m:e>
                      </m:d>
                    </m:oMath>
                  </m:oMathPara>
                </a14:m>
                <a:endParaRPr lang="en-US" dirty="0"/>
              </a:p>
            </p:txBody>
          </p:sp>
        </mc:Choice>
        <mc:Fallback xmlns="">
          <p:sp>
            <p:nvSpPr>
              <p:cNvPr id="13" name="Rectangle 12">
                <a:extLst>
                  <a:ext uri="{FF2B5EF4-FFF2-40B4-BE49-F238E27FC236}">
                    <a16:creationId xmlns:a16="http://schemas.microsoft.com/office/drawing/2014/main" id="{FF9AE634-5AE5-48BF-989F-6661AB2F1C4E}"/>
                  </a:ext>
                </a:extLst>
              </p:cNvPr>
              <p:cNvSpPr>
                <a:spLocks noRot="1" noChangeAspect="1" noMove="1" noResize="1" noEditPoints="1" noAdjustHandles="1" noChangeArrowheads="1" noChangeShapeType="1" noTextEdit="1"/>
              </p:cNvSpPr>
              <p:nvPr/>
            </p:nvSpPr>
            <p:spPr>
              <a:xfrm>
                <a:off x="844358" y="2368244"/>
                <a:ext cx="2183803" cy="97661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A474548-449D-4544-A3E3-10C5F2F1DD8C}"/>
                  </a:ext>
                </a:extLst>
              </p:cNvPr>
              <p:cNvSpPr/>
              <p:nvPr/>
            </p:nvSpPr>
            <p:spPr>
              <a:xfrm>
                <a:off x="1009274" y="3968201"/>
                <a:ext cx="18539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𝑆</m:t>
                          </m:r>
                        </m:sub>
                      </m:sSub>
                      <m:r>
                        <a:rPr lang="en-US" i="0">
                          <a:latin typeface="Cambria Math" panose="02040503050406030204" pitchFamily="18" charset="0"/>
                        </a:rPr>
                        <m:t>=3</m:t>
                      </m:r>
                      <m:r>
                        <m:rPr>
                          <m:sty m:val="p"/>
                        </m:rPr>
                        <a:rPr lang="ro-RO" b="0" i="0" smtClean="0">
                          <a:latin typeface="Cambria Math" panose="02040503050406030204" pitchFamily="18" charset="0"/>
                        </a:rPr>
                        <m:t>n</m:t>
                      </m:r>
                      <m:r>
                        <a:rPr lang="ro-RO" b="0" i="0" smtClean="0">
                          <a:latin typeface="Cambria Math" panose="02040503050406030204" pitchFamily="18" charset="0"/>
                        </a:rPr>
                        <m:t>−3=2</m:t>
                      </m:r>
                    </m:oMath>
                  </m:oMathPara>
                </a14:m>
                <a:endParaRPr lang="en-US" dirty="0"/>
              </a:p>
            </p:txBody>
          </p:sp>
        </mc:Choice>
        <mc:Fallback xmlns="">
          <p:sp>
            <p:nvSpPr>
              <p:cNvPr id="15" name="Rectangle 14">
                <a:extLst>
                  <a:ext uri="{FF2B5EF4-FFF2-40B4-BE49-F238E27FC236}">
                    <a16:creationId xmlns:a16="http://schemas.microsoft.com/office/drawing/2014/main" id="{CA474548-449D-4544-A3E3-10C5F2F1DD8C}"/>
                  </a:ext>
                </a:extLst>
              </p:cNvPr>
              <p:cNvSpPr>
                <a:spLocks noRot="1" noChangeAspect="1" noMove="1" noResize="1" noEditPoints="1" noAdjustHandles="1" noChangeArrowheads="1" noChangeShapeType="1" noTextEdit="1"/>
              </p:cNvSpPr>
              <p:nvPr/>
            </p:nvSpPr>
            <p:spPr>
              <a:xfrm>
                <a:off x="1009274" y="3968201"/>
                <a:ext cx="1853969" cy="369332"/>
              </a:xfrm>
              <a:prstGeom prst="rect">
                <a:avLst/>
              </a:prstGeom>
              <a:blipFill>
                <a:blip r:embed="rId6"/>
                <a:stretch>
                  <a:fillRect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A2DA0B3A-739B-4F1E-B697-1DF56FBDF28D}"/>
                  </a:ext>
                </a:extLst>
              </p:cNvPr>
              <p:cNvSpPr/>
              <p:nvPr/>
            </p:nvSpPr>
            <p:spPr>
              <a:xfrm>
                <a:off x="1009274" y="4249867"/>
                <a:ext cx="1907061" cy="646331"/>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𝑥</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
                      <a:rPr lang="ro-RO" i="1">
                        <a:latin typeface="Cambria Math" panose="02040503050406030204" pitchFamily="18" charset="0"/>
                        <a:ea typeface="Times New Roman" panose="02020603050405020304" pitchFamily="18" charset="0"/>
                        <a:cs typeface="Times New Roman" panose="02020603050405020304" pitchFamily="18" charset="0"/>
                      </a:rPr>
                      <m:t>𝑎</m:t>
                    </m:r>
                  </m:oMath>
                </a14:m>
                <a:r>
                  <a:rPr lang="ro-RO" dirty="0">
                    <a:latin typeface="Times New Roman" panose="02020603050405020304" pitchFamily="18" charset="0"/>
                    <a:ea typeface="Times New Roman" panose="02020603050405020304" pitchFamily="18" charset="0"/>
                  </a:rPr>
                  <a:t>,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𝑥</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
                      <a:rPr lang="ro-RO" i="1">
                        <a:latin typeface="Cambria Math" panose="02040503050406030204" pitchFamily="18" charset="0"/>
                        <a:ea typeface="Times New Roman" panose="02020603050405020304" pitchFamily="18" charset="0"/>
                        <a:cs typeface="Times New Roman" panose="02020603050405020304" pitchFamily="18" charset="0"/>
                      </a:rPr>
                      <m:t>𝑏</m:t>
                    </m:r>
                  </m:oMath>
                </a14:m>
                <a:r>
                  <a:rPr lang="ro-RO" dirty="0">
                    <a:latin typeface="Times New Roman" panose="02020603050405020304" pitchFamily="18" charset="0"/>
                    <a:ea typeface="Times New Roman" panose="02020603050405020304" pitchFamily="18" charset="0"/>
                  </a:rPr>
                  <a:t> </a:t>
                </a:r>
              </a:p>
              <a:p>
                <a:pPr algn="ct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𝑦</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𝑦</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=0</m:t>
                    </m:r>
                  </m:oMath>
                </a14:m>
                <a:r>
                  <a:rPr lang="ro-RO" dirty="0">
                    <a:latin typeface="Times New Roman" panose="02020603050405020304" pitchFamily="18" charset="0"/>
                    <a:ea typeface="Times New Roman" panose="02020603050405020304" pitchFamily="18" charset="0"/>
                  </a:rPr>
                  <a:t> </a:t>
                </a:r>
                <a:endParaRPr lang="en-US" dirty="0"/>
              </a:p>
            </p:txBody>
          </p:sp>
        </mc:Choice>
        <mc:Fallback xmlns="">
          <p:sp>
            <p:nvSpPr>
              <p:cNvPr id="16" name="Rectangle 15">
                <a:extLst>
                  <a:ext uri="{FF2B5EF4-FFF2-40B4-BE49-F238E27FC236}">
                    <a16:creationId xmlns:a16="http://schemas.microsoft.com/office/drawing/2014/main" id="{A2DA0B3A-739B-4F1E-B697-1DF56FBDF28D}"/>
                  </a:ext>
                </a:extLst>
              </p:cNvPr>
              <p:cNvSpPr>
                <a:spLocks noRot="1" noChangeAspect="1" noMove="1" noResize="1" noEditPoints="1" noAdjustHandles="1" noChangeArrowheads="1" noChangeShapeType="1" noTextEdit="1"/>
              </p:cNvSpPr>
              <p:nvPr/>
            </p:nvSpPr>
            <p:spPr>
              <a:xfrm>
                <a:off x="1009274" y="4249867"/>
                <a:ext cx="1907061" cy="646331"/>
              </a:xfrm>
              <a:prstGeom prst="rect">
                <a:avLst/>
              </a:prstGeom>
              <a:blipFill>
                <a:blip r:embed="rId7"/>
                <a:stretch>
                  <a:fillRect t="-4717"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AD85C302-2F33-4BEC-8F58-F936820A76D4}"/>
                  </a:ext>
                </a:extLst>
              </p:cNvPr>
              <p:cNvSpPr/>
              <p:nvPr/>
            </p:nvSpPr>
            <p:spPr>
              <a:xfrm>
                <a:off x="4125589" y="4116289"/>
                <a:ext cx="1970411" cy="7101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r>
                                <a:rPr lang="en-US" i="0">
                                  <a:latin typeface="Cambria Math" panose="02040503050406030204" pitchFamily="18" charset="0"/>
                                </a:rPr>
                                <m:t>=</m:t>
                              </m:r>
                              <m:r>
                                <a:rPr lang="en-US" i="1">
                                  <a:latin typeface="Cambria Math" panose="02040503050406030204" pitchFamily="18" charset="0"/>
                                </a:rPr>
                                <m:t>𝑚</m:t>
                              </m:r>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0">
                                      <a:latin typeface="Cambria Math" panose="02040503050406030204" pitchFamily="18" charset="0"/>
                                    </a:rPr>
                                    <m:t> </m:t>
                                  </m:r>
                                  <m:r>
                                    <a:rPr lang="en-US" i="1">
                                      <a:latin typeface="Cambria Math" panose="02040503050406030204" pitchFamily="18" charset="0"/>
                                    </a:rPr>
                                    <m:t>𝑚</m:t>
                                  </m:r>
                                </m:e>
                                <m:sub>
                                  <m:r>
                                    <a:rPr lang="en-US" i="0">
                                      <a:latin typeface="Cambria Math" panose="02040503050406030204" pitchFamily="18" charset="0"/>
                                    </a:rPr>
                                    <m:t>1</m:t>
                                  </m:r>
                                </m:sub>
                              </m:sSub>
                              <m:r>
                                <a:rPr lang="en-US" i="1">
                                  <a:latin typeface="Cambria Math" panose="02040503050406030204" pitchFamily="18" charset="0"/>
                                </a:rPr>
                                <m:t>𝑎</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r>
                                <a:rPr lang="en-US" i="1">
                                  <a:latin typeface="Cambria Math" panose="02040503050406030204" pitchFamily="18" charset="0"/>
                                </a:rPr>
                                <m:t>𝑏</m:t>
                              </m:r>
                              <m:r>
                                <a:rPr lang="en-US" i="0">
                                  <a:latin typeface="Cambria Math" panose="02040503050406030204" pitchFamily="18" charset="0"/>
                                </a:rPr>
                                <m:t>=0</m:t>
                              </m:r>
                            </m:e>
                          </m:eqArr>
                        </m:e>
                      </m:d>
                    </m:oMath>
                  </m:oMathPara>
                </a14:m>
                <a:endParaRPr lang="en-US" dirty="0"/>
              </a:p>
            </p:txBody>
          </p:sp>
        </mc:Choice>
        <mc:Fallback xmlns="">
          <p:sp>
            <p:nvSpPr>
              <p:cNvPr id="17" name="Rectangle 16">
                <a:extLst>
                  <a:ext uri="{FF2B5EF4-FFF2-40B4-BE49-F238E27FC236}">
                    <a16:creationId xmlns:a16="http://schemas.microsoft.com/office/drawing/2014/main" id="{AD85C302-2F33-4BEC-8F58-F936820A76D4}"/>
                  </a:ext>
                </a:extLst>
              </p:cNvPr>
              <p:cNvSpPr>
                <a:spLocks noRot="1" noChangeAspect="1" noMove="1" noResize="1" noEditPoints="1" noAdjustHandles="1" noChangeArrowheads="1" noChangeShapeType="1" noTextEdit="1"/>
              </p:cNvSpPr>
              <p:nvPr/>
            </p:nvSpPr>
            <p:spPr>
              <a:xfrm>
                <a:off x="4125589" y="4116289"/>
                <a:ext cx="1970411" cy="71019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89849DE3-22A2-40AF-B00A-3ED46EA72BCD}"/>
                  </a:ext>
                </a:extLst>
              </p:cNvPr>
              <p:cNvSpPr/>
              <p:nvPr/>
            </p:nvSpPr>
            <p:spPr>
              <a:xfrm>
                <a:off x="3394618" y="5477359"/>
                <a:ext cx="3486724" cy="622863"/>
              </a:xfrm>
              <a:prstGeom prst="rect">
                <a:avLst/>
              </a:prstGeom>
              <a:ln w="12700">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r>
                        <a:rPr lang="en-US" i="0">
                          <a:latin typeface="Cambria Math" panose="02040503050406030204" pitchFamily="18" charset="0"/>
                        </a:rPr>
                        <m:t>=</m:t>
                      </m:r>
                      <m:r>
                        <a:rPr lang="en-US" i="1">
                          <a:latin typeface="Cambria Math" panose="02040503050406030204" pitchFamily="18" charset="0"/>
                        </a:rPr>
                        <m:t>𝑚</m:t>
                      </m:r>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𝑏</m:t>
                          </m:r>
                        </m:den>
                      </m:f>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r>
                        <a:rPr lang="en-US" i="0">
                          <a:latin typeface="Cambria Math" panose="02040503050406030204" pitchFamily="18" charset="0"/>
                        </a:rPr>
                        <m:t>=</m:t>
                      </m:r>
                      <m:r>
                        <a:rPr lang="en-US" i="1">
                          <a:latin typeface="Cambria Math" panose="02040503050406030204" pitchFamily="18" charset="0"/>
                        </a:rPr>
                        <m:t>𝑚</m:t>
                      </m:r>
                      <m:f>
                        <m:fPr>
                          <m:ctrlPr>
                            <a:rPr lang="en-US" i="1">
                              <a:latin typeface="Cambria Math" panose="02040503050406030204" pitchFamily="18" charset="0"/>
                            </a:rPr>
                          </m:ctrlPr>
                        </m:fPr>
                        <m:num>
                          <m:r>
                            <a:rPr lang="en-US" i="1">
                              <a:latin typeface="Cambria Math" panose="02040503050406030204" pitchFamily="18" charset="0"/>
                            </a:rPr>
                            <m:t>𝑎</m:t>
                          </m:r>
                        </m:num>
                        <m:den>
                          <m:r>
                            <a:rPr lang="en-US" i="1">
                              <a:latin typeface="Cambria Math" panose="02040503050406030204" pitchFamily="18" charset="0"/>
                            </a:rPr>
                            <m:t>𝑎</m:t>
                          </m:r>
                          <m:r>
                            <a:rPr lang="en-US" i="0">
                              <a:latin typeface="Cambria Math" panose="02040503050406030204" pitchFamily="18" charset="0"/>
                            </a:rPr>
                            <m:t>+</m:t>
                          </m:r>
                          <m:r>
                            <a:rPr lang="en-US" i="1">
                              <a:latin typeface="Cambria Math" panose="02040503050406030204" pitchFamily="18" charset="0"/>
                            </a:rPr>
                            <m:t>𝑏</m:t>
                          </m:r>
                        </m:den>
                      </m:f>
                    </m:oMath>
                  </m:oMathPara>
                </a14:m>
                <a:endParaRPr lang="en-US" dirty="0"/>
              </a:p>
            </p:txBody>
          </p:sp>
        </mc:Choice>
        <mc:Fallback xmlns="">
          <p:sp>
            <p:nvSpPr>
              <p:cNvPr id="18" name="Rectangle 17">
                <a:extLst>
                  <a:ext uri="{FF2B5EF4-FFF2-40B4-BE49-F238E27FC236}">
                    <a16:creationId xmlns:a16="http://schemas.microsoft.com/office/drawing/2014/main" id="{89849DE3-22A2-40AF-B00A-3ED46EA72BCD}"/>
                  </a:ext>
                </a:extLst>
              </p:cNvPr>
              <p:cNvSpPr>
                <a:spLocks noRot="1" noChangeAspect="1" noMove="1" noResize="1" noEditPoints="1" noAdjustHandles="1" noChangeArrowheads="1" noChangeShapeType="1" noTextEdit="1"/>
              </p:cNvSpPr>
              <p:nvPr/>
            </p:nvSpPr>
            <p:spPr>
              <a:xfrm>
                <a:off x="3394618" y="5477359"/>
                <a:ext cx="3486724" cy="622863"/>
              </a:xfrm>
              <a:prstGeom prst="rect">
                <a:avLst/>
              </a:prstGeom>
              <a:blipFill>
                <a:blip r:embed="rId9"/>
                <a:stretch>
                  <a:fillRect/>
                </a:stretch>
              </a:blipFill>
              <a:ln w="12700">
                <a:solidFill>
                  <a:srgbClr val="0070C0"/>
                </a:solidFill>
              </a:ln>
            </p:spPr>
            <p:txBody>
              <a:bodyPr/>
              <a:lstStyle/>
              <a:p>
                <a:r>
                  <a:rPr lang="en-US">
                    <a:noFill/>
                  </a:rPr>
                  <a:t> </a:t>
                </a:r>
              </a:p>
            </p:txBody>
          </p:sp>
        </mc:Fallback>
      </mc:AlternateContent>
      <p:sp>
        <p:nvSpPr>
          <p:cNvPr id="19" name="Arrow: Down 18">
            <a:extLst>
              <a:ext uri="{FF2B5EF4-FFF2-40B4-BE49-F238E27FC236}">
                <a16:creationId xmlns:a16="http://schemas.microsoft.com/office/drawing/2014/main" id="{C02D9FC8-E4C4-49F6-97D6-FC8845E25538}"/>
              </a:ext>
            </a:extLst>
          </p:cNvPr>
          <p:cNvSpPr/>
          <p:nvPr/>
        </p:nvSpPr>
        <p:spPr>
          <a:xfrm>
            <a:off x="1787668" y="3522734"/>
            <a:ext cx="297180" cy="306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C2CB30E9-A7E0-48F1-A491-97B1775018B0}"/>
              </a:ext>
            </a:extLst>
          </p:cNvPr>
          <p:cNvSpPr/>
          <p:nvPr/>
        </p:nvSpPr>
        <p:spPr>
          <a:xfrm>
            <a:off x="4962204" y="4998662"/>
            <a:ext cx="297180" cy="306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DA15744E-7AE1-414C-9C1C-4C3EC953FC3C}"/>
              </a:ext>
            </a:extLst>
          </p:cNvPr>
          <p:cNvSpPr/>
          <p:nvPr/>
        </p:nvSpPr>
        <p:spPr>
          <a:xfrm rot="16200000">
            <a:off x="3276935" y="4302597"/>
            <a:ext cx="297180" cy="306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4929E2C-FE30-43C7-98EB-62C0756543AB}"/>
                  </a:ext>
                </a:extLst>
              </p:cNvPr>
              <p:cNvSpPr/>
              <p:nvPr/>
            </p:nvSpPr>
            <p:spPr>
              <a:xfrm>
                <a:off x="8059876" y="5639730"/>
                <a:ext cx="3149580" cy="402931"/>
              </a:xfrm>
              <a:prstGeom prst="rect">
                <a:avLst/>
              </a:prstGeom>
              <a:ln w="1270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i="1">
                              <a:latin typeface="Cambria Math" panose="02040503050406030204" pitchFamily="18" charset="0"/>
                            </a:rPr>
                            <m:t>𝐴</m:t>
                          </m:r>
                        </m:sub>
                      </m:sSub>
                      <m:r>
                        <a:rPr lang="en-US" i="0">
                          <a:latin typeface="Cambria Math" panose="02040503050406030204" pitchFamily="18" charset="0"/>
                        </a:rPr>
                        <m:t>;    </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i="1">
                              <a:latin typeface="Cambria Math" panose="02040503050406030204" pitchFamily="18" charset="0"/>
                            </a:rPr>
                            <m:t>𝐵</m:t>
                          </m:r>
                        </m:sub>
                      </m:sSub>
                    </m:oMath>
                  </m:oMathPara>
                </a14:m>
                <a:endParaRPr lang="en-US" dirty="0"/>
              </a:p>
            </p:txBody>
          </p:sp>
        </mc:Choice>
        <mc:Fallback xmlns="">
          <p:sp>
            <p:nvSpPr>
              <p:cNvPr id="20" name="Rectangle 19">
                <a:extLst>
                  <a:ext uri="{FF2B5EF4-FFF2-40B4-BE49-F238E27FC236}">
                    <a16:creationId xmlns:a16="http://schemas.microsoft.com/office/drawing/2014/main" id="{64929E2C-FE30-43C7-98EB-62C0756543AB}"/>
                  </a:ext>
                </a:extLst>
              </p:cNvPr>
              <p:cNvSpPr>
                <a:spLocks noRot="1" noChangeAspect="1" noMove="1" noResize="1" noEditPoints="1" noAdjustHandles="1" noChangeArrowheads="1" noChangeShapeType="1" noTextEdit="1"/>
              </p:cNvSpPr>
              <p:nvPr/>
            </p:nvSpPr>
            <p:spPr>
              <a:xfrm>
                <a:off x="8059876" y="5639730"/>
                <a:ext cx="3149580" cy="402931"/>
              </a:xfrm>
              <a:prstGeom prst="rect">
                <a:avLst/>
              </a:prstGeom>
              <a:blipFill>
                <a:blip r:embed="rId10"/>
                <a:stretch>
                  <a:fillRect t="-20588" r="-3661"/>
                </a:stretch>
              </a:blipFill>
              <a:ln w="12700">
                <a:solidFill>
                  <a:srgbClr val="FF0000"/>
                </a:solidFill>
              </a:ln>
            </p:spPr>
            <p:txBody>
              <a:bodyPr/>
              <a:lstStyle/>
              <a:p>
                <a:r>
                  <a:rPr lang="en-US">
                    <a:noFill/>
                  </a:rPr>
                  <a:t> </a:t>
                </a:r>
              </a:p>
            </p:txBody>
          </p:sp>
        </mc:Fallback>
      </mc:AlternateContent>
      <p:sp>
        <p:nvSpPr>
          <p:cNvPr id="32" name="Arrow: Down 31">
            <a:extLst>
              <a:ext uri="{FF2B5EF4-FFF2-40B4-BE49-F238E27FC236}">
                <a16:creationId xmlns:a16="http://schemas.microsoft.com/office/drawing/2014/main" id="{DACCA6E0-645A-466C-BE05-7D9F19986E30}"/>
              </a:ext>
            </a:extLst>
          </p:cNvPr>
          <p:cNvSpPr/>
          <p:nvPr/>
        </p:nvSpPr>
        <p:spPr>
          <a:xfrm rot="16200000">
            <a:off x="7322019" y="5687936"/>
            <a:ext cx="297180" cy="306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8F61DB1-9329-449F-9EEC-ADA46D8057DF}"/>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A72543A-98CB-4EEE-9A70-1FD457A5619F}"/>
              </a:ext>
            </a:extLst>
          </p:cNvPr>
          <p:cNvSpPr/>
          <p:nvPr/>
        </p:nvSpPr>
        <p:spPr>
          <a:xfrm>
            <a:off x="649568" y="311318"/>
            <a:ext cx="8913017" cy="461665"/>
          </a:xfrm>
          <a:prstGeom prst="rect">
            <a:avLst/>
          </a:prstGeom>
        </p:spPr>
        <p:txBody>
          <a:bodyPr wrap="none">
            <a:spAutoFit/>
          </a:bodyPr>
          <a:lstStyle/>
          <a:p>
            <a:r>
              <a:rPr lang="ro-RO" sz="2400" dirty="0"/>
              <a:t>2.2 Determinarea forțelor de inerție prin metoda concentrării maselor</a:t>
            </a:r>
            <a:endParaRPr lang="en-US" sz="2000" dirty="0"/>
          </a:p>
        </p:txBody>
      </p:sp>
    </p:spTree>
    <p:extLst>
      <p:ext uri="{BB962C8B-B14F-4D97-AF65-F5344CB8AC3E}">
        <p14:creationId xmlns:p14="http://schemas.microsoft.com/office/powerpoint/2010/main" val="153033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animBg="1"/>
      <p:bldP spid="19" grpId="0" animBg="1"/>
      <p:bldP spid="30" grpId="0" animBg="1"/>
      <p:bldP spid="31" grpId="0" animBg="1"/>
      <p:bldP spid="20" grpId="0" animBg="1"/>
      <p:bldP spid="3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473FD2A-DA53-46DD-A034-5309ABF5D319}"/>
                  </a:ext>
                </a:extLst>
              </p:cNvPr>
              <p:cNvSpPr/>
              <p:nvPr/>
            </p:nvSpPr>
            <p:spPr>
              <a:xfrm>
                <a:off x="649568" y="864455"/>
                <a:ext cx="11024272" cy="1138773"/>
              </a:xfrm>
              <a:prstGeom prst="rect">
                <a:avLst/>
              </a:prstGeom>
            </p:spPr>
            <p:txBody>
              <a:bodyPr wrap="square">
                <a:spAutoFit/>
              </a:bodyPr>
              <a:lstStyle/>
              <a:p>
                <a:pPr>
                  <a:spcAft>
                    <a:spcPts val="1200"/>
                  </a:spcAft>
                </a:pPr>
                <a:r>
                  <a:rPr lang="ro-RO" sz="2000" i="1" dirty="0">
                    <a:ea typeface="Calibri" panose="020F0502020204030204" pitchFamily="34" charset="0"/>
                  </a:rPr>
                  <a:t>Concentrarea dinamică a maselor în două puncte (n=2) </a:t>
                </a:r>
              </a:p>
              <a:p>
                <a:r>
                  <a:rPr lang="ro-RO" sz="2000" dirty="0">
                    <a:ea typeface="Calibri" panose="020F0502020204030204" pitchFamily="34" charset="0"/>
                  </a:rPr>
                  <a:t>	</a:t>
                </a:r>
                <a:r>
                  <a:rPr lang="ro-RO" u="sng" dirty="0">
                    <a:ea typeface="Calibri" panose="020F0502020204030204" pitchFamily="34" charset="0"/>
                  </a:rPr>
                  <a:t>Se cunoaște</a:t>
                </a:r>
                <a:r>
                  <a:rPr lang="ro-RO" dirty="0">
                    <a:ea typeface="Calibri" panose="020F0502020204030204" pitchFamily="34" charset="0"/>
                  </a:rPr>
                  <a:t>: masa </a:t>
                </a:r>
                <a:r>
                  <a:rPr lang="ro-RO" i="1" dirty="0">
                    <a:ea typeface="Calibri" panose="020F0502020204030204" pitchFamily="34" charset="0"/>
                  </a:rPr>
                  <a:t>m</a:t>
                </a:r>
                <a:r>
                  <a:rPr lang="ro-RO" dirty="0">
                    <a:ea typeface="Calibri" panose="020F0502020204030204" pitchFamily="34" charset="0"/>
                  </a:rPr>
                  <a:t>, poziția punctului A unde este concentrată masa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a:latin typeface="Cambria Math" panose="02040503050406030204" pitchFamily="18" charset="0"/>
                          </a:rPr>
                          <m:t>1</m:t>
                        </m:r>
                      </m:sub>
                    </m:sSub>
                  </m:oMath>
                </a14:m>
                <a:r>
                  <a:rPr lang="ro-RO" i="1" dirty="0"/>
                  <a:t> </a:t>
                </a:r>
                <a:r>
                  <a:rPr lang="ro-RO" dirty="0"/>
                  <a:t>și momentul de inerție masic </a:t>
                </a:r>
                <a14:m>
                  <m:oMath xmlns:m="http://schemas.openxmlformats.org/officeDocument/2006/math">
                    <m:r>
                      <a:rPr lang="ro-RO" b="0" i="0" smtClean="0">
                        <a:latin typeface="Cambria Math" panose="02040503050406030204" pitchFamily="18" charset="0"/>
                      </a:rPr>
                      <m:t> </m:t>
                    </m:r>
                    <m:sSub>
                      <m:sSubPr>
                        <m:ctrlPr>
                          <a:rPr lang="en-US" i="1">
                            <a:latin typeface="Cambria Math" panose="02040503050406030204" pitchFamily="18" charset="0"/>
                          </a:rPr>
                        </m:ctrlPr>
                      </m:sSubPr>
                      <m:e>
                        <m:r>
                          <a:rPr lang="ro-RO" i="1">
                            <a:latin typeface="Cambria Math" panose="02040503050406030204" pitchFamily="18" charset="0"/>
                          </a:rPr>
                          <m:t>𝐼</m:t>
                        </m:r>
                      </m:e>
                      <m:sub>
                        <m:r>
                          <a:rPr lang="ro-RO" i="1">
                            <a:latin typeface="Cambria Math" panose="02040503050406030204" pitchFamily="18" charset="0"/>
                          </a:rPr>
                          <m:t>𝐺</m:t>
                        </m:r>
                      </m:sub>
                    </m:sSub>
                  </m:oMath>
                </a14:m>
                <a:r>
                  <a:rPr lang="ro-RO" dirty="0"/>
                  <a:t> </a:t>
                </a:r>
              </a:p>
              <a:p>
                <a:r>
                  <a:rPr lang="ro-RO" dirty="0"/>
                  <a:t> 	</a:t>
                </a:r>
                <a:r>
                  <a:rPr lang="ro-RO" u="sng" dirty="0"/>
                  <a:t>Se determină</a:t>
                </a:r>
                <a:r>
                  <a:rPr lang="ro-RO" dirty="0"/>
                  <a:t>: poziția celui de al doilea punct de concentrare și valorile maselor și forțelor de inerție</a:t>
                </a:r>
                <a:endParaRPr lang="en-US" dirty="0"/>
              </a:p>
            </p:txBody>
          </p:sp>
        </mc:Choice>
        <mc:Fallback xmlns="">
          <p:sp>
            <p:nvSpPr>
              <p:cNvPr id="3" name="Rectangle 2">
                <a:extLst>
                  <a:ext uri="{FF2B5EF4-FFF2-40B4-BE49-F238E27FC236}">
                    <a16:creationId xmlns:a16="http://schemas.microsoft.com/office/drawing/2014/main" id="{8473FD2A-DA53-46DD-A034-5309ABF5D319}"/>
                  </a:ext>
                </a:extLst>
              </p:cNvPr>
              <p:cNvSpPr>
                <a:spLocks noRot="1" noChangeAspect="1" noMove="1" noResize="1" noEditPoints="1" noAdjustHandles="1" noChangeArrowheads="1" noChangeShapeType="1" noTextEdit="1"/>
              </p:cNvSpPr>
              <p:nvPr/>
            </p:nvSpPr>
            <p:spPr>
              <a:xfrm>
                <a:off x="649568" y="864455"/>
                <a:ext cx="11024272" cy="1138773"/>
              </a:xfrm>
              <a:prstGeom prst="rect">
                <a:avLst/>
              </a:prstGeom>
              <a:blipFill>
                <a:blip r:embed="rId3"/>
                <a:stretch>
                  <a:fillRect l="-608" t="-3209" b="-7487"/>
                </a:stretch>
              </a:blipFill>
            </p:spPr>
            <p:txBody>
              <a:bodyPr/>
              <a:lstStyle/>
              <a:p>
                <a:r>
                  <a:rPr lang="en-US">
                    <a:noFill/>
                  </a:rPr>
                  <a:t> </a:t>
                </a:r>
              </a:p>
            </p:txBody>
          </p:sp>
        </mc:Fallback>
      </mc:AlternateContent>
      <p:graphicFrame>
        <p:nvGraphicFramePr>
          <p:cNvPr id="6" name="Object 5">
            <a:extLst>
              <a:ext uri="{FF2B5EF4-FFF2-40B4-BE49-F238E27FC236}">
                <a16:creationId xmlns:a16="http://schemas.microsoft.com/office/drawing/2014/main" id="{1CFB579F-EF16-4BAE-BDCB-A8BB8C68D6D2}"/>
              </a:ext>
            </a:extLst>
          </p:cNvPr>
          <p:cNvGraphicFramePr>
            <a:graphicFrameLocks noChangeAspect="1"/>
          </p:cNvGraphicFramePr>
          <p:nvPr/>
        </p:nvGraphicFramePr>
        <p:xfrm>
          <a:off x="5971593" y="2104881"/>
          <a:ext cx="4634886" cy="2195472"/>
        </p:xfrm>
        <a:graphic>
          <a:graphicData uri="http://schemas.openxmlformats.org/presentationml/2006/ole">
            <mc:AlternateContent xmlns:mc="http://schemas.openxmlformats.org/markup-compatibility/2006">
              <mc:Choice xmlns:v="urn:schemas-microsoft-com:vml" Requires="v">
                <p:oleObj spid="_x0000_s34818" name="Visio" r:id="rId4" imgW="3131926" imgH="1493694" progId="Visio.Drawing.15">
                  <p:embed/>
                </p:oleObj>
              </mc:Choice>
              <mc:Fallback>
                <p:oleObj name="Visio" r:id="rId4" imgW="3131926" imgH="1493694" progId="Visio.Drawing.15">
                  <p:embed/>
                  <p:pic>
                    <p:nvPicPr>
                      <p:cNvPr id="6" name="Object 5">
                        <a:extLst>
                          <a:ext uri="{FF2B5EF4-FFF2-40B4-BE49-F238E27FC236}">
                            <a16:creationId xmlns:a16="http://schemas.microsoft.com/office/drawing/2014/main" id="{1CFB579F-EF16-4BAE-BDCB-A8BB8C68D6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1593" y="2104881"/>
                        <a:ext cx="4634886" cy="2195472"/>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1A93E1B9-39E0-4C63-8709-63CE2388F683}"/>
                  </a:ext>
                </a:extLst>
              </p:cNvPr>
              <p:cNvSpPr/>
              <p:nvPr/>
            </p:nvSpPr>
            <p:spPr>
              <a:xfrm>
                <a:off x="888252" y="2305153"/>
                <a:ext cx="3793025" cy="13408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r>
                                <a:rPr lang="en-US" i="0">
                                  <a:latin typeface="Cambria Math" panose="02040503050406030204" pitchFamily="18" charset="0"/>
                                </a:rPr>
                                <m:t>=</m:t>
                              </m:r>
                              <m:r>
                                <a:rPr lang="en-US" i="1">
                                  <a:latin typeface="Cambria Math" panose="02040503050406030204" pitchFamily="18" charset="0"/>
                                </a:rPr>
                                <m:t>𝑚</m:t>
                              </m:r>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0">
                                      <a:latin typeface="Cambria Math" panose="02040503050406030204" pitchFamily="18" charset="0"/>
                                    </a:rPr>
                                    <m:t> </m:t>
                                  </m:r>
                                  <m:r>
                                    <a:rPr lang="en-US" i="1">
                                      <a:latin typeface="Cambria Math" panose="02040503050406030204" pitchFamily="18" charset="0"/>
                                    </a:rPr>
                                    <m:t>𝑚</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2</m:t>
                                  </m:r>
                                </m:sub>
                              </m:sSub>
                              <m:r>
                                <a:rPr lang="en-US" i="0">
                                  <a:latin typeface="Cambria Math" panose="02040503050406030204" pitchFamily="18" charset="0"/>
                                </a:rPr>
                                <m:t>=0</m:t>
                              </m:r>
                            </m:e>
                            <m:e>
                              <m:r>
                                <a:rPr lang="en-US" i="0">
                                  <a:latin typeface="Cambria Math" panose="02040503050406030204" pitchFamily="18" charset="0"/>
                                </a:rPr>
                                <m:t>&amp;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2</m:t>
                                  </m:r>
                                </m:sub>
                              </m:sSub>
                              <m:r>
                                <a:rPr lang="en-US" i="0">
                                  <a:latin typeface="Cambria Math" panose="02040503050406030204" pitchFamily="18" charset="0"/>
                                </a:rPr>
                                <m:t>=0</m:t>
                              </m:r>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0">
                                      <a:latin typeface="Cambria Math" panose="02040503050406030204" pitchFamily="18" charset="0"/>
                                    </a:rPr>
                                    <m:t>  </m:t>
                                  </m:r>
                                  <m:r>
                                    <a:rPr lang="en-US" i="1">
                                      <a:latin typeface="Cambria Math" panose="02040503050406030204" pitchFamily="18" charset="0"/>
                                    </a:rPr>
                                    <m:t>𝑚</m:t>
                                  </m:r>
                                </m:e>
                                <m:sub>
                                  <m:r>
                                    <a:rPr lang="en-US" i="0">
                                      <a:latin typeface="Cambria Math" panose="02040503050406030204" pitchFamily="18" charset="0"/>
                                    </a:rPr>
                                    <m:t>1</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0">
                                          <a:latin typeface="Cambria Math" panose="02040503050406030204" pitchFamily="18" charset="0"/>
                                        </a:rPr>
                                        <m:t>1</m:t>
                                      </m:r>
                                    </m:sub>
                                    <m:sup>
                                      <m:r>
                                        <a:rPr lang="en-US" i="0">
                                          <a:latin typeface="Cambria Math" panose="02040503050406030204" pitchFamily="18" charset="0"/>
                                        </a:rPr>
                                        <m:t>2</m:t>
                                      </m:r>
                                    </m:sup>
                                  </m:sSubSup>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𝑦</m:t>
                                      </m:r>
                                    </m:e>
                                    <m:sub>
                                      <m:r>
                                        <a:rPr lang="en-US" i="0">
                                          <a:latin typeface="Cambria Math" panose="02040503050406030204" pitchFamily="18" charset="0"/>
                                        </a:rPr>
                                        <m:t>1</m:t>
                                      </m:r>
                                    </m:sub>
                                    <m:sup>
                                      <m:r>
                                        <a:rPr lang="en-US" i="0">
                                          <a:latin typeface="Cambria Math" panose="02040503050406030204" pitchFamily="18" charset="0"/>
                                        </a:rPr>
                                        <m:t>2</m:t>
                                      </m:r>
                                    </m:sup>
                                  </m:sSubSup>
                                </m:e>
                              </m:d>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0">
                                          <a:latin typeface="Cambria Math" panose="02040503050406030204" pitchFamily="18" charset="0"/>
                                        </a:rPr>
                                        <m:t>2</m:t>
                                      </m:r>
                                    </m:sub>
                                    <m:sup>
                                      <m:r>
                                        <a:rPr lang="en-US" i="0">
                                          <a:latin typeface="Cambria Math" panose="02040503050406030204" pitchFamily="18" charset="0"/>
                                        </a:rPr>
                                        <m:t>2</m:t>
                                      </m:r>
                                    </m:sup>
                                  </m:sSubSup>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𝑦</m:t>
                                      </m:r>
                                    </m:e>
                                    <m:sub>
                                      <m:r>
                                        <a:rPr lang="en-US" i="0">
                                          <a:latin typeface="Cambria Math" panose="02040503050406030204" pitchFamily="18" charset="0"/>
                                        </a:rPr>
                                        <m:t>2</m:t>
                                      </m:r>
                                    </m:sub>
                                    <m:sup>
                                      <m:r>
                                        <a:rPr lang="en-US" i="0">
                                          <a:latin typeface="Cambria Math" panose="02040503050406030204" pitchFamily="18" charset="0"/>
                                        </a:rPr>
                                        <m:t>2</m:t>
                                      </m:r>
                                    </m:sup>
                                  </m:sSubSup>
                                </m:e>
                              </m:d>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sub>
                              </m:sSub>
                            </m:e>
                          </m:eqArr>
                        </m:e>
                      </m:d>
                    </m:oMath>
                  </m:oMathPara>
                </a14:m>
                <a:endParaRPr lang="en-US" dirty="0"/>
              </a:p>
            </p:txBody>
          </p:sp>
        </mc:Choice>
        <mc:Fallback xmlns="">
          <p:sp>
            <p:nvSpPr>
              <p:cNvPr id="7" name="Rectangle 6">
                <a:extLst>
                  <a:ext uri="{FF2B5EF4-FFF2-40B4-BE49-F238E27FC236}">
                    <a16:creationId xmlns:a16="http://schemas.microsoft.com/office/drawing/2014/main" id="{1A93E1B9-39E0-4C63-8709-63CE2388F683}"/>
                  </a:ext>
                </a:extLst>
              </p:cNvPr>
              <p:cNvSpPr>
                <a:spLocks noRot="1" noChangeAspect="1" noMove="1" noResize="1" noEditPoints="1" noAdjustHandles="1" noChangeArrowheads="1" noChangeShapeType="1" noTextEdit="1"/>
              </p:cNvSpPr>
              <p:nvPr/>
            </p:nvSpPr>
            <p:spPr>
              <a:xfrm>
                <a:off x="888252" y="2305153"/>
                <a:ext cx="3793025" cy="134088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9BBD586-09BD-49E1-A666-C07512B31BAE}"/>
                  </a:ext>
                </a:extLst>
              </p:cNvPr>
              <p:cNvSpPr/>
              <p:nvPr/>
            </p:nvSpPr>
            <p:spPr>
              <a:xfrm>
                <a:off x="1585522" y="3977645"/>
                <a:ext cx="18837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𝐷</m:t>
                          </m:r>
                        </m:sub>
                      </m:sSub>
                      <m:r>
                        <a:rPr lang="en-US" i="0">
                          <a:latin typeface="Cambria Math" panose="02040503050406030204" pitchFamily="18" charset="0"/>
                        </a:rPr>
                        <m:t>=</m:t>
                      </m:r>
                      <m:r>
                        <a:rPr lang="ro-RO" b="0" i="0" smtClean="0">
                          <a:latin typeface="Cambria Math" panose="02040503050406030204" pitchFamily="18" charset="0"/>
                        </a:rPr>
                        <m:t>3</m:t>
                      </m:r>
                      <m:r>
                        <m:rPr>
                          <m:sty m:val="p"/>
                        </m:rPr>
                        <a:rPr lang="ro-RO" b="0" i="0" smtClean="0">
                          <a:latin typeface="Cambria Math" panose="02040503050406030204" pitchFamily="18" charset="0"/>
                        </a:rPr>
                        <m:t>n</m:t>
                      </m:r>
                      <m:r>
                        <a:rPr lang="ro-RO" b="0" i="0" smtClean="0">
                          <a:latin typeface="Cambria Math" panose="02040503050406030204" pitchFamily="18" charset="0"/>
                        </a:rPr>
                        <m:t>−4=2</m:t>
                      </m:r>
                    </m:oMath>
                  </m:oMathPara>
                </a14:m>
                <a:endParaRPr lang="en-US" dirty="0"/>
              </a:p>
            </p:txBody>
          </p:sp>
        </mc:Choice>
        <mc:Fallback xmlns="">
          <p:sp>
            <p:nvSpPr>
              <p:cNvPr id="9" name="Rectangle 8">
                <a:extLst>
                  <a:ext uri="{FF2B5EF4-FFF2-40B4-BE49-F238E27FC236}">
                    <a16:creationId xmlns:a16="http://schemas.microsoft.com/office/drawing/2014/main" id="{99BBD586-09BD-49E1-A666-C07512B31BAE}"/>
                  </a:ext>
                </a:extLst>
              </p:cNvPr>
              <p:cNvSpPr>
                <a:spLocks noRot="1" noChangeAspect="1" noMove="1" noResize="1" noEditPoints="1" noAdjustHandles="1" noChangeArrowheads="1" noChangeShapeType="1" noTextEdit="1"/>
              </p:cNvSpPr>
              <p:nvPr/>
            </p:nvSpPr>
            <p:spPr>
              <a:xfrm>
                <a:off x="1585522" y="3977645"/>
                <a:ext cx="1883785" cy="369332"/>
              </a:xfrm>
              <a:prstGeom prst="rect">
                <a:avLst/>
              </a:prstGeom>
              <a:blipFill>
                <a:blip r:embed="rId7"/>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B3D9C34-22F9-40EC-86F8-767036A30A7B}"/>
                  </a:ext>
                </a:extLst>
              </p:cNvPr>
              <p:cNvSpPr/>
              <p:nvPr/>
            </p:nvSpPr>
            <p:spPr>
              <a:xfrm>
                <a:off x="1435340" y="4290208"/>
                <a:ext cx="2298450"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𝑥</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
                      <a:rPr lang="ro-RO" i="1">
                        <a:latin typeface="Cambria Math" panose="02040503050406030204" pitchFamily="18" charset="0"/>
                        <a:ea typeface="Times New Roman" panose="02020603050405020304" pitchFamily="18" charset="0"/>
                        <a:cs typeface="Times New Roman" panose="02020603050405020304" pitchFamily="18" charset="0"/>
                      </a:rPr>
                      <m:t>𝑎</m:t>
                    </m:r>
                  </m:oMath>
                </a14:m>
                <a:r>
                  <a:rPr lang="ro-RO" dirty="0">
                    <a:latin typeface="Times New Roman" panose="02020603050405020304" pitchFamily="18" charset="0"/>
                    <a:ea typeface="Times New Roman" panose="02020603050405020304" pitchFamily="18" charset="0"/>
                  </a:rPr>
                  <a:t> și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𝑦</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𝑦</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dirty="0"/>
              </a:p>
            </p:txBody>
          </p:sp>
        </mc:Choice>
        <mc:Fallback xmlns="">
          <p:sp>
            <p:nvSpPr>
              <p:cNvPr id="10" name="Rectangle 9">
                <a:extLst>
                  <a:ext uri="{FF2B5EF4-FFF2-40B4-BE49-F238E27FC236}">
                    <a16:creationId xmlns:a16="http://schemas.microsoft.com/office/drawing/2014/main" id="{CB3D9C34-22F9-40EC-86F8-767036A30A7B}"/>
                  </a:ext>
                </a:extLst>
              </p:cNvPr>
              <p:cNvSpPr>
                <a:spLocks noRot="1" noChangeAspect="1" noMove="1" noResize="1" noEditPoints="1" noAdjustHandles="1" noChangeArrowheads="1" noChangeShapeType="1" noTextEdit="1"/>
              </p:cNvSpPr>
              <p:nvPr/>
            </p:nvSpPr>
            <p:spPr>
              <a:xfrm>
                <a:off x="1435340" y="4290208"/>
                <a:ext cx="2298450" cy="369332"/>
              </a:xfrm>
              <a:prstGeom prst="rect">
                <a:avLst/>
              </a:prstGeom>
              <a:blipFill>
                <a:blip r:embed="rId8"/>
                <a:stretch>
                  <a:fillRect t="-1166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09621CF-462C-4139-AAF2-DD6A3C3CA57F}"/>
                  </a:ext>
                </a:extLst>
              </p:cNvPr>
              <p:cNvSpPr/>
              <p:nvPr/>
            </p:nvSpPr>
            <p:spPr>
              <a:xfrm>
                <a:off x="1390113" y="4986707"/>
                <a:ext cx="2338589" cy="9766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r>
                                <a:rPr lang="en-US" i="0">
                                  <a:latin typeface="Cambria Math" panose="02040503050406030204" pitchFamily="18" charset="0"/>
                                </a:rPr>
                                <m:t>=</m:t>
                              </m:r>
                              <m:r>
                                <a:rPr lang="en-US" i="1">
                                  <a:latin typeface="Cambria Math" panose="02040503050406030204" pitchFamily="18" charset="0"/>
                                </a:rPr>
                                <m:t>𝑚</m:t>
                              </m:r>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0">
                                      <a:latin typeface="Cambria Math" panose="02040503050406030204" pitchFamily="18" charset="0"/>
                                    </a:rPr>
                                    <m:t> </m:t>
                                  </m:r>
                                  <m:r>
                                    <a:rPr lang="en-US" i="1">
                                      <a:latin typeface="Cambria Math" panose="02040503050406030204" pitchFamily="18" charset="0"/>
                                    </a:rPr>
                                    <m:t>𝑚</m:t>
                                  </m:r>
                                </m:e>
                                <m:sub>
                                  <m:r>
                                    <a:rPr lang="en-US" i="0">
                                      <a:latin typeface="Cambria Math" panose="02040503050406030204" pitchFamily="18" charset="0"/>
                                    </a:rPr>
                                    <m:t>1</m:t>
                                  </m:r>
                                </m:sub>
                              </m:sSub>
                              <m:r>
                                <a:rPr lang="en-US" i="1">
                                  <a:latin typeface="Cambria Math" panose="02040503050406030204" pitchFamily="18" charset="0"/>
                                </a:rPr>
                                <m:t>𝑎</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2</m:t>
                                  </m:r>
                                </m:sub>
                              </m:sSub>
                              <m:r>
                                <a:rPr lang="en-US" i="0">
                                  <a:latin typeface="Cambria Math" panose="02040503050406030204" pitchFamily="18" charset="0"/>
                                </a:rPr>
                                <m:t>=0</m:t>
                              </m:r>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0">
                                      <a:latin typeface="Cambria Math" panose="02040503050406030204" pitchFamily="18" charset="0"/>
                                    </a:rPr>
                                    <m:t>  </m:t>
                                  </m:r>
                                  <m:r>
                                    <a:rPr lang="en-US" i="1">
                                      <a:latin typeface="Cambria Math" panose="02040503050406030204" pitchFamily="18" charset="0"/>
                                    </a:rPr>
                                    <m:t>𝑚</m:t>
                                  </m:r>
                                </m:e>
                                <m:sub>
                                  <m:r>
                                    <a:rPr lang="en-US" i="0">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rPr>
                                    <m:t>𝑎</m:t>
                                  </m:r>
                                </m:e>
                                <m:sup>
                                  <m:r>
                                    <a:rPr lang="en-US" i="0">
                                      <a:latin typeface="Cambria Math" panose="02040503050406030204" pitchFamily="18" charset="0"/>
                                    </a:rPr>
                                    <m:t>2</m:t>
                                  </m:r>
                                </m:sup>
                              </m:s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0">
                                      <a:latin typeface="Cambria Math" panose="02040503050406030204" pitchFamily="18" charset="0"/>
                                    </a:rPr>
                                    <m:t>2</m:t>
                                  </m:r>
                                </m:sub>
                                <m:sup>
                                  <m:r>
                                    <a:rPr lang="en-US" i="0">
                                      <a:latin typeface="Cambria Math" panose="02040503050406030204" pitchFamily="18" charset="0"/>
                                    </a:rPr>
                                    <m:t>2</m:t>
                                  </m:r>
                                </m:sup>
                              </m:sSub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sub>
                              </m:sSub>
                            </m:e>
                          </m:eqArr>
                        </m:e>
                      </m:d>
                    </m:oMath>
                  </m:oMathPara>
                </a14:m>
                <a:endParaRPr lang="en-US" dirty="0"/>
              </a:p>
            </p:txBody>
          </p:sp>
        </mc:Choice>
        <mc:Fallback xmlns="">
          <p:sp>
            <p:nvSpPr>
              <p:cNvPr id="11" name="Rectangle 10">
                <a:extLst>
                  <a:ext uri="{FF2B5EF4-FFF2-40B4-BE49-F238E27FC236}">
                    <a16:creationId xmlns:a16="http://schemas.microsoft.com/office/drawing/2014/main" id="{A09621CF-462C-4139-AAF2-DD6A3C3CA57F}"/>
                  </a:ext>
                </a:extLst>
              </p:cNvPr>
              <p:cNvSpPr>
                <a:spLocks noRot="1" noChangeAspect="1" noMove="1" noResize="1" noEditPoints="1" noAdjustHandles="1" noChangeArrowheads="1" noChangeShapeType="1" noTextEdit="1"/>
              </p:cNvSpPr>
              <p:nvPr/>
            </p:nvSpPr>
            <p:spPr>
              <a:xfrm>
                <a:off x="1390113" y="4986707"/>
                <a:ext cx="2338589" cy="97661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F1D0084-B898-4986-BAB9-3D0B44B7E80C}"/>
                  </a:ext>
                </a:extLst>
              </p:cNvPr>
              <p:cNvSpPr/>
              <p:nvPr/>
            </p:nvSpPr>
            <p:spPr>
              <a:xfrm>
                <a:off x="5390252" y="5023335"/>
                <a:ext cx="4975786" cy="695255"/>
              </a:xfrm>
              <a:prstGeom prst="rect">
                <a:avLst/>
              </a:prstGeom>
              <a:ln w="19050">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𝑚</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sub>
                          </m:sSub>
                        </m:num>
                        <m:den>
                          <m:r>
                            <a:rPr lang="en-US" i="1">
                              <a:latin typeface="Cambria Math" panose="02040503050406030204" pitchFamily="18" charset="0"/>
                            </a:rPr>
                            <m:t>𝑚</m:t>
                          </m:r>
                          <m:sSup>
                            <m:sSupPr>
                              <m:ctrlPr>
                                <a:rPr lang="en-US" i="1">
                                  <a:latin typeface="Cambria Math" panose="02040503050406030204" pitchFamily="18" charset="0"/>
                                </a:rPr>
                              </m:ctrlPr>
                            </m:sSupPr>
                            <m:e>
                              <m:r>
                                <a:rPr lang="en-US" i="1">
                                  <a:latin typeface="Cambria Math" panose="02040503050406030204" pitchFamily="18" charset="0"/>
                                </a:rPr>
                                <m:t>𝑎</m:t>
                              </m:r>
                            </m:e>
                            <m:sup>
                              <m:r>
                                <a:rPr lang="en-US" i="0">
                                  <a:latin typeface="Cambria Math" panose="02040503050406030204" pitchFamily="18" charset="0"/>
                                </a:rPr>
                                <m:t>2</m:t>
                              </m:r>
                            </m:sup>
                          </m:s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sub>
                          </m:sSub>
                        </m:den>
                      </m:f>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0">
                                  <a:latin typeface="Cambria Math" panose="02040503050406030204" pitchFamily="18" charset="0"/>
                                </a:rPr>
                                <m:t>2</m:t>
                              </m:r>
                            </m:sup>
                          </m:sSup>
                          <m:sSup>
                            <m:sSupPr>
                              <m:ctrlPr>
                                <a:rPr lang="en-US" i="1">
                                  <a:latin typeface="Cambria Math" panose="02040503050406030204" pitchFamily="18" charset="0"/>
                                </a:rPr>
                              </m:ctrlPr>
                            </m:sSupPr>
                            <m:e>
                              <m:r>
                                <a:rPr lang="en-US" i="1">
                                  <a:latin typeface="Cambria Math" panose="02040503050406030204" pitchFamily="18" charset="0"/>
                                </a:rPr>
                                <m:t>𝑎</m:t>
                              </m:r>
                            </m:e>
                            <m:sup>
                              <m:r>
                                <a:rPr lang="en-US" i="0">
                                  <a:latin typeface="Cambria Math" panose="02040503050406030204" pitchFamily="18" charset="0"/>
                                </a:rPr>
                                <m:t>2</m:t>
                              </m:r>
                            </m:sup>
                          </m:sSup>
                        </m:num>
                        <m:den>
                          <m:r>
                            <a:rPr lang="en-US" i="1">
                              <a:latin typeface="Cambria Math" panose="02040503050406030204" pitchFamily="18" charset="0"/>
                            </a:rPr>
                            <m:t>𝑚</m:t>
                          </m:r>
                          <m:sSup>
                            <m:sSupPr>
                              <m:ctrlPr>
                                <a:rPr lang="en-US" i="1">
                                  <a:latin typeface="Cambria Math" panose="02040503050406030204" pitchFamily="18" charset="0"/>
                                </a:rPr>
                              </m:ctrlPr>
                            </m:sSupPr>
                            <m:e>
                              <m:r>
                                <a:rPr lang="en-US" i="1">
                                  <a:latin typeface="Cambria Math" panose="02040503050406030204" pitchFamily="18" charset="0"/>
                                </a:rPr>
                                <m:t>𝑎</m:t>
                              </m:r>
                            </m:e>
                            <m:sup>
                              <m:r>
                                <a:rPr lang="en-US" i="0">
                                  <a:latin typeface="Cambria Math" panose="02040503050406030204" pitchFamily="18" charset="0"/>
                                </a:rPr>
                                <m:t>2</m:t>
                              </m:r>
                            </m:sup>
                          </m:s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sub>
                          </m:sSub>
                        </m:den>
                      </m:f>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2</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m:t>
                              </m:r>
                            </m:sub>
                          </m:sSub>
                        </m:num>
                        <m:den>
                          <m:r>
                            <a:rPr lang="en-US" i="1">
                              <a:latin typeface="Cambria Math" panose="02040503050406030204" pitchFamily="18" charset="0"/>
                            </a:rPr>
                            <m:t>𝑚𝑎</m:t>
                          </m:r>
                        </m:den>
                      </m:f>
                    </m:oMath>
                  </m:oMathPara>
                </a14:m>
                <a:endParaRPr lang="en-US" dirty="0"/>
              </a:p>
            </p:txBody>
          </p:sp>
        </mc:Choice>
        <mc:Fallback xmlns="">
          <p:sp>
            <p:nvSpPr>
              <p:cNvPr id="12" name="Rectangle 11">
                <a:extLst>
                  <a:ext uri="{FF2B5EF4-FFF2-40B4-BE49-F238E27FC236}">
                    <a16:creationId xmlns:a16="http://schemas.microsoft.com/office/drawing/2014/main" id="{5F1D0084-B898-4986-BAB9-3D0B44B7E80C}"/>
                  </a:ext>
                </a:extLst>
              </p:cNvPr>
              <p:cNvSpPr>
                <a:spLocks noRot="1" noChangeAspect="1" noMove="1" noResize="1" noEditPoints="1" noAdjustHandles="1" noChangeArrowheads="1" noChangeShapeType="1" noTextEdit="1"/>
              </p:cNvSpPr>
              <p:nvPr/>
            </p:nvSpPr>
            <p:spPr>
              <a:xfrm>
                <a:off x="5390252" y="5023335"/>
                <a:ext cx="4975786" cy="695255"/>
              </a:xfrm>
              <a:prstGeom prst="rect">
                <a:avLst/>
              </a:prstGeom>
              <a:blipFill>
                <a:blip r:embed="rId10"/>
                <a:stretch>
                  <a:fillRect/>
                </a:stretch>
              </a:blipFill>
              <a:ln w="19050">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F184419E-C06F-4338-BC0B-6B712C025174}"/>
                  </a:ext>
                </a:extLst>
              </p:cNvPr>
              <p:cNvSpPr/>
              <p:nvPr/>
            </p:nvSpPr>
            <p:spPr>
              <a:xfrm>
                <a:off x="6383829" y="6156187"/>
                <a:ext cx="3149580" cy="402931"/>
              </a:xfrm>
              <a:prstGeom prst="rect">
                <a:avLst/>
              </a:prstGeom>
              <a:ln w="1905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i="1">
                              <a:latin typeface="Cambria Math" panose="02040503050406030204" pitchFamily="18" charset="0"/>
                            </a:rPr>
                            <m:t>𝐴</m:t>
                          </m:r>
                        </m:sub>
                      </m:sSub>
                      <m:r>
                        <a:rPr lang="en-US" i="0">
                          <a:latin typeface="Cambria Math" panose="02040503050406030204" pitchFamily="18" charset="0"/>
                        </a:rPr>
                        <m:t>;    </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2</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i="1">
                              <a:latin typeface="Cambria Math" panose="02040503050406030204" pitchFamily="18" charset="0"/>
                            </a:rPr>
                            <m:t>𝐵</m:t>
                          </m:r>
                        </m:sub>
                      </m:sSub>
                    </m:oMath>
                  </m:oMathPara>
                </a14:m>
                <a:endParaRPr lang="en-US" dirty="0"/>
              </a:p>
            </p:txBody>
          </p:sp>
        </mc:Choice>
        <mc:Fallback xmlns="">
          <p:sp>
            <p:nvSpPr>
              <p:cNvPr id="14" name="Rectangle 13">
                <a:extLst>
                  <a:ext uri="{FF2B5EF4-FFF2-40B4-BE49-F238E27FC236}">
                    <a16:creationId xmlns:a16="http://schemas.microsoft.com/office/drawing/2014/main" id="{F184419E-C06F-4338-BC0B-6B712C025174}"/>
                  </a:ext>
                </a:extLst>
              </p:cNvPr>
              <p:cNvSpPr>
                <a:spLocks noRot="1" noChangeAspect="1" noMove="1" noResize="1" noEditPoints="1" noAdjustHandles="1" noChangeArrowheads="1" noChangeShapeType="1" noTextEdit="1"/>
              </p:cNvSpPr>
              <p:nvPr/>
            </p:nvSpPr>
            <p:spPr>
              <a:xfrm>
                <a:off x="6383829" y="6156187"/>
                <a:ext cx="3149580" cy="402931"/>
              </a:xfrm>
              <a:prstGeom prst="rect">
                <a:avLst/>
              </a:prstGeom>
              <a:blipFill>
                <a:blip r:embed="rId11"/>
                <a:stretch>
                  <a:fillRect t="-20290" r="-3462"/>
                </a:stretch>
              </a:blipFill>
              <a:ln w="19050">
                <a:solidFill>
                  <a:srgbClr val="FF0000"/>
                </a:solidFill>
              </a:ln>
            </p:spPr>
            <p:txBody>
              <a:bodyPr/>
              <a:lstStyle/>
              <a:p>
                <a:r>
                  <a:rPr lang="en-US">
                    <a:noFill/>
                  </a:rPr>
                  <a:t> </a:t>
                </a:r>
              </a:p>
            </p:txBody>
          </p:sp>
        </mc:Fallback>
      </mc:AlternateContent>
      <p:sp>
        <p:nvSpPr>
          <p:cNvPr id="24" name="Arrow: Down 23">
            <a:extLst>
              <a:ext uri="{FF2B5EF4-FFF2-40B4-BE49-F238E27FC236}">
                <a16:creationId xmlns:a16="http://schemas.microsoft.com/office/drawing/2014/main" id="{A597205E-73C4-4DFF-A9E7-8FEDB055AB7D}"/>
              </a:ext>
            </a:extLst>
          </p:cNvPr>
          <p:cNvSpPr/>
          <p:nvPr/>
        </p:nvSpPr>
        <p:spPr>
          <a:xfrm>
            <a:off x="2378825" y="3689710"/>
            <a:ext cx="297180" cy="306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F9B07198-97B1-45EE-AD3C-44D6D0710C76}"/>
              </a:ext>
            </a:extLst>
          </p:cNvPr>
          <p:cNvSpPr/>
          <p:nvPr/>
        </p:nvSpPr>
        <p:spPr>
          <a:xfrm>
            <a:off x="2378825" y="4716817"/>
            <a:ext cx="297180" cy="306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4397DDDF-99E1-4151-BE9F-97937367C980}"/>
              </a:ext>
            </a:extLst>
          </p:cNvPr>
          <p:cNvSpPr/>
          <p:nvPr/>
        </p:nvSpPr>
        <p:spPr>
          <a:xfrm rot="16200000">
            <a:off x="4118570" y="5284375"/>
            <a:ext cx="297180" cy="306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9FF3585A-6A52-4A3A-9F49-B3DBA2AAA104}"/>
              </a:ext>
            </a:extLst>
          </p:cNvPr>
          <p:cNvSpPr/>
          <p:nvPr/>
        </p:nvSpPr>
        <p:spPr>
          <a:xfrm>
            <a:off x="7810029" y="5810062"/>
            <a:ext cx="297180" cy="306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8CEC1E1-1583-4685-B091-20A7C9A8E6AB}"/>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673277E-D590-4915-970E-3E3D016B7798}"/>
              </a:ext>
            </a:extLst>
          </p:cNvPr>
          <p:cNvSpPr/>
          <p:nvPr/>
        </p:nvSpPr>
        <p:spPr>
          <a:xfrm>
            <a:off x="649568" y="311318"/>
            <a:ext cx="8913017" cy="461665"/>
          </a:xfrm>
          <a:prstGeom prst="rect">
            <a:avLst/>
          </a:prstGeom>
        </p:spPr>
        <p:txBody>
          <a:bodyPr wrap="none">
            <a:spAutoFit/>
          </a:bodyPr>
          <a:lstStyle/>
          <a:p>
            <a:r>
              <a:rPr lang="ro-RO" sz="2400" dirty="0"/>
              <a:t>2.2 Determinarea forțelor de inerție prin metoda concentrării maselor</a:t>
            </a:r>
            <a:endParaRPr lang="en-US" sz="2000" dirty="0"/>
          </a:p>
        </p:txBody>
      </p:sp>
    </p:spTree>
    <p:extLst>
      <p:ext uri="{BB962C8B-B14F-4D97-AF65-F5344CB8AC3E}">
        <p14:creationId xmlns:p14="http://schemas.microsoft.com/office/powerpoint/2010/main" val="177485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animBg="1"/>
      <p:bldP spid="14" grpId="0" animBg="1"/>
      <p:bldP spid="24" grpId="0" animBg="1"/>
      <p:bldP spid="25" grpId="0" animBg="1"/>
      <p:bldP spid="26" grpId="0" animBg="1"/>
      <p:bldP spid="2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473FD2A-DA53-46DD-A034-5309ABF5D319}"/>
                  </a:ext>
                </a:extLst>
              </p:cNvPr>
              <p:cNvSpPr/>
              <p:nvPr/>
            </p:nvSpPr>
            <p:spPr>
              <a:xfrm>
                <a:off x="645092" y="1493102"/>
                <a:ext cx="9744112" cy="1785104"/>
              </a:xfrm>
              <a:prstGeom prst="rect">
                <a:avLst/>
              </a:prstGeom>
            </p:spPr>
            <p:txBody>
              <a:bodyPr wrap="square">
                <a:spAutoFit/>
              </a:bodyPr>
              <a:lstStyle/>
              <a:p>
                <a:pPr>
                  <a:spcAft>
                    <a:spcPts val="600"/>
                  </a:spcAft>
                  <a:tabLst>
                    <a:tab pos="1431925" algn="l"/>
                  </a:tabLst>
                </a:pPr>
                <a:r>
                  <a:rPr lang="ro-RO" u="sng" dirty="0">
                    <a:ea typeface="Calibri" panose="020F0502020204030204" pitchFamily="34" charset="0"/>
                  </a:rPr>
                  <a:t>Se cunosc</a:t>
                </a:r>
                <a:r>
                  <a:rPr lang="ro-RO" dirty="0">
                    <a:ea typeface="Calibri" panose="020F0502020204030204" pitchFamily="34" charset="0"/>
                  </a:rPr>
                  <a:t>:	viteza unghiulară </a:t>
                </a:r>
                <a14:m>
                  <m:oMath xmlns:m="http://schemas.openxmlformats.org/officeDocument/2006/math">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a:latin typeface="Cambria Math" panose="02040503050406030204" pitchFamily="18" charset="0"/>
                          </a:rPr>
                          <m:t>1</m:t>
                        </m:r>
                      </m:sub>
                    </m:sSub>
                    <m:r>
                      <a:rPr lang="ro-RO" b="0" i="1" smtClean="0">
                        <a:latin typeface="Cambria Math" panose="02040503050406030204" pitchFamily="18" charset="0"/>
                      </a:rPr>
                      <m:t>=</m:t>
                    </m:r>
                    <m:r>
                      <a:rPr lang="ro-RO" b="0" i="1" smtClean="0">
                        <a:latin typeface="Cambria Math" panose="02040503050406030204" pitchFamily="18" charset="0"/>
                      </a:rPr>
                      <m:t>𝑐𝑜𝑛𝑠𝑡</m:t>
                    </m:r>
                    <m:r>
                      <a:rPr lang="ro-RO" b="0" i="1" smtClean="0">
                        <a:latin typeface="Cambria Math" panose="02040503050406030204" pitchFamily="18" charset="0"/>
                      </a:rPr>
                      <m:t>.</m:t>
                    </m:r>
                  </m:oMath>
                </a14:m>
                <a:r>
                  <a:rPr lang="ro-RO" i="1" dirty="0"/>
                  <a:t> </a:t>
                </a:r>
                <a:r>
                  <a:rPr lang="ro-RO" dirty="0"/>
                  <a:t>a elementului conducător</a:t>
                </a:r>
                <a:endParaRPr lang="ro-RO" dirty="0">
                  <a:ea typeface="Calibri" panose="020F0502020204030204" pitchFamily="34" charset="0"/>
                </a:endParaRPr>
              </a:p>
              <a:p>
                <a:pPr>
                  <a:spcAft>
                    <a:spcPts val="600"/>
                  </a:spcAft>
                  <a:tabLst>
                    <a:tab pos="1431925" algn="l"/>
                  </a:tabLst>
                </a:pPr>
                <a:r>
                  <a:rPr lang="ro-RO" dirty="0">
                    <a:ea typeface="Calibri" panose="020F0502020204030204" pitchFamily="34" charset="0"/>
                  </a:rPr>
                  <a:t>	masele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a:latin typeface="Cambria Math" panose="02040503050406030204" pitchFamily="18" charset="0"/>
                          </a:rPr>
                          <m:t>1</m:t>
                        </m:r>
                      </m:sub>
                    </m:sSub>
                  </m:oMath>
                </a14:m>
                <a:r>
                  <a:rPr lang="ro-RO" i="1"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2</m:t>
                        </m:r>
                      </m:sub>
                    </m:sSub>
                  </m:oMath>
                </a14:m>
                <a:r>
                  <a:rPr lang="ro-RO" i="1" dirty="0"/>
                  <a:t> </a:t>
                </a:r>
                <a:r>
                  <a:rPr lang="ro-RO" dirty="0"/>
                  <a:t>și</a:t>
                </a:r>
                <a:r>
                  <a:rPr lang="ro-RO" i="1"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3</m:t>
                        </m:r>
                      </m:sub>
                    </m:sSub>
                  </m:oMath>
                </a14:m>
                <a:r>
                  <a:rPr lang="ro-RO" i="1" dirty="0"/>
                  <a:t>  </a:t>
                </a:r>
                <a:r>
                  <a:rPr lang="ro-RO" dirty="0"/>
                  <a:t>și lungimile elementelor mecanismului </a:t>
                </a:r>
                <a:endParaRPr lang="ro-RO" dirty="0">
                  <a:ea typeface="Calibri" panose="020F0502020204030204" pitchFamily="34" charset="0"/>
                </a:endParaRPr>
              </a:p>
              <a:p>
                <a:pPr>
                  <a:spcAft>
                    <a:spcPts val="600"/>
                  </a:spcAft>
                  <a:tabLst>
                    <a:tab pos="1431925" algn="l"/>
                  </a:tabLst>
                </a:pPr>
                <a:r>
                  <a:rPr lang="ro-RO" dirty="0">
                    <a:ea typeface="Calibri" panose="020F0502020204030204" pitchFamily="34" charset="0"/>
                  </a:rPr>
                  <a:t>	pozițiile centrelor de greutate </a:t>
                </a:r>
                <a14:m>
                  <m:oMath xmlns:m="http://schemas.openxmlformats.org/officeDocument/2006/math">
                    <m:sSub>
                      <m:sSubPr>
                        <m:ctrlPr>
                          <a:rPr lang="en-US" i="1">
                            <a:latin typeface="Cambria Math" panose="02040503050406030204" pitchFamily="18" charset="0"/>
                          </a:rPr>
                        </m:ctrlPr>
                      </m:sSubPr>
                      <m:e>
                        <m:r>
                          <a:rPr lang="ro-RO" b="0" i="1" smtClean="0">
                            <a:latin typeface="Cambria Math" panose="02040503050406030204" pitchFamily="18" charset="0"/>
                          </a:rPr>
                          <m:t>𝐺</m:t>
                        </m:r>
                      </m:e>
                      <m:sub>
                        <m:r>
                          <a:rPr lang="en-US">
                            <a:latin typeface="Cambria Math" panose="02040503050406030204" pitchFamily="18" charset="0"/>
                          </a:rPr>
                          <m:t>1</m:t>
                        </m:r>
                      </m:sub>
                    </m:sSub>
                  </m:oMath>
                </a14:m>
                <a:r>
                  <a:rPr lang="ro-RO" i="1" dirty="0"/>
                  <a:t> ,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𝐺</m:t>
                        </m:r>
                      </m:e>
                      <m:sub>
                        <m:r>
                          <a:rPr lang="ro-RO" b="0" i="0" smtClean="0">
                            <a:latin typeface="Cambria Math" panose="02040503050406030204" pitchFamily="18" charset="0"/>
                          </a:rPr>
                          <m:t>2</m:t>
                        </m:r>
                      </m:sub>
                    </m:sSub>
                  </m:oMath>
                </a14:m>
                <a:r>
                  <a:rPr lang="ro-RO" i="1" dirty="0"/>
                  <a:t> </a:t>
                </a:r>
                <a:r>
                  <a:rPr lang="ro-RO" dirty="0"/>
                  <a:t>și</a:t>
                </a:r>
                <a:r>
                  <a:rPr lang="ro-RO" i="1" dirty="0"/>
                  <a:t>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𝐺</m:t>
                        </m:r>
                      </m:e>
                      <m:sub>
                        <m:r>
                          <a:rPr lang="ro-RO" b="0" i="0" smtClean="0">
                            <a:latin typeface="Cambria Math" panose="02040503050406030204" pitchFamily="18" charset="0"/>
                          </a:rPr>
                          <m:t>3</m:t>
                        </m:r>
                      </m:sub>
                    </m:sSub>
                  </m:oMath>
                </a14:m>
                <a:r>
                  <a:rPr lang="ro-RO" i="1" dirty="0"/>
                  <a:t> </a:t>
                </a:r>
              </a:p>
              <a:p>
                <a:pPr>
                  <a:spcAft>
                    <a:spcPts val="600"/>
                  </a:spcAft>
                  <a:tabLst>
                    <a:tab pos="1257300" algn="l"/>
                    <a:tab pos="1347788" algn="l"/>
                  </a:tabLst>
                </a:pPr>
                <a:r>
                  <a:rPr lang="ro-RO" u="sng" dirty="0"/>
                  <a:t>Se determină</a:t>
                </a:r>
                <a:r>
                  <a:rPr lang="ro-RO" dirty="0"/>
                  <a:t>:  forțele și momentele de inerție ale elementelor </a:t>
                </a:r>
              </a:p>
              <a:p>
                <a:pPr>
                  <a:spcAft>
                    <a:spcPts val="600"/>
                  </a:spcAft>
                  <a:tabLst>
                    <a:tab pos="1257300" algn="l"/>
                    <a:tab pos="1347788" algn="l"/>
                  </a:tabLst>
                </a:pPr>
                <a:r>
                  <a:rPr lang="ro-RO" dirty="0"/>
                  <a:t>		 forțele de inerție din cuplele mecanismului</a:t>
                </a:r>
                <a:endParaRPr lang="en-US" dirty="0"/>
              </a:p>
            </p:txBody>
          </p:sp>
        </mc:Choice>
        <mc:Fallback xmlns="">
          <p:sp>
            <p:nvSpPr>
              <p:cNvPr id="3" name="Rectangle 2">
                <a:extLst>
                  <a:ext uri="{FF2B5EF4-FFF2-40B4-BE49-F238E27FC236}">
                    <a16:creationId xmlns:a16="http://schemas.microsoft.com/office/drawing/2014/main" id="{8473FD2A-DA53-46DD-A034-5309ABF5D319}"/>
                  </a:ext>
                </a:extLst>
              </p:cNvPr>
              <p:cNvSpPr>
                <a:spLocks noRot="1" noChangeAspect="1" noMove="1" noResize="1" noEditPoints="1" noAdjustHandles="1" noChangeArrowheads="1" noChangeShapeType="1" noTextEdit="1"/>
              </p:cNvSpPr>
              <p:nvPr/>
            </p:nvSpPr>
            <p:spPr>
              <a:xfrm>
                <a:off x="645092" y="1493102"/>
                <a:ext cx="9744112" cy="1785104"/>
              </a:xfrm>
              <a:prstGeom prst="rect">
                <a:avLst/>
              </a:prstGeom>
              <a:blipFill>
                <a:blip r:embed="rId2"/>
                <a:stretch>
                  <a:fillRect l="-563" t="-2048" b="-44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D97FCF41-77D0-4E0A-BDB0-17F3C791328E}"/>
                  </a:ext>
                </a:extLst>
              </p:cNvPr>
              <p:cNvSpPr/>
              <p:nvPr/>
            </p:nvSpPr>
            <p:spPr>
              <a:xfrm>
                <a:off x="559748" y="3657565"/>
                <a:ext cx="6860789" cy="646331"/>
              </a:xfrm>
              <a:prstGeom prst="rect">
                <a:avLst/>
              </a:prstGeom>
            </p:spPr>
            <p:txBody>
              <a:bodyPr wrap="none">
                <a:spAutoFit/>
              </a:bodyPr>
              <a:lstStyle/>
              <a:p>
                <a:r>
                  <a:rPr lang="ro-RO" dirty="0"/>
                  <a:t>Se determină prin analiza cinematică accelerațiile centrelor de greutate</a:t>
                </a:r>
              </a:p>
              <a:p>
                <a14:m>
                  <m:oMath xmlns:m="http://schemas.openxmlformats.org/officeDocument/2006/math">
                    <m:sSub>
                      <m:sSubPr>
                        <m:ctrlPr>
                          <a:rPr lang="en-US" i="1">
                            <a:latin typeface="Cambria Math" panose="02040503050406030204" pitchFamily="18" charset="0"/>
                          </a:rPr>
                        </m:ctrlPr>
                      </m:sSubPr>
                      <m:e>
                        <m:r>
                          <a:rPr lang="ro-RO" b="0" i="1" smtClean="0">
                            <a:latin typeface="Cambria Math" panose="02040503050406030204" pitchFamily="18" charset="0"/>
                          </a:rPr>
                          <m:t>𝑎</m:t>
                        </m:r>
                      </m:e>
                      <m:sub>
                        <m:r>
                          <m:rPr>
                            <m:sty m:val="p"/>
                          </m:rPr>
                          <a:rPr lang="ro-RO" b="0" i="0" smtClean="0">
                            <a:latin typeface="Cambria Math" panose="02040503050406030204" pitchFamily="18" charset="0"/>
                          </a:rPr>
                          <m:t>G</m:t>
                        </m:r>
                        <m:r>
                          <a:rPr lang="en-US">
                            <a:latin typeface="Cambria Math" panose="02040503050406030204" pitchFamily="18" charset="0"/>
                          </a:rPr>
                          <m:t>1</m:t>
                        </m:r>
                      </m:sub>
                    </m:sSub>
                  </m:oMath>
                </a14:m>
                <a:r>
                  <a:rPr lang="ro-RO" dirty="0"/>
                  <a:t>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𝑎</m:t>
                        </m:r>
                      </m:e>
                      <m:sub>
                        <m:r>
                          <m:rPr>
                            <m:sty m:val="p"/>
                          </m:rPr>
                          <a:rPr lang="ro-RO">
                            <a:latin typeface="Cambria Math" panose="02040503050406030204" pitchFamily="18" charset="0"/>
                          </a:rPr>
                          <m:t>G</m:t>
                        </m:r>
                        <m:r>
                          <a:rPr lang="ro-RO" b="0" i="0" smtClean="0">
                            <a:latin typeface="Cambria Math" panose="02040503050406030204" pitchFamily="18" charset="0"/>
                          </a:rPr>
                          <m:t>2</m:t>
                        </m:r>
                      </m:sub>
                    </m:sSub>
                  </m:oMath>
                </a14:m>
                <a:r>
                  <a:rPr lang="ro-RO" dirty="0"/>
                  <a:t> și </a:t>
                </a:r>
                <a14:m>
                  <m:oMath xmlns:m="http://schemas.openxmlformats.org/officeDocument/2006/math">
                    <m:sSub>
                      <m:sSubPr>
                        <m:ctrlPr>
                          <a:rPr lang="en-US" i="1">
                            <a:latin typeface="Cambria Math" panose="02040503050406030204" pitchFamily="18" charset="0"/>
                          </a:rPr>
                        </m:ctrlPr>
                      </m:sSubPr>
                      <m:e>
                        <m:r>
                          <a:rPr lang="ro-RO" i="1">
                            <a:latin typeface="Cambria Math" panose="02040503050406030204" pitchFamily="18" charset="0"/>
                          </a:rPr>
                          <m:t>𝑎</m:t>
                        </m:r>
                      </m:e>
                      <m:sub>
                        <m:r>
                          <m:rPr>
                            <m:sty m:val="p"/>
                          </m:rPr>
                          <a:rPr lang="ro-RO">
                            <a:latin typeface="Cambria Math" panose="02040503050406030204" pitchFamily="18" charset="0"/>
                          </a:rPr>
                          <m:t>G</m:t>
                        </m:r>
                        <m:r>
                          <a:rPr lang="ro-RO" b="0" i="1" smtClean="0">
                            <a:latin typeface="Cambria Math" panose="02040503050406030204" pitchFamily="18" charset="0"/>
                          </a:rPr>
                          <m:t>3</m:t>
                        </m:r>
                      </m:sub>
                    </m:sSub>
                  </m:oMath>
                </a14:m>
                <a:r>
                  <a:rPr lang="ro-RO" dirty="0"/>
                  <a:t> respectiv accelerațiile unghiulare </a:t>
                </a:r>
                <a14:m>
                  <m:oMath xmlns:m="http://schemas.openxmlformats.org/officeDocument/2006/math">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𝜀</m:t>
                        </m:r>
                      </m:e>
                      <m:sub>
                        <m:r>
                          <a:rPr lang="ro-RO" b="0" i="0" smtClean="0">
                            <a:latin typeface="Cambria Math" panose="02040503050406030204" pitchFamily="18" charset="0"/>
                            <a:ea typeface="Cambria Math" panose="02040503050406030204" pitchFamily="18" charset="0"/>
                          </a:rPr>
                          <m:t>2</m:t>
                        </m:r>
                      </m:sub>
                    </m:sSub>
                  </m:oMath>
                </a14:m>
                <a:r>
                  <a:rPr lang="ro-RO" i="1" dirty="0"/>
                  <a:t> </a:t>
                </a:r>
                <a:r>
                  <a:rPr lang="ro-RO" dirty="0"/>
                  <a:t>și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ro-RO" b="0" i="1" smtClean="0">
                            <a:latin typeface="Cambria Math" panose="02040503050406030204" pitchFamily="18" charset="0"/>
                            <a:ea typeface="Cambria Math" panose="02040503050406030204" pitchFamily="18" charset="0"/>
                          </a:rPr>
                          <m:t>3</m:t>
                        </m:r>
                      </m:sub>
                    </m:sSub>
                  </m:oMath>
                </a14:m>
                <a:r>
                  <a:rPr lang="ro-RO" i="1" dirty="0"/>
                  <a:t> </a:t>
                </a:r>
                <a:endParaRPr lang="en-US" dirty="0"/>
              </a:p>
            </p:txBody>
          </p:sp>
        </mc:Choice>
        <mc:Fallback xmlns="">
          <p:sp>
            <p:nvSpPr>
              <p:cNvPr id="8" name="Rectangle 7">
                <a:extLst>
                  <a:ext uri="{FF2B5EF4-FFF2-40B4-BE49-F238E27FC236}">
                    <a16:creationId xmlns:a16="http://schemas.microsoft.com/office/drawing/2014/main" id="{D97FCF41-77D0-4E0A-BDB0-17F3C791328E}"/>
                  </a:ext>
                </a:extLst>
              </p:cNvPr>
              <p:cNvSpPr>
                <a:spLocks noRot="1" noChangeAspect="1" noMove="1" noResize="1" noEditPoints="1" noAdjustHandles="1" noChangeArrowheads="1" noChangeShapeType="1" noTextEdit="1"/>
              </p:cNvSpPr>
              <p:nvPr/>
            </p:nvSpPr>
            <p:spPr>
              <a:xfrm>
                <a:off x="559748" y="3657565"/>
                <a:ext cx="6860789" cy="646331"/>
              </a:xfrm>
              <a:prstGeom prst="rect">
                <a:avLst/>
              </a:prstGeom>
              <a:blipFill>
                <a:blip r:embed="rId3"/>
                <a:stretch>
                  <a:fillRect l="-800" t="-5660" r="-89"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706DB90-F480-4F98-8065-45D86D2B9B63}"/>
                  </a:ext>
                </a:extLst>
              </p:cNvPr>
              <p:cNvSpPr txBox="1"/>
              <p:nvPr/>
            </p:nvSpPr>
            <p:spPr>
              <a:xfrm>
                <a:off x="645092" y="4854505"/>
                <a:ext cx="1801327" cy="719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a:latin typeface="Cambria Math" panose="02040503050406030204" pitchFamily="18" charset="0"/>
                                    </a:rPr>
                                    <m:t>1</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ro-RO" b="0" i="1" smtClean="0">
                                      <a:latin typeface="Cambria Math" panose="02040503050406030204" pitchFamily="18" charset="0"/>
                                    </a:rPr>
                                    <m:t>𝐺</m:t>
                                  </m:r>
                                  <m:r>
                                    <a:rPr lang="ro-RO" b="0" i="1" smtClean="0">
                                      <a:latin typeface="Cambria Math" panose="02040503050406030204" pitchFamily="18" charset="0"/>
                                    </a:rPr>
                                    <m:t>1</m:t>
                                  </m:r>
                                </m:sub>
                              </m:sSub>
                              <m:r>
                                <a:rPr lang="ro-RO" b="0" i="1" smtClean="0">
                                  <a:latin typeface="Cambria Math" panose="02040503050406030204" pitchFamily="18" charset="0"/>
                                </a:rPr>
                                <m:t>    </m:t>
                              </m:r>
                            </m:e>
                            <m:e>
                              <m:sSub>
                                <m:sSubPr>
                                  <m:ctrlPr>
                                    <a:rPr lang="en-US"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𝑖</m:t>
                                  </m:r>
                                  <m:r>
                                    <a:rPr lang="ro-RO" b="0" i="1" smtClean="0">
                                      <a:latin typeface="Cambria Math" panose="02040503050406030204" pitchFamily="18" charset="0"/>
                                    </a:rPr>
                                    <m:t>1</m:t>
                                  </m:r>
                                </m:sub>
                              </m:sSub>
                              <m:r>
                                <a:rPr lang="ro-RO" b="0" i="1" smtClean="0">
                                  <a:latin typeface="Cambria Math" panose="02040503050406030204" pitchFamily="18" charset="0"/>
                                </a:rPr>
                                <m:t>=0 (</m:t>
                              </m:r>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𝜀</m:t>
                                  </m:r>
                                </m:e>
                                <m:sub>
                                  <m:r>
                                    <a:rPr lang="ro-RO" b="0" i="1" smtClean="0">
                                      <a:latin typeface="Cambria Math" panose="02040503050406030204" pitchFamily="18" charset="0"/>
                                    </a:rPr>
                                    <m:t>1</m:t>
                                  </m:r>
                                </m:sub>
                              </m:sSub>
                              <m:r>
                                <a:rPr lang="ro-RO" b="0" i="1" smtClean="0">
                                  <a:latin typeface="Cambria Math" panose="02040503050406030204" pitchFamily="18" charset="0"/>
                                </a:rPr>
                                <m:t>=0)</m:t>
                              </m:r>
                            </m:e>
                          </m:eqArr>
                        </m:e>
                      </m:d>
                    </m:oMath>
                  </m:oMathPara>
                </a14:m>
                <a:endParaRPr lang="en-US" dirty="0"/>
              </a:p>
            </p:txBody>
          </p:sp>
        </mc:Choice>
        <mc:Fallback xmlns="">
          <p:sp>
            <p:nvSpPr>
              <p:cNvPr id="13" name="TextBox 12">
                <a:extLst>
                  <a:ext uri="{FF2B5EF4-FFF2-40B4-BE49-F238E27FC236}">
                    <a16:creationId xmlns:a16="http://schemas.microsoft.com/office/drawing/2014/main" id="{4706DB90-F480-4F98-8065-45D86D2B9B63}"/>
                  </a:ext>
                </a:extLst>
              </p:cNvPr>
              <p:cNvSpPr txBox="1">
                <a:spLocks noRot="1" noChangeAspect="1" noMove="1" noResize="1" noEditPoints="1" noAdjustHandles="1" noChangeArrowheads="1" noChangeShapeType="1" noTextEdit="1"/>
              </p:cNvSpPr>
              <p:nvPr/>
            </p:nvSpPr>
            <p:spPr>
              <a:xfrm>
                <a:off x="645092" y="4854505"/>
                <a:ext cx="1801327" cy="71942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837CE37-810B-43EC-B2B6-5D62796227BB}"/>
                  </a:ext>
                </a:extLst>
              </p:cNvPr>
              <p:cNvSpPr txBox="1"/>
              <p:nvPr/>
            </p:nvSpPr>
            <p:spPr>
              <a:xfrm>
                <a:off x="2859013" y="4854505"/>
                <a:ext cx="1801327" cy="719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a:rPr lang="ro-RO" b="0" i="0" smtClean="0">
                                      <a:latin typeface="Cambria Math" panose="02040503050406030204" pitchFamily="18" charset="0"/>
                                    </a:rPr>
                                    <m:t>2</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2</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ro-RO" b="0" i="1" smtClean="0">
                                      <a:latin typeface="Cambria Math" panose="02040503050406030204" pitchFamily="18" charset="0"/>
                                    </a:rPr>
                                    <m:t>𝐺</m:t>
                                  </m:r>
                                  <m:r>
                                    <a:rPr lang="ro-RO" b="0" i="1" smtClean="0">
                                      <a:latin typeface="Cambria Math" panose="02040503050406030204" pitchFamily="18" charset="0"/>
                                    </a:rPr>
                                    <m:t>2</m:t>
                                  </m:r>
                                </m:sub>
                              </m:sSub>
                              <m:r>
                                <a:rPr lang="ro-RO" b="0" i="1" smtClean="0">
                                  <a:latin typeface="Cambria Math" panose="02040503050406030204" pitchFamily="18" charset="0"/>
                                </a:rPr>
                                <m:t>    </m:t>
                              </m:r>
                            </m:e>
                            <m:e>
                              <m:sSub>
                                <m:sSubPr>
                                  <m:ctrlPr>
                                    <a:rPr lang="en-US"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𝑖</m:t>
                                  </m:r>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𝐼</m:t>
                                  </m:r>
                                </m:e>
                                <m:sub>
                                  <m:r>
                                    <a:rPr lang="ro-RO" b="0" i="1" smtClean="0">
                                      <a:latin typeface="Cambria Math" panose="02040503050406030204" pitchFamily="18" charset="0"/>
                                    </a:rPr>
                                    <m:t>𝐺</m:t>
                                  </m:r>
                                  <m:r>
                                    <a:rPr lang="ro-RO" b="0" i="1" smtClean="0">
                                      <a:latin typeface="Cambria Math" panose="02040503050406030204" pitchFamily="18" charset="0"/>
                                    </a:rPr>
                                    <m:t>2</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𝜀</m:t>
                                  </m:r>
                                </m:e>
                                <m:sub>
                                  <m:r>
                                    <a:rPr lang="ro-RO" b="0" i="1" smtClean="0">
                                      <a:latin typeface="Cambria Math" panose="02040503050406030204" pitchFamily="18" charset="0"/>
                                    </a:rPr>
                                    <m:t>2      </m:t>
                                  </m:r>
                                </m:sub>
                              </m:sSub>
                            </m:e>
                          </m:eqArr>
                        </m:e>
                      </m:d>
                    </m:oMath>
                  </m:oMathPara>
                </a14:m>
                <a:endParaRPr lang="en-US" dirty="0"/>
              </a:p>
            </p:txBody>
          </p:sp>
        </mc:Choice>
        <mc:Fallback xmlns="">
          <p:sp>
            <p:nvSpPr>
              <p:cNvPr id="19" name="TextBox 18">
                <a:extLst>
                  <a:ext uri="{FF2B5EF4-FFF2-40B4-BE49-F238E27FC236}">
                    <a16:creationId xmlns:a16="http://schemas.microsoft.com/office/drawing/2014/main" id="{0837CE37-810B-43EC-B2B6-5D62796227BB}"/>
                  </a:ext>
                </a:extLst>
              </p:cNvPr>
              <p:cNvSpPr txBox="1">
                <a:spLocks noRot="1" noChangeAspect="1" noMove="1" noResize="1" noEditPoints="1" noAdjustHandles="1" noChangeArrowheads="1" noChangeShapeType="1" noTextEdit="1"/>
              </p:cNvSpPr>
              <p:nvPr/>
            </p:nvSpPr>
            <p:spPr>
              <a:xfrm>
                <a:off x="2859013" y="4854505"/>
                <a:ext cx="1801327" cy="71942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4851B97-56BB-41BE-AE95-CF1066976D0A}"/>
                  </a:ext>
                </a:extLst>
              </p:cNvPr>
              <p:cNvSpPr txBox="1"/>
              <p:nvPr/>
            </p:nvSpPr>
            <p:spPr>
              <a:xfrm>
                <a:off x="5184137" y="4854505"/>
                <a:ext cx="1754005" cy="719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a:rPr lang="ro-RO" b="0" i="0" smtClean="0">
                                      <a:latin typeface="Cambria Math" panose="02040503050406030204" pitchFamily="18" charset="0"/>
                                    </a:rPr>
                                    <m:t>3</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3</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ro-RO" b="0" i="1" smtClean="0">
                                      <a:latin typeface="Cambria Math" panose="02040503050406030204" pitchFamily="18" charset="0"/>
                                    </a:rPr>
                                    <m:t>𝐺</m:t>
                                  </m:r>
                                  <m:r>
                                    <a:rPr lang="ro-RO" b="0" i="1" smtClean="0">
                                      <a:latin typeface="Cambria Math" panose="02040503050406030204" pitchFamily="18" charset="0"/>
                                    </a:rPr>
                                    <m:t>3</m:t>
                                  </m:r>
                                </m:sub>
                              </m:sSub>
                              <m:r>
                                <a:rPr lang="ro-RO" b="0" i="1" smtClean="0">
                                  <a:latin typeface="Cambria Math" panose="02040503050406030204" pitchFamily="18" charset="0"/>
                                </a:rPr>
                                <m:t>    </m:t>
                              </m:r>
                            </m:e>
                            <m:e>
                              <m:sSub>
                                <m:sSubPr>
                                  <m:ctrlPr>
                                    <a:rPr lang="en-US"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𝑖</m:t>
                                  </m:r>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𝐼</m:t>
                                  </m:r>
                                </m:e>
                                <m:sub>
                                  <m:r>
                                    <a:rPr lang="ro-RO" b="0" i="1" smtClean="0">
                                      <a:latin typeface="Cambria Math" panose="02040503050406030204" pitchFamily="18" charset="0"/>
                                    </a:rPr>
                                    <m:t>𝐺</m:t>
                                  </m:r>
                                  <m:r>
                                    <a:rPr lang="ro-RO" b="0" i="1" smtClean="0">
                                      <a:latin typeface="Cambria Math" panose="02040503050406030204" pitchFamily="18" charset="0"/>
                                    </a:rPr>
                                    <m:t>3</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ea typeface="Cambria Math" panose="02040503050406030204" pitchFamily="18" charset="0"/>
                                    </a:rPr>
                                    <m:t>𝜀</m:t>
                                  </m:r>
                                </m:e>
                                <m:sub>
                                  <m:r>
                                    <a:rPr lang="ro-RO" b="0" i="1" smtClean="0">
                                      <a:latin typeface="Cambria Math" panose="02040503050406030204" pitchFamily="18" charset="0"/>
                                    </a:rPr>
                                    <m:t>3      </m:t>
                                  </m:r>
                                </m:sub>
                              </m:sSub>
                            </m:e>
                          </m:eqArr>
                        </m:e>
                      </m:d>
                    </m:oMath>
                  </m:oMathPara>
                </a14:m>
                <a:endParaRPr lang="en-US" dirty="0"/>
              </a:p>
            </p:txBody>
          </p:sp>
        </mc:Choice>
        <mc:Fallback xmlns="">
          <p:sp>
            <p:nvSpPr>
              <p:cNvPr id="20" name="TextBox 19">
                <a:extLst>
                  <a:ext uri="{FF2B5EF4-FFF2-40B4-BE49-F238E27FC236}">
                    <a16:creationId xmlns:a16="http://schemas.microsoft.com/office/drawing/2014/main" id="{A4851B97-56BB-41BE-AE95-CF1066976D0A}"/>
                  </a:ext>
                </a:extLst>
              </p:cNvPr>
              <p:cNvSpPr txBox="1">
                <a:spLocks noRot="1" noChangeAspect="1" noMove="1" noResize="1" noEditPoints="1" noAdjustHandles="1" noChangeArrowheads="1" noChangeShapeType="1" noTextEdit="1"/>
              </p:cNvSpPr>
              <p:nvPr/>
            </p:nvSpPr>
            <p:spPr>
              <a:xfrm>
                <a:off x="5184137" y="4854505"/>
                <a:ext cx="1754005" cy="71942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EDF7E259-87FF-469D-BFAA-3C060C4F2ABE}"/>
                  </a:ext>
                </a:extLst>
              </p:cNvPr>
              <p:cNvSpPr/>
              <p:nvPr/>
            </p:nvSpPr>
            <p:spPr>
              <a:xfrm>
                <a:off x="3023912" y="5619496"/>
                <a:ext cx="1216230" cy="6506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𝐼</m:t>
                          </m:r>
                        </m:e>
                        <m:sub>
                          <m:r>
                            <a:rPr lang="ro-RO" i="1">
                              <a:latin typeface="Cambria Math" panose="02040503050406030204" pitchFamily="18" charset="0"/>
                            </a:rPr>
                            <m:t>𝐺</m:t>
                          </m:r>
                          <m:r>
                            <a:rPr lang="ro-RO" i="1">
                              <a:latin typeface="Cambria Math" panose="02040503050406030204" pitchFamily="18" charset="0"/>
                            </a:rPr>
                            <m:t>2</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r>
                            <a:rPr lang="ro-RO" b="0" i="1" smtClean="0">
                              <a:latin typeface="Cambria Math" panose="02040503050406030204" pitchFamily="18" charset="0"/>
                            </a:rPr>
                            <m:t>𝑚</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𝑙</m:t>
                              </m:r>
                            </m:e>
                            <m:sub>
                              <m:r>
                                <a:rPr lang="ro-RO" b="0" i="1" smtClean="0">
                                  <a:latin typeface="Cambria Math" panose="02040503050406030204" pitchFamily="18" charset="0"/>
                                </a:rPr>
                                <m:t>2</m:t>
                              </m:r>
                            </m:sub>
                            <m:sup>
                              <m:r>
                                <a:rPr lang="ro-RO" b="0" i="1" smtClean="0">
                                  <a:latin typeface="Cambria Math" panose="02040503050406030204" pitchFamily="18" charset="0"/>
                                </a:rPr>
                                <m:t>2</m:t>
                              </m:r>
                            </m:sup>
                          </m:sSubSup>
                        </m:num>
                        <m:den>
                          <m:r>
                            <a:rPr lang="ro-RO" b="0" i="1" smtClean="0">
                              <a:latin typeface="Cambria Math" panose="02040503050406030204" pitchFamily="18" charset="0"/>
                            </a:rPr>
                            <m:t>12</m:t>
                          </m:r>
                        </m:den>
                      </m:f>
                    </m:oMath>
                  </m:oMathPara>
                </a14:m>
                <a:endParaRPr lang="en-US" dirty="0"/>
              </a:p>
            </p:txBody>
          </p:sp>
        </mc:Choice>
        <mc:Fallback xmlns="">
          <p:sp>
            <p:nvSpPr>
              <p:cNvPr id="15" name="Rectangle 14">
                <a:extLst>
                  <a:ext uri="{FF2B5EF4-FFF2-40B4-BE49-F238E27FC236}">
                    <a16:creationId xmlns:a16="http://schemas.microsoft.com/office/drawing/2014/main" id="{EDF7E259-87FF-469D-BFAA-3C060C4F2ABE}"/>
                  </a:ext>
                </a:extLst>
              </p:cNvPr>
              <p:cNvSpPr>
                <a:spLocks noRot="1" noChangeAspect="1" noMove="1" noResize="1" noEditPoints="1" noAdjustHandles="1" noChangeArrowheads="1" noChangeShapeType="1" noTextEdit="1"/>
              </p:cNvSpPr>
              <p:nvPr/>
            </p:nvSpPr>
            <p:spPr>
              <a:xfrm>
                <a:off x="3023912" y="5619496"/>
                <a:ext cx="1216230" cy="6506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D1D53E7F-B127-499A-950D-517D05A6978A}"/>
                  </a:ext>
                </a:extLst>
              </p:cNvPr>
              <p:cNvSpPr/>
              <p:nvPr/>
            </p:nvSpPr>
            <p:spPr>
              <a:xfrm>
                <a:off x="5233377" y="5622187"/>
                <a:ext cx="1216230" cy="6506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𝐼</m:t>
                          </m:r>
                        </m:e>
                        <m:sub>
                          <m:r>
                            <a:rPr lang="ro-RO" i="1">
                              <a:latin typeface="Cambria Math" panose="02040503050406030204" pitchFamily="18" charset="0"/>
                            </a:rPr>
                            <m:t>𝐺</m:t>
                          </m:r>
                          <m:r>
                            <a:rPr lang="ro-RO" b="0" i="1" smtClean="0">
                              <a:latin typeface="Cambria Math" panose="02040503050406030204" pitchFamily="18" charset="0"/>
                            </a:rPr>
                            <m:t>3</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r>
                            <a:rPr lang="ro-RO" b="0" i="1" smtClean="0">
                              <a:latin typeface="Cambria Math" panose="02040503050406030204" pitchFamily="18" charset="0"/>
                            </a:rPr>
                            <m:t>𝑚</m:t>
                          </m:r>
                          <m:sSubSup>
                            <m:sSubSupPr>
                              <m:ctrlPr>
                                <a:rPr lang="ro-RO" b="0" i="1" smtClean="0">
                                  <a:latin typeface="Cambria Math" panose="02040503050406030204" pitchFamily="18" charset="0"/>
                                </a:rPr>
                              </m:ctrlPr>
                            </m:sSubSupPr>
                            <m:e>
                              <m:r>
                                <a:rPr lang="ro-RO" b="0" i="1" smtClean="0">
                                  <a:latin typeface="Cambria Math" panose="02040503050406030204" pitchFamily="18" charset="0"/>
                                </a:rPr>
                                <m:t>𝑙</m:t>
                              </m:r>
                            </m:e>
                            <m:sub>
                              <m:r>
                                <a:rPr lang="ro-RO" b="0" i="1" smtClean="0">
                                  <a:latin typeface="Cambria Math" panose="02040503050406030204" pitchFamily="18" charset="0"/>
                                </a:rPr>
                                <m:t>3</m:t>
                              </m:r>
                            </m:sub>
                            <m:sup>
                              <m:r>
                                <a:rPr lang="ro-RO" b="0" i="1" smtClean="0">
                                  <a:latin typeface="Cambria Math" panose="02040503050406030204" pitchFamily="18" charset="0"/>
                                </a:rPr>
                                <m:t>2</m:t>
                              </m:r>
                            </m:sup>
                          </m:sSubSup>
                        </m:num>
                        <m:den>
                          <m:r>
                            <a:rPr lang="ro-RO" b="0" i="1" smtClean="0">
                              <a:latin typeface="Cambria Math" panose="02040503050406030204" pitchFamily="18" charset="0"/>
                            </a:rPr>
                            <m:t>12</m:t>
                          </m:r>
                        </m:den>
                      </m:f>
                    </m:oMath>
                  </m:oMathPara>
                </a14:m>
                <a:endParaRPr lang="en-US" dirty="0"/>
              </a:p>
            </p:txBody>
          </p:sp>
        </mc:Choice>
        <mc:Fallback xmlns="">
          <p:sp>
            <p:nvSpPr>
              <p:cNvPr id="22" name="Rectangle 21">
                <a:extLst>
                  <a:ext uri="{FF2B5EF4-FFF2-40B4-BE49-F238E27FC236}">
                    <a16:creationId xmlns:a16="http://schemas.microsoft.com/office/drawing/2014/main" id="{D1D53E7F-B127-499A-950D-517D05A6978A}"/>
                  </a:ext>
                </a:extLst>
              </p:cNvPr>
              <p:cNvSpPr>
                <a:spLocks noRot="1" noChangeAspect="1" noMove="1" noResize="1" noEditPoints="1" noAdjustHandles="1" noChangeArrowheads="1" noChangeShapeType="1" noTextEdit="1"/>
              </p:cNvSpPr>
              <p:nvPr/>
            </p:nvSpPr>
            <p:spPr>
              <a:xfrm>
                <a:off x="5233377" y="5622187"/>
                <a:ext cx="1216230" cy="650691"/>
              </a:xfrm>
              <a:prstGeom prst="rect">
                <a:avLst/>
              </a:prstGeom>
              <a:blipFill>
                <a:blip r:embed="rId8"/>
                <a:stretch>
                  <a:fillRect/>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6802EBDF-5512-49A2-820C-AB64ABCC6D24}"/>
              </a:ext>
            </a:extLst>
          </p:cNvPr>
          <p:cNvPicPr>
            <a:picLocks noChangeAspect="1"/>
          </p:cNvPicPr>
          <p:nvPr/>
        </p:nvPicPr>
        <p:blipFill>
          <a:blip r:embed="rId9"/>
          <a:stretch>
            <a:fillRect/>
          </a:stretch>
        </p:blipFill>
        <p:spPr>
          <a:xfrm>
            <a:off x="7396251" y="2121938"/>
            <a:ext cx="4267510" cy="3284684"/>
          </a:xfrm>
          <a:prstGeom prst="rect">
            <a:avLst/>
          </a:prstGeom>
        </p:spPr>
      </p:pic>
      <p:cxnSp>
        <p:nvCxnSpPr>
          <p:cNvPr id="12" name="Straight Connector 11">
            <a:extLst>
              <a:ext uri="{FF2B5EF4-FFF2-40B4-BE49-F238E27FC236}">
                <a16:creationId xmlns:a16="http://schemas.microsoft.com/office/drawing/2014/main" id="{59435339-FF6E-4617-B067-C9839BBB2B42}"/>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E6C5E4D-C1C2-4EBF-920C-EF518993407C}"/>
              </a:ext>
            </a:extLst>
          </p:cNvPr>
          <p:cNvSpPr/>
          <p:nvPr/>
        </p:nvSpPr>
        <p:spPr>
          <a:xfrm>
            <a:off x="649568" y="311318"/>
            <a:ext cx="8913017" cy="461665"/>
          </a:xfrm>
          <a:prstGeom prst="rect">
            <a:avLst/>
          </a:prstGeom>
        </p:spPr>
        <p:txBody>
          <a:bodyPr wrap="none">
            <a:spAutoFit/>
          </a:bodyPr>
          <a:lstStyle/>
          <a:p>
            <a:r>
              <a:rPr lang="ro-RO" sz="2400" dirty="0"/>
              <a:t>2.2 Determinarea forțelor de inerție prin metoda concentrării maselor</a:t>
            </a:r>
            <a:endParaRPr lang="en-US" sz="2000" dirty="0"/>
          </a:p>
        </p:txBody>
      </p:sp>
      <p:sp>
        <p:nvSpPr>
          <p:cNvPr id="17" name="Rectangle 16">
            <a:extLst>
              <a:ext uri="{FF2B5EF4-FFF2-40B4-BE49-F238E27FC236}">
                <a16:creationId xmlns:a16="http://schemas.microsoft.com/office/drawing/2014/main" id="{590FB1B5-E2B2-4531-816F-708DEF282852}"/>
              </a:ext>
            </a:extLst>
          </p:cNvPr>
          <p:cNvSpPr/>
          <p:nvPr/>
        </p:nvSpPr>
        <p:spPr>
          <a:xfrm>
            <a:off x="645092" y="851221"/>
            <a:ext cx="7346755" cy="369332"/>
          </a:xfrm>
          <a:prstGeom prst="rect">
            <a:avLst/>
          </a:prstGeom>
        </p:spPr>
        <p:txBody>
          <a:bodyPr wrap="none">
            <a:spAutoFit/>
          </a:bodyPr>
          <a:lstStyle/>
          <a:p>
            <a:r>
              <a:rPr lang="ro-RO" i="1" dirty="0"/>
              <a:t>Ex: Determinarea forțelor și momentelor de inerție la mecanismul patrulater</a:t>
            </a:r>
            <a:endParaRPr lang="en-US" sz="2800" b="1" i="1" dirty="0"/>
          </a:p>
        </p:txBody>
      </p:sp>
    </p:spTree>
    <p:extLst>
      <p:ext uri="{BB962C8B-B14F-4D97-AF65-F5344CB8AC3E}">
        <p14:creationId xmlns:p14="http://schemas.microsoft.com/office/powerpoint/2010/main" val="243854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9" grpId="0"/>
      <p:bldP spid="20" grpId="0"/>
      <p:bldP spid="15" grpId="0"/>
      <p:bldP spid="2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85E765-75C0-4B12-A4D2-75B6D321401C}"/>
              </a:ext>
            </a:extLst>
          </p:cNvPr>
          <p:cNvSpPr/>
          <p:nvPr/>
        </p:nvSpPr>
        <p:spPr>
          <a:xfrm>
            <a:off x="645092" y="851221"/>
            <a:ext cx="7346755" cy="369332"/>
          </a:xfrm>
          <a:prstGeom prst="rect">
            <a:avLst/>
          </a:prstGeom>
        </p:spPr>
        <p:txBody>
          <a:bodyPr wrap="none">
            <a:spAutoFit/>
          </a:bodyPr>
          <a:lstStyle/>
          <a:p>
            <a:r>
              <a:rPr lang="ro-RO" i="1" dirty="0"/>
              <a:t>Ex: Determinarea forțelor și momentelor de inerție la mecanismul patrulater</a:t>
            </a:r>
            <a:endParaRPr lang="en-US" sz="2800" b="1" i="1" dirty="0"/>
          </a:p>
        </p:txBody>
      </p:sp>
      <p:sp>
        <p:nvSpPr>
          <p:cNvPr id="2" name="Rectangle 1">
            <a:extLst>
              <a:ext uri="{FF2B5EF4-FFF2-40B4-BE49-F238E27FC236}">
                <a16:creationId xmlns:a16="http://schemas.microsoft.com/office/drawing/2014/main" id="{1F0B2769-51D1-4A2B-B987-BF0FF02B347C}"/>
              </a:ext>
            </a:extLst>
          </p:cNvPr>
          <p:cNvSpPr/>
          <p:nvPr/>
        </p:nvSpPr>
        <p:spPr>
          <a:xfrm>
            <a:off x="645092" y="1635748"/>
            <a:ext cx="5558192" cy="369332"/>
          </a:xfrm>
          <a:prstGeom prst="rect">
            <a:avLst/>
          </a:prstGeom>
        </p:spPr>
        <p:txBody>
          <a:bodyPr wrap="square">
            <a:spAutoFit/>
          </a:bodyPr>
          <a:lstStyle/>
          <a:p>
            <a:r>
              <a:rPr lang="ro-RO" dirty="0"/>
              <a:t>Concentrarea statică a maselor </a:t>
            </a:r>
            <a:r>
              <a:rPr lang="ro-RO" dirty="0" err="1"/>
              <a:t>pt</a:t>
            </a:r>
            <a:r>
              <a:rPr lang="ro-RO" dirty="0"/>
              <a:t> elementul conducător</a:t>
            </a:r>
          </a:p>
        </p:txBody>
      </p:sp>
      <p:pic>
        <p:nvPicPr>
          <p:cNvPr id="6" name="Picture 5">
            <a:extLst>
              <a:ext uri="{FF2B5EF4-FFF2-40B4-BE49-F238E27FC236}">
                <a16:creationId xmlns:a16="http://schemas.microsoft.com/office/drawing/2014/main" id="{F7364F50-E645-4E0C-B08B-7E2A49228556}"/>
              </a:ext>
            </a:extLst>
          </p:cNvPr>
          <p:cNvPicPr>
            <a:picLocks noChangeAspect="1"/>
          </p:cNvPicPr>
          <p:nvPr/>
        </p:nvPicPr>
        <p:blipFill>
          <a:blip r:embed="rId2"/>
          <a:stretch>
            <a:fillRect/>
          </a:stretch>
        </p:blipFill>
        <p:spPr>
          <a:xfrm>
            <a:off x="6091524" y="1992633"/>
            <a:ext cx="3550374" cy="1932456"/>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D07BFE8-BB7C-441C-AF1E-EFD4F2E4980D}"/>
                  </a:ext>
                </a:extLst>
              </p:cNvPr>
              <p:cNvSpPr/>
              <p:nvPr/>
            </p:nvSpPr>
            <p:spPr>
              <a:xfrm>
                <a:off x="783898" y="2381696"/>
                <a:ext cx="2407582" cy="9766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r>
                                    <m:rPr>
                                      <m:sty m:val="p"/>
                                    </m:rPr>
                                    <a:rPr lang="ro-RO" b="0" i="0" smtClean="0">
                                      <a:latin typeface="Cambria Math" panose="02040503050406030204" pitchFamily="18" charset="0"/>
                                    </a:rPr>
                                    <m:t>A</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1" smtClean="0">
                                      <a:latin typeface="Cambria Math" panose="02040503050406030204" pitchFamily="18" charset="0"/>
                                    </a:rPr>
                                    <m:t>1</m:t>
                                  </m:r>
                                  <m:r>
                                    <a:rPr lang="ro-RO" b="0" i="1" smtClean="0">
                                      <a:latin typeface="Cambria Math" panose="02040503050406030204" pitchFamily="18" charset="0"/>
                                    </a:rPr>
                                    <m:t>𝐵</m:t>
                                  </m:r>
                                </m:sub>
                              </m:sSub>
                              <m:r>
                                <a:rPr lang="en-US" i="0">
                                  <a:latin typeface="Cambria Math" panose="02040503050406030204" pitchFamily="18" charset="0"/>
                                </a:rPr>
                                <m:t>=</m:t>
                              </m:r>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1</m:t>
                                  </m:r>
                                </m:sub>
                              </m:sSub>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0">
                                      <a:latin typeface="Cambria Math" panose="02040503050406030204" pitchFamily="18" charset="0"/>
                                    </a:rPr>
                                    <m:t> </m:t>
                                  </m:r>
                                  <m:r>
                                    <a:rPr lang="en-US" i="1">
                                      <a:latin typeface="Cambria Math" panose="02040503050406030204" pitchFamily="18" charset="0"/>
                                    </a:rPr>
                                    <m:t>𝑚</m:t>
                                  </m:r>
                                </m:e>
                                <m:sub>
                                  <m:r>
                                    <a:rPr lang="en-US" i="0">
                                      <a:latin typeface="Cambria Math" panose="02040503050406030204" pitchFamily="18" charset="0"/>
                                    </a:rPr>
                                    <m:t>1</m:t>
                                  </m:r>
                                  <m:r>
                                    <m:rPr>
                                      <m:sty m:val="p"/>
                                    </m:rPr>
                                    <a:rPr lang="ro-RO" b="0" i="0" smtClean="0">
                                      <a:latin typeface="Cambria Math" panose="02040503050406030204" pitchFamily="18" charset="0"/>
                                    </a:rPr>
                                    <m:t>A</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1</m:t>
                                  </m:r>
                                  <m:r>
                                    <m:rPr>
                                      <m:sty m:val="p"/>
                                    </m:rPr>
                                    <a:rPr lang="ro-RO" b="0" i="0" smtClean="0">
                                      <a:latin typeface="Cambria Math" panose="02040503050406030204" pitchFamily="18" charset="0"/>
                                    </a:rPr>
                                    <m:t>B</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2</m:t>
                                  </m:r>
                                </m:sub>
                              </m:sSub>
                              <m:r>
                                <a:rPr lang="en-US" i="0">
                                  <a:latin typeface="Cambria Math" panose="02040503050406030204" pitchFamily="18" charset="0"/>
                                </a:rPr>
                                <m:t>=0</m:t>
                              </m:r>
                            </m:e>
                            <m:e>
                              <m:r>
                                <a:rPr lang="en-US" i="0">
                                  <a:latin typeface="Cambria Math" panose="02040503050406030204" pitchFamily="18" charset="0"/>
                                </a:rPr>
                                <m:t>&amp;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r>
                                    <m:rPr>
                                      <m:sty m:val="p"/>
                                    </m:rPr>
                                    <a:rPr lang="ro-RO" b="0" i="0" smtClean="0">
                                      <a:latin typeface="Cambria Math" panose="02040503050406030204" pitchFamily="18" charset="0"/>
                                    </a:rPr>
                                    <m:t>A</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1</m:t>
                                  </m:r>
                                  <m:r>
                                    <m:rPr>
                                      <m:sty m:val="p"/>
                                    </m:rPr>
                                    <a:rPr lang="ro-RO" b="0" i="0" smtClean="0">
                                      <a:latin typeface="Cambria Math" panose="02040503050406030204" pitchFamily="18" charset="0"/>
                                    </a:rPr>
                                    <m:t>B</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2</m:t>
                                  </m:r>
                                </m:sub>
                              </m:sSub>
                              <m:r>
                                <a:rPr lang="en-US" i="0">
                                  <a:latin typeface="Cambria Math" panose="02040503050406030204" pitchFamily="18" charset="0"/>
                                </a:rPr>
                                <m:t>=0</m:t>
                              </m:r>
                            </m:e>
                          </m:eqArr>
                        </m:e>
                      </m:d>
                    </m:oMath>
                  </m:oMathPara>
                </a14:m>
                <a:endParaRPr lang="en-US" dirty="0"/>
              </a:p>
            </p:txBody>
          </p:sp>
        </mc:Choice>
        <mc:Fallback xmlns="">
          <p:sp>
            <p:nvSpPr>
              <p:cNvPr id="14" name="Rectangle 13">
                <a:extLst>
                  <a:ext uri="{FF2B5EF4-FFF2-40B4-BE49-F238E27FC236}">
                    <a16:creationId xmlns:a16="http://schemas.microsoft.com/office/drawing/2014/main" id="{CD07BFE8-BB7C-441C-AF1E-EFD4F2E4980D}"/>
                  </a:ext>
                </a:extLst>
              </p:cNvPr>
              <p:cNvSpPr>
                <a:spLocks noRot="1" noChangeAspect="1" noMove="1" noResize="1" noEditPoints="1" noAdjustHandles="1" noChangeArrowheads="1" noChangeShapeType="1" noTextEdit="1"/>
              </p:cNvSpPr>
              <p:nvPr/>
            </p:nvSpPr>
            <p:spPr>
              <a:xfrm>
                <a:off x="783898" y="2381696"/>
                <a:ext cx="2407582" cy="9766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2D82B81-A14F-4EFC-AFDC-027225C8EBA3}"/>
                  </a:ext>
                </a:extLst>
              </p:cNvPr>
              <p:cNvSpPr/>
              <p:nvPr/>
            </p:nvSpPr>
            <p:spPr>
              <a:xfrm>
                <a:off x="1046773" y="4657405"/>
                <a:ext cx="18539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𝑆</m:t>
                          </m:r>
                        </m:sub>
                      </m:sSub>
                      <m:r>
                        <a:rPr lang="en-US" i="0">
                          <a:latin typeface="Cambria Math" panose="02040503050406030204" pitchFamily="18" charset="0"/>
                        </a:rPr>
                        <m:t>=3</m:t>
                      </m:r>
                      <m:r>
                        <m:rPr>
                          <m:sty m:val="p"/>
                        </m:rPr>
                        <a:rPr lang="ro-RO" b="0" i="0" smtClean="0">
                          <a:latin typeface="Cambria Math" panose="02040503050406030204" pitchFamily="18" charset="0"/>
                        </a:rPr>
                        <m:t>n</m:t>
                      </m:r>
                      <m:r>
                        <a:rPr lang="ro-RO" b="0" i="0" smtClean="0">
                          <a:latin typeface="Cambria Math" panose="02040503050406030204" pitchFamily="18" charset="0"/>
                        </a:rPr>
                        <m:t>−3=2</m:t>
                      </m:r>
                    </m:oMath>
                  </m:oMathPara>
                </a14:m>
                <a:endParaRPr lang="en-US" dirty="0"/>
              </a:p>
            </p:txBody>
          </p:sp>
        </mc:Choice>
        <mc:Fallback xmlns="">
          <p:sp>
            <p:nvSpPr>
              <p:cNvPr id="17" name="Rectangle 16">
                <a:extLst>
                  <a:ext uri="{FF2B5EF4-FFF2-40B4-BE49-F238E27FC236}">
                    <a16:creationId xmlns:a16="http://schemas.microsoft.com/office/drawing/2014/main" id="{E2D82B81-A14F-4EFC-AFDC-027225C8EBA3}"/>
                  </a:ext>
                </a:extLst>
              </p:cNvPr>
              <p:cNvSpPr>
                <a:spLocks noRot="1" noChangeAspect="1" noMove="1" noResize="1" noEditPoints="1" noAdjustHandles="1" noChangeArrowheads="1" noChangeShapeType="1" noTextEdit="1"/>
              </p:cNvSpPr>
              <p:nvPr/>
            </p:nvSpPr>
            <p:spPr>
              <a:xfrm>
                <a:off x="1046773" y="4657405"/>
                <a:ext cx="1853969" cy="369332"/>
              </a:xfrm>
              <a:prstGeom prst="rect">
                <a:avLst/>
              </a:prstGeom>
              <a:blipFill>
                <a:blip r:embed="rId4"/>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BA4D077-B0FC-4D6D-94C8-8C921CDE6929}"/>
                  </a:ext>
                </a:extLst>
              </p:cNvPr>
              <p:cNvSpPr/>
              <p:nvPr/>
            </p:nvSpPr>
            <p:spPr>
              <a:xfrm>
                <a:off x="1046773" y="4939071"/>
                <a:ext cx="1907061" cy="646331"/>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𝑥</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
                      <a:rPr lang="ro-RO" b="0" i="1" smtClean="0">
                        <a:latin typeface="Cambria Math" panose="02040503050406030204" pitchFamily="18" charset="0"/>
                        <a:ea typeface="Times New Roman" panose="02020603050405020304" pitchFamily="18" charset="0"/>
                        <a:cs typeface="Times New Roman" panose="02020603050405020304" pitchFamily="18" charset="0"/>
                      </a:rPr>
                      <m:t>−</m:t>
                    </m:r>
                    <m:r>
                      <a:rPr lang="ro-RO" i="1">
                        <a:latin typeface="Cambria Math" panose="02040503050406030204" pitchFamily="18" charset="0"/>
                        <a:ea typeface="Times New Roman" panose="02020603050405020304" pitchFamily="18" charset="0"/>
                        <a:cs typeface="Times New Roman" panose="02020603050405020304" pitchFamily="18" charset="0"/>
                      </a:rPr>
                      <m:t>𝑎</m:t>
                    </m:r>
                  </m:oMath>
                </a14:m>
                <a:r>
                  <a:rPr lang="ro-RO" dirty="0">
                    <a:latin typeface="Times New Roman" panose="02020603050405020304" pitchFamily="18" charset="0"/>
                    <a:ea typeface="Times New Roman" panose="02020603050405020304" pitchFamily="18" charset="0"/>
                  </a:rPr>
                  <a:t>,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𝑥</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
                      <a:rPr lang="ro-RO" i="1">
                        <a:latin typeface="Cambria Math" panose="02040503050406030204" pitchFamily="18" charset="0"/>
                        <a:ea typeface="Times New Roman" panose="02020603050405020304" pitchFamily="18" charset="0"/>
                        <a:cs typeface="Times New Roman" panose="02020603050405020304" pitchFamily="18" charset="0"/>
                      </a:rPr>
                      <m:t>𝑏</m:t>
                    </m:r>
                  </m:oMath>
                </a14:m>
                <a:r>
                  <a:rPr lang="ro-RO" dirty="0">
                    <a:latin typeface="Times New Roman" panose="02020603050405020304" pitchFamily="18" charset="0"/>
                    <a:ea typeface="Times New Roman" panose="02020603050405020304" pitchFamily="18" charset="0"/>
                  </a:rPr>
                  <a:t> </a:t>
                </a:r>
              </a:p>
              <a:p>
                <a:pPr algn="ct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𝑦</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𝑦</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=0</m:t>
                    </m:r>
                  </m:oMath>
                </a14:m>
                <a:r>
                  <a:rPr lang="ro-RO" dirty="0">
                    <a:latin typeface="Times New Roman" panose="02020603050405020304" pitchFamily="18" charset="0"/>
                    <a:ea typeface="Times New Roman" panose="02020603050405020304" pitchFamily="18" charset="0"/>
                  </a:rPr>
                  <a:t> </a:t>
                </a:r>
                <a:endParaRPr lang="en-US" dirty="0"/>
              </a:p>
            </p:txBody>
          </p:sp>
        </mc:Choice>
        <mc:Fallback xmlns="">
          <p:sp>
            <p:nvSpPr>
              <p:cNvPr id="18" name="Rectangle 17">
                <a:extLst>
                  <a:ext uri="{FF2B5EF4-FFF2-40B4-BE49-F238E27FC236}">
                    <a16:creationId xmlns:a16="http://schemas.microsoft.com/office/drawing/2014/main" id="{3BA4D077-B0FC-4D6D-94C8-8C921CDE6929}"/>
                  </a:ext>
                </a:extLst>
              </p:cNvPr>
              <p:cNvSpPr>
                <a:spLocks noRot="1" noChangeAspect="1" noMove="1" noResize="1" noEditPoints="1" noAdjustHandles="1" noChangeArrowheads="1" noChangeShapeType="1" noTextEdit="1"/>
              </p:cNvSpPr>
              <p:nvPr/>
            </p:nvSpPr>
            <p:spPr>
              <a:xfrm>
                <a:off x="1046773" y="4939071"/>
                <a:ext cx="1907061" cy="646331"/>
              </a:xfrm>
              <a:prstGeom prst="rect">
                <a:avLst/>
              </a:prstGeom>
              <a:blipFill>
                <a:blip r:embed="rId5"/>
                <a:stretch>
                  <a:fillRect t="-4717"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2C9F415-B633-4414-A5A8-9A2D845BA7D5}"/>
                  </a:ext>
                </a:extLst>
              </p:cNvPr>
              <p:cNvSpPr/>
              <p:nvPr/>
            </p:nvSpPr>
            <p:spPr>
              <a:xfrm>
                <a:off x="4327758" y="4820230"/>
                <a:ext cx="2370649" cy="7101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a:latin typeface="Cambria Math" panose="02040503050406030204" pitchFamily="18" charset="0"/>
                                    </a:rPr>
                                    <m:t>1</m:t>
                                  </m:r>
                                  <m:r>
                                    <m:rPr>
                                      <m:sty m:val="p"/>
                                    </m:rPr>
                                    <a:rPr lang="ro-RO">
                                      <a:latin typeface="Cambria Math" panose="02040503050406030204" pitchFamily="18" charset="0"/>
                                    </a:rPr>
                                    <m:t>A</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i="1">
                                      <a:latin typeface="Cambria Math" panose="02040503050406030204" pitchFamily="18" charset="0"/>
                                    </a:rPr>
                                    <m:t>1</m:t>
                                  </m:r>
                                  <m:r>
                                    <a:rPr lang="ro-RO" i="1">
                                      <a:latin typeface="Cambria Math" panose="02040503050406030204" pitchFamily="18" charset="0"/>
                                    </a:rPr>
                                    <m:t>𝐵</m:t>
                                  </m:r>
                                </m:sub>
                              </m:sSub>
                              <m:r>
                                <a:rPr lang="en-US">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1</m:t>
                                  </m:r>
                                </m:sub>
                              </m:sSub>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0">
                                      <a:latin typeface="Cambria Math" panose="02040503050406030204" pitchFamily="18" charset="0"/>
                                    </a:rPr>
                                    <m:t> </m:t>
                                  </m:r>
                                  <m:r>
                                    <a:rPr lang="ro-RO" b="0" i="0" smtClean="0">
                                      <a:latin typeface="Cambria Math" panose="02040503050406030204" pitchFamily="18" charset="0"/>
                                    </a:rPr>
                                    <m:t>−</m:t>
                                  </m:r>
                                  <m:r>
                                    <a:rPr lang="en-US" i="1">
                                      <a:latin typeface="Cambria Math" panose="02040503050406030204" pitchFamily="18" charset="0"/>
                                    </a:rPr>
                                    <m:t>𝑚</m:t>
                                  </m:r>
                                </m:e>
                                <m:sub>
                                  <m:r>
                                    <a:rPr lang="en-US" i="0">
                                      <a:latin typeface="Cambria Math" panose="02040503050406030204" pitchFamily="18" charset="0"/>
                                    </a:rPr>
                                    <m:t>1</m:t>
                                  </m:r>
                                  <m:r>
                                    <m:rPr>
                                      <m:sty m:val="p"/>
                                    </m:rPr>
                                    <a:rPr lang="ro-RO" b="0" i="0" smtClean="0">
                                      <a:latin typeface="Cambria Math" panose="02040503050406030204" pitchFamily="18" charset="0"/>
                                    </a:rPr>
                                    <m:t>A</m:t>
                                  </m:r>
                                </m:sub>
                              </m:sSub>
                              <m:r>
                                <a:rPr lang="en-US" i="1">
                                  <a:latin typeface="Cambria Math" panose="02040503050406030204" pitchFamily="18" charset="0"/>
                                </a:rPr>
                                <m:t>𝑎</m:t>
                              </m:r>
                              <m:r>
                                <a:rPr lang="ro-RO"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1</m:t>
                                  </m:r>
                                  <m:r>
                                    <m:rPr>
                                      <m:sty m:val="p"/>
                                    </m:rPr>
                                    <a:rPr lang="ro-RO" b="0" i="0" smtClean="0">
                                      <a:latin typeface="Cambria Math" panose="02040503050406030204" pitchFamily="18" charset="0"/>
                                    </a:rPr>
                                    <m:t>B</m:t>
                                  </m:r>
                                </m:sub>
                              </m:sSub>
                              <m:r>
                                <a:rPr lang="en-US" i="1">
                                  <a:latin typeface="Cambria Math" panose="02040503050406030204" pitchFamily="18" charset="0"/>
                                </a:rPr>
                                <m:t>𝑏</m:t>
                              </m:r>
                              <m:r>
                                <a:rPr lang="en-US" i="0">
                                  <a:latin typeface="Cambria Math" panose="02040503050406030204" pitchFamily="18" charset="0"/>
                                </a:rPr>
                                <m:t>=0</m:t>
                              </m:r>
                            </m:e>
                          </m:eqArr>
                        </m:e>
                      </m:d>
                    </m:oMath>
                  </m:oMathPara>
                </a14:m>
                <a:endParaRPr lang="en-US" dirty="0"/>
              </a:p>
            </p:txBody>
          </p:sp>
        </mc:Choice>
        <mc:Fallback xmlns="">
          <p:sp>
            <p:nvSpPr>
              <p:cNvPr id="21" name="Rectangle 20">
                <a:extLst>
                  <a:ext uri="{FF2B5EF4-FFF2-40B4-BE49-F238E27FC236}">
                    <a16:creationId xmlns:a16="http://schemas.microsoft.com/office/drawing/2014/main" id="{92C9F415-B633-4414-A5A8-9A2D845BA7D5}"/>
                  </a:ext>
                </a:extLst>
              </p:cNvPr>
              <p:cNvSpPr>
                <a:spLocks noRot="1" noChangeAspect="1" noMove="1" noResize="1" noEditPoints="1" noAdjustHandles="1" noChangeArrowheads="1" noChangeShapeType="1" noTextEdit="1"/>
              </p:cNvSpPr>
              <p:nvPr/>
            </p:nvSpPr>
            <p:spPr>
              <a:xfrm>
                <a:off x="4327758" y="4820230"/>
                <a:ext cx="2370649" cy="71019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FFE1B8F-CB19-49CC-B336-82BAA0C54B0E}"/>
                  </a:ext>
                </a:extLst>
              </p:cNvPr>
              <p:cNvSpPr/>
              <p:nvPr/>
            </p:nvSpPr>
            <p:spPr>
              <a:xfrm>
                <a:off x="7987371" y="4570984"/>
                <a:ext cx="1827167" cy="1255728"/>
              </a:xfrm>
              <a:prstGeom prst="rect">
                <a:avLst/>
              </a:prstGeom>
              <a:ln>
                <a:solidFill>
                  <a:srgbClr val="0070C0"/>
                </a:solidFill>
              </a:ln>
            </p:spPr>
            <p:txBody>
              <a:bodyPr wrap="none">
                <a:spAutoFit/>
              </a:bodyPr>
              <a:lstStyle/>
              <a:p>
                <a:pPr>
                  <a:spcAft>
                    <a:spcPts val="1200"/>
                  </a:spcAft>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𝑚</m:t>
                          </m:r>
                        </m:e>
                        <m:sub>
                          <m:r>
                            <a:rPr lang="en-US">
                              <a:latin typeface="Cambria Math" panose="02040503050406030204" pitchFamily="18" charset="0"/>
                            </a:rPr>
                            <m:t>1</m:t>
                          </m:r>
                          <m:r>
                            <a:rPr lang="ro-RO" b="0" i="1" smtClean="0">
                              <a:latin typeface="Cambria Math" panose="02040503050406030204" pitchFamily="18" charset="0"/>
                            </a:rPr>
                            <m:t>𝐵</m:t>
                          </m:r>
                        </m:sub>
                      </m:sSub>
                      <m:r>
                        <a:rPr lang="en-US">
                          <a:latin typeface="Cambria Math" panose="02040503050406030204" pitchFamily="18" charset="0"/>
                        </a:rPr>
                        <m:t>=</m:t>
                      </m:r>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1</m:t>
                          </m:r>
                        </m:sub>
                      </m:sSub>
                      <m:f>
                        <m:fPr>
                          <m:ctrlPr>
                            <a:rPr lang="en-US" i="1">
                              <a:latin typeface="Cambria Math" panose="02040503050406030204" pitchFamily="18" charset="0"/>
                            </a:rPr>
                          </m:ctrlPr>
                        </m:fPr>
                        <m:num>
                          <m:r>
                            <a:rPr lang="ro-RO" b="0" i="1" smtClean="0">
                              <a:latin typeface="Cambria Math" panose="02040503050406030204" pitchFamily="18" charset="0"/>
                            </a:rPr>
                            <m:t>𝑎</m:t>
                          </m:r>
                        </m:num>
                        <m:den>
                          <m:r>
                            <a:rPr lang="en-US" i="1">
                              <a:latin typeface="Cambria Math" panose="02040503050406030204" pitchFamily="18" charset="0"/>
                            </a:rPr>
                            <m:t>𝑎</m:t>
                          </m:r>
                          <m:r>
                            <a:rPr lang="en-US">
                              <a:latin typeface="Cambria Math" panose="02040503050406030204" pitchFamily="18" charset="0"/>
                            </a:rPr>
                            <m:t>+</m:t>
                          </m:r>
                          <m:r>
                            <a:rPr lang="en-US" i="1">
                              <a:latin typeface="Cambria Math" panose="02040503050406030204" pitchFamily="18" charset="0"/>
                            </a:rPr>
                            <m:t>𝑏</m:t>
                          </m:r>
                        </m:den>
                      </m:f>
                    </m:oMath>
                  </m:oMathPara>
                </a14:m>
                <a:endParaRPr lang="ro-RO"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eqArr>
                            <m:eqArrPr>
                              <m:ctrlPr>
                                <a:rPr lang="ro-RO" b="0" i="1" smtClean="0">
                                  <a:latin typeface="Cambria Math" panose="02040503050406030204" pitchFamily="18" charset="0"/>
                                </a:rPr>
                              </m:ctrlPr>
                            </m:eqArrPr>
                            <m:e>
                              <m:r>
                                <a:rPr lang="ro-RO" b="0" i="1" smtClean="0">
                                  <a:latin typeface="Cambria Math" panose="02040503050406030204" pitchFamily="18" charset="0"/>
                                </a:rPr>
                                <m:t>  </m:t>
                              </m:r>
                            </m:e>
                            <m:e>
                              <m:r>
                                <a:rPr lang="en-US" i="1">
                                  <a:latin typeface="Cambria Math" panose="02040503050406030204" pitchFamily="18" charset="0"/>
                                </a:rPr>
                                <m:t>𝑚</m:t>
                              </m:r>
                            </m:e>
                          </m:eqArr>
                        </m:e>
                        <m:sub>
                          <m:r>
                            <a:rPr lang="en-US">
                              <a:latin typeface="Cambria Math" panose="02040503050406030204" pitchFamily="18" charset="0"/>
                            </a:rPr>
                            <m:t>1</m:t>
                          </m:r>
                          <m:r>
                            <a:rPr lang="ro-RO" b="0" i="1" smtClean="0">
                              <a:latin typeface="Cambria Math" panose="02040503050406030204" pitchFamily="18" charset="0"/>
                            </a:rPr>
                            <m:t>𝐴</m:t>
                          </m:r>
                        </m:sub>
                      </m:sSub>
                      <m:r>
                        <a:rPr lang="en-US">
                          <a:latin typeface="Cambria Math" panose="02040503050406030204" pitchFamily="18" charset="0"/>
                        </a:rPr>
                        <m:t>=</m:t>
                      </m:r>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1</m:t>
                          </m:r>
                        </m:sub>
                      </m:sSub>
                      <m:f>
                        <m:fPr>
                          <m:ctrlPr>
                            <a:rPr lang="en-US" i="1">
                              <a:latin typeface="Cambria Math" panose="02040503050406030204" pitchFamily="18" charset="0"/>
                            </a:rPr>
                          </m:ctrlPr>
                        </m:fPr>
                        <m:num>
                          <m:r>
                            <a:rPr lang="ro-RO" b="0" i="1" smtClean="0">
                              <a:latin typeface="Cambria Math" panose="02040503050406030204" pitchFamily="18" charset="0"/>
                            </a:rPr>
                            <m:t>𝑏</m:t>
                          </m:r>
                        </m:num>
                        <m:den>
                          <m:r>
                            <a:rPr lang="en-US" i="1">
                              <a:latin typeface="Cambria Math" panose="02040503050406030204" pitchFamily="18" charset="0"/>
                            </a:rPr>
                            <m:t>𝑎</m:t>
                          </m:r>
                          <m:r>
                            <a:rPr lang="en-US">
                              <a:latin typeface="Cambria Math" panose="02040503050406030204" pitchFamily="18" charset="0"/>
                            </a:rPr>
                            <m:t>+</m:t>
                          </m:r>
                          <m:r>
                            <a:rPr lang="en-US" i="1">
                              <a:latin typeface="Cambria Math" panose="02040503050406030204" pitchFamily="18" charset="0"/>
                            </a:rPr>
                            <m:t>𝑏</m:t>
                          </m:r>
                        </m:den>
                      </m:f>
                    </m:oMath>
                  </m:oMathPara>
                </a14:m>
                <a:endParaRPr lang="en-US" dirty="0"/>
              </a:p>
            </p:txBody>
          </p:sp>
        </mc:Choice>
        <mc:Fallback xmlns="">
          <p:sp>
            <p:nvSpPr>
              <p:cNvPr id="7" name="Rectangle 6">
                <a:extLst>
                  <a:ext uri="{FF2B5EF4-FFF2-40B4-BE49-F238E27FC236}">
                    <a16:creationId xmlns:a16="http://schemas.microsoft.com/office/drawing/2014/main" id="{3FFE1B8F-CB19-49CC-B336-82BAA0C54B0E}"/>
                  </a:ext>
                </a:extLst>
              </p:cNvPr>
              <p:cNvSpPr>
                <a:spLocks noRot="1" noChangeAspect="1" noMove="1" noResize="1" noEditPoints="1" noAdjustHandles="1" noChangeArrowheads="1" noChangeShapeType="1" noTextEdit="1"/>
              </p:cNvSpPr>
              <p:nvPr/>
            </p:nvSpPr>
            <p:spPr>
              <a:xfrm>
                <a:off x="7987371" y="4570984"/>
                <a:ext cx="1827167" cy="1255728"/>
              </a:xfrm>
              <a:prstGeom prst="rect">
                <a:avLst/>
              </a:prstGeom>
              <a:blipFill>
                <a:blip r:embed="rId7"/>
                <a:stretch>
                  <a:fillRect/>
                </a:stretch>
              </a:blipFill>
              <a:ln>
                <a:solidFill>
                  <a:srgbClr val="0070C0"/>
                </a:solidFill>
              </a:ln>
            </p:spPr>
            <p:txBody>
              <a:bodyPr/>
              <a:lstStyle/>
              <a:p>
                <a:r>
                  <a:rPr lang="en-US">
                    <a:noFill/>
                  </a:rPr>
                  <a:t> </a:t>
                </a:r>
              </a:p>
            </p:txBody>
          </p:sp>
        </mc:Fallback>
      </mc:AlternateContent>
      <p:sp>
        <p:nvSpPr>
          <p:cNvPr id="23" name="Arrow: Down 22">
            <a:extLst>
              <a:ext uri="{FF2B5EF4-FFF2-40B4-BE49-F238E27FC236}">
                <a16:creationId xmlns:a16="http://schemas.microsoft.com/office/drawing/2014/main" id="{459CEB3E-5CC9-43D1-8415-5A30111B9022}"/>
              </a:ext>
            </a:extLst>
          </p:cNvPr>
          <p:cNvSpPr/>
          <p:nvPr/>
        </p:nvSpPr>
        <p:spPr>
          <a:xfrm>
            <a:off x="1825167" y="3753100"/>
            <a:ext cx="297180" cy="306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4C74C547-BBAE-4411-8678-46C5E411F4E6}"/>
              </a:ext>
            </a:extLst>
          </p:cNvPr>
          <p:cNvSpPr/>
          <p:nvPr/>
        </p:nvSpPr>
        <p:spPr>
          <a:xfrm rot="16200000">
            <a:off x="3603497" y="4847428"/>
            <a:ext cx="297180" cy="6557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74A0BDD9-522A-4200-A439-4104510C9221}"/>
              </a:ext>
            </a:extLst>
          </p:cNvPr>
          <p:cNvSpPr/>
          <p:nvPr/>
        </p:nvSpPr>
        <p:spPr>
          <a:xfrm rot="16200000">
            <a:off x="7070597" y="4880426"/>
            <a:ext cx="297180" cy="6557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C0CE806-84FD-4961-9CB8-3666037DB404}"/>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49CECDE-947F-4016-83D8-71A1D17ECD7C}"/>
              </a:ext>
            </a:extLst>
          </p:cNvPr>
          <p:cNvSpPr/>
          <p:nvPr/>
        </p:nvSpPr>
        <p:spPr>
          <a:xfrm>
            <a:off x="649568" y="311318"/>
            <a:ext cx="8913017" cy="461665"/>
          </a:xfrm>
          <a:prstGeom prst="rect">
            <a:avLst/>
          </a:prstGeom>
        </p:spPr>
        <p:txBody>
          <a:bodyPr wrap="none">
            <a:spAutoFit/>
          </a:bodyPr>
          <a:lstStyle/>
          <a:p>
            <a:r>
              <a:rPr lang="ro-RO" sz="2400" dirty="0"/>
              <a:t>2.2 Determinarea forțelor de inerție prin metoda concentrării maselor</a:t>
            </a:r>
            <a:endParaRPr lang="en-US" sz="2000" dirty="0"/>
          </a:p>
        </p:txBody>
      </p:sp>
    </p:spTree>
    <p:extLst>
      <p:ext uri="{BB962C8B-B14F-4D97-AF65-F5344CB8AC3E}">
        <p14:creationId xmlns:p14="http://schemas.microsoft.com/office/powerpoint/2010/main" val="34399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1" grpId="0"/>
      <p:bldP spid="7" grpId="0" animBg="1"/>
      <p:bldP spid="23" grpId="0" animBg="1"/>
      <p:bldP spid="24" grpId="0" animBg="1"/>
      <p:bldP spid="2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0B2769-51D1-4A2B-B987-BF0FF02B347C}"/>
              </a:ext>
            </a:extLst>
          </p:cNvPr>
          <p:cNvSpPr/>
          <p:nvPr/>
        </p:nvSpPr>
        <p:spPr>
          <a:xfrm>
            <a:off x="645092" y="1493508"/>
            <a:ext cx="6246196" cy="369332"/>
          </a:xfrm>
          <a:prstGeom prst="rect">
            <a:avLst/>
          </a:prstGeom>
        </p:spPr>
        <p:txBody>
          <a:bodyPr wrap="square">
            <a:spAutoFit/>
          </a:bodyPr>
          <a:lstStyle/>
          <a:p>
            <a:r>
              <a:rPr lang="ro-RO" dirty="0"/>
              <a:t>Concentrarea statică a maselor </a:t>
            </a:r>
            <a:r>
              <a:rPr lang="ro-RO" dirty="0" err="1"/>
              <a:t>pt</a:t>
            </a:r>
            <a:r>
              <a:rPr lang="ro-RO" dirty="0"/>
              <a:t> elementul 2 al mecanismului</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D07BFE8-BB7C-441C-AF1E-EFD4F2E4980D}"/>
                  </a:ext>
                </a:extLst>
              </p:cNvPr>
              <p:cNvSpPr/>
              <p:nvPr/>
            </p:nvSpPr>
            <p:spPr>
              <a:xfrm>
                <a:off x="783898" y="2239456"/>
                <a:ext cx="2407582" cy="9766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2</m:t>
                                  </m:r>
                                  <m:r>
                                    <m:rPr>
                                      <m:sty m:val="p"/>
                                    </m:rPr>
                                    <a:rPr lang="ro-RO" b="0" i="0" smtClean="0">
                                      <a:latin typeface="Cambria Math" panose="02040503050406030204" pitchFamily="18" charset="0"/>
                                    </a:rPr>
                                    <m:t>B</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1" smtClean="0">
                                      <a:latin typeface="Cambria Math" panose="02040503050406030204" pitchFamily="18" charset="0"/>
                                    </a:rPr>
                                    <m:t>2</m:t>
                                  </m:r>
                                  <m:r>
                                    <a:rPr lang="ro-RO" b="0" i="1" smtClean="0">
                                      <a:latin typeface="Cambria Math" panose="02040503050406030204" pitchFamily="18" charset="0"/>
                                    </a:rPr>
                                    <m:t>𝐶</m:t>
                                  </m:r>
                                </m:sub>
                              </m:sSub>
                              <m:r>
                                <a:rPr lang="en-US" i="0">
                                  <a:latin typeface="Cambria Math" panose="02040503050406030204" pitchFamily="18" charset="0"/>
                                </a:rPr>
                                <m:t>=</m:t>
                              </m:r>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2</m:t>
                                  </m:r>
                                </m:sub>
                              </m:sSub>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0">
                                      <a:latin typeface="Cambria Math" panose="02040503050406030204" pitchFamily="18" charset="0"/>
                                    </a:rPr>
                                    <m:t> </m:t>
                                  </m:r>
                                  <m:r>
                                    <a:rPr lang="en-US" i="1">
                                      <a:latin typeface="Cambria Math" panose="02040503050406030204" pitchFamily="18" charset="0"/>
                                    </a:rPr>
                                    <m:t>𝑚</m:t>
                                  </m:r>
                                </m:e>
                                <m:sub>
                                  <m:r>
                                    <a:rPr lang="ro-RO" b="0" i="0" smtClean="0">
                                      <a:latin typeface="Cambria Math" panose="02040503050406030204" pitchFamily="18" charset="0"/>
                                    </a:rPr>
                                    <m:t>2</m:t>
                                  </m:r>
                                  <m:r>
                                    <a:rPr lang="ro-RO" b="0" i="1" smtClean="0">
                                      <a:latin typeface="Cambria Math" panose="02040503050406030204" pitchFamily="18" charset="0"/>
                                    </a:rPr>
                                    <m:t>𝐵</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2</m:t>
                                  </m:r>
                                  <m:r>
                                    <a:rPr lang="ro-RO" b="0" i="1" smtClean="0">
                                      <a:latin typeface="Cambria Math" panose="02040503050406030204" pitchFamily="18" charset="0"/>
                                    </a:rPr>
                                    <m:t>𝐶</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2</m:t>
                                  </m:r>
                                </m:sub>
                              </m:sSub>
                              <m:r>
                                <a:rPr lang="en-US" i="0">
                                  <a:latin typeface="Cambria Math" panose="02040503050406030204" pitchFamily="18" charset="0"/>
                                </a:rPr>
                                <m:t>=0</m:t>
                              </m:r>
                            </m:e>
                            <m:e>
                              <m:r>
                                <a:rPr lang="en-US" i="0">
                                  <a:latin typeface="Cambria Math" panose="02040503050406030204" pitchFamily="18" charset="0"/>
                                </a:rPr>
                                <m:t>&amp;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2</m:t>
                                  </m:r>
                                  <m:r>
                                    <a:rPr lang="ro-RO" b="0" i="1" smtClean="0">
                                      <a:latin typeface="Cambria Math" panose="02040503050406030204" pitchFamily="18" charset="0"/>
                                    </a:rPr>
                                    <m:t>𝐵</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2</m:t>
                                  </m:r>
                                  <m:r>
                                    <a:rPr lang="ro-RO" b="0" i="1" smtClean="0">
                                      <a:latin typeface="Cambria Math" panose="02040503050406030204" pitchFamily="18" charset="0"/>
                                    </a:rPr>
                                    <m:t>𝐶</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2</m:t>
                                  </m:r>
                                </m:sub>
                              </m:sSub>
                              <m:r>
                                <a:rPr lang="en-US" i="0">
                                  <a:latin typeface="Cambria Math" panose="02040503050406030204" pitchFamily="18" charset="0"/>
                                </a:rPr>
                                <m:t>=0</m:t>
                              </m:r>
                            </m:e>
                          </m:eqArr>
                        </m:e>
                      </m:d>
                    </m:oMath>
                  </m:oMathPara>
                </a14:m>
                <a:endParaRPr lang="en-US" dirty="0"/>
              </a:p>
            </p:txBody>
          </p:sp>
        </mc:Choice>
        <mc:Fallback xmlns="">
          <p:sp>
            <p:nvSpPr>
              <p:cNvPr id="14" name="Rectangle 13">
                <a:extLst>
                  <a:ext uri="{FF2B5EF4-FFF2-40B4-BE49-F238E27FC236}">
                    <a16:creationId xmlns:a16="http://schemas.microsoft.com/office/drawing/2014/main" id="{CD07BFE8-BB7C-441C-AF1E-EFD4F2E4980D}"/>
                  </a:ext>
                </a:extLst>
              </p:cNvPr>
              <p:cNvSpPr>
                <a:spLocks noRot="1" noChangeAspect="1" noMove="1" noResize="1" noEditPoints="1" noAdjustHandles="1" noChangeArrowheads="1" noChangeShapeType="1" noTextEdit="1"/>
              </p:cNvSpPr>
              <p:nvPr/>
            </p:nvSpPr>
            <p:spPr>
              <a:xfrm>
                <a:off x="783898" y="2239456"/>
                <a:ext cx="2407582" cy="97661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2D82B81-A14F-4EFC-AFDC-027225C8EBA3}"/>
                  </a:ext>
                </a:extLst>
              </p:cNvPr>
              <p:cNvSpPr/>
              <p:nvPr/>
            </p:nvSpPr>
            <p:spPr>
              <a:xfrm>
                <a:off x="1046773" y="4515368"/>
                <a:ext cx="18539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𝑆</m:t>
                          </m:r>
                        </m:sub>
                      </m:sSub>
                      <m:r>
                        <a:rPr lang="en-US" i="0">
                          <a:latin typeface="Cambria Math" panose="02040503050406030204" pitchFamily="18" charset="0"/>
                        </a:rPr>
                        <m:t>=3</m:t>
                      </m:r>
                      <m:r>
                        <m:rPr>
                          <m:sty m:val="p"/>
                        </m:rPr>
                        <a:rPr lang="ro-RO" b="0" i="0" smtClean="0">
                          <a:latin typeface="Cambria Math" panose="02040503050406030204" pitchFamily="18" charset="0"/>
                        </a:rPr>
                        <m:t>n</m:t>
                      </m:r>
                      <m:r>
                        <a:rPr lang="ro-RO" b="0" i="0" smtClean="0">
                          <a:latin typeface="Cambria Math" panose="02040503050406030204" pitchFamily="18" charset="0"/>
                        </a:rPr>
                        <m:t>−3=2</m:t>
                      </m:r>
                    </m:oMath>
                  </m:oMathPara>
                </a14:m>
                <a:endParaRPr lang="en-US" dirty="0"/>
              </a:p>
            </p:txBody>
          </p:sp>
        </mc:Choice>
        <mc:Fallback xmlns="">
          <p:sp>
            <p:nvSpPr>
              <p:cNvPr id="17" name="Rectangle 16">
                <a:extLst>
                  <a:ext uri="{FF2B5EF4-FFF2-40B4-BE49-F238E27FC236}">
                    <a16:creationId xmlns:a16="http://schemas.microsoft.com/office/drawing/2014/main" id="{E2D82B81-A14F-4EFC-AFDC-027225C8EBA3}"/>
                  </a:ext>
                </a:extLst>
              </p:cNvPr>
              <p:cNvSpPr>
                <a:spLocks noRot="1" noChangeAspect="1" noMove="1" noResize="1" noEditPoints="1" noAdjustHandles="1" noChangeArrowheads="1" noChangeShapeType="1" noTextEdit="1"/>
              </p:cNvSpPr>
              <p:nvPr/>
            </p:nvSpPr>
            <p:spPr>
              <a:xfrm>
                <a:off x="1046773" y="4515368"/>
                <a:ext cx="1853969" cy="369332"/>
              </a:xfrm>
              <a:prstGeom prst="rect">
                <a:avLst/>
              </a:prstGeom>
              <a:blipFill>
                <a:blip r:embed="rId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BA4D077-B0FC-4D6D-94C8-8C921CDE6929}"/>
                  </a:ext>
                </a:extLst>
              </p:cNvPr>
              <p:cNvSpPr/>
              <p:nvPr/>
            </p:nvSpPr>
            <p:spPr>
              <a:xfrm>
                <a:off x="1046773" y="4797034"/>
                <a:ext cx="1896545" cy="646331"/>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𝑥</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
                      <a:rPr lang="ro-RO" b="0" i="1" smtClean="0">
                        <a:latin typeface="Cambria Math" panose="02040503050406030204" pitchFamily="18" charset="0"/>
                        <a:ea typeface="Times New Roman" panose="02020603050405020304" pitchFamily="18" charset="0"/>
                        <a:cs typeface="Times New Roman" panose="02020603050405020304" pitchFamily="18" charset="0"/>
                      </a:rPr>
                      <m:t>−</m:t>
                    </m:r>
                    <m:r>
                      <a:rPr lang="ro-RO" b="0" i="1" smtClean="0">
                        <a:latin typeface="Cambria Math" panose="02040503050406030204" pitchFamily="18" charset="0"/>
                        <a:ea typeface="Times New Roman" panose="02020603050405020304" pitchFamily="18" charset="0"/>
                        <a:cs typeface="Times New Roman" panose="02020603050405020304" pitchFamily="18" charset="0"/>
                      </a:rPr>
                      <m:t>𝑐</m:t>
                    </m:r>
                  </m:oMath>
                </a14:m>
                <a:r>
                  <a:rPr lang="ro-RO" dirty="0">
                    <a:latin typeface="Times New Roman" panose="02020603050405020304" pitchFamily="18" charset="0"/>
                    <a:ea typeface="Times New Roman" panose="02020603050405020304" pitchFamily="18" charset="0"/>
                  </a:rPr>
                  <a:t>,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𝑥</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
                      <a:rPr lang="ro-RO" b="0" i="1" smtClean="0">
                        <a:latin typeface="Cambria Math" panose="02040503050406030204" pitchFamily="18" charset="0"/>
                        <a:ea typeface="Times New Roman" panose="02020603050405020304" pitchFamily="18" charset="0"/>
                        <a:cs typeface="Times New Roman" panose="02020603050405020304" pitchFamily="18" charset="0"/>
                      </a:rPr>
                      <m:t>𝑑</m:t>
                    </m:r>
                  </m:oMath>
                </a14:m>
                <a:r>
                  <a:rPr lang="ro-RO" dirty="0">
                    <a:latin typeface="Times New Roman" panose="02020603050405020304" pitchFamily="18" charset="0"/>
                    <a:ea typeface="Times New Roman" panose="02020603050405020304" pitchFamily="18" charset="0"/>
                  </a:rPr>
                  <a:t> </a:t>
                </a:r>
              </a:p>
              <a:p>
                <a:pPr algn="ct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𝑦</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𝑦</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=0</m:t>
                    </m:r>
                  </m:oMath>
                </a14:m>
                <a:r>
                  <a:rPr lang="ro-RO" dirty="0">
                    <a:latin typeface="Times New Roman" panose="02020603050405020304" pitchFamily="18" charset="0"/>
                    <a:ea typeface="Times New Roman" panose="02020603050405020304" pitchFamily="18" charset="0"/>
                  </a:rPr>
                  <a:t> </a:t>
                </a:r>
                <a:endParaRPr lang="en-US" dirty="0"/>
              </a:p>
            </p:txBody>
          </p:sp>
        </mc:Choice>
        <mc:Fallback xmlns="">
          <p:sp>
            <p:nvSpPr>
              <p:cNvPr id="18" name="Rectangle 17">
                <a:extLst>
                  <a:ext uri="{FF2B5EF4-FFF2-40B4-BE49-F238E27FC236}">
                    <a16:creationId xmlns:a16="http://schemas.microsoft.com/office/drawing/2014/main" id="{3BA4D077-B0FC-4D6D-94C8-8C921CDE6929}"/>
                  </a:ext>
                </a:extLst>
              </p:cNvPr>
              <p:cNvSpPr>
                <a:spLocks noRot="1" noChangeAspect="1" noMove="1" noResize="1" noEditPoints="1" noAdjustHandles="1" noChangeArrowheads="1" noChangeShapeType="1" noTextEdit="1"/>
              </p:cNvSpPr>
              <p:nvPr/>
            </p:nvSpPr>
            <p:spPr>
              <a:xfrm>
                <a:off x="1046773" y="4797034"/>
                <a:ext cx="1896545" cy="646331"/>
              </a:xfrm>
              <a:prstGeom prst="rect">
                <a:avLst/>
              </a:prstGeom>
              <a:blipFill>
                <a:blip r:embed="rId4"/>
                <a:stretch>
                  <a:fillRect t="-5660" b="-28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2C9F415-B633-4414-A5A8-9A2D845BA7D5}"/>
                  </a:ext>
                </a:extLst>
              </p:cNvPr>
              <p:cNvSpPr/>
              <p:nvPr/>
            </p:nvSpPr>
            <p:spPr>
              <a:xfrm>
                <a:off x="4327758" y="4678193"/>
                <a:ext cx="2342373" cy="7101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a:latin typeface="Cambria Math" panose="02040503050406030204" pitchFamily="18" charset="0"/>
                                    </a:rPr>
                                    <m:t>2</m:t>
                                  </m:r>
                                  <m:r>
                                    <m:rPr>
                                      <m:sty m:val="p"/>
                                    </m:rPr>
                                    <a:rPr lang="ro-RO">
                                      <a:latin typeface="Cambria Math" panose="02040503050406030204" pitchFamily="18" charset="0"/>
                                    </a:rPr>
                                    <m:t>B</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i="1">
                                      <a:latin typeface="Cambria Math" panose="02040503050406030204" pitchFamily="18" charset="0"/>
                                    </a:rPr>
                                    <m:t>2</m:t>
                                  </m:r>
                                  <m:r>
                                    <a:rPr lang="ro-RO" i="1">
                                      <a:latin typeface="Cambria Math" panose="02040503050406030204" pitchFamily="18" charset="0"/>
                                    </a:rPr>
                                    <m:t>𝐶</m:t>
                                  </m:r>
                                </m:sub>
                              </m:sSub>
                              <m:r>
                                <a:rPr lang="en-US">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2</m:t>
                                  </m:r>
                                </m:sub>
                              </m:sSub>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0">
                                      <a:latin typeface="Cambria Math" panose="02040503050406030204" pitchFamily="18" charset="0"/>
                                    </a:rPr>
                                    <m:t> </m:t>
                                  </m:r>
                                  <m:r>
                                    <a:rPr lang="ro-RO" b="0" i="0" smtClean="0">
                                      <a:latin typeface="Cambria Math" panose="02040503050406030204" pitchFamily="18" charset="0"/>
                                    </a:rPr>
                                    <m:t>−</m:t>
                                  </m:r>
                                  <m:r>
                                    <a:rPr lang="en-US" i="1">
                                      <a:latin typeface="Cambria Math" panose="02040503050406030204" pitchFamily="18" charset="0"/>
                                    </a:rPr>
                                    <m:t>𝑚</m:t>
                                  </m:r>
                                </m:e>
                                <m:sub>
                                  <m:r>
                                    <a:rPr lang="ro-RO" b="0" i="0" smtClean="0">
                                      <a:latin typeface="Cambria Math" panose="02040503050406030204" pitchFamily="18" charset="0"/>
                                    </a:rPr>
                                    <m:t>2</m:t>
                                  </m:r>
                                  <m:r>
                                    <a:rPr lang="ro-RO" b="0" i="1" smtClean="0">
                                      <a:latin typeface="Cambria Math" panose="02040503050406030204" pitchFamily="18" charset="0"/>
                                    </a:rPr>
                                    <m:t>𝐵</m:t>
                                  </m:r>
                                </m:sub>
                              </m:sSub>
                              <m:r>
                                <m:rPr>
                                  <m:sty m:val="p"/>
                                </m:rPr>
                                <a:rPr lang="ro-RO" b="0" i="0" smtClean="0">
                                  <a:latin typeface="Cambria Math" panose="02040503050406030204" pitchFamily="18" charset="0"/>
                                </a:rPr>
                                <m:t>c</m:t>
                              </m:r>
                              <m:r>
                                <a:rPr lang="ro-RO"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2</m:t>
                                  </m:r>
                                  <m:r>
                                    <a:rPr lang="ro-RO" b="0" i="1" smtClean="0">
                                      <a:latin typeface="Cambria Math" panose="02040503050406030204" pitchFamily="18" charset="0"/>
                                    </a:rPr>
                                    <m:t>𝐶</m:t>
                                  </m:r>
                                </m:sub>
                              </m:sSub>
                              <m:r>
                                <m:rPr>
                                  <m:sty m:val="p"/>
                                </m:rPr>
                                <a:rPr lang="ro-RO" b="0" i="0" smtClean="0">
                                  <a:latin typeface="Cambria Math" panose="02040503050406030204" pitchFamily="18" charset="0"/>
                                </a:rPr>
                                <m:t>d</m:t>
                              </m:r>
                              <m:r>
                                <a:rPr lang="en-US" i="0">
                                  <a:latin typeface="Cambria Math" panose="02040503050406030204" pitchFamily="18" charset="0"/>
                                </a:rPr>
                                <m:t>=0</m:t>
                              </m:r>
                            </m:e>
                          </m:eqArr>
                        </m:e>
                      </m:d>
                    </m:oMath>
                  </m:oMathPara>
                </a14:m>
                <a:endParaRPr lang="en-US" dirty="0"/>
              </a:p>
            </p:txBody>
          </p:sp>
        </mc:Choice>
        <mc:Fallback xmlns="">
          <p:sp>
            <p:nvSpPr>
              <p:cNvPr id="21" name="Rectangle 20">
                <a:extLst>
                  <a:ext uri="{FF2B5EF4-FFF2-40B4-BE49-F238E27FC236}">
                    <a16:creationId xmlns:a16="http://schemas.microsoft.com/office/drawing/2014/main" id="{92C9F415-B633-4414-A5A8-9A2D845BA7D5}"/>
                  </a:ext>
                </a:extLst>
              </p:cNvPr>
              <p:cNvSpPr>
                <a:spLocks noRot="1" noChangeAspect="1" noMove="1" noResize="1" noEditPoints="1" noAdjustHandles="1" noChangeArrowheads="1" noChangeShapeType="1" noTextEdit="1"/>
              </p:cNvSpPr>
              <p:nvPr/>
            </p:nvSpPr>
            <p:spPr>
              <a:xfrm>
                <a:off x="4327758" y="4678193"/>
                <a:ext cx="2342373" cy="71019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FFE1B8F-CB19-49CC-B336-82BAA0C54B0E}"/>
                  </a:ext>
                </a:extLst>
              </p:cNvPr>
              <p:cNvSpPr/>
              <p:nvPr/>
            </p:nvSpPr>
            <p:spPr>
              <a:xfrm>
                <a:off x="7977211" y="4430216"/>
                <a:ext cx="1823128" cy="1332609"/>
              </a:xfrm>
              <a:prstGeom prst="rect">
                <a:avLst/>
              </a:prstGeom>
              <a:ln>
                <a:solidFill>
                  <a:srgbClr val="0070C0"/>
                </a:solidFill>
              </a:ln>
            </p:spPr>
            <p:txBody>
              <a:bodyPr wrap="none">
                <a:spAutoFit/>
              </a:bodyPr>
              <a:lstStyle/>
              <a:p>
                <a:pPr>
                  <a:spcAft>
                    <a:spcPts val="1200"/>
                  </a:spcAft>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2</m:t>
                          </m:r>
                          <m:r>
                            <a:rPr lang="ro-RO" b="0" i="1" smtClean="0">
                              <a:latin typeface="Cambria Math" panose="02040503050406030204" pitchFamily="18" charset="0"/>
                            </a:rPr>
                            <m:t>𝐵</m:t>
                          </m:r>
                        </m:sub>
                      </m:sSub>
                      <m:r>
                        <a:rPr lang="en-US">
                          <a:latin typeface="Cambria Math" panose="02040503050406030204" pitchFamily="18" charset="0"/>
                        </a:rPr>
                        <m:t>=</m:t>
                      </m:r>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2</m:t>
                          </m:r>
                        </m:sub>
                      </m:sSub>
                      <m:f>
                        <m:fPr>
                          <m:ctrlPr>
                            <a:rPr lang="en-US" i="1">
                              <a:latin typeface="Cambria Math" panose="02040503050406030204" pitchFamily="18" charset="0"/>
                            </a:rPr>
                          </m:ctrlPr>
                        </m:fPr>
                        <m:num>
                          <m:r>
                            <a:rPr lang="ro-RO" b="0" i="1" smtClean="0">
                              <a:latin typeface="Cambria Math" panose="02040503050406030204" pitchFamily="18" charset="0"/>
                            </a:rPr>
                            <m:t>𝑑</m:t>
                          </m:r>
                        </m:num>
                        <m:den>
                          <m:r>
                            <m:rPr>
                              <m:sty m:val="p"/>
                            </m:rPr>
                            <a:rPr lang="ro-RO" b="0" i="0" smtClean="0">
                              <a:latin typeface="Cambria Math" panose="02040503050406030204" pitchFamily="18" charset="0"/>
                            </a:rPr>
                            <m:t>c</m:t>
                          </m:r>
                          <m:r>
                            <a:rPr lang="en-US">
                              <a:latin typeface="Cambria Math" panose="02040503050406030204" pitchFamily="18" charset="0"/>
                            </a:rPr>
                            <m:t>+</m:t>
                          </m:r>
                          <m:r>
                            <a:rPr lang="ro-RO" b="0" i="1" smtClean="0">
                              <a:latin typeface="Cambria Math" panose="02040503050406030204" pitchFamily="18" charset="0"/>
                            </a:rPr>
                            <m:t>𝑑</m:t>
                          </m:r>
                        </m:den>
                      </m:f>
                    </m:oMath>
                  </m:oMathPara>
                </a14:m>
                <a:endParaRPr lang="ro-RO" i="1" dirty="0">
                  <a:latin typeface="Cambria Math" panose="02040503050406030204" pitchFamily="18" charset="0"/>
                </a:endParaRPr>
              </a:p>
              <a:p>
                <a:pPr>
                  <a:spcAft>
                    <a:spcPts val="6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eqArr>
                            <m:eqArrPr>
                              <m:ctrlPr>
                                <a:rPr lang="ro-RO" b="0" i="1" smtClean="0">
                                  <a:latin typeface="Cambria Math" panose="02040503050406030204" pitchFamily="18" charset="0"/>
                                </a:rPr>
                              </m:ctrlPr>
                            </m:eqArrPr>
                            <m:e>
                              <m:r>
                                <a:rPr lang="ro-RO" b="0" i="1" smtClean="0">
                                  <a:latin typeface="Cambria Math" panose="02040503050406030204" pitchFamily="18" charset="0"/>
                                </a:rPr>
                                <m:t>  </m:t>
                              </m:r>
                            </m:e>
                            <m:e>
                              <m:r>
                                <a:rPr lang="en-US" i="1">
                                  <a:latin typeface="Cambria Math" panose="02040503050406030204" pitchFamily="18" charset="0"/>
                                </a:rPr>
                                <m:t>𝑚</m:t>
                              </m:r>
                            </m:e>
                          </m:eqArr>
                        </m:e>
                        <m:sub>
                          <m:r>
                            <a:rPr lang="ro-RO" b="0" i="0" smtClean="0">
                              <a:latin typeface="Cambria Math" panose="02040503050406030204" pitchFamily="18" charset="0"/>
                            </a:rPr>
                            <m:t>2</m:t>
                          </m:r>
                          <m:r>
                            <a:rPr lang="ro-RO" b="0" i="1" smtClean="0">
                              <a:latin typeface="Cambria Math" panose="02040503050406030204" pitchFamily="18" charset="0"/>
                            </a:rPr>
                            <m:t>𝐶</m:t>
                          </m:r>
                        </m:sub>
                      </m:sSub>
                      <m:r>
                        <a:rPr lang="en-US">
                          <a:latin typeface="Cambria Math" panose="02040503050406030204" pitchFamily="18" charset="0"/>
                        </a:rPr>
                        <m:t>=</m:t>
                      </m:r>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2</m:t>
                          </m:r>
                        </m:sub>
                      </m:sSub>
                      <m:f>
                        <m:fPr>
                          <m:ctrlPr>
                            <a:rPr lang="en-US" i="1">
                              <a:latin typeface="Cambria Math" panose="02040503050406030204" pitchFamily="18" charset="0"/>
                            </a:rPr>
                          </m:ctrlPr>
                        </m:fPr>
                        <m:num>
                          <m:r>
                            <a:rPr lang="ro-RO" b="0" i="1" smtClean="0">
                              <a:latin typeface="Cambria Math" panose="02040503050406030204" pitchFamily="18" charset="0"/>
                            </a:rPr>
                            <m:t>𝑐</m:t>
                          </m:r>
                        </m:num>
                        <m:den>
                          <m:r>
                            <a:rPr lang="ro-RO" b="0" i="1" smtClean="0">
                              <a:latin typeface="Cambria Math" panose="02040503050406030204" pitchFamily="18" charset="0"/>
                            </a:rPr>
                            <m:t>𝑐</m:t>
                          </m:r>
                          <m:r>
                            <a:rPr lang="en-US">
                              <a:latin typeface="Cambria Math" panose="02040503050406030204" pitchFamily="18" charset="0"/>
                            </a:rPr>
                            <m:t>+</m:t>
                          </m:r>
                          <m:r>
                            <a:rPr lang="ro-RO" b="0" i="1" smtClean="0">
                              <a:latin typeface="Cambria Math" panose="02040503050406030204" pitchFamily="18" charset="0"/>
                            </a:rPr>
                            <m:t>𝑑</m:t>
                          </m:r>
                        </m:den>
                      </m:f>
                    </m:oMath>
                  </m:oMathPara>
                </a14:m>
                <a:endParaRPr lang="en-US" dirty="0"/>
              </a:p>
            </p:txBody>
          </p:sp>
        </mc:Choice>
        <mc:Fallback xmlns="">
          <p:sp>
            <p:nvSpPr>
              <p:cNvPr id="7" name="Rectangle 6">
                <a:extLst>
                  <a:ext uri="{FF2B5EF4-FFF2-40B4-BE49-F238E27FC236}">
                    <a16:creationId xmlns:a16="http://schemas.microsoft.com/office/drawing/2014/main" id="{3FFE1B8F-CB19-49CC-B336-82BAA0C54B0E}"/>
                  </a:ext>
                </a:extLst>
              </p:cNvPr>
              <p:cNvSpPr>
                <a:spLocks noRot="1" noChangeAspect="1" noMove="1" noResize="1" noEditPoints="1" noAdjustHandles="1" noChangeArrowheads="1" noChangeShapeType="1" noTextEdit="1"/>
              </p:cNvSpPr>
              <p:nvPr/>
            </p:nvSpPr>
            <p:spPr>
              <a:xfrm>
                <a:off x="7977211" y="4430216"/>
                <a:ext cx="1823128" cy="1332609"/>
              </a:xfrm>
              <a:prstGeom prst="rect">
                <a:avLst/>
              </a:prstGeom>
              <a:blipFill>
                <a:blip r:embed="rId6"/>
                <a:stretch>
                  <a:fillRect/>
                </a:stretch>
              </a:blipFill>
              <a:ln>
                <a:solidFill>
                  <a:srgbClr val="0070C0"/>
                </a:solidFill>
              </a:ln>
            </p:spPr>
            <p:txBody>
              <a:bodyPr/>
              <a:lstStyle/>
              <a:p>
                <a:r>
                  <a:rPr lang="en-US">
                    <a:noFill/>
                  </a:rPr>
                  <a:t> </a:t>
                </a:r>
              </a:p>
            </p:txBody>
          </p:sp>
        </mc:Fallback>
      </mc:AlternateContent>
      <p:sp>
        <p:nvSpPr>
          <p:cNvPr id="23" name="Arrow: Down 22">
            <a:extLst>
              <a:ext uri="{FF2B5EF4-FFF2-40B4-BE49-F238E27FC236}">
                <a16:creationId xmlns:a16="http://schemas.microsoft.com/office/drawing/2014/main" id="{459CEB3E-5CC9-43D1-8415-5A30111B9022}"/>
              </a:ext>
            </a:extLst>
          </p:cNvPr>
          <p:cNvSpPr/>
          <p:nvPr/>
        </p:nvSpPr>
        <p:spPr>
          <a:xfrm>
            <a:off x="1825167" y="3610860"/>
            <a:ext cx="297180" cy="306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4C74C547-BBAE-4411-8678-46C5E411F4E6}"/>
              </a:ext>
            </a:extLst>
          </p:cNvPr>
          <p:cNvSpPr/>
          <p:nvPr/>
        </p:nvSpPr>
        <p:spPr>
          <a:xfrm rot="16200000">
            <a:off x="3603497" y="4705391"/>
            <a:ext cx="297180" cy="6557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74A0BDD9-522A-4200-A439-4104510C9221}"/>
              </a:ext>
            </a:extLst>
          </p:cNvPr>
          <p:cNvSpPr/>
          <p:nvPr/>
        </p:nvSpPr>
        <p:spPr>
          <a:xfrm rot="16200000">
            <a:off x="7070597" y="4738389"/>
            <a:ext cx="297180" cy="6557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CA2EA5-DDAF-41F1-A8E5-3CCDFB6DD0BB}"/>
              </a:ext>
            </a:extLst>
          </p:cNvPr>
          <p:cNvPicPr>
            <a:picLocks noChangeAspect="1"/>
          </p:cNvPicPr>
          <p:nvPr/>
        </p:nvPicPr>
        <p:blipFill>
          <a:blip r:embed="rId7"/>
          <a:stretch>
            <a:fillRect/>
          </a:stretch>
        </p:blipFill>
        <p:spPr>
          <a:xfrm>
            <a:off x="5465835" y="1704775"/>
            <a:ext cx="4564940" cy="1965457"/>
          </a:xfrm>
          <a:prstGeom prst="rect">
            <a:avLst/>
          </a:prstGeom>
        </p:spPr>
      </p:pic>
      <p:sp>
        <p:nvSpPr>
          <p:cNvPr id="15" name="Rectangle 14">
            <a:extLst>
              <a:ext uri="{FF2B5EF4-FFF2-40B4-BE49-F238E27FC236}">
                <a16:creationId xmlns:a16="http://schemas.microsoft.com/office/drawing/2014/main" id="{83122651-FA3C-4E42-91BD-2D658C3A164A}"/>
              </a:ext>
            </a:extLst>
          </p:cNvPr>
          <p:cNvSpPr/>
          <p:nvPr/>
        </p:nvSpPr>
        <p:spPr>
          <a:xfrm>
            <a:off x="645092" y="851221"/>
            <a:ext cx="7346755" cy="369332"/>
          </a:xfrm>
          <a:prstGeom prst="rect">
            <a:avLst/>
          </a:prstGeom>
        </p:spPr>
        <p:txBody>
          <a:bodyPr wrap="none">
            <a:spAutoFit/>
          </a:bodyPr>
          <a:lstStyle/>
          <a:p>
            <a:r>
              <a:rPr lang="ro-RO" i="1" dirty="0"/>
              <a:t>Ex: Determinarea forțelor și momentelor de inerție la mecanismul patrulater</a:t>
            </a:r>
            <a:endParaRPr lang="en-US" sz="2800" b="1" i="1" dirty="0"/>
          </a:p>
        </p:txBody>
      </p:sp>
      <p:cxnSp>
        <p:nvCxnSpPr>
          <p:cNvPr id="16" name="Straight Connector 15">
            <a:extLst>
              <a:ext uri="{FF2B5EF4-FFF2-40B4-BE49-F238E27FC236}">
                <a16:creationId xmlns:a16="http://schemas.microsoft.com/office/drawing/2014/main" id="{68AB4E3E-DC0A-4413-8F9E-454FEDE97007}"/>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CE002BB-76B6-4329-8F60-C0A18A5C4483}"/>
              </a:ext>
            </a:extLst>
          </p:cNvPr>
          <p:cNvSpPr/>
          <p:nvPr/>
        </p:nvSpPr>
        <p:spPr>
          <a:xfrm>
            <a:off x="649568" y="311318"/>
            <a:ext cx="8913017" cy="461665"/>
          </a:xfrm>
          <a:prstGeom prst="rect">
            <a:avLst/>
          </a:prstGeom>
        </p:spPr>
        <p:txBody>
          <a:bodyPr wrap="none">
            <a:spAutoFit/>
          </a:bodyPr>
          <a:lstStyle/>
          <a:p>
            <a:r>
              <a:rPr lang="ro-RO" sz="2400" dirty="0"/>
              <a:t>2.2 Determinarea forțelor de inerție prin metoda concentrării maselor</a:t>
            </a:r>
            <a:endParaRPr lang="en-US" sz="2000" dirty="0"/>
          </a:p>
        </p:txBody>
      </p:sp>
    </p:spTree>
    <p:extLst>
      <p:ext uri="{BB962C8B-B14F-4D97-AF65-F5344CB8AC3E}">
        <p14:creationId xmlns:p14="http://schemas.microsoft.com/office/powerpoint/2010/main" val="326267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1" grpId="0"/>
      <p:bldP spid="7" grpId="0" animBg="1"/>
      <p:bldP spid="23" grpId="0" animBg="1"/>
      <p:bldP spid="24" grpId="0" animBg="1"/>
      <p:bldP spid="2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0B2769-51D1-4A2B-B987-BF0FF02B347C}"/>
              </a:ext>
            </a:extLst>
          </p:cNvPr>
          <p:cNvSpPr/>
          <p:nvPr/>
        </p:nvSpPr>
        <p:spPr>
          <a:xfrm>
            <a:off x="645092" y="1493508"/>
            <a:ext cx="6246196" cy="369332"/>
          </a:xfrm>
          <a:prstGeom prst="rect">
            <a:avLst/>
          </a:prstGeom>
        </p:spPr>
        <p:txBody>
          <a:bodyPr wrap="square">
            <a:spAutoFit/>
          </a:bodyPr>
          <a:lstStyle/>
          <a:p>
            <a:r>
              <a:rPr lang="ro-RO" dirty="0"/>
              <a:t>Concentrarea statică a maselor </a:t>
            </a:r>
            <a:r>
              <a:rPr lang="ro-RO" dirty="0" err="1"/>
              <a:t>pt</a:t>
            </a:r>
            <a:r>
              <a:rPr lang="ro-RO" dirty="0"/>
              <a:t> elementul 3 al mecanismului</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D07BFE8-BB7C-441C-AF1E-EFD4F2E4980D}"/>
                  </a:ext>
                </a:extLst>
              </p:cNvPr>
              <p:cNvSpPr/>
              <p:nvPr/>
            </p:nvSpPr>
            <p:spPr>
              <a:xfrm>
                <a:off x="783898" y="2239456"/>
                <a:ext cx="2417393" cy="9766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3</m:t>
                                  </m:r>
                                  <m:r>
                                    <a:rPr lang="ro-RO" b="0" i="1" smtClean="0">
                                      <a:latin typeface="Cambria Math" panose="02040503050406030204" pitchFamily="18" charset="0"/>
                                    </a:rPr>
                                    <m:t>𝐶</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1" smtClean="0">
                                      <a:latin typeface="Cambria Math" panose="02040503050406030204" pitchFamily="18" charset="0"/>
                                    </a:rPr>
                                    <m:t>3</m:t>
                                  </m:r>
                                  <m:r>
                                    <a:rPr lang="ro-RO" b="0" i="1" smtClean="0">
                                      <a:latin typeface="Cambria Math" panose="02040503050406030204" pitchFamily="18" charset="0"/>
                                    </a:rPr>
                                    <m:t>𝐷</m:t>
                                  </m:r>
                                </m:sub>
                              </m:sSub>
                              <m:r>
                                <a:rPr lang="en-US" i="0">
                                  <a:latin typeface="Cambria Math" panose="02040503050406030204" pitchFamily="18" charset="0"/>
                                </a:rPr>
                                <m:t>=</m:t>
                              </m:r>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3</m:t>
                                  </m:r>
                                </m:sub>
                              </m:sSub>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0">
                                      <a:latin typeface="Cambria Math" panose="02040503050406030204" pitchFamily="18" charset="0"/>
                                    </a:rPr>
                                    <m:t> </m:t>
                                  </m:r>
                                  <m:r>
                                    <a:rPr lang="en-US" i="1">
                                      <a:latin typeface="Cambria Math" panose="02040503050406030204" pitchFamily="18" charset="0"/>
                                    </a:rPr>
                                    <m:t>𝑚</m:t>
                                  </m:r>
                                </m:e>
                                <m:sub>
                                  <m:r>
                                    <a:rPr lang="ro-RO" b="0" i="0" smtClean="0">
                                      <a:latin typeface="Cambria Math" panose="02040503050406030204" pitchFamily="18" charset="0"/>
                                    </a:rPr>
                                    <m:t>3</m:t>
                                  </m:r>
                                  <m:r>
                                    <m:rPr>
                                      <m:sty m:val="p"/>
                                    </m:rPr>
                                    <a:rPr lang="ro-RO" b="0" i="0" smtClean="0">
                                      <a:latin typeface="Cambria Math" panose="02040503050406030204" pitchFamily="18" charset="0"/>
                                    </a:rPr>
                                    <m:t>C</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1" smtClean="0">
                                      <a:latin typeface="Cambria Math" panose="02040503050406030204" pitchFamily="18" charset="0"/>
                                    </a:rPr>
                                    <m:t>3</m:t>
                                  </m:r>
                                  <m:r>
                                    <a:rPr lang="ro-RO" b="0" i="1" smtClean="0">
                                      <a:latin typeface="Cambria Math" panose="02040503050406030204" pitchFamily="18" charset="0"/>
                                    </a:rPr>
                                    <m:t>𝐷</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2</m:t>
                                  </m:r>
                                </m:sub>
                              </m:sSub>
                              <m:r>
                                <a:rPr lang="en-US" i="0">
                                  <a:latin typeface="Cambria Math" panose="02040503050406030204" pitchFamily="18" charset="0"/>
                                </a:rPr>
                                <m:t>=0</m:t>
                              </m:r>
                            </m:e>
                            <m:e>
                              <m:r>
                                <a:rPr lang="en-US" i="0">
                                  <a:latin typeface="Cambria Math" panose="02040503050406030204" pitchFamily="18" charset="0"/>
                                </a:rPr>
                                <m:t>&amp;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3</m:t>
                                  </m:r>
                                  <m:r>
                                    <a:rPr lang="ro-RO" b="0" i="1" smtClean="0">
                                      <a:latin typeface="Cambria Math" panose="02040503050406030204" pitchFamily="18" charset="0"/>
                                    </a:rPr>
                                    <m:t>𝐶</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3</m:t>
                                  </m:r>
                                  <m:r>
                                    <a:rPr lang="ro-RO" b="0" i="1" smtClean="0">
                                      <a:latin typeface="Cambria Math" panose="02040503050406030204" pitchFamily="18" charset="0"/>
                                    </a:rPr>
                                    <m:t>𝐷</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0">
                                      <a:latin typeface="Cambria Math" panose="02040503050406030204" pitchFamily="18" charset="0"/>
                                    </a:rPr>
                                    <m:t>2</m:t>
                                  </m:r>
                                </m:sub>
                              </m:sSub>
                              <m:r>
                                <a:rPr lang="en-US" i="0">
                                  <a:latin typeface="Cambria Math" panose="02040503050406030204" pitchFamily="18" charset="0"/>
                                </a:rPr>
                                <m:t>=0</m:t>
                              </m:r>
                            </m:e>
                          </m:eqArr>
                        </m:e>
                      </m:d>
                    </m:oMath>
                  </m:oMathPara>
                </a14:m>
                <a:endParaRPr lang="en-US" dirty="0"/>
              </a:p>
            </p:txBody>
          </p:sp>
        </mc:Choice>
        <mc:Fallback xmlns="">
          <p:sp>
            <p:nvSpPr>
              <p:cNvPr id="14" name="Rectangle 13">
                <a:extLst>
                  <a:ext uri="{FF2B5EF4-FFF2-40B4-BE49-F238E27FC236}">
                    <a16:creationId xmlns:a16="http://schemas.microsoft.com/office/drawing/2014/main" id="{CD07BFE8-BB7C-441C-AF1E-EFD4F2E4980D}"/>
                  </a:ext>
                </a:extLst>
              </p:cNvPr>
              <p:cNvSpPr>
                <a:spLocks noRot="1" noChangeAspect="1" noMove="1" noResize="1" noEditPoints="1" noAdjustHandles="1" noChangeArrowheads="1" noChangeShapeType="1" noTextEdit="1"/>
              </p:cNvSpPr>
              <p:nvPr/>
            </p:nvSpPr>
            <p:spPr>
              <a:xfrm>
                <a:off x="783898" y="2239456"/>
                <a:ext cx="2417393" cy="97661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2D82B81-A14F-4EFC-AFDC-027225C8EBA3}"/>
                  </a:ext>
                </a:extLst>
              </p:cNvPr>
              <p:cNvSpPr/>
              <p:nvPr/>
            </p:nvSpPr>
            <p:spPr>
              <a:xfrm>
                <a:off x="1046773" y="4515368"/>
                <a:ext cx="18539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𝑆</m:t>
                          </m:r>
                        </m:sub>
                      </m:sSub>
                      <m:r>
                        <a:rPr lang="en-US" i="0">
                          <a:latin typeface="Cambria Math" panose="02040503050406030204" pitchFamily="18" charset="0"/>
                        </a:rPr>
                        <m:t>=3</m:t>
                      </m:r>
                      <m:r>
                        <m:rPr>
                          <m:sty m:val="p"/>
                        </m:rPr>
                        <a:rPr lang="ro-RO" b="0" i="0" smtClean="0">
                          <a:latin typeface="Cambria Math" panose="02040503050406030204" pitchFamily="18" charset="0"/>
                        </a:rPr>
                        <m:t>n</m:t>
                      </m:r>
                      <m:r>
                        <a:rPr lang="ro-RO" b="0" i="0" smtClean="0">
                          <a:latin typeface="Cambria Math" panose="02040503050406030204" pitchFamily="18" charset="0"/>
                        </a:rPr>
                        <m:t>−3=2</m:t>
                      </m:r>
                    </m:oMath>
                  </m:oMathPara>
                </a14:m>
                <a:endParaRPr lang="en-US" dirty="0"/>
              </a:p>
            </p:txBody>
          </p:sp>
        </mc:Choice>
        <mc:Fallback xmlns="">
          <p:sp>
            <p:nvSpPr>
              <p:cNvPr id="17" name="Rectangle 16">
                <a:extLst>
                  <a:ext uri="{FF2B5EF4-FFF2-40B4-BE49-F238E27FC236}">
                    <a16:creationId xmlns:a16="http://schemas.microsoft.com/office/drawing/2014/main" id="{E2D82B81-A14F-4EFC-AFDC-027225C8EBA3}"/>
                  </a:ext>
                </a:extLst>
              </p:cNvPr>
              <p:cNvSpPr>
                <a:spLocks noRot="1" noChangeAspect="1" noMove="1" noResize="1" noEditPoints="1" noAdjustHandles="1" noChangeArrowheads="1" noChangeShapeType="1" noTextEdit="1"/>
              </p:cNvSpPr>
              <p:nvPr/>
            </p:nvSpPr>
            <p:spPr>
              <a:xfrm>
                <a:off x="1046773" y="4515368"/>
                <a:ext cx="1853969" cy="369332"/>
              </a:xfrm>
              <a:prstGeom prst="rect">
                <a:avLst/>
              </a:prstGeom>
              <a:blipFill>
                <a:blip r:embed="rId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BA4D077-B0FC-4D6D-94C8-8C921CDE6929}"/>
                  </a:ext>
                </a:extLst>
              </p:cNvPr>
              <p:cNvSpPr/>
              <p:nvPr/>
            </p:nvSpPr>
            <p:spPr>
              <a:xfrm>
                <a:off x="1046773" y="4797034"/>
                <a:ext cx="1895327" cy="646331"/>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𝑥</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
                      <a:rPr lang="ro-RO" b="0" i="1" smtClean="0">
                        <a:latin typeface="Cambria Math" panose="02040503050406030204" pitchFamily="18" charset="0"/>
                        <a:ea typeface="Times New Roman" panose="02020603050405020304" pitchFamily="18" charset="0"/>
                        <a:cs typeface="Times New Roman" panose="02020603050405020304" pitchFamily="18" charset="0"/>
                      </a:rPr>
                      <m:t>−</m:t>
                    </m:r>
                    <m:r>
                      <a:rPr lang="ro-RO" b="0" i="1" smtClean="0">
                        <a:latin typeface="Cambria Math" panose="02040503050406030204" pitchFamily="18" charset="0"/>
                        <a:ea typeface="Times New Roman" panose="02020603050405020304" pitchFamily="18" charset="0"/>
                        <a:cs typeface="Times New Roman" panose="02020603050405020304" pitchFamily="18" charset="0"/>
                      </a:rPr>
                      <m:t>𝑒</m:t>
                    </m:r>
                  </m:oMath>
                </a14:m>
                <a:r>
                  <a:rPr lang="ro-RO" dirty="0">
                    <a:latin typeface="Times New Roman" panose="02020603050405020304" pitchFamily="18" charset="0"/>
                    <a:ea typeface="Times New Roman" panose="02020603050405020304" pitchFamily="18" charset="0"/>
                  </a:rPr>
                  <a:t>,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𝑥</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r>
                      <a:rPr lang="ro-RO" b="0" i="1" smtClean="0">
                        <a:latin typeface="Cambria Math" panose="02040503050406030204" pitchFamily="18" charset="0"/>
                        <a:ea typeface="Times New Roman" panose="02020603050405020304" pitchFamily="18" charset="0"/>
                        <a:cs typeface="Times New Roman" panose="02020603050405020304" pitchFamily="18" charset="0"/>
                      </a:rPr>
                      <m:t>𝑓</m:t>
                    </m:r>
                  </m:oMath>
                </a14:m>
                <a:r>
                  <a:rPr lang="ro-RO" dirty="0">
                    <a:latin typeface="Times New Roman" panose="02020603050405020304" pitchFamily="18" charset="0"/>
                    <a:ea typeface="Times New Roman" panose="02020603050405020304" pitchFamily="18" charset="0"/>
                  </a:rPr>
                  <a:t> </a:t>
                </a:r>
              </a:p>
              <a:p>
                <a:pPr algn="ct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𝑦</m:t>
                        </m:r>
                      </m:e>
                      <m:sub>
                        <m:r>
                          <a:rPr lang="ro-RO" i="1">
                            <a:latin typeface="Cambria Math" panose="02040503050406030204" pitchFamily="18" charset="0"/>
                            <a:ea typeface="Times New Roman" panose="02020603050405020304" pitchFamily="18" charset="0"/>
                            <a:cs typeface="Times New Roman" panose="02020603050405020304" pitchFamily="18" charset="0"/>
                          </a:rPr>
                          <m:t>1</m:t>
                        </m:r>
                      </m:sub>
                    </m:sSub>
                    <m:r>
                      <a:rPr lang="ro-RO"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rPr>
                        </m:ctrlPr>
                      </m:sSubPr>
                      <m:e>
                        <m:r>
                          <a:rPr lang="ro-RO" i="1">
                            <a:latin typeface="Cambria Math" panose="02040503050406030204" pitchFamily="18" charset="0"/>
                            <a:ea typeface="Times New Roman" panose="02020603050405020304" pitchFamily="18" charset="0"/>
                            <a:cs typeface="Times New Roman" panose="02020603050405020304" pitchFamily="18" charset="0"/>
                          </a:rPr>
                          <m:t>𝑦</m:t>
                        </m:r>
                      </m:e>
                      <m:sub>
                        <m:r>
                          <a:rPr lang="ro-RO" i="1">
                            <a:latin typeface="Cambria Math" panose="02040503050406030204" pitchFamily="18" charset="0"/>
                            <a:ea typeface="Times New Roman" panose="02020603050405020304" pitchFamily="18" charset="0"/>
                            <a:cs typeface="Times New Roman" panose="02020603050405020304" pitchFamily="18" charset="0"/>
                          </a:rPr>
                          <m:t>2</m:t>
                        </m:r>
                      </m:sub>
                    </m:sSub>
                    <m:r>
                      <a:rPr lang="ro-RO" i="1">
                        <a:latin typeface="Cambria Math" panose="02040503050406030204" pitchFamily="18" charset="0"/>
                        <a:ea typeface="Times New Roman" panose="02020603050405020304" pitchFamily="18" charset="0"/>
                        <a:cs typeface="Times New Roman" panose="02020603050405020304" pitchFamily="18" charset="0"/>
                      </a:rPr>
                      <m:t>=0</m:t>
                    </m:r>
                  </m:oMath>
                </a14:m>
                <a:r>
                  <a:rPr lang="ro-RO" dirty="0">
                    <a:latin typeface="Times New Roman" panose="02020603050405020304" pitchFamily="18" charset="0"/>
                    <a:ea typeface="Times New Roman" panose="02020603050405020304" pitchFamily="18" charset="0"/>
                  </a:rPr>
                  <a:t> </a:t>
                </a:r>
                <a:endParaRPr lang="en-US" dirty="0"/>
              </a:p>
            </p:txBody>
          </p:sp>
        </mc:Choice>
        <mc:Fallback xmlns="">
          <p:sp>
            <p:nvSpPr>
              <p:cNvPr id="18" name="Rectangle 17">
                <a:extLst>
                  <a:ext uri="{FF2B5EF4-FFF2-40B4-BE49-F238E27FC236}">
                    <a16:creationId xmlns:a16="http://schemas.microsoft.com/office/drawing/2014/main" id="{3BA4D077-B0FC-4D6D-94C8-8C921CDE6929}"/>
                  </a:ext>
                </a:extLst>
              </p:cNvPr>
              <p:cNvSpPr>
                <a:spLocks noRot="1" noChangeAspect="1" noMove="1" noResize="1" noEditPoints="1" noAdjustHandles="1" noChangeArrowheads="1" noChangeShapeType="1" noTextEdit="1"/>
              </p:cNvSpPr>
              <p:nvPr/>
            </p:nvSpPr>
            <p:spPr>
              <a:xfrm>
                <a:off x="1046773" y="4797034"/>
                <a:ext cx="1895327" cy="646331"/>
              </a:xfrm>
              <a:prstGeom prst="rect">
                <a:avLst/>
              </a:prstGeom>
              <a:blipFill>
                <a:blip r:embed="rId4"/>
                <a:stretch>
                  <a:fillRect t="-5660" b="-28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2C9F415-B633-4414-A5A8-9A2D845BA7D5}"/>
                  </a:ext>
                </a:extLst>
              </p:cNvPr>
              <p:cNvSpPr/>
              <p:nvPr/>
            </p:nvSpPr>
            <p:spPr>
              <a:xfrm>
                <a:off x="4327758" y="4678193"/>
                <a:ext cx="2363852" cy="7101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a:latin typeface="Cambria Math" panose="02040503050406030204" pitchFamily="18" charset="0"/>
                                    </a:rPr>
                                    <m:t>3</m:t>
                                  </m:r>
                                  <m:r>
                                    <a:rPr lang="ro-RO" i="1">
                                      <a:latin typeface="Cambria Math" panose="02040503050406030204" pitchFamily="18" charset="0"/>
                                    </a:rPr>
                                    <m:t>𝐶</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i="1">
                                      <a:latin typeface="Cambria Math" panose="02040503050406030204" pitchFamily="18" charset="0"/>
                                    </a:rPr>
                                    <m:t>3</m:t>
                                  </m:r>
                                  <m:r>
                                    <a:rPr lang="ro-RO" i="1">
                                      <a:latin typeface="Cambria Math" panose="02040503050406030204" pitchFamily="18" charset="0"/>
                                    </a:rPr>
                                    <m:t>𝐷</m:t>
                                  </m:r>
                                </m:sub>
                              </m:sSub>
                              <m:r>
                                <a:rPr lang="en-US">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𝑚</m:t>
                                  </m:r>
                                </m:e>
                                <m:sub>
                                  <m:r>
                                    <a:rPr lang="ro-RO" i="1">
                                      <a:latin typeface="Cambria Math" panose="02040503050406030204" pitchFamily="18" charset="0"/>
                                    </a:rPr>
                                    <m:t>3</m:t>
                                  </m:r>
                                </m:sub>
                              </m:sSub>
                            </m:e>
                            <m:e>
                              <m:r>
                                <a:rPr lang="en-US" i="0">
                                  <a:latin typeface="Cambria Math" panose="02040503050406030204" pitchFamily="18" charset="0"/>
                                </a:rPr>
                                <m:t>&amp;</m:t>
                              </m:r>
                              <m:sSub>
                                <m:sSubPr>
                                  <m:ctrlPr>
                                    <a:rPr lang="en-US" i="1">
                                      <a:latin typeface="Cambria Math" panose="02040503050406030204" pitchFamily="18" charset="0"/>
                                    </a:rPr>
                                  </m:ctrlPr>
                                </m:sSubPr>
                                <m:e>
                                  <m:r>
                                    <a:rPr lang="en-US" i="0">
                                      <a:latin typeface="Cambria Math" panose="02040503050406030204" pitchFamily="18" charset="0"/>
                                    </a:rPr>
                                    <m:t> </m:t>
                                  </m:r>
                                  <m:r>
                                    <a:rPr lang="ro-RO" b="0" i="0" smtClean="0">
                                      <a:latin typeface="Cambria Math" panose="02040503050406030204" pitchFamily="18" charset="0"/>
                                    </a:rPr>
                                    <m:t>−</m:t>
                                  </m:r>
                                  <m:r>
                                    <a:rPr lang="en-US" i="1">
                                      <a:latin typeface="Cambria Math" panose="02040503050406030204" pitchFamily="18" charset="0"/>
                                    </a:rPr>
                                    <m:t>𝑚</m:t>
                                  </m:r>
                                </m:e>
                                <m:sub>
                                  <m:r>
                                    <a:rPr lang="ro-RO" b="0" i="0" smtClean="0">
                                      <a:latin typeface="Cambria Math" panose="02040503050406030204" pitchFamily="18" charset="0"/>
                                    </a:rPr>
                                    <m:t>3</m:t>
                                  </m:r>
                                  <m:r>
                                    <a:rPr lang="ro-RO" b="0" i="1" smtClean="0">
                                      <a:latin typeface="Cambria Math" panose="02040503050406030204" pitchFamily="18" charset="0"/>
                                    </a:rPr>
                                    <m:t>𝐶</m:t>
                                  </m:r>
                                </m:sub>
                              </m:sSub>
                              <m:r>
                                <m:rPr>
                                  <m:sty m:val="p"/>
                                </m:rPr>
                                <a:rPr lang="ro-RO" b="0" i="0" smtClean="0">
                                  <a:latin typeface="Cambria Math" panose="02040503050406030204" pitchFamily="18" charset="0"/>
                                </a:rPr>
                                <m:t>e</m:t>
                              </m:r>
                              <m:r>
                                <a:rPr lang="ro-RO"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3</m:t>
                                  </m:r>
                                  <m:r>
                                    <m:rPr>
                                      <m:sty m:val="p"/>
                                    </m:rPr>
                                    <a:rPr lang="ro-RO" b="0" i="0" smtClean="0">
                                      <a:latin typeface="Cambria Math" panose="02040503050406030204" pitchFamily="18" charset="0"/>
                                    </a:rPr>
                                    <m:t>D</m:t>
                                  </m:r>
                                </m:sub>
                              </m:sSub>
                              <m:r>
                                <a:rPr lang="ro-RO" b="0" i="1" smtClean="0">
                                  <a:latin typeface="Cambria Math" panose="02040503050406030204" pitchFamily="18" charset="0"/>
                                </a:rPr>
                                <m:t>𝑓</m:t>
                              </m:r>
                              <m:r>
                                <a:rPr lang="en-US" i="0">
                                  <a:latin typeface="Cambria Math" panose="02040503050406030204" pitchFamily="18" charset="0"/>
                                </a:rPr>
                                <m:t>=0</m:t>
                              </m:r>
                            </m:e>
                          </m:eqArr>
                        </m:e>
                      </m:d>
                    </m:oMath>
                  </m:oMathPara>
                </a14:m>
                <a:endParaRPr lang="en-US" dirty="0"/>
              </a:p>
            </p:txBody>
          </p:sp>
        </mc:Choice>
        <mc:Fallback xmlns="">
          <p:sp>
            <p:nvSpPr>
              <p:cNvPr id="21" name="Rectangle 20">
                <a:extLst>
                  <a:ext uri="{FF2B5EF4-FFF2-40B4-BE49-F238E27FC236}">
                    <a16:creationId xmlns:a16="http://schemas.microsoft.com/office/drawing/2014/main" id="{92C9F415-B633-4414-A5A8-9A2D845BA7D5}"/>
                  </a:ext>
                </a:extLst>
              </p:cNvPr>
              <p:cNvSpPr>
                <a:spLocks noRot="1" noChangeAspect="1" noMove="1" noResize="1" noEditPoints="1" noAdjustHandles="1" noChangeArrowheads="1" noChangeShapeType="1" noTextEdit="1"/>
              </p:cNvSpPr>
              <p:nvPr/>
            </p:nvSpPr>
            <p:spPr>
              <a:xfrm>
                <a:off x="4327758" y="4678193"/>
                <a:ext cx="2363852" cy="71019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FFE1B8F-CB19-49CC-B336-82BAA0C54B0E}"/>
                  </a:ext>
                </a:extLst>
              </p:cNvPr>
              <p:cNvSpPr/>
              <p:nvPr/>
            </p:nvSpPr>
            <p:spPr>
              <a:xfrm>
                <a:off x="7977211" y="4430216"/>
                <a:ext cx="1829603" cy="1421287"/>
              </a:xfrm>
              <a:prstGeom prst="rect">
                <a:avLst/>
              </a:prstGeom>
              <a:ln>
                <a:solidFill>
                  <a:srgbClr val="0070C0"/>
                </a:solidFill>
              </a:ln>
            </p:spPr>
            <p:txBody>
              <a:bodyPr wrap="none">
                <a:spAutoFit/>
              </a:bodyPr>
              <a:lstStyle/>
              <a:p>
                <a:pPr>
                  <a:spcAft>
                    <a:spcPts val="1200"/>
                  </a:spcAft>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3</m:t>
                          </m:r>
                          <m:r>
                            <a:rPr lang="ro-RO" b="0" i="1" smtClean="0">
                              <a:latin typeface="Cambria Math" panose="02040503050406030204" pitchFamily="18" charset="0"/>
                            </a:rPr>
                            <m:t>𝐶</m:t>
                          </m:r>
                        </m:sub>
                      </m:sSub>
                      <m:r>
                        <a:rPr lang="en-US">
                          <a:latin typeface="Cambria Math" panose="02040503050406030204" pitchFamily="18" charset="0"/>
                        </a:rPr>
                        <m:t>=</m:t>
                      </m:r>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3</m:t>
                          </m:r>
                        </m:sub>
                      </m:sSub>
                      <m:f>
                        <m:fPr>
                          <m:ctrlPr>
                            <a:rPr lang="en-US" i="1">
                              <a:latin typeface="Cambria Math" panose="02040503050406030204" pitchFamily="18" charset="0"/>
                            </a:rPr>
                          </m:ctrlPr>
                        </m:fPr>
                        <m:num>
                          <m:r>
                            <a:rPr lang="ro-RO" b="0" i="1" smtClean="0">
                              <a:latin typeface="Cambria Math" panose="02040503050406030204" pitchFamily="18" charset="0"/>
                            </a:rPr>
                            <m:t>𝑓</m:t>
                          </m:r>
                        </m:num>
                        <m:den>
                          <m:r>
                            <m:rPr>
                              <m:sty m:val="p"/>
                            </m:rPr>
                            <a:rPr lang="ro-RO" b="0" i="0" smtClean="0">
                              <a:latin typeface="Cambria Math" panose="02040503050406030204" pitchFamily="18" charset="0"/>
                            </a:rPr>
                            <m:t>e</m:t>
                          </m:r>
                          <m:r>
                            <a:rPr lang="en-US">
                              <a:latin typeface="Cambria Math" panose="02040503050406030204" pitchFamily="18" charset="0"/>
                            </a:rPr>
                            <m:t>+</m:t>
                          </m:r>
                          <m:r>
                            <a:rPr lang="ro-RO" b="0" i="1" smtClean="0">
                              <a:latin typeface="Cambria Math" panose="02040503050406030204" pitchFamily="18" charset="0"/>
                            </a:rPr>
                            <m:t>𝑓</m:t>
                          </m:r>
                        </m:den>
                      </m:f>
                    </m:oMath>
                  </m:oMathPara>
                </a14:m>
                <a:endParaRPr lang="ro-RO" i="1" dirty="0">
                  <a:latin typeface="Cambria Math" panose="02040503050406030204" pitchFamily="18" charset="0"/>
                </a:endParaRPr>
              </a:p>
              <a:p>
                <a:pPr>
                  <a:spcAft>
                    <a:spcPts val="6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eqArr>
                            <m:eqArrPr>
                              <m:ctrlPr>
                                <a:rPr lang="ro-RO" b="0" i="1" smtClean="0">
                                  <a:latin typeface="Cambria Math" panose="02040503050406030204" pitchFamily="18" charset="0"/>
                                </a:rPr>
                              </m:ctrlPr>
                            </m:eqArrPr>
                            <m:e>
                              <m:r>
                                <a:rPr lang="ro-RO" b="0" i="1" smtClean="0">
                                  <a:latin typeface="Cambria Math" panose="02040503050406030204" pitchFamily="18" charset="0"/>
                                </a:rPr>
                                <m:t>  </m:t>
                              </m:r>
                            </m:e>
                            <m:e>
                              <m:r>
                                <a:rPr lang="en-US" i="1">
                                  <a:latin typeface="Cambria Math" panose="02040503050406030204" pitchFamily="18" charset="0"/>
                                </a:rPr>
                                <m:t>𝑚</m:t>
                              </m:r>
                            </m:e>
                          </m:eqArr>
                        </m:e>
                        <m:sub>
                          <m:r>
                            <a:rPr lang="ro-RO" b="0" i="0" smtClean="0">
                              <a:latin typeface="Cambria Math" panose="02040503050406030204" pitchFamily="18" charset="0"/>
                            </a:rPr>
                            <m:t>3</m:t>
                          </m:r>
                          <m:r>
                            <a:rPr lang="ro-RO" b="0" i="1" smtClean="0">
                              <a:latin typeface="Cambria Math" panose="02040503050406030204" pitchFamily="18" charset="0"/>
                            </a:rPr>
                            <m:t>𝐷</m:t>
                          </m:r>
                        </m:sub>
                      </m:sSub>
                      <m:r>
                        <a:rPr lang="en-US">
                          <a:latin typeface="Cambria Math" panose="02040503050406030204" pitchFamily="18" charset="0"/>
                        </a:rPr>
                        <m:t>=</m:t>
                      </m:r>
                      <m:sSub>
                        <m:sSubPr>
                          <m:ctrlPr>
                            <a:rPr lang="en-US" i="1" smtClean="0">
                              <a:latin typeface="Cambria Math" panose="02040503050406030204" pitchFamily="18" charset="0"/>
                            </a:rPr>
                          </m:ctrlPr>
                        </m:sSubPr>
                        <m:e>
                          <m:r>
                            <a:rPr lang="ro-RO" b="0" i="1" smtClean="0">
                              <a:latin typeface="Cambria Math" panose="02040503050406030204" pitchFamily="18" charset="0"/>
                            </a:rPr>
                            <m:t>𝑚</m:t>
                          </m:r>
                        </m:e>
                        <m:sub>
                          <m:r>
                            <a:rPr lang="ro-RO" b="0" i="1" smtClean="0">
                              <a:latin typeface="Cambria Math" panose="02040503050406030204" pitchFamily="18" charset="0"/>
                            </a:rPr>
                            <m:t>3</m:t>
                          </m:r>
                        </m:sub>
                      </m:sSub>
                      <m:f>
                        <m:fPr>
                          <m:ctrlPr>
                            <a:rPr lang="en-US" i="1">
                              <a:latin typeface="Cambria Math" panose="02040503050406030204" pitchFamily="18" charset="0"/>
                            </a:rPr>
                          </m:ctrlPr>
                        </m:fPr>
                        <m:num>
                          <m:r>
                            <a:rPr lang="ro-RO" b="0" i="1" smtClean="0">
                              <a:latin typeface="Cambria Math" panose="02040503050406030204" pitchFamily="18" charset="0"/>
                            </a:rPr>
                            <m:t>𝑒</m:t>
                          </m:r>
                        </m:num>
                        <m:den>
                          <m:r>
                            <m:rPr>
                              <m:sty m:val="p"/>
                            </m:rPr>
                            <a:rPr lang="ro-RO" b="0" i="0" smtClean="0">
                              <a:latin typeface="Cambria Math" panose="02040503050406030204" pitchFamily="18" charset="0"/>
                            </a:rPr>
                            <m:t>e</m:t>
                          </m:r>
                          <m:r>
                            <a:rPr lang="en-US">
                              <a:latin typeface="Cambria Math" panose="02040503050406030204" pitchFamily="18" charset="0"/>
                            </a:rPr>
                            <m:t>+</m:t>
                          </m:r>
                          <m:r>
                            <a:rPr lang="ro-RO" b="0" i="1" smtClean="0">
                              <a:latin typeface="Cambria Math" panose="02040503050406030204" pitchFamily="18" charset="0"/>
                            </a:rPr>
                            <m:t>𝑓</m:t>
                          </m:r>
                        </m:den>
                      </m:f>
                    </m:oMath>
                  </m:oMathPara>
                </a14:m>
                <a:endParaRPr lang="en-US" dirty="0"/>
              </a:p>
            </p:txBody>
          </p:sp>
        </mc:Choice>
        <mc:Fallback xmlns="">
          <p:sp>
            <p:nvSpPr>
              <p:cNvPr id="7" name="Rectangle 6">
                <a:extLst>
                  <a:ext uri="{FF2B5EF4-FFF2-40B4-BE49-F238E27FC236}">
                    <a16:creationId xmlns:a16="http://schemas.microsoft.com/office/drawing/2014/main" id="{3FFE1B8F-CB19-49CC-B336-82BAA0C54B0E}"/>
                  </a:ext>
                </a:extLst>
              </p:cNvPr>
              <p:cNvSpPr>
                <a:spLocks noRot="1" noChangeAspect="1" noMove="1" noResize="1" noEditPoints="1" noAdjustHandles="1" noChangeArrowheads="1" noChangeShapeType="1" noTextEdit="1"/>
              </p:cNvSpPr>
              <p:nvPr/>
            </p:nvSpPr>
            <p:spPr>
              <a:xfrm>
                <a:off x="7977211" y="4430216"/>
                <a:ext cx="1829603" cy="1421287"/>
              </a:xfrm>
              <a:prstGeom prst="rect">
                <a:avLst/>
              </a:prstGeom>
              <a:blipFill>
                <a:blip r:embed="rId6"/>
                <a:stretch>
                  <a:fillRect/>
                </a:stretch>
              </a:blipFill>
              <a:ln>
                <a:solidFill>
                  <a:srgbClr val="0070C0"/>
                </a:solidFill>
              </a:ln>
            </p:spPr>
            <p:txBody>
              <a:bodyPr/>
              <a:lstStyle/>
              <a:p>
                <a:r>
                  <a:rPr lang="en-US">
                    <a:noFill/>
                  </a:rPr>
                  <a:t> </a:t>
                </a:r>
              </a:p>
            </p:txBody>
          </p:sp>
        </mc:Fallback>
      </mc:AlternateContent>
      <p:sp>
        <p:nvSpPr>
          <p:cNvPr id="23" name="Arrow: Down 22">
            <a:extLst>
              <a:ext uri="{FF2B5EF4-FFF2-40B4-BE49-F238E27FC236}">
                <a16:creationId xmlns:a16="http://schemas.microsoft.com/office/drawing/2014/main" id="{459CEB3E-5CC9-43D1-8415-5A30111B9022}"/>
              </a:ext>
            </a:extLst>
          </p:cNvPr>
          <p:cNvSpPr/>
          <p:nvPr/>
        </p:nvSpPr>
        <p:spPr>
          <a:xfrm>
            <a:off x="1825167" y="3610860"/>
            <a:ext cx="297180" cy="306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4C74C547-BBAE-4411-8678-46C5E411F4E6}"/>
              </a:ext>
            </a:extLst>
          </p:cNvPr>
          <p:cNvSpPr/>
          <p:nvPr/>
        </p:nvSpPr>
        <p:spPr>
          <a:xfrm rot="16200000">
            <a:off x="3603497" y="4705391"/>
            <a:ext cx="297180" cy="6557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74A0BDD9-522A-4200-A439-4104510C9221}"/>
              </a:ext>
            </a:extLst>
          </p:cNvPr>
          <p:cNvSpPr/>
          <p:nvPr/>
        </p:nvSpPr>
        <p:spPr>
          <a:xfrm rot="16200000">
            <a:off x="7070597" y="4738389"/>
            <a:ext cx="297180" cy="6557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C5C3162-DEA5-4067-B934-B237BAA47733}"/>
              </a:ext>
            </a:extLst>
          </p:cNvPr>
          <p:cNvPicPr>
            <a:picLocks noChangeAspect="1"/>
          </p:cNvPicPr>
          <p:nvPr/>
        </p:nvPicPr>
        <p:blipFill>
          <a:blip r:embed="rId7"/>
          <a:stretch>
            <a:fillRect/>
          </a:stretch>
        </p:blipFill>
        <p:spPr>
          <a:xfrm>
            <a:off x="5592132" y="1916161"/>
            <a:ext cx="4432149" cy="1854770"/>
          </a:xfrm>
          <a:prstGeom prst="rect">
            <a:avLst/>
          </a:prstGeom>
        </p:spPr>
      </p:pic>
      <p:sp>
        <p:nvSpPr>
          <p:cNvPr id="15" name="Rectangle 14">
            <a:extLst>
              <a:ext uri="{FF2B5EF4-FFF2-40B4-BE49-F238E27FC236}">
                <a16:creationId xmlns:a16="http://schemas.microsoft.com/office/drawing/2014/main" id="{3E72DEE4-F8FB-4655-AA7D-30F11C395563}"/>
              </a:ext>
            </a:extLst>
          </p:cNvPr>
          <p:cNvSpPr/>
          <p:nvPr/>
        </p:nvSpPr>
        <p:spPr>
          <a:xfrm>
            <a:off x="645092" y="851221"/>
            <a:ext cx="7346755" cy="369332"/>
          </a:xfrm>
          <a:prstGeom prst="rect">
            <a:avLst/>
          </a:prstGeom>
        </p:spPr>
        <p:txBody>
          <a:bodyPr wrap="none">
            <a:spAutoFit/>
          </a:bodyPr>
          <a:lstStyle/>
          <a:p>
            <a:r>
              <a:rPr lang="ro-RO" i="1" dirty="0"/>
              <a:t>Ex: Determinarea forțelor și momentelor de inerție la mecanismul patrulater</a:t>
            </a:r>
            <a:endParaRPr lang="en-US" sz="2800" b="1" i="1" dirty="0"/>
          </a:p>
        </p:txBody>
      </p:sp>
      <p:cxnSp>
        <p:nvCxnSpPr>
          <p:cNvPr id="16" name="Straight Connector 15">
            <a:extLst>
              <a:ext uri="{FF2B5EF4-FFF2-40B4-BE49-F238E27FC236}">
                <a16:creationId xmlns:a16="http://schemas.microsoft.com/office/drawing/2014/main" id="{C77117C9-ACEF-47FA-B35F-15F3B7F9F118}"/>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0461C90-4BE8-4689-B6BB-D0B04E04B2E3}"/>
              </a:ext>
            </a:extLst>
          </p:cNvPr>
          <p:cNvSpPr/>
          <p:nvPr/>
        </p:nvSpPr>
        <p:spPr>
          <a:xfrm>
            <a:off x="649568" y="311318"/>
            <a:ext cx="8913017" cy="461665"/>
          </a:xfrm>
          <a:prstGeom prst="rect">
            <a:avLst/>
          </a:prstGeom>
        </p:spPr>
        <p:txBody>
          <a:bodyPr wrap="none">
            <a:spAutoFit/>
          </a:bodyPr>
          <a:lstStyle/>
          <a:p>
            <a:r>
              <a:rPr lang="ro-RO" sz="2400" dirty="0"/>
              <a:t>2.2 Determinarea forțelor de inerție prin metoda concentrării maselor</a:t>
            </a:r>
            <a:endParaRPr lang="en-US" sz="2000" dirty="0"/>
          </a:p>
        </p:txBody>
      </p:sp>
    </p:spTree>
    <p:extLst>
      <p:ext uri="{BB962C8B-B14F-4D97-AF65-F5344CB8AC3E}">
        <p14:creationId xmlns:p14="http://schemas.microsoft.com/office/powerpoint/2010/main" val="263936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1" grpId="0"/>
      <p:bldP spid="7" grpId="0" animBg="1"/>
      <p:bldP spid="23" grpId="0" animBg="1"/>
      <p:bldP spid="24" grpId="0" animBg="1"/>
      <p:bldP spid="2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0B2769-51D1-4A2B-B987-BF0FF02B347C}"/>
              </a:ext>
            </a:extLst>
          </p:cNvPr>
          <p:cNvSpPr/>
          <p:nvPr/>
        </p:nvSpPr>
        <p:spPr>
          <a:xfrm>
            <a:off x="649568" y="1484418"/>
            <a:ext cx="6246196" cy="369332"/>
          </a:xfrm>
          <a:prstGeom prst="rect">
            <a:avLst/>
          </a:prstGeom>
        </p:spPr>
        <p:txBody>
          <a:bodyPr wrap="square">
            <a:spAutoFit/>
          </a:bodyPr>
          <a:lstStyle/>
          <a:p>
            <a:r>
              <a:rPr lang="ro-RO" dirty="0"/>
              <a:t>Determinarea forțelor de inerție in cuplele mecanismului</a:t>
            </a:r>
          </a:p>
        </p:txBody>
      </p:sp>
      <p:pic>
        <p:nvPicPr>
          <p:cNvPr id="3" name="Picture 2">
            <a:extLst>
              <a:ext uri="{FF2B5EF4-FFF2-40B4-BE49-F238E27FC236}">
                <a16:creationId xmlns:a16="http://schemas.microsoft.com/office/drawing/2014/main" id="{39C100CE-CC34-48BA-B6A9-B5855D67FBC0}"/>
              </a:ext>
            </a:extLst>
          </p:cNvPr>
          <p:cNvPicPr>
            <a:picLocks noChangeAspect="1"/>
          </p:cNvPicPr>
          <p:nvPr/>
        </p:nvPicPr>
        <p:blipFill>
          <a:blip r:embed="rId2"/>
          <a:stretch>
            <a:fillRect/>
          </a:stretch>
        </p:blipFill>
        <p:spPr>
          <a:xfrm>
            <a:off x="7604831" y="2011047"/>
            <a:ext cx="4357388" cy="3238835"/>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080A350-E19A-4892-870B-5CE7535FBB44}"/>
                  </a:ext>
                </a:extLst>
              </p:cNvPr>
              <p:cNvSpPr/>
              <p:nvPr/>
            </p:nvSpPr>
            <p:spPr>
              <a:xfrm>
                <a:off x="724213" y="2382377"/>
                <a:ext cx="1627561"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m:rPr>
                              <m:sty m:val="p"/>
                            </m:rPr>
                            <a:rPr lang="ro-RO" b="0" i="0" smtClean="0">
                              <a:latin typeface="Cambria Math" panose="02040503050406030204" pitchFamily="18" charset="0"/>
                            </a:rPr>
                            <m:t>A</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m:rPr>
                              <m:sty m:val="p"/>
                            </m:rPr>
                            <a:rPr lang="ro-RO" b="0" i="0" smtClean="0">
                              <a:latin typeface="Cambria Math" panose="02040503050406030204" pitchFamily="18" charset="0"/>
                            </a:rPr>
                            <m:t>A</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ro-RO" b="0" i="1" smtClean="0">
                              <a:latin typeface="Cambria Math" panose="02040503050406030204" pitchFamily="18" charset="0"/>
                            </a:rPr>
                            <m:t>𝐴</m:t>
                          </m:r>
                        </m:sub>
                      </m:sSub>
                    </m:oMath>
                  </m:oMathPara>
                </a14:m>
                <a:endParaRPr lang="en-US" dirty="0"/>
              </a:p>
            </p:txBody>
          </p:sp>
        </mc:Choice>
        <mc:Fallback xmlns="">
          <p:sp>
            <p:nvSpPr>
              <p:cNvPr id="8" name="Rectangle 7">
                <a:extLst>
                  <a:ext uri="{FF2B5EF4-FFF2-40B4-BE49-F238E27FC236}">
                    <a16:creationId xmlns:a16="http://schemas.microsoft.com/office/drawing/2014/main" id="{9080A350-E19A-4892-870B-5CE7535FBB44}"/>
                  </a:ext>
                </a:extLst>
              </p:cNvPr>
              <p:cNvSpPr>
                <a:spLocks noRot="1" noChangeAspect="1" noMove="1" noResize="1" noEditPoints="1" noAdjustHandles="1" noChangeArrowheads="1" noChangeShapeType="1" noTextEdit="1"/>
              </p:cNvSpPr>
              <p:nvPr/>
            </p:nvSpPr>
            <p:spPr>
              <a:xfrm>
                <a:off x="724213" y="2382377"/>
                <a:ext cx="1627561" cy="402931"/>
              </a:xfrm>
              <a:prstGeom prst="rect">
                <a:avLst/>
              </a:prstGeom>
              <a:blipFill>
                <a:blip r:embed="rId3"/>
                <a:stretch>
                  <a:fillRect t="-22727" r="-7116"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36EF410-A007-4B46-B27A-1C4747DA9EE6}"/>
                  </a:ext>
                </a:extLst>
              </p:cNvPr>
              <p:cNvSpPr/>
              <p:nvPr/>
            </p:nvSpPr>
            <p:spPr>
              <a:xfrm>
                <a:off x="5240863" y="2467540"/>
                <a:ext cx="968855" cy="402931"/>
              </a:xfrm>
              <a:prstGeom prst="rect">
                <a:avLst/>
              </a:prstGeom>
              <a:ln>
                <a:solidFill>
                  <a:schemeClr val="accent2"/>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m:rPr>
                              <m:sty m:val="p"/>
                            </m:rPr>
                            <a:rPr lang="ro-RO">
                              <a:latin typeface="Cambria Math" panose="02040503050406030204" pitchFamily="18" charset="0"/>
                            </a:rPr>
                            <m:t>A</m:t>
                          </m:r>
                        </m:sub>
                      </m:sSub>
                      <m:r>
                        <a:rPr lang="ro-RO" b="0" i="1" smtClean="0">
                          <a:latin typeface="Cambria Math" panose="02040503050406030204" pitchFamily="18" charset="0"/>
                        </a:rPr>
                        <m:t>=0</m:t>
                      </m:r>
                    </m:oMath>
                  </m:oMathPara>
                </a14:m>
                <a:endParaRPr lang="en-US" dirty="0"/>
              </a:p>
            </p:txBody>
          </p:sp>
        </mc:Choice>
        <mc:Fallback xmlns="">
          <p:sp>
            <p:nvSpPr>
              <p:cNvPr id="11" name="Rectangle 10">
                <a:extLst>
                  <a:ext uri="{FF2B5EF4-FFF2-40B4-BE49-F238E27FC236}">
                    <a16:creationId xmlns:a16="http://schemas.microsoft.com/office/drawing/2014/main" id="{236EF410-A007-4B46-B27A-1C4747DA9EE6}"/>
                  </a:ext>
                </a:extLst>
              </p:cNvPr>
              <p:cNvSpPr>
                <a:spLocks noRot="1" noChangeAspect="1" noMove="1" noResize="1" noEditPoints="1" noAdjustHandles="1" noChangeArrowheads="1" noChangeShapeType="1" noTextEdit="1"/>
              </p:cNvSpPr>
              <p:nvPr/>
            </p:nvSpPr>
            <p:spPr>
              <a:xfrm>
                <a:off x="5240863" y="2467540"/>
                <a:ext cx="968855" cy="402931"/>
              </a:xfrm>
              <a:prstGeom prst="rect">
                <a:avLst/>
              </a:prstGeom>
              <a:blipFill>
                <a:blip r:embed="rId4"/>
                <a:stretch>
                  <a:fillRect t="-20588"/>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FA600D1-D3AD-4721-A2D7-33A68CFBD8CF}"/>
                  </a:ext>
                </a:extLst>
              </p:cNvPr>
              <p:cNvSpPr/>
              <p:nvPr/>
            </p:nvSpPr>
            <p:spPr>
              <a:xfrm>
                <a:off x="724213" y="3429000"/>
                <a:ext cx="1611339"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m:rPr>
                              <m:sty m:val="p"/>
                            </m:rPr>
                            <a:rPr lang="ro-RO" b="0" i="0" smtClean="0">
                              <a:latin typeface="Cambria Math" panose="02040503050406030204" pitchFamily="18" charset="0"/>
                            </a:rPr>
                            <m:t>B</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m:rPr>
                              <m:sty m:val="p"/>
                            </m:rPr>
                            <a:rPr lang="ro-RO" b="0" i="0" smtClean="0">
                              <a:latin typeface="Cambria Math" panose="02040503050406030204" pitchFamily="18" charset="0"/>
                            </a:rPr>
                            <m:t>B</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ro-RO" b="0" i="1" smtClean="0">
                              <a:latin typeface="Cambria Math" panose="02040503050406030204" pitchFamily="18" charset="0"/>
                            </a:rPr>
                            <m:t>𝐵</m:t>
                          </m:r>
                        </m:sub>
                      </m:sSub>
                    </m:oMath>
                  </m:oMathPara>
                </a14:m>
                <a:endParaRPr lang="en-US" dirty="0"/>
              </a:p>
            </p:txBody>
          </p:sp>
        </mc:Choice>
        <mc:Fallback xmlns="">
          <p:sp>
            <p:nvSpPr>
              <p:cNvPr id="12" name="Rectangle 11">
                <a:extLst>
                  <a:ext uri="{FF2B5EF4-FFF2-40B4-BE49-F238E27FC236}">
                    <a16:creationId xmlns:a16="http://schemas.microsoft.com/office/drawing/2014/main" id="{8FA600D1-D3AD-4721-A2D7-33A68CFBD8CF}"/>
                  </a:ext>
                </a:extLst>
              </p:cNvPr>
              <p:cNvSpPr>
                <a:spLocks noRot="1" noChangeAspect="1" noMove="1" noResize="1" noEditPoints="1" noAdjustHandles="1" noChangeArrowheads="1" noChangeShapeType="1" noTextEdit="1"/>
              </p:cNvSpPr>
              <p:nvPr/>
            </p:nvSpPr>
            <p:spPr>
              <a:xfrm>
                <a:off x="724213" y="3429000"/>
                <a:ext cx="1611339" cy="402931"/>
              </a:xfrm>
              <a:prstGeom prst="rect">
                <a:avLst/>
              </a:prstGeom>
              <a:blipFill>
                <a:blip r:embed="rId5"/>
                <a:stretch>
                  <a:fillRect t="-22727" r="-7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233F44B0-9600-4CBC-AB07-7F03074AB367}"/>
                  </a:ext>
                </a:extLst>
              </p:cNvPr>
              <p:cNvSpPr/>
              <p:nvPr/>
            </p:nvSpPr>
            <p:spPr>
              <a:xfrm>
                <a:off x="4569149" y="3462598"/>
                <a:ext cx="2617320" cy="402931"/>
              </a:xfrm>
              <a:prstGeom prst="rect">
                <a:avLst/>
              </a:prstGeom>
              <a:ln>
                <a:solidFill>
                  <a:schemeClr val="accent2"/>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m:rPr>
                              <m:sty m:val="p"/>
                            </m:rPr>
                            <a:rPr lang="ro-RO" b="0" i="0" smtClean="0">
                              <a:latin typeface="Cambria Math" panose="02040503050406030204" pitchFamily="18" charset="0"/>
                            </a:rPr>
                            <m:t>B</m:t>
                          </m:r>
                        </m:sub>
                      </m:sSub>
                      <m:r>
                        <a:rPr lang="en-US">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ro-RO" b="0" i="1" smtClean="0">
                              <a:latin typeface="Cambria Math" panose="02040503050406030204" pitchFamily="18" charset="0"/>
                            </a:rPr>
                            <m:t>𝐵</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a:latin typeface="Cambria Math" panose="02040503050406030204" pitchFamily="18" charset="0"/>
                            </a:rPr>
                            <m:t>1</m:t>
                          </m:r>
                          <m:r>
                            <m:rPr>
                              <m:sty m:val="p"/>
                            </m:rPr>
                            <a:rPr lang="ro-RO">
                              <a:latin typeface="Cambria Math" panose="02040503050406030204" pitchFamily="18" charset="0"/>
                            </a:rPr>
                            <m:t>B</m:t>
                          </m:r>
                        </m:sub>
                      </m:sSub>
                      <m:r>
                        <a:rPr lang="ro-RO" i="1">
                          <a:latin typeface="Cambria Math" panose="02040503050406030204" pitchFamily="18" charset="0"/>
                        </a:rPr>
                        <m:t>+</m:t>
                      </m:r>
                      <m:r>
                        <m:rPr>
                          <m:nor/>
                        </m:rPr>
                        <a:rPr lang="en-US" dirty="0"/>
                        <m:t>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a:latin typeface="Cambria Math" panose="02040503050406030204" pitchFamily="18" charset="0"/>
                            </a:rPr>
                            <m:t>2</m:t>
                          </m:r>
                          <m:r>
                            <m:rPr>
                              <m:sty m:val="p"/>
                            </m:rPr>
                            <a:rPr lang="ro-RO">
                              <a:latin typeface="Cambria Math" panose="02040503050406030204" pitchFamily="18" charset="0"/>
                            </a:rPr>
                            <m:t>B</m:t>
                          </m:r>
                        </m:sub>
                      </m:sSub>
                      <m:r>
                        <a:rPr lang="ro-RO" b="0" i="1" smtClean="0">
                          <a:latin typeface="Cambria Math" panose="02040503050406030204" pitchFamily="18" charset="0"/>
                        </a:rPr>
                        <m:t>)</m:t>
                      </m:r>
                    </m:oMath>
                  </m:oMathPara>
                </a14:m>
                <a:endParaRPr lang="en-US" dirty="0"/>
              </a:p>
            </p:txBody>
          </p:sp>
        </mc:Choice>
        <mc:Fallback xmlns="">
          <p:sp>
            <p:nvSpPr>
              <p:cNvPr id="22" name="Rectangle 21">
                <a:extLst>
                  <a:ext uri="{FF2B5EF4-FFF2-40B4-BE49-F238E27FC236}">
                    <a16:creationId xmlns:a16="http://schemas.microsoft.com/office/drawing/2014/main" id="{233F44B0-9600-4CBC-AB07-7F03074AB367}"/>
                  </a:ext>
                </a:extLst>
              </p:cNvPr>
              <p:cNvSpPr>
                <a:spLocks noRot="1" noChangeAspect="1" noMove="1" noResize="1" noEditPoints="1" noAdjustHandles="1" noChangeArrowheads="1" noChangeShapeType="1" noTextEdit="1"/>
              </p:cNvSpPr>
              <p:nvPr/>
            </p:nvSpPr>
            <p:spPr>
              <a:xfrm>
                <a:off x="4569149" y="3462598"/>
                <a:ext cx="2617320" cy="402931"/>
              </a:xfrm>
              <a:prstGeom prst="rect">
                <a:avLst/>
              </a:prstGeom>
              <a:blipFill>
                <a:blip r:embed="rId6"/>
                <a:stretch>
                  <a:fillRect t="-20588" b="-11765"/>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0AAAFBD-5C67-4129-BCB8-F5D26B48EB16}"/>
                  </a:ext>
                </a:extLst>
              </p:cNvPr>
              <p:cNvSpPr/>
              <p:nvPr/>
            </p:nvSpPr>
            <p:spPr>
              <a:xfrm>
                <a:off x="754555" y="4424057"/>
                <a:ext cx="1617622"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m:rPr>
                              <m:sty m:val="p"/>
                            </m:rPr>
                            <a:rPr lang="ro-RO" b="0" i="0" smtClean="0">
                              <a:latin typeface="Cambria Math" panose="02040503050406030204" pitchFamily="18" charset="0"/>
                            </a:rPr>
                            <m:t>C</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m:rPr>
                              <m:sty m:val="p"/>
                            </m:rPr>
                            <a:rPr lang="ro-RO" b="0" i="0" smtClean="0">
                              <a:latin typeface="Cambria Math" panose="02040503050406030204" pitchFamily="18" charset="0"/>
                            </a:rPr>
                            <m:t>C</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ro-RO" b="0" i="1" smtClean="0">
                              <a:latin typeface="Cambria Math" panose="02040503050406030204" pitchFamily="18" charset="0"/>
                            </a:rPr>
                            <m:t>𝐶</m:t>
                          </m:r>
                        </m:sub>
                      </m:sSub>
                    </m:oMath>
                  </m:oMathPara>
                </a14:m>
                <a:endParaRPr lang="en-US" dirty="0"/>
              </a:p>
            </p:txBody>
          </p:sp>
        </mc:Choice>
        <mc:Fallback xmlns="">
          <p:sp>
            <p:nvSpPr>
              <p:cNvPr id="26" name="Rectangle 25">
                <a:extLst>
                  <a:ext uri="{FF2B5EF4-FFF2-40B4-BE49-F238E27FC236}">
                    <a16:creationId xmlns:a16="http://schemas.microsoft.com/office/drawing/2014/main" id="{60AAAFBD-5C67-4129-BCB8-F5D26B48EB16}"/>
                  </a:ext>
                </a:extLst>
              </p:cNvPr>
              <p:cNvSpPr>
                <a:spLocks noRot="1" noChangeAspect="1" noMove="1" noResize="1" noEditPoints="1" noAdjustHandles="1" noChangeArrowheads="1" noChangeShapeType="1" noTextEdit="1"/>
              </p:cNvSpPr>
              <p:nvPr/>
            </p:nvSpPr>
            <p:spPr>
              <a:xfrm>
                <a:off x="754555" y="4424057"/>
                <a:ext cx="1617622" cy="402931"/>
              </a:xfrm>
              <a:prstGeom prst="rect">
                <a:avLst/>
              </a:prstGeom>
              <a:blipFill>
                <a:blip r:embed="rId7"/>
                <a:stretch>
                  <a:fillRect t="-22727" r="-6792"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714AFC54-8935-4100-8357-E10E09CDDDD5}"/>
                  </a:ext>
                </a:extLst>
              </p:cNvPr>
              <p:cNvSpPr/>
              <p:nvPr/>
            </p:nvSpPr>
            <p:spPr>
              <a:xfrm>
                <a:off x="4592682" y="4531521"/>
                <a:ext cx="2593787" cy="402931"/>
              </a:xfrm>
              <a:prstGeom prst="rect">
                <a:avLst/>
              </a:prstGeom>
              <a:ln>
                <a:solidFill>
                  <a:schemeClr val="accent2"/>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a:rPr lang="ro-RO" b="0" i="1" smtClean="0">
                              <a:latin typeface="Cambria Math" panose="02040503050406030204" pitchFamily="18" charset="0"/>
                            </a:rPr>
                            <m:t>𝐶</m:t>
                          </m:r>
                        </m:sub>
                      </m:sSub>
                      <m:r>
                        <a:rPr lang="en-US">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ro-RO" b="0" i="1" smtClean="0">
                              <a:latin typeface="Cambria Math" panose="02040503050406030204" pitchFamily="18" charset="0"/>
                            </a:rPr>
                            <m:t>𝐶</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a:latin typeface="Cambria Math" panose="02040503050406030204" pitchFamily="18" charset="0"/>
                            </a:rPr>
                            <m:t>2</m:t>
                          </m:r>
                          <m:r>
                            <a:rPr lang="ro-RO" i="1">
                              <a:latin typeface="Cambria Math" panose="02040503050406030204" pitchFamily="18" charset="0"/>
                            </a:rPr>
                            <m:t>𝐶</m:t>
                          </m:r>
                        </m:sub>
                      </m:sSub>
                      <m:r>
                        <a:rPr lang="ro-RO" i="1">
                          <a:latin typeface="Cambria Math" panose="02040503050406030204" pitchFamily="18" charset="0"/>
                        </a:rPr>
                        <m:t>+</m:t>
                      </m:r>
                      <m:r>
                        <m:rPr>
                          <m:nor/>
                        </m:rPr>
                        <a:rPr lang="en-US" dirty="0"/>
                        <m:t>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a:latin typeface="Cambria Math" panose="02040503050406030204" pitchFamily="18" charset="0"/>
                            </a:rPr>
                            <m:t>3</m:t>
                          </m:r>
                          <m:r>
                            <m:rPr>
                              <m:sty m:val="p"/>
                            </m:rPr>
                            <a:rPr lang="ro-RO">
                              <a:latin typeface="Cambria Math" panose="02040503050406030204" pitchFamily="18" charset="0"/>
                            </a:rPr>
                            <m:t>C</m:t>
                          </m:r>
                        </m:sub>
                      </m:sSub>
                      <m:r>
                        <a:rPr lang="ro-RO" b="0" i="1" smtClean="0">
                          <a:latin typeface="Cambria Math" panose="02040503050406030204" pitchFamily="18" charset="0"/>
                        </a:rPr>
                        <m:t>)</m:t>
                      </m:r>
                    </m:oMath>
                  </m:oMathPara>
                </a14:m>
                <a:endParaRPr lang="en-US" dirty="0"/>
              </a:p>
            </p:txBody>
          </p:sp>
        </mc:Choice>
        <mc:Fallback xmlns="">
          <p:sp>
            <p:nvSpPr>
              <p:cNvPr id="28" name="Rectangle 27">
                <a:extLst>
                  <a:ext uri="{FF2B5EF4-FFF2-40B4-BE49-F238E27FC236}">
                    <a16:creationId xmlns:a16="http://schemas.microsoft.com/office/drawing/2014/main" id="{714AFC54-8935-4100-8357-E10E09CDDDD5}"/>
                  </a:ext>
                </a:extLst>
              </p:cNvPr>
              <p:cNvSpPr>
                <a:spLocks noRot="1" noChangeAspect="1" noMove="1" noResize="1" noEditPoints="1" noAdjustHandles="1" noChangeArrowheads="1" noChangeShapeType="1" noTextEdit="1"/>
              </p:cNvSpPr>
              <p:nvPr/>
            </p:nvSpPr>
            <p:spPr>
              <a:xfrm>
                <a:off x="4592682" y="4531521"/>
                <a:ext cx="2593787" cy="402931"/>
              </a:xfrm>
              <a:prstGeom prst="rect">
                <a:avLst/>
              </a:prstGeom>
              <a:blipFill>
                <a:blip r:embed="rId8"/>
                <a:stretch>
                  <a:fillRect t="-20588" b="-11765"/>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97EAC75F-B936-40C9-B1F6-B9F2745B9A07}"/>
                  </a:ext>
                </a:extLst>
              </p:cNvPr>
              <p:cNvSpPr/>
              <p:nvPr/>
            </p:nvSpPr>
            <p:spPr>
              <a:xfrm>
                <a:off x="783152" y="5512622"/>
                <a:ext cx="1640384"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m:rPr>
                              <m:sty m:val="p"/>
                            </m:rPr>
                            <a:rPr lang="ro-RO" b="0" i="0" smtClean="0">
                              <a:latin typeface="Cambria Math" panose="02040503050406030204" pitchFamily="18" charset="0"/>
                            </a:rPr>
                            <m:t>D</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m:rPr>
                              <m:sty m:val="p"/>
                            </m:rPr>
                            <a:rPr lang="ro-RO" b="0" i="0" smtClean="0">
                              <a:latin typeface="Cambria Math" panose="02040503050406030204" pitchFamily="18" charset="0"/>
                            </a:rPr>
                            <m:t>D</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ro-RO" b="0" i="1" smtClean="0">
                              <a:latin typeface="Cambria Math" panose="02040503050406030204" pitchFamily="18" charset="0"/>
                            </a:rPr>
                            <m:t>𝐷</m:t>
                          </m:r>
                        </m:sub>
                      </m:sSub>
                    </m:oMath>
                  </m:oMathPara>
                </a14:m>
                <a:endParaRPr lang="en-US" dirty="0"/>
              </a:p>
            </p:txBody>
          </p:sp>
        </mc:Choice>
        <mc:Fallback xmlns="">
          <p:sp>
            <p:nvSpPr>
              <p:cNvPr id="29" name="Rectangle 28">
                <a:extLst>
                  <a:ext uri="{FF2B5EF4-FFF2-40B4-BE49-F238E27FC236}">
                    <a16:creationId xmlns:a16="http://schemas.microsoft.com/office/drawing/2014/main" id="{97EAC75F-B936-40C9-B1F6-B9F2745B9A07}"/>
                  </a:ext>
                </a:extLst>
              </p:cNvPr>
              <p:cNvSpPr>
                <a:spLocks noRot="1" noChangeAspect="1" noMove="1" noResize="1" noEditPoints="1" noAdjustHandles="1" noChangeArrowheads="1" noChangeShapeType="1" noTextEdit="1"/>
              </p:cNvSpPr>
              <p:nvPr/>
            </p:nvSpPr>
            <p:spPr>
              <a:xfrm>
                <a:off x="783152" y="5512622"/>
                <a:ext cx="1640384" cy="402931"/>
              </a:xfrm>
              <a:prstGeom prst="rect">
                <a:avLst/>
              </a:prstGeom>
              <a:blipFill>
                <a:blip r:embed="rId9"/>
                <a:stretch>
                  <a:fillRect t="-22727" r="-6296"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E47F8C78-95B9-424D-8D27-A677B5BE5C78}"/>
                  </a:ext>
                </a:extLst>
              </p:cNvPr>
              <p:cNvSpPr/>
              <p:nvPr/>
            </p:nvSpPr>
            <p:spPr>
              <a:xfrm>
                <a:off x="5234451" y="5505551"/>
                <a:ext cx="975267" cy="402931"/>
              </a:xfrm>
              <a:prstGeom prst="rect">
                <a:avLst/>
              </a:prstGeom>
              <a:ln>
                <a:solidFill>
                  <a:schemeClr val="accent2"/>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𝑖</m:t>
                          </m:r>
                          <m:r>
                            <m:rPr>
                              <m:sty m:val="p"/>
                            </m:rPr>
                            <a:rPr lang="ro-RO" b="0" i="0" smtClean="0">
                              <a:latin typeface="Cambria Math" panose="02040503050406030204" pitchFamily="18" charset="0"/>
                            </a:rPr>
                            <m:t>D</m:t>
                          </m:r>
                        </m:sub>
                      </m:sSub>
                      <m:r>
                        <a:rPr lang="ro-RO" b="0" i="1" smtClean="0">
                          <a:latin typeface="Cambria Math" panose="02040503050406030204" pitchFamily="18" charset="0"/>
                        </a:rPr>
                        <m:t>=0</m:t>
                      </m:r>
                    </m:oMath>
                  </m:oMathPara>
                </a14:m>
                <a:endParaRPr lang="en-US" dirty="0"/>
              </a:p>
            </p:txBody>
          </p:sp>
        </mc:Choice>
        <mc:Fallback xmlns="">
          <p:sp>
            <p:nvSpPr>
              <p:cNvPr id="32" name="Rectangle 31">
                <a:extLst>
                  <a:ext uri="{FF2B5EF4-FFF2-40B4-BE49-F238E27FC236}">
                    <a16:creationId xmlns:a16="http://schemas.microsoft.com/office/drawing/2014/main" id="{E47F8C78-95B9-424D-8D27-A677B5BE5C78}"/>
                  </a:ext>
                </a:extLst>
              </p:cNvPr>
              <p:cNvSpPr>
                <a:spLocks noRot="1" noChangeAspect="1" noMove="1" noResize="1" noEditPoints="1" noAdjustHandles="1" noChangeArrowheads="1" noChangeShapeType="1" noTextEdit="1"/>
              </p:cNvSpPr>
              <p:nvPr/>
            </p:nvSpPr>
            <p:spPr>
              <a:xfrm>
                <a:off x="5234451" y="5505551"/>
                <a:ext cx="975267" cy="402931"/>
              </a:xfrm>
              <a:prstGeom prst="rect">
                <a:avLst/>
              </a:prstGeom>
              <a:blipFill>
                <a:blip r:embed="rId10"/>
                <a:stretch>
                  <a:fillRect t="-20588"/>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8239A5E-E749-4FFB-AC05-95B3BE946601}"/>
                  </a:ext>
                </a:extLst>
              </p:cNvPr>
              <p:cNvSpPr txBox="1"/>
              <p:nvPr/>
            </p:nvSpPr>
            <p:spPr>
              <a:xfrm>
                <a:off x="2476595" y="2363841"/>
                <a:ext cx="1202765" cy="694806"/>
              </a:xfrm>
              <a:prstGeom prst="rect">
                <a:avLst/>
              </a:prstGeom>
              <a:noFill/>
            </p:spPr>
            <p:txBody>
              <a:bodyPr wrap="non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r>
                                    <a:rPr lang="en-US" i="1">
                                      <a:latin typeface="Cambria Math" panose="02040503050406030204" pitchFamily="18" charset="0"/>
                                    </a:rPr>
                                    <m:t>𝑚</m:t>
                                  </m:r>
                                </m:e>
                                <m:sub>
                                  <m:r>
                                    <m:rPr>
                                      <m:sty m:val="p"/>
                                    </m:rPr>
                                    <a:rPr lang="ro-RO">
                                      <a:latin typeface="Cambria Math" panose="02040503050406030204" pitchFamily="18" charset="0"/>
                                    </a:rPr>
                                    <m:t>A</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a:latin typeface="Cambria Math" panose="02040503050406030204" pitchFamily="18" charset="0"/>
                                    </a:rPr>
                                    <m:t>1</m:t>
                                  </m:r>
                                  <m:r>
                                    <m:rPr>
                                      <m:sty m:val="p"/>
                                    </m:rPr>
                                    <a:rPr lang="ro-RO">
                                      <a:latin typeface="Cambria Math" panose="02040503050406030204" pitchFamily="18" charset="0"/>
                                    </a:rPr>
                                    <m:t>A</m:t>
                                  </m:r>
                                </m:sub>
                              </m:sSub>
                            </m:e>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ro-RO" i="1">
                                      <a:latin typeface="Cambria Math" panose="02040503050406030204" pitchFamily="18" charset="0"/>
                                    </a:rPr>
                                    <m:t>𝐴</m:t>
                                  </m:r>
                                </m:sub>
                              </m:sSub>
                              <m:r>
                                <a:rPr lang="ro-RO">
                                  <a:latin typeface="Cambria Math" panose="02040503050406030204" pitchFamily="18" charset="0"/>
                                </a:rPr>
                                <m:t>=0</m:t>
                              </m:r>
                              <m:r>
                                <a:rPr lang="ro-RO" b="0" i="1" smtClean="0">
                                  <a:latin typeface="Cambria Math" panose="02040503050406030204" pitchFamily="18" charset="0"/>
                                </a:rPr>
                                <m:t>       </m:t>
                              </m:r>
                            </m:e>
                          </m:eqArr>
                        </m:e>
                      </m:d>
                    </m:oMath>
                  </m:oMathPara>
                </a14:m>
                <a:endParaRPr lang="en-US" dirty="0"/>
              </a:p>
            </p:txBody>
          </p:sp>
        </mc:Choice>
        <mc:Fallback xmlns="">
          <p:sp>
            <p:nvSpPr>
              <p:cNvPr id="16" name="TextBox 15">
                <a:extLst>
                  <a:ext uri="{FF2B5EF4-FFF2-40B4-BE49-F238E27FC236}">
                    <a16:creationId xmlns:a16="http://schemas.microsoft.com/office/drawing/2014/main" id="{68239A5E-E749-4FFB-AC05-95B3BE946601}"/>
                  </a:ext>
                </a:extLst>
              </p:cNvPr>
              <p:cNvSpPr txBox="1">
                <a:spLocks noRot="1" noChangeAspect="1" noMove="1" noResize="1" noEditPoints="1" noAdjustHandles="1" noChangeArrowheads="1" noChangeShapeType="1" noTextEdit="1"/>
              </p:cNvSpPr>
              <p:nvPr/>
            </p:nvSpPr>
            <p:spPr>
              <a:xfrm>
                <a:off x="2476595" y="2363841"/>
                <a:ext cx="1202765" cy="69480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D572E73-26C6-4662-920B-B6F8EC7C6FC3}"/>
                  </a:ext>
                </a:extLst>
              </p:cNvPr>
              <p:cNvSpPr txBox="1"/>
              <p:nvPr/>
            </p:nvSpPr>
            <p:spPr>
              <a:xfrm>
                <a:off x="2408475" y="3382088"/>
                <a:ext cx="2033377"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r>
                                    <a:rPr lang="en-US" i="1">
                                      <a:latin typeface="Cambria Math" panose="02040503050406030204" pitchFamily="18" charset="0"/>
                                    </a:rPr>
                                    <m:t>𝑚</m:t>
                                  </m:r>
                                </m:e>
                                <m:sub>
                                  <m:r>
                                    <m:rPr>
                                      <m:sty m:val="p"/>
                                    </m:rPr>
                                    <a:rPr lang="ro-RO">
                                      <a:latin typeface="Cambria Math" panose="02040503050406030204" pitchFamily="18" charset="0"/>
                                    </a:rPr>
                                    <m:t>B</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a:latin typeface="Cambria Math" panose="02040503050406030204" pitchFamily="18" charset="0"/>
                                    </a:rPr>
                                    <m:t>1</m:t>
                                  </m:r>
                                  <m:r>
                                    <m:rPr>
                                      <m:sty m:val="p"/>
                                    </m:rPr>
                                    <a:rPr lang="ro-RO">
                                      <a:latin typeface="Cambria Math" panose="02040503050406030204" pitchFamily="18" charset="0"/>
                                    </a:rPr>
                                    <m:t>B</m:t>
                                  </m:r>
                                </m:sub>
                              </m:sSub>
                              <m:r>
                                <a:rPr lang="ro-RO" i="1">
                                  <a:latin typeface="Cambria Math" panose="02040503050406030204" pitchFamily="18" charset="0"/>
                                </a:rPr>
                                <m:t>+</m:t>
                              </m:r>
                              <m:r>
                                <m:rPr>
                                  <m:nor/>
                                </m:rPr>
                                <a:rPr lang="en-US" dirty="0"/>
                                <m:t>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a:latin typeface="Cambria Math" panose="02040503050406030204" pitchFamily="18" charset="0"/>
                                    </a:rPr>
                                    <m:t>2</m:t>
                                  </m:r>
                                  <m:r>
                                    <m:rPr>
                                      <m:sty m:val="p"/>
                                    </m:rPr>
                                    <a:rPr lang="ro-RO">
                                      <a:latin typeface="Cambria Math" panose="02040503050406030204" pitchFamily="18" charset="0"/>
                                    </a:rPr>
                                    <m:t>B</m:t>
                                  </m:r>
                                </m:sub>
                              </m:sSub>
                            </m:e>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ro-RO" i="1">
                                      <a:latin typeface="Cambria Math" panose="02040503050406030204" pitchFamily="18" charset="0"/>
                                    </a:rPr>
                                    <m:t>𝐵</m:t>
                                  </m:r>
                                </m:sub>
                              </m:sSub>
                              <m:r>
                                <a:rPr lang="ro-RO" i="1">
                                  <a:latin typeface="Cambria Math" panose="02040503050406030204" pitchFamily="18" charset="0"/>
                                  <a:ea typeface="Cambria Math" panose="02040503050406030204" pitchFamily="18" charset="0"/>
                                </a:rPr>
                                <m:t>≠</m:t>
                              </m:r>
                              <m:r>
                                <a:rPr lang="ro-RO">
                                  <a:latin typeface="Cambria Math" panose="02040503050406030204" pitchFamily="18" charset="0"/>
                                </a:rPr>
                                <m:t>0</m:t>
                              </m:r>
                              <m:r>
                                <a:rPr lang="ro-RO" b="0" i="0" smtClean="0">
                                  <a:latin typeface="Cambria Math" panose="02040503050406030204" pitchFamily="18" charset="0"/>
                                </a:rPr>
                                <m:t>                      </m:t>
                              </m:r>
                            </m:e>
                          </m:eqArr>
                        </m:e>
                      </m:d>
                    </m:oMath>
                  </m:oMathPara>
                </a14:m>
                <a:endParaRPr lang="en-US" dirty="0"/>
              </a:p>
            </p:txBody>
          </p:sp>
        </mc:Choice>
        <mc:Fallback xmlns="">
          <p:sp>
            <p:nvSpPr>
              <p:cNvPr id="19" name="TextBox 18">
                <a:extLst>
                  <a:ext uri="{FF2B5EF4-FFF2-40B4-BE49-F238E27FC236}">
                    <a16:creationId xmlns:a16="http://schemas.microsoft.com/office/drawing/2014/main" id="{3D572E73-26C6-4662-920B-B6F8EC7C6FC3}"/>
                  </a:ext>
                </a:extLst>
              </p:cNvPr>
              <p:cNvSpPr txBox="1">
                <a:spLocks noRot="1" noChangeAspect="1" noMove="1" noResize="1" noEditPoints="1" noAdjustHandles="1" noChangeArrowheads="1" noChangeShapeType="1" noTextEdit="1"/>
              </p:cNvSpPr>
              <p:nvPr/>
            </p:nvSpPr>
            <p:spPr>
              <a:xfrm>
                <a:off x="2408475" y="3382088"/>
                <a:ext cx="2033377" cy="617861"/>
              </a:xfrm>
              <a:prstGeom prst="rect">
                <a:avLst/>
              </a:prstGeom>
              <a:blipFill>
                <a:blip r:embed="rId12"/>
                <a:stretch>
                  <a:fillRect b="-9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9891875-E2BC-4D90-AC5B-2710249F041A}"/>
                  </a:ext>
                </a:extLst>
              </p:cNvPr>
              <p:cNvSpPr txBox="1"/>
              <p:nvPr/>
            </p:nvSpPr>
            <p:spPr>
              <a:xfrm>
                <a:off x="2476595" y="4424057"/>
                <a:ext cx="1925527"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r>
                                    <a:rPr lang="en-US" i="1">
                                      <a:latin typeface="Cambria Math" panose="02040503050406030204" pitchFamily="18" charset="0"/>
                                    </a:rPr>
                                    <m:t>𝑚</m:t>
                                  </m:r>
                                </m:e>
                                <m:sub>
                                  <m:r>
                                    <m:rPr>
                                      <m:sty m:val="p"/>
                                    </m:rPr>
                                    <a:rPr lang="ro-RO">
                                      <a:latin typeface="Cambria Math" panose="02040503050406030204" pitchFamily="18" charset="0"/>
                                    </a:rPr>
                                    <m:t>C</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a:latin typeface="Cambria Math" panose="02040503050406030204" pitchFamily="18" charset="0"/>
                                    </a:rPr>
                                    <m:t>2</m:t>
                                  </m:r>
                                  <m:r>
                                    <a:rPr lang="ro-RO" i="1">
                                      <a:latin typeface="Cambria Math" panose="02040503050406030204" pitchFamily="18" charset="0"/>
                                    </a:rPr>
                                    <m:t>𝐶</m:t>
                                  </m:r>
                                </m:sub>
                              </m:sSub>
                              <m:r>
                                <a:rPr lang="ro-RO" i="1">
                                  <a:latin typeface="Cambria Math" panose="02040503050406030204" pitchFamily="18" charset="0"/>
                                </a:rPr>
                                <m:t>+</m:t>
                              </m:r>
                              <m:r>
                                <m:rPr>
                                  <m:nor/>
                                </m:rPr>
                                <a:rPr lang="en-US" dirty="0"/>
                                <m:t>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a:latin typeface="Cambria Math" panose="02040503050406030204" pitchFamily="18" charset="0"/>
                                    </a:rPr>
                                    <m:t>3</m:t>
                                  </m:r>
                                  <m:r>
                                    <m:rPr>
                                      <m:sty m:val="p"/>
                                    </m:rPr>
                                    <a:rPr lang="ro-RO">
                                      <a:latin typeface="Cambria Math" panose="02040503050406030204" pitchFamily="18" charset="0"/>
                                    </a:rPr>
                                    <m:t>C</m:t>
                                  </m:r>
                                </m:sub>
                              </m:sSub>
                            </m:e>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ro-RO" i="1">
                                      <a:latin typeface="Cambria Math" panose="02040503050406030204" pitchFamily="18" charset="0"/>
                                    </a:rPr>
                                    <m:t>𝐶</m:t>
                                  </m:r>
                                </m:sub>
                              </m:sSub>
                              <m:r>
                                <a:rPr lang="ro-RO" i="1">
                                  <a:latin typeface="Cambria Math" panose="02040503050406030204" pitchFamily="18" charset="0"/>
                                  <a:ea typeface="Cambria Math" panose="02040503050406030204" pitchFamily="18" charset="0"/>
                                </a:rPr>
                                <m:t>≠</m:t>
                              </m:r>
                              <m:r>
                                <a:rPr lang="ro-RO">
                                  <a:latin typeface="Cambria Math" panose="02040503050406030204" pitchFamily="18" charset="0"/>
                                </a:rPr>
                                <m:t>0</m:t>
                              </m:r>
                              <m:r>
                                <a:rPr lang="ro-RO" b="0" i="1" smtClean="0">
                                  <a:latin typeface="Cambria Math" panose="02040503050406030204" pitchFamily="18" charset="0"/>
                                </a:rPr>
                                <m:t>                    </m:t>
                              </m:r>
                            </m:e>
                          </m:eqArr>
                        </m:e>
                      </m:d>
                    </m:oMath>
                  </m:oMathPara>
                </a14:m>
                <a:endParaRPr lang="en-US" dirty="0"/>
              </a:p>
            </p:txBody>
          </p:sp>
        </mc:Choice>
        <mc:Fallback xmlns="">
          <p:sp>
            <p:nvSpPr>
              <p:cNvPr id="33" name="TextBox 32">
                <a:extLst>
                  <a:ext uri="{FF2B5EF4-FFF2-40B4-BE49-F238E27FC236}">
                    <a16:creationId xmlns:a16="http://schemas.microsoft.com/office/drawing/2014/main" id="{E9891875-E2BC-4D90-AC5B-2710249F041A}"/>
                  </a:ext>
                </a:extLst>
              </p:cNvPr>
              <p:cNvSpPr txBox="1">
                <a:spLocks noRot="1" noChangeAspect="1" noMove="1" noResize="1" noEditPoints="1" noAdjustHandles="1" noChangeArrowheads="1" noChangeShapeType="1" noTextEdit="1"/>
              </p:cNvSpPr>
              <p:nvPr/>
            </p:nvSpPr>
            <p:spPr>
              <a:xfrm>
                <a:off x="2476595" y="4424057"/>
                <a:ext cx="1925527" cy="61786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D1D0E74-F54B-47CA-AB3B-210D5D5BF79A}"/>
                  </a:ext>
                </a:extLst>
              </p:cNvPr>
              <p:cNvSpPr txBox="1"/>
              <p:nvPr/>
            </p:nvSpPr>
            <p:spPr>
              <a:xfrm>
                <a:off x="2551755" y="5444718"/>
                <a:ext cx="1220911"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smtClean="0">
                                  <a:latin typeface="Cambria Math" panose="02040503050406030204" pitchFamily="18" charset="0"/>
                                </a:rPr>
                              </m:ctrlPr>
                            </m:eqArrPr>
                            <m:e>
                              <m:sSub>
                                <m:sSubPr>
                                  <m:ctrlPr>
                                    <a:rPr lang="en-US" i="1">
                                      <a:latin typeface="Cambria Math" panose="02040503050406030204" pitchFamily="18" charset="0"/>
                                    </a:rPr>
                                  </m:ctrlPr>
                                </m:sSubPr>
                                <m:e>
                                  <m:r>
                                    <a:rPr lang="en-US" i="1">
                                      <a:latin typeface="Cambria Math" panose="02040503050406030204" pitchFamily="18" charset="0"/>
                                    </a:rPr>
                                    <m:t>𝑚</m:t>
                                  </m:r>
                                </m:e>
                                <m:sub>
                                  <m:r>
                                    <m:rPr>
                                      <m:sty m:val="p"/>
                                    </m:rPr>
                                    <a:rPr lang="ro-RO" b="0" i="0" smtClean="0">
                                      <a:latin typeface="Cambria Math" panose="02040503050406030204" pitchFamily="18" charset="0"/>
                                    </a:rPr>
                                    <m:t>D</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ro-RO" b="0" i="0" smtClean="0">
                                      <a:latin typeface="Cambria Math" panose="02040503050406030204" pitchFamily="18" charset="0"/>
                                    </a:rPr>
                                    <m:t>3</m:t>
                                  </m:r>
                                  <m:r>
                                    <m:rPr>
                                      <m:sty m:val="p"/>
                                    </m:rPr>
                                    <a:rPr lang="ro-RO" b="0" i="0" smtClean="0">
                                      <a:latin typeface="Cambria Math" panose="02040503050406030204" pitchFamily="18" charset="0"/>
                                    </a:rPr>
                                    <m:t>D</m:t>
                                  </m:r>
                                </m:sub>
                              </m:sSub>
                            </m:e>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ro-RO" b="0" i="1" smtClean="0">
                                      <a:latin typeface="Cambria Math" panose="02040503050406030204" pitchFamily="18" charset="0"/>
                                    </a:rPr>
                                    <m:t>𝐷</m:t>
                                  </m:r>
                                </m:sub>
                              </m:sSub>
                              <m:r>
                                <a:rPr lang="ro-RO">
                                  <a:latin typeface="Cambria Math" panose="02040503050406030204" pitchFamily="18" charset="0"/>
                                </a:rPr>
                                <m:t>=0</m:t>
                              </m:r>
                              <m:r>
                                <a:rPr lang="ro-RO" b="0" i="1" smtClean="0">
                                  <a:latin typeface="Cambria Math" panose="02040503050406030204" pitchFamily="18" charset="0"/>
                                </a:rPr>
                                <m:t>      </m:t>
                              </m:r>
                            </m:e>
                          </m:eqArr>
                        </m:e>
                      </m:d>
                    </m:oMath>
                  </m:oMathPara>
                </a14:m>
                <a:endParaRPr lang="en-US" dirty="0"/>
              </a:p>
            </p:txBody>
          </p:sp>
        </mc:Choice>
        <mc:Fallback xmlns="">
          <p:sp>
            <p:nvSpPr>
              <p:cNvPr id="34" name="TextBox 33">
                <a:extLst>
                  <a:ext uri="{FF2B5EF4-FFF2-40B4-BE49-F238E27FC236}">
                    <a16:creationId xmlns:a16="http://schemas.microsoft.com/office/drawing/2014/main" id="{8D1D0E74-F54B-47CA-AB3B-210D5D5BF79A}"/>
                  </a:ext>
                </a:extLst>
              </p:cNvPr>
              <p:cNvSpPr txBox="1">
                <a:spLocks noRot="1" noChangeAspect="1" noMove="1" noResize="1" noEditPoints="1" noAdjustHandles="1" noChangeArrowheads="1" noChangeShapeType="1" noTextEdit="1"/>
              </p:cNvSpPr>
              <p:nvPr/>
            </p:nvSpPr>
            <p:spPr>
              <a:xfrm>
                <a:off x="2551755" y="5444718"/>
                <a:ext cx="1220911" cy="617861"/>
              </a:xfrm>
              <a:prstGeom prst="rect">
                <a:avLst/>
              </a:prstGeom>
              <a:blipFill>
                <a:blip r:embed="rId14"/>
                <a:stretch>
                  <a:fillRect/>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4EC54295-FDC6-4A37-90C0-D6DA7E89BD12}"/>
              </a:ext>
            </a:extLst>
          </p:cNvPr>
          <p:cNvSpPr/>
          <p:nvPr/>
        </p:nvSpPr>
        <p:spPr>
          <a:xfrm>
            <a:off x="645092" y="851221"/>
            <a:ext cx="7346755" cy="369332"/>
          </a:xfrm>
          <a:prstGeom prst="rect">
            <a:avLst/>
          </a:prstGeom>
        </p:spPr>
        <p:txBody>
          <a:bodyPr wrap="none">
            <a:spAutoFit/>
          </a:bodyPr>
          <a:lstStyle/>
          <a:p>
            <a:r>
              <a:rPr lang="ro-RO" i="1" dirty="0"/>
              <a:t>Ex: Determinarea forțelor și momentelor de inerție la mecanismul patrulater</a:t>
            </a:r>
            <a:endParaRPr lang="en-US" sz="2800" b="1" i="1" dirty="0"/>
          </a:p>
        </p:txBody>
      </p:sp>
      <p:cxnSp>
        <p:nvCxnSpPr>
          <p:cNvPr id="20" name="Straight Connector 19">
            <a:extLst>
              <a:ext uri="{FF2B5EF4-FFF2-40B4-BE49-F238E27FC236}">
                <a16:creationId xmlns:a16="http://schemas.microsoft.com/office/drawing/2014/main" id="{EFC06D71-7D5E-4A4A-B3F6-1E6F7E056E24}"/>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3C8F2E7-36D0-45A0-A0F4-ADB062C141F6}"/>
              </a:ext>
            </a:extLst>
          </p:cNvPr>
          <p:cNvSpPr/>
          <p:nvPr/>
        </p:nvSpPr>
        <p:spPr>
          <a:xfrm>
            <a:off x="649568" y="311318"/>
            <a:ext cx="8913017" cy="461665"/>
          </a:xfrm>
          <a:prstGeom prst="rect">
            <a:avLst/>
          </a:prstGeom>
        </p:spPr>
        <p:txBody>
          <a:bodyPr wrap="none">
            <a:spAutoFit/>
          </a:bodyPr>
          <a:lstStyle/>
          <a:p>
            <a:r>
              <a:rPr lang="ro-RO" sz="2400" dirty="0"/>
              <a:t>2.2 Determinarea forțelor de inerție prin metoda concentrării maselor</a:t>
            </a:r>
            <a:endParaRPr lang="en-US" sz="2000" dirty="0"/>
          </a:p>
        </p:txBody>
      </p:sp>
    </p:spTree>
    <p:extLst>
      <p:ext uri="{BB962C8B-B14F-4D97-AF65-F5344CB8AC3E}">
        <p14:creationId xmlns:p14="http://schemas.microsoft.com/office/powerpoint/2010/main" val="403078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p:bldP spid="22" grpId="0" animBg="1"/>
      <p:bldP spid="26" grpId="0"/>
      <p:bldP spid="28" grpId="0" animBg="1"/>
      <p:bldP spid="29" grpId="0"/>
      <p:bldP spid="32" grpId="0" animBg="1"/>
      <p:bldP spid="16" grpId="0"/>
      <p:bldP spid="19" grpId="0"/>
      <p:bldP spid="33" grpId="0"/>
      <p:bldP spid="3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9D2A79-EDD8-4CD9-B9A3-D62BD64C6384}"/>
              </a:ext>
            </a:extLst>
          </p:cNvPr>
          <p:cNvPicPr>
            <a:picLocks noChangeAspect="1"/>
          </p:cNvPicPr>
          <p:nvPr/>
        </p:nvPicPr>
        <p:blipFill>
          <a:blip r:embed="rId2"/>
          <a:stretch>
            <a:fillRect/>
          </a:stretch>
        </p:blipFill>
        <p:spPr>
          <a:xfrm>
            <a:off x="7668650" y="1162120"/>
            <a:ext cx="4270841" cy="2866831"/>
          </a:xfrm>
          <a:prstGeom prst="rect">
            <a:avLst/>
          </a:prstGeom>
        </p:spPr>
      </p:pic>
      <p:sp>
        <p:nvSpPr>
          <p:cNvPr id="35" name="Rectangle 34">
            <a:extLst>
              <a:ext uri="{FF2B5EF4-FFF2-40B4-BE49-F238E27FC236}">
                <a16:creationId xmlns:a16="http://schemas.microsoft.com/office/drawing/2014/main" id="{A18110F9-79CC-4544-94D5-BAE34F160945}"/>
              </a:ext>
            </a:extLst>
          </p:cNvPr>
          <p:cNvSpPr/>
          <p:nvPr/>
        </p:nvSpPr>
        <p:spPr>
          <a:xfrm>
            <a:off x="649568" y="914294"/>
            <a:ext cx="1332416" cy="400110"/>
          </a:xfrm>
          <a:prstGeom prst="rect">
            <a:avLst/>
          </a:prstGeom>
        </p:spPr>
        <p:txBody>
          <a:bodyPr wrap="none">
            <a:spAutoFit/>
          </a:bodyPr>
          <a:lstStyle/>
          <a:p>
            <a:r>
              <a:rPr lang="ro-RO" sz="2000" b="1" dirty="0"/>
              <a:t>Grupa RRR</a:t>
            </a:r>
            <a:endParaRPr lang="en-US" sz="2000" b="1"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A7EDF9E-9F7D-47A0-BFDE-AE736CA6EF41}"/>
                  </a:ext>
                </a:extLst>
              </p:cNvPr>
              <p:cNvSpPr txBox="1"/>
              <p:nvPr/>
            </p:nvSpPr>
            <p:spPr>
              <a:xfrm>
                <a:off x="4366835" y="2099990"/>
                <a:ext cx="908518" cy="311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𝐹</m:t>
                              </m:r>
                            </m:e>
                          </m:acc>
                        </m:e>
                        <m:sub>
                          <m:r>
                            <a:rPr lang="ro-RO" b="0" i="1" smtClean="0">
                              <a:latin typeface="Cambria Math" panose="02040503050406030204" pitchFamily="18" charset="0"/>
                            </a:rPr>
                            <m:t>12</m:t>
                          </m:r>
                        </m:sub>
                        <m:sup>
                          <m:r>
                            <a:rPr lang="ro-RO" b="0" i="1" smtClean="0">
                              <a:latin typeface="Cambria Math" panose="02040503050406030204" pitchFamily="18" charset="0"/>
                            </a:rPr>
                            <m:t>𝑛</m:t>
                          </m:r>
                        </m:sup>
                      </m:sSubSup>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𝐴𝐵</m:t>
                      </m:r>
                    </m:oMath>
                  </m:oMathPara>
                </a14:m>
                <a:endParaRPr lang="en-US" dirty="0"/>
              </a:p>
            </p:txBody>
          </p:sp>
        </mc:Choice>
        <mc:Fallback xmlns="">
          <p:sp>
            <p:nvSpPr>
              <p:cNvPr id="2" name="TextBox 1">
                <a:extLst>
                  <a:ext uri="{FF2B5EF4-FFF2-40B4-BE49-F238E27FC236}">
                    <a16:creationId xmlns:a16="http://schemas.microsoft.com/office/drawing/2014/main" id="{AA7EDF9E-9F7D-47A0-BFDE-AE736CA6EF41}"/>
                  </a:ext>
                </a:extLst>
              </p:cNvPr>
              <p:cNvSpPr txBox="1">
                <a:spLocks noRot="1" noChangeAspect="1" noMove="1" noResize="1" noEditPoints="1" noAdjustHandles="1" noChangeArrowheads="1" noChangeShapeType="1" noTextEdit="1"/>
              </p:cNvSpPr>
              <p:nvPr/>
            </p:nvSpPr>
            <p:spPr>
              <a:xfrm>
                <a:off x="4366835" y="2099990"/>
                <a:ext cx="908518" cy="311560"/>
              </a:xfrm>
              <a:prstGeom prst="rect">
                <a:avLst/>
              </a:prstGeom>
              <a:blipFill>
                <a:blip r:embed="rId3"/>
                <a:stretch>
                  <a:fillRect l="-5369" t="-42308" r="-6040"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48B351F-F930-4B5F-9741-581BB5D660B7}"/>
                  </a:ext>
                </a:extLst>
              </p:cNvPr>
              <p:cNvSpPr txBox="1"/>
              <p:nvPr/>
            </p:nvSpPr>
            <p:spPr>
              <a:xfrm>
                <a:off x="649568" y="1514970"/>
                <a:ext cx="4488180" cy="402931"/>
              </a:xfrm>
              <a:prstGeom prst="rect">
                <a:avLst/>
              </a:prstGeom>
              <a:noFill/>
            </p:spPr>
            <p:txBody>
              <a:bodyPr wrap="square" rtlCol="0">
                <a:spAutoFit/>
              </a:bodyPr>
              <a:lstStyle/>
              <a:p>
                <a:r>
                  <a:rPr lang="en-US" dirty="0"/>
                  <a:t>Se </a:t>
                </a:r>
                <a:r>
                  <a:rPr lang="en-US" dirty="0" err="1"/>
                  <a:t>cunosc</a:t>
                </a:r>
                <a:r>
                  <a:rPr lang="en-US" dirty="0"/>
                  <a:t> </a:t>
                </a:r>
                <a:r>
                  <a:rPr lang="ro-RO" dirty="0"/>
                  <a:t>forțele </a:t>
                </a:r>
                <a14:m>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3</m:t>
                        </m:r>
                      </m:sub>
                    </m:sSub>
                  </m:oMath>
                </a14:m>
                <a:r>
                  <a:rPr lang="en-US" dirty="0"/>
                  <a:t> </a:t>
                </a:r>
                <a:r>
                  <a:rPr lang="ro-RO" dirty="0"/>
                  <a:t>și momentele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2</m:t>
                        </m:r>
                      </m:sub>
                    </m:sSub>
                    <m:r>
                      <a:rPr lang="ro-RO" b="0" i="1" smtClean="0">
                        <a:latin typeface="Cambria Math" panose="02040503050406030204" pitchFamily="18" charset="0"/>
                      </a:rPr>
                      <m:t>, </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3</m:t>
                        </m:r>
                      </m:sub>
                    </m:sSub>
                  </m:oMath>
                </a14:m>
                <a:endParaRPr lang="en-US" dirty="0"/>
              </a:p>
            </p:txBody>
          </p:sp>
        </mc:Choice>
        <mc:Fallback xmlns="">
          <p:sp>
            <p:nvSpPr>
              <p:cNvPr id="3" name="TextBox 2">
                <a:extLst>
                  <a:ext uri="{FF2B5EF4-FFF2-40B4-BE49-F238E27FC236}">
                    <a16:creationId xmlns:a16="http://schemas.microsoft.com/office/drawing/2014/main" id="{C48B351F-F930-4B5F-9741-581BB5D660B7}"/>
                  </a:ext>
                </a:extLst>
              </p:cNvPr>
              <p:cNvSpPr txBox="1">
                <a:spLocks noRot="1" noChangeAspect="1" noMove="1" noResize="1" noEditPoints="1" noAdjustHandles="1" noChangeArrowheads="1" noChangeShapeType="1" noTextEdit="1"/>
              </p:cNvSpPr>
              <p:nvPr/>
            </p:nvSpPr>
            <p:spPr>
              <a:xfrm>
                <a:off x="649568" y="1514970"/>
                <a:ext cx="4488180" cy="402931"/>
              </a:xfrm>
              <a:prstGeom prst="rect">
                <a:avLst/>
              </a:prstGeom>
              <a:blipFill>
                <a:blip r:embed="rId4"/>
                <a:stretch>
                  <a:fillRect l="-1223" t="-22727"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FE6F1B7-2C85-4DBF-B9AB-21ED0A2E0572}"/>
                  </a:ext>
                </a:extLst>
              </p:cNvPr>
              <p:cNvSpPr txBox="1"/>
              <p:nvPr/>
            </p:nvSpPr>
            <p:spPr>
              <a:xfrm>
                <a:off x="649568" y="2255770"/>
                <a:ext cx="3629925" cy="402931"/>
              </a:xfrm>
              <a:prstGeom prst="rect">
                <a:avLst/>
              </a:prstGeom>
              <a:noFill/>
            </p:spPr>
            <p:txBody>
              <a:bodyPr wrap="square" rtlCol="0">
                <a:spAutoFit/>
              </a:bodyPr>
              <a:lstStyle/>
              <a:p>
                <a:r>
                  <a:rPr lang="en-US" dirty="0"/>
                  <a:t>Se </a:t>
                </a:r>
                <a:r>
                  <a:rPr lang="ro-RO" dirty="0"/>
                  <a:t>introduc</a:t>
                </a:r>
                <a:r>
                  <a:rPr lang="en-US" dirty="0"/>
                  <a:t> </a:t>
                </a:r>
                <a:r>
                  <a:rPr lang="ro-RO" dirty="0"/>
                  <a:t>forțele de legătură: </a:t>
                </a:r>
                <a14:m>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e>
                      <m:sub>
                        <m:r>
                          <a:rPr lang="ro-RO" b="0" i="1" smtClean="0">
                            <a:latin typeface="Cambria Math" panose="02040503050406030204" pitchFamily="18" charset="0"/>
                          </a:rPr>
                          <m:t>1</m:t>
                        </m:r>
                        <m:r>
                          <a:rPr lang="en-US" b="0" i="1" smtClean="0">
                            <a:latin typeface="Cambria Math" panose="02040503050406030204" pitchFamily="18" charset="0"/>
                          </a:rPr>
                          <m:t>2</m:t>
                        </m:r>
                      </m:sub>
                    </m:sSub>
                  </m:oMath>
                </a14:m>
                <a:r>
                  <a:rPr lang="ro-RO" dirty="0"/>
                  <a:t> </a:t>
                </a:r>
                <a:endParaRPr lang="en-US" dirty="0"/>
              </a:p>
            </p:txBody>
          </p:sp>
        </mc:Choice>
        <mc:Fallback xmlns="">
          <p:sp>
            <p:nvSpPr>
              <p:cNvPr id="9" name="TextBox 8">
                <a:extLst>
                  <a:ext uri="{FF2B5EF4-FFF2-40B4-BE49-F238E27FC236}">
                    <a16:creationId xmlns:a16="http://schemas.microsoft.com/office/drawing/2014/main" id="{5FE6F1B7-2C85-4DBF-B9AB-21ED0A2E0572}"/>
                  </a:ext>
                </a:extLst>
              </p:cNvPr>
              <p:cNvSpPr txBox="1">
                <a:spLocks noRot="1" noChangeAspect="1" noMove="1" noResize="1" noEditPoints="1" noAdjustHandles="1" noChangeArrowheads="1" noChangeShapeType="1" noTextEdit="1"/>
              </p:cNvSpPr>
              <p:nvPr/>
            </p:nvSpPr>
            <p:spPr>
              <a:xfrm>
                <a:off x="649568" y="2255770"/>
                <a:ext cx="3629925" cy="402931"/>
              </a:xfrm>
              <a:prstGeom prst="rect">
                <a:avLst/>
              </a:prstGeom>
              <a:blipFill>
                <a:blip r:embed="rId5"/>
                <a:stretch>
                  <a:fillRect l="-1513" t="-22727"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EC2277D-8C8A-49BA-B1E0-87E3F4536AF0}"/>
                  </a:ext>
                </a:extLst>
              </p:cNvPr>
              <p:cNvSpPr/>
              <p:nvPr/>
            </p:nvSpPr>
            <p:spPr>
              <a:xfrm>
                <a:off x="5342400" y="2211495"/>
                <a:ext cx="744178" cy="402931"/>
              </a:xfrm>
              <a:prstGeom prst="rect">
                <a:avLst/>
              </a:prstGeom>
            </p:spPr>
            <p:txBody>
              <a:bodyPr wrap="none">
                <a:spAutoFit/>
              </a:bodyPr>
              <a:lstStyle/>
              <a:p>
                <a:r>
                  <a:rPr lang="ro-RO" dirty="0"/>
                  <a:t>și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4</m:t>
                        </m:r>
                        <m:r>
                          <a:rPr lang="en-US" i="1">
                            <a:latin typeface="Cambria Math" panose="02040503050406030204" pitchFamily="18" charset="0"/>
                          </a:rPr>
                          <m:t>3</m:t>
                        </m:r>
                      </m:sub>
                    </m:sSub>
                  </m:oMath>
                </a14:m>
                <a:endParaRPr lang="en-US" dirty="0"/>
              </a:p>
            </p:txBody>
          </p:sp>
        </mc:Choice>
        <mc:Fallback xmlns="">
          <p:sp>
            <p:nvSpPr>
              <p:cNvPr id="8" name="Rectangle 7">
                <a:extLst>
                  <a:ext uri="{FF2B5EF4-FFF2-40B4-BE49-F238E27FC236}">
                    <a16:creationId xmlns:a16="http://schemas.microsoft.com/office/drawing/2014/main" id="{9EC2277D-8C8A-49BA-B1E0-87E3F4536AF0}"/>
                  </a:ext>
                </a:extLst>
              </p:cNvPr>
              <p:cNvSpPr>
                <a:spLocks noRot="1" noChangeAspect="1" noMove="1" noResize="1" noEditPoints="1" noAdjustHandles="1" noChangeArrowheads="1" noChangeShapeType="1" noTextEdit="1"/>
              </p:cNvSpPr>
              <p:nvPr/>
            </p:nvSpPr>
            <p:spPr>
              <a:xfrm>
                <a:off x="5342400" y="2211495"/>
                <a:ext cx="744178" cy="402931"/>
              </a:xfrm>
              <a:prstGeom prst="rect">
                <a:avLst/>
              </a:prstGeom>
              <a:blipFill>
                <a:blip r:embed="rId6"/>
                <a:stretch>
                  <a:fillRect l="-6557" t="-22727" r="-16393"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65F8B3F-686D-43A8-8CC2-CCECF16718F0}"/>
                  </a:ext>
                </a:extLst>
              </p:cNvPr>
              <p:cNvSpPr txBox="1"/>
              <p:nvPr/>
            </p:nvSpPr>
            <p:spPr>
              <a:xfrm>
                <a:off x="4366835" y="2482377"/>
                <a:ext cx="953403" cy="311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𝐹</m:t>
                              </m:r>
                            </m:e>
                          </m:acc>
                        </m:e>
                        <m:sub>
                          <m:r>
                            <a:rPr lang="ro-RO" b="0" i="1" smtClean="0">
                              <a:latin typeface="Cambria Math" panose="02040503050406030204" pitchFamily="18" charset="0"/>
                            </a:rPr>
                            <m:t>12</m:t>
                          </m:r>
                        </m:sub>
                        <m:sup>
                          <m:r>
                            <a:rPr lang="ro-RO" b="0" i="1" smtClean="0">
                              <a:latin typeface="Cambria Math" panose="02040503050406030204" pitchFamily="18" charset="0"/>
                            </a:rPr>
                            <m:t>𝑡</m:t>
                          </m:r>
                        </m:sup>
                      </m:sSubSup>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𝐴𝐵</m:t>
                      </m:r>
                    </m:oMath>
                  </m:oMathPara>
                </a14:m>
                <a:endParaRPr lang="en-US" dirty="0"/>
              </a:p>
            </p:txBody>
          </p:sp>
        </mc:Choice>
        <mc:Fallback xmlns="">
          <p:sp>
            <p:nvSpPr>
              <p:cNvPr id="11" name="TextBox 10">
                <a:extLst>
                  <a:ext uri="{FF2B5EF4-FFF2-40B4-BE49-F238E27FC236}">
                    <a16:creationId xmlns:a16="http://schemas.microsoft.com/office/drawing/2014/main" id="{465F8B3F-686D-43A8-8CC2-CCECF16718F0}"/>
                  </a:ext>
                </a:extLst>
              </p:cNvPr>
              <p:cNvSpPr txBox="1">
                <a:spLocks noRot="1" noChangeAspect="1" noMove="1" noResize="1" noEditPoints="1" noAdjustHandles="1" noChangeArrowheads="1" noChangeShapeType="1" noTextEdit="1"/>
              </p:cNvSpPr>
              <p:nvPr/>
            </p:nvSpPr>
            <p:spPr>
              <a:xfrm>
                <a:off x="4366835" y="2482377"/>
                <a:ext cx="953403" cy="311560"/>
              </a:xfrm>
              <a:prstGeom prst="rect">
                <a:avLst/>
              </a:prstGeom>
              <a:blipFill>
                <a:blip r:embed="rId7"/>
                <a:stretch>
                  <a:fillRect l="-5096" t="-43137" r="-5096" b="-17647"/>
                </a:stretch>
              </a:blipFill>
            </p:spPr>
            <p:txBody>
              <a:bodyPr/>
              <a:lstStyle/>
              <a:p>
                <a:r>
                  <a:rPr lang="en-US">
                    <a:noFill/>
                  </a:rPr>
                  <a:t> </a:t>
                </a:r>
              </a:p>
            </p:txBody>
          </p:sp>
        </mc:Fallback>
      </mc:AlternateContent>
      <p:sp>
        <p:nvSpPr>
          <p:cNvPr id="10" name="Left Brace 9">
            <a:extLst>
              <a:ext uri="{FF2B5EF4-FFF2-40B4-BE49-F238E27FC236}">
                <a16:creationId xmlns:a16="http://schemas.microsoft.com/office/drawing/2014/main" id="{7E033767-B520-499F-BA6A-0E704CF3E242}"/>
              </a:ext>
            </a:extLst>
          </p:cNvPr>
          <p:cNvSpPr/>
          <p:nvPr/>
        </p:nvSpPr>
        <p:spPr>
          <a:xfrm>
            <a:off x="4265068" y="2099990"/>
            <a:ext cx="82550" cy="703873"/>
          </a:xfrm>
          <a:prstGeom prst="leftBrace">
            <a:avLst>
              <a:gd name="adj1" fmla="val 56380"/>
              <a:gd name="adj2" fmla="val 50000"/>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DDFEDBD-FF25-4628-BC09-B7397ECB1C92}"/>
                  </a:ext>
                </a:extLst>
              </p:cNvPr>
              <p:cNvSpPr txBox="1"/>
              <p:nvPr/>
            </p:nvSpPr>
            <p:spPr>
              <a:xfrm>
                <a:off x="6200695" y="2099990"/>
                <a:ext cx="899862" cy="3129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𝐹</m:t>
                              </m:r>
                            </m:e>
                          </m:acc>
                        </m:e>
                        <m:sub>
                          <m:r>
                            <a:rPr lang="ro-RO" b="0" i="1" smtClean="0">
                              <a:latin typeface="Cambria Math" panose="02040503050406030204" pitchFamily="18" charset="0"/>
                            </a:rPr>
                            <m:t>43</m:t>
                          </m:r>
                        </m:sub>
                        <m:sup>
                          <m:r>
                            <a:rPr lang="ro-RO" b="0" i="1" smtClean="0">
                              <a:latin typeface="Cambria Math" panose="02040503050406030204" pitchFamily="18" charset="0"/>
                            </a:rPr>
                            <m:t>𝑛</m:t>
                          </m:r>
                        </m:sup>
                      </m:sSubSup>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𝐵𝐶</m:t>
                      </m:r>
                    </m:oMath>
                  </m:oMathPara>
                </a14:m>
                <a:endParaRPr lang="en-US" dirty="0"/>
              </a:p>
            </p:txBody>
          </p:sp>
        </mc:Choice>
        <mc:Fallback xmlns="">
          <p:sp>
            <p:nvSpPr>
              <p:cNvPr id="13" name="TextBox 12">
                <a:extLst>
                  <a:ext uri="{FF2B5EF4-FFF2-40B4-BE49-F238E27FC236}">
                    <a16:creationId xmlns:a16="http://schemas.microsoft.com/office/drawing/2014/main" id="{FDDFEDBD-FF25-4628-BC09-B7397ECB1C92}"/>
                  </a:ext>
                </a:extLst>
              </p:cNvPr>
              <p:cNvSpPr txBox="1">
                <a:spLocks noRot="1" noChangeAspect="1" noMove="1" noResize="1" noEditPoints="1" noAdjustHandles="1" noChangeArrowheads="1" noChangeShapeType="1" noTextEdit="1"/>
              </p:cNvSpPr>
              <p:nvPr/>
            </p:nvSpPr>
            <p:spPr>
              <a:xfrm>
                <a:off x="6200695" y="2099990"/>
                <a:ext cx="899862" cy="312971"/>
              </a:xfrm>
              <a:prstGeom prst="rect">
                <a:avLst/>
              </a:prstGeom>
              <a:blipFill>
                <a:blip r:embed="rId8"/>
                <a:stretch>
                  <a:fillRect l="-5405" t="-42308" r="-5405"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0A73450-8551-4807-AEF2-16355D87AC5B}"/>
                  </a:ext>
                </a:extLst>
              </p:cNvPr>
              <p:cNvSpPr txBox="1"/>
              <p:nvPr/>
            </p:nvSpPr>
            <p:spPr>
              <a:xfrm>
                <a:off x="6200695" y="2482377"/>
                <a:ext cx="944746" cy="3129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𝐹</m:t>
                              </m:r>
                            </m:e>
                          </m:acc>
                        </m:e>
                        <m:sub>
                          <m:r>
                            <a:rPr lang="ro-RO" b="0" i="1" smtClean="0">
                              <a:latin typeface="Cambria Math" panose="02040503050406030204" pitchFamily="18" charset="0"/>
                            </a:rPr>
                            <m:t>43</m:t>
                          </m:r>
                        </m:sub>
                        <m:sup>
                          <m:r>
                            <a:rPr lang="ro-RO" b="0" i="1" smtClean="0">
                              <a:latin typeface="Cambria Math" panose="02040503050406030204" pitchFamily="18" charset="0"/>
                            </a:rPr>
                            <m:t>𝑡</m:t>
                          </m:r>
                        </m:sup>
                      </m:sSubSup>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𝐵𝐶</m:t>
                      </m:r>
                    </m:oMath>
                  </m:oMathPara>
                </a14:m>
                <a:endParaRPr lang="en-US" dirty="0"/>
              </a:p>
            </p:txBody>
          </p:sp>
        </mc:Choice>
        <mc:Fallback xmlns="">
          <p:sp>
            <p:nvSpPr>
              <p:cNvPr id="14" name="TextBox 13">
                <a:extLst>
                  <a:ext uri="{FF2B5EF4-FFF2-40B4-BE49-F238E27FC236}">
                    <a16:creationId xmlns:a16="http://schemas.microsoft.com/office/drawing/2014/main" id="{A0A73450-8551-4807-AEF2-16355D87AC5B}"/>
                  </a:ext>
                </a:extLst>
              </p:cNvPr>
              <p:cNvSpPr txBox="1">
                <a:spLocks noRot="1" noChangeAspect="1" noMove="1" noResize="1" noEditPoints="1" noAdjustHandles="1" noChangeArrowheads="1" noChangeShapeType="1" noTextEdit="1"/>
              </p:cNvSpPr>
              <p:nvPr/>
            </p:nvSpPr>
            <p:spPr>
              <a:xfrm>
                <a:off x="6200695" y="2482377"/>
                <a:ext cx="944746" cy="312971"/>
              </a:xfrm>
              <a:prstGeom prst="rect">
                <a:avLst/>
              </a:prstGeom>
              <a:blipFill>
                <a:blip r:embed="rId9"/>
                <a:stretch>
                  <a:fillRect l="-5161" t="-42308" r="-5161" b="-15385"/>
                </a:stretch>
              </a:blipFill>
            </p:spPr>
            <p:txBody>
              <a:bodyPr/>
              <a:lstStyle/>
              <a:p>
                <a:r>
                  <a:rPr lang="en-US">
                    <a:noFill/>
                  </a:rPr>
                  <a:t> </a:t>
                </a:r>
              </a:p>
            </p:txBody>
          </p:sp>
        </mc:Fallback>
      </mc:AlternateContent>
      <p:sp>
        <p:nvSpPr>
          <p:cNvPr id="15" name="Left Brace 14">
            <a:extLst>
              <a:ext uri="{FF2B5EF4-FFF2-40B4-BE49-F238E27FC236}">
                <a16:creationId xmlns:a16="http://schemas.microsoft.com/office/drawing/2014/main" id="{66E99D5D-3CA1-405F-9723-3F7FB736FE76}"/>
              </a:ext>
            </a:extLst>
          </p:cNvPr>
          <p:cNvSpPr/>
          <p:nvPr/>
        </p:nvSpPr>
        <p:spPr>
          <a:xfrm>
            <a:off x="6098928" y="2099990"/>
            <a:ext cx="82550" cy="703873"/>
          </a:xfrm>
          <a:prstGeom prst="leftBrace">
            <a:avLst>
              <a:gd name="adj1" fmla="val 56380"/>
              <a:gd name="adj2" fmla="val 50000"/>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B86F9E2-DC32-4638-90DD-B653AD7AA6DE}"/>
                  </a:ext>
                </a:extLst>
              </p:cNvPr>
              <p:cNvSpPr/>
              <p:nvPr/>
            </p:nvSpPr>
            <p:spPr>
              <a:xfrm>
                <a:off x="3615517" y="3154237"/>
                <a:ext cx="3694025" cy="405304"/>
              </a:xfrm>
              <a:prstGeom prst="rect">
                <a:avLst/>
              </a:prstGeom>
            </p:spPr>
            <p:txBody>
              <a:bodyPr wrap="none">
                <a:spAutoFit/>
              </a:bodyPr>
              <a:lstStyle/>
              <a:p>
                <a14:m>
                  <m:oMath xmlns:m="http://schemas.openxmlformats.org/officeDocument/2006/math">
                    <m:sSubSup>
                      <m:sSubSupPr>
                        <m:ctrlPr>
                          <a:rPr lang="en-US" i="1" smtClean="0">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𝑡</m:t>
                        </m:r>
                      </m:sup>
                    </m:sSubSup>
                    <m:r>
                      <a:rPr lang="ro-RO" b="0" i="1" smtClean="0">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𝑛</m:t>
                        </m:r>
                      </m:sup>
                    </m:sSub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3</m:t>
                        </m:r>
                      </m:sub>
                    </m:sSub>
                    <m:r>
                      <a:rPr lang="ro-RO" b="0" i="1" smtClean="0">
                        <a:latin typeface="Cambria Math" panose="02040503050406030204" pitchFamily="18" charset="0"/>
                      </a:rPr>
                      <m:t>+</m:t>
                    </m:r>
                  </m:oMath>
                </a14:m>
                <a:r>
                  <a:rPr lang="en-US" dirty="0"/>
                  <a:t> </a:t>
                </a:r>
                <a14:m>
                  <m:oMath xmlns:m="http://schemas.openxmlformats.org/officeDocument/2006/math">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43</m:t>
                        </m:r>
                      </m:sub>
                      <m:sup>
                        <m:r>
                          <a:rPr lang="ro-RO" i="1">
                            <a:latin typeface="Cambria Math" panose="02040503050406030204" pitchFamily="18" charset="0"/>
                          </a:rPr>
                          <m:t>𝑡</m:t>
                        </m:r>
                      </m:sup>
                    </m:sSubSup>
                    <m:r>
                      <a:rPr lang="ro-RO" b="0" i="1" smtClean="0">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43</m:t>
                        </m:r>
                      </m:sub>
                      <m:sup>
                        <m:r>
                          <a:rPr lang="ro-RO" b="0" i="1" smtClean="0">
                            <a:latin typeface="Cambria Math" panose="02040503050406030204" pitchFamily="18" charset="0"/>
                          </a:rPr>
                          <m:t>𝑛</m:t>
                        </m:r>
                      </m:sup>
                    </m:sSubSup>
                    <m:r>
                      <a:rPr lang="ro-RO" b="0" i="1" smtClean="0">
                        <a:latin typeface="Cambria Math" panose="02040503050406030204" pitchFamily="18" charset="0"/>
                      </a:rPr>
                      <m:t>=0</m:t>
                    </m:r>
                  </m:oMath>
                </a14:m>
                <a:endParaRPr lang="en-US" dirty="0"/>
              </a:p>
            </p:txBody>
          </p:sp>
        </mc:Choice>
        <mc:Fallback xmlns="">
          <p:sp>
            <p:nvSpPr>
              <p:cNvPr id="12" name="Rectangle 11">
                <a:extLst>
                  <a:ext uri="{FF2B5EF4-FFF2-40B4-BE49-F238E27FC236}">
                    <a16:creationId xmlns:a16="http://schemas.microsoft.com/office/drawing/2014/main" id="{1B86F9E2-DC32-4638-90DD-B653AD7AA6DE}"/>
                  </a:ext>
                </a:extLst>
              </p:cNvPr>
              <p:cNvSpPr>
                <a:spLocks noRot="1" noChangeAspect="1" noMove="1" noResize="1" noEditPoints="1" noAdjustHandles="1" noChangeArrowheads="1" noChangeShapeType="1" noTextEdit="1"/>
              </p:cNvSpPr>
              <p:nvPr/>
            </p:nvSpPr>
            <p:spPr>
              <a:xfrm>
                <a:off x="3615517" y="3154237"/>
                <a:ext cx="3694025" cy="405304"/>
              </a:xfrm>
              <a:prstGeom prst="rect">
                <a:avLst/>
              </a:prstGeom>
              <a:blipFill>
                <a:blip r:embed="rId10"/>
                <a:stretch>
                  <a:fillRect t="-22388"/>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F7514BC9-7030-4A8D-BE63-96C1EDBF5043}"/>
              </a:ext>
            </a:extLst>
          </p:cNvPr>
          <p:cNvSpPr/>
          <p:nvPr/>
        </p:nvSpPr>
        <p:spPr>
          <a:xfrm>
            <a:off x="659708" y="3190209"/>
            <a:ext cx="2955809" cy="369332"/>
          </a:xfrm>
          <a:prstGeom prst="rect">
            <a:avLst/>
          </a:prstGeom>
        </p:spPr>
        <p:txBody>
          <a:bodyPr wrap="none">
            <a:spAutoFit/>
          </a:bodyPr>
          <a:lstStyle/>
          <a:p>
            <a:r>
              <a:rPr lang="ro-RO" dirty="0"/>
              <a:t>Ecuația de echilibru a grupei: </a:t>
            </a:r>
            <a:endParaRPr lang="en-US" dirty="0"/>
          </a:p>
        </p:txBody>
      </p:sp>
      <p:sp>
        <p:nvSpPr>
          <p:cNvPr id="17" name="Rectangle 16">
            <a:extLst>
              <a:ext uri="{FF2B5EF4-FFF2-40B4-BE49-F238E27FC236}">
                <a16:creationId xmlns:a16="http://schemas.microsoft.com/office/drawing/2014/main" id="{857B3E43-AE07-4131-B4BC-87768AA0E123}"/>
              </a:ext>
            </a:extLst>
          </p:cNvPr>
          <p:cNvSpPr/>
          <p:nvPr/>
        </p:nvSpPr>
        <p:spPr>
          <a:xfrm>
            <a:off x="711797" y="3956178"/>
            <a:ext cx="9216882" cy="369332"/>
          </a:xfrm>
          <a:prstGeom prst="rect">
            <a:avLst/>
          </a:prstGeom>
        </p:spPr>
        <p:txBody>
          <a:bodyPr wrap="none">
            <a:spAutoFit/>
          </a:bodyPr>
          <a:lstStyle/>
          <a:p>
            <a:r>
              <a:rPr lang="en-US" dirty="0"/>
              <a:t>Se </a:t>
            </a:r>
            <a:r>
              <a:rPr lang="ro-RO" dirty="0"/>
              <a:t>scriu ecuațiile de echilibru pt. fiecare element sub forma momentelor față de cupla centrală B:</a:t>
            </a:r>
            <a:endParaRPr lang="en-US"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5F707A1-46ED-43E2-82C0-5C738A81439E}"/>
                  </a:ext>
                </a:extLst>
              </p:cNvPr>
              <p:cNvSpPr txBox="1"/>
              <p:nvPr/>
            </p:nvSpPr>
            <p:spPr>
              <a:xfrm>
                <a:off x="2854238" y="4776621"/>
                <a:ext cx="2283510"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ro-RO" b="0" i="1" smtClean="0">
                              <a:latin typeface="Cambria Math" panose="02040503050406030204" pitchFamily="18" charset="0"/>
                            </a:rPr>
                            <m:t>𝐹</m:t>
                          </m:r>
                        </m:e>
                        <m:sub>
                          <m:r>
                            <a:rPr lang="ro-RO" b="0" i="1" smtClean="0">
                              <a:latin typeface="Cambria Math" panose="02040503050406030204" pitchFamily="18" charset="0"/>
                            </a:rPr>
                            <m:t>12</m:t>
                          </m:r>
                        </m:sub>
                        <m:sup>
                          <m:r>
                            <a:rPr lang="ro-RO" b="0" i="1" smtClean="0">
                              <a:latin typeface="Cambria Math" panose="02040503050406030204" pitchFamily="18" charset="0"/>
                            </a:rPr>
                            <m:t>𝑡</m:t>
                          </m:r>
                        </m:sup>
                      </m:sSubSup>
                      <m:sSub>
                        <m:sSubPr>
                          <m:ctrlPr>
                            <a:rPr lang="en-US"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2</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2</m:t>
                          </m:r>
                        </m:sub>
                      </m:sSub>
                      <m:r>
                        <a:rPr lang="ro-RO" b="0" i="1" smtClean="0">
                          <a:latin typeface="Cambria Math" panose="02040503050406030204" pitchFamily="18" charset="0"/>
                        </a:rPr>
                        <m:t>=0</m:t>
                      </m:r>
                    </m:oMath>
                  </m:oMathPara>
                </a14:m>
                <a:endParaRPr lang="en-US" dirty="0"/>
              </a:p>
            </p:txBody>
          </p:sp>
        </mc:Choice>
        <mc:Fallback xmlns="">
          <p:sp>
            <p:nvSpPr>
              <p:cNvPr id="18" name="TextBox 17">
                <a:extLst>
                  <a:ext uri="{FF2B5EF4-FFF2-40B4-BE49-F238E27FC236}">
                    <a16:creationId xmlns:a16="http://schemas.microsoft.com/office/drawing/2014/main" id="{45F707A1-46ED-43E2-82C0-5C738A81439E}"/>
                  </a:ext>
                </a:extLst>
              </p:cNvPr>
              <p:cNvSpPr txBox="1">
                <a:spLocks noRot="1" noChangeAspect="1" noMove="1" noResize="1" noEditPoints="1" noAdjustHandles="1" noChangeArrowheads="1" noChangeShapeType="1" noTextEdit="1"/>
              </p:cNvSpPr>
              <p:nvPr/>
            </p:nvSpPr>
            <p:spPr>
              <a:xfrm>
                <a:off x="2854238" y="4776621"/>
                <a:ext cx="2283510" cy="278794"/>
              </a:xfrm>
              <a:prstGeom prst="rect">
                <a:avLst/>
              </a:prstGeom>
              <a:blipFill>
                <a:blip r:embed="rId11"/>
                <a:stretch>
                  <a:fillRect l="-1867" r="-213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83D2B087-9702-4646-806B-263344F65529}"/>
                  </a:ext>
                </a:extLst>
              </p:cNvPr>
              <p:cNvSpPr/>
              <p:nvPr/>
            </p:nvSpPr>
            <p:spPr>
              <a:xfrm>
                <a:off x="6367168" y="4584228"/>
                <a:ext cx="1884747" cy="663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ro-RO" i="1">
                              <a:latin typeface="Cambria Math" panose="02040503050406030204" pitchFamily="18" charset="0"/>
                            </a:rPr>
                            <m:t>𝐹</m:t>
                          </m:r>
                        </m:e>
                        <m:sub>
                          <m:r>
                            <a:rPr lang="ro-RO" i="1">
                              <a:latin typeface="Cambria Math" panose="02040503050406030204" pitchFamily="18" charset="0"/>
                            </a:rPr>
                            <m:t>12</m:t>
                          </m:r>
                        </m:sub>
                        <m:sup>
                          <m:r>
                            <a:rPr lang="ro-RO" i="1">
                              <a:latin typeface="Cambria Math" panose="02040503050406030204" pitchFamily="18" charset="0"/>
                            </a:rPr>
                            <m:t>𝑡</m:t>
                          </m:r>
                        </m:sup>
                      </m:sSubSup>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r>
                                <a:rPr lang="ro-RO" b="0" i="1" smtClean="0">
                                  <a:latin typeface="Cambria Math" panose="02040503050406030204" pitchFamily="18" charset="0"/>
                                </a:rPr>
                                <m:t>−</m:t>
                              </m:r>
                              <m:r>
                                <a:rPr lang="ro-RO" i="1">
                                  <a:latin typeface="Cambria Math" panose="02040503050406030204" pitchFamily="18" charset="0"/>
                                </a:rPr>
                                <m:t>𝐹</m:t>
                              </m:r>
                            </m:e>
                            <m:sub>
                              <m:r>
                                <a:rPr lang="ro-RO" i="1">
                                  <a:latin typeface="Cambria Math" panose="02040503050406030204" pitchFamily="18" charset="0"/>
                                </a:rPr>
                                <m:t>2</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2</m:t>
                              </m:r>
                            </m:sub>
                          </m:sSub>
                        </m:num>
                        <m:den>
                          <m:sSub>
                            <m:sSubPr>
                              <m:ctrlPr>
                                <a:rPr lang="en-US" i="1">
                                  <a:latin typeface="Cambria Math" panose="02040503050406030204" pitchFamily="18" charset="0"/>
                                </a:rPr>
                              </m:ctrlPr>
                            </m:sSubPr>
                            <m:e>
                              <m:r>
                                <a:rPr lang="ro-RO" i="1">
                                  <a:latin typeface="Cambria Math" panose="02040503050406030204" pitchFamily="18" charset="0"/>
                                </a:rPr>
                                <m:t>𝑙</m:t>
                              </m:r>
                            </m:e>
                            <m:sub>
                              <m:r>
                                <a:rPr lang="ro-RO" i="1">
                                  <a:latin typeface="Cambria Math" panose="02040503050406030204" pitchFamily="18" charset="0"/>
                                </a:rPr>
                                <m:t>2</m:t>
                              </m:r>
                            </m:sub>
                          </m:sSub>
                        </m:den>
                      </m:f>
                    </m:oMath>
                  </m:oMathPara>
                </a14:m>
                <a:endParaRPr lang="en-US" dirty="0"/>
              </a:p>
            </p:txBody>
          </p:sp>
        </mc:Choice>
        <mc:Fallback xmlns="">
          <p:sp>
            <p:nvSpPr>
              <p:cNvPr id="19" name="Rectangle 18">
                <a:extLst>
                  <a:ext uri="{FF2B5EF4-FFF2-40B4-BE49-F238E27FC236}">
                    <a16:creationId xmlns:a16="http://schemas.microsoft.com/office/drawing/2014/main" id="{83D2B087-9702-4646-806B-263344F65529}"/>
                  </a:ext>
                </a:extLst>
              </p:cNvPr>
              <p:cNvSpPr>
                <a:spLocks noRot="1" noChangeAspect="1" noMove="1" noResize="1" noEditPoints="1" noAdjustHandles="1" noChangeArrowheads="1" noChangeShapeType="1" noTextEdit="1"/>
              </p:cNvSpPr>
              <p:nvPr/>
            </p:nvSpPr>
            <p:spPr>
              <a:xfrm>
                <a:off x="6367168" y="4584228"/>
                <a:ext cx="1884747" cy="66358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3D2A744-0111-4AD2-9307-E045E4BB2420}"/>
                  </a:ext>
                </a:extLst>
              </p:cNvPr>
              <p:cNvSpPr txBox="1"/>
              <p:nvPr/>
            </p:nvSpPr>
            <p:spPr>
              <a:xfrm>
                <a:off x="2854238" y="5664912"/>
                <a:ext cx="2350194"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ro-RO" b="0" i="1" smtClean="0">
                              <a:latin typeface="Cambria Math" panose="02040503050406030204" pitchFamily="18" charset="0"/>
                            </a:rPr>
                            <m:t>𝐹</m:t>
                          </m:r>
                        </m:e>
                        <m:sub>
                          <m:r>
                            <a:rPr lang="ro-RO" b="0" i="1" smtClean="0">
                              <a:latin typeface="Cambria Math" panose="02040503050406030204" pitchFamily="18" charset="0"/>
                            </a:rPr>
                            <m:t>43</m:t>
                          </m:r>
                        </m:sub>
                        <m:sup>
                          <m:r>
                            <a:rPr lang="ro-RO" b="0" i="1" smtClean="0">
                              <a:latin typeface="Cambria Math" panose="02040503050406030204" pitchFamily="18" charset="0"/>
                            </a:rPr>
                            <m:t>𝑡</m:t>
                          </m:r>
                        </m:sup>
                      </m:sSubSup>
                      <m:sSub>
                        <m:sSubPr>
                          <m:ctrlPr>
                            <a:rPr lang="en-US"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3</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3</m:t>
                          </m:r>
                        </m:sub>
                      </m:sSub>
                      <m:r>
                        <a:rPr lang="ro-RO" b="0" i="1" smtClean="0">
                          <a:latin typeface="Cambria Math" panose="02040503050406030204" pitchFamily="18" charset="0"/>
                        </a:rPr>
                        <m:t>=0</m:t>
                      </m:r>
                    </m:oMath>
                  </m:oMathPara>
                </a14:m>
                <a:endParaRPr lang="en-US" dirty="0"/>
              </a:p>
            </p:txBody>
          </p:sp>
        </mc:Choice>
        <mc:Fallback xmlns="">
          <p:sp>
            <p:nvSpPr>
              <p:cNvPr id="21" name="TextBox 20">
                <a:extLst>
                  <a:ext uri="{FF2B5EF4-FFF2-40B4-BE49-F238E27FC236}">
                    <a16:creationId xmlns:a16="http://schemas.microsoft.com/office/drawing/2014/main" id="{E3D2A744-0111-4AD2-9307-E045E4BB2420}"/>
                  </a:ext>
                </a:extLst>
              </p:cNvPr>
              <p:cNvSpPr txBox="1">
                <a:spLocks noRot="1" noChangeAspect="1" noMove="1" noResize="1" noEditPoints="1" noAdjustHandles="1" noChangeArrowheads="1" noChangeShapeType="1" noTextEdit="1"/>
              </p:cNvSpPr>
              <p:nvPr/>
            </p:nvSpPr>
            <p:spPr>
              <a:xfrm>
                <a:off x="2854238" y="5664912"/>
                <a:ext cx="2350194" cy="280205"/>
              </a:xfrm>
              <a:prstGeom prst="rect">
                <a:avLst/>
              </a:prstGeom>
              <a:blipFill>
                <a:blip r:embed="rId13"/>
                <a:stretch>
                  <a:fillRect l="-259" r="-518" b="-195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830FBE6D-9265-4179-A7E1-BD25ED9A4BE7}"/>
                  </a:ext>
                </a:extLst>
              </p:cNvPr>
              <p:cNvSpPr/>
              <p:nvPr/>
            </p:nvSpPr>
            <p:spPr>
              <a:xfrm>
                <a:off x="6407229" y="5506526"/>
                <a:ext cx="1880195" cy="663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ro-RO" i="1">
                              <a:latin typeface="Cambria Math" panose="02040503050406030204" pitchFamily="18" charset="0"/>
                            </a:rPr>
                            <m:t>𝐹</m:t>
                          </m:r>
                        </m:e>
                        <m:sub>
                          <m:r>
                            <a:rPr lang="ro-RO" b="0" i="1" smtClean="0">
                              <a:latin typeface="Cambria Math" panose="02040503050406030204" pitchFamily="18" charset="0"/>
                            </a:rPr>
                            <m:t>43</m:t>
                          </m:r>
                        </m:sub>
                        <m:sup>
                          <m:r>
                            <a:rPr lang="ro-RO" i="1">
                              <a:latin typeface="Cambria Math" panose="02040503050406030204" pitchFamily="18" charset="0"/>
                            </a:rPr>
                            <m:t>𝑡</m:t>
                          </m:r>
                        </m:sup>
                      </m:sSubSup>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3</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num>
                        <m:den>
                          <m:sSub>
                            <m:sSubPr>
                              <m:ctrlPr>
                                <a:rPr lang="en-US" i="1" smtClean="0">
                                  <a:latin typeface="Cambria Math" panose="02040503050406030204" pitchFamily="18" charset="0"/>
                                </a:rPr>
                              </m:ctrlPr>
                            </m:sSubPr>
                            <m:e>
                              <m:r>
                                <a:rPr lang="ro-RO" i="1">
                                  <a:latin typeface="Cambria Math" panose="02040503050406030204" pitchFamily="18" charset="0"/>
                                </a:rPr>
                                <m:t>𝑙</m:t>
                              </m:r>
                            </m:e>
                            <m:sub>
                              <m:r>
                                <a:rPr lang="ro-RO" b="0" i="1" smtClean="0">
                                  <a:latin typeface="Cambria Math" panose="02040503050406030204" pitchFamily="18" charset="0"/>
                                </a:rPr>
                                <m:t>3</m:t>
                              </m:r>
                            </m:sub>
                          </m:sSub>
                        </m:den>
                      </m:f>
                    </m:oMath>
                  </m:oMathPara>
                </a14:m>
                <a:endParaRPr lang="en-US" dirty="0"/>
              </a:p>
            </p:txBody>
          </p:sp>
        </mc:Choice>
        <mc:Fallback xmlns="">
          <p:sp>
            <p:nvSpPr>
              <p:cNvPr id="22" name="Rectangle 21">
                <a:extLst>
                  <a:ext uri="{FF2B5EF4-FFF2-40B4-BE49-F238E27FC236}">
                    <a16:creationId xmlns:a16="http://schemas.microsoft.com/office/drawing/2014/main" id="{830FBE6D-9265-4179-A7E1-BD25ED9A4BE7}"/>
                  </a:ext>
                </a:extLst>
              </p:cNvPr>
              <p:cNvSpPr>
                <a:spLocks noRot="1" noChangeAspect="1" noMove="1" noResize="1" noEditPoints="1" noAdjustHandles="1" noChangeArrowheads="1" noChangeShapeType="1" noTextEdit="1"/>
              </p:cNvSpPr>
              <p:nvPr/>
            </p:nvSpPr>
            <p:spPr>
              <a:xfrm>
                <a:off x="6407229" y="5506526"/>
                <a:ext cx="1880195" cy="663580"/>
              </a:xfrm>
              <a:prstGeom prst="rect">
                <a:avLst/>
              </a:prstGeom>
              <a:blipFill>
                <a:blip r:embed="rId14"/>
                <a:stretch>
                  <a:fillRect/>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34F2734C-2BD0-4DD8-9F73-F243CAB6FD9E}"/>
              </a:ext>
            </a:extLst>
          </p:cNvPr>
          <p:cNvSpPr/>
          <p:nvPr/>
        </p:nvSpPr>
        <p:spPr>
          <a:xfrm>
            <a:off x="649568" y="311318"/>
            <a:ext cx="8230266" cy="461665"/>
          </a:xfrm>
          <a:prstGeom prst="rect">
            <a:avLst/>
          </a:prstGeom>
        </p:spPr>
        <p:txBody>
          <a:bodyPr wrap="none">
            <a:spAutoFit/>
          </a:bodyPr>
          <a:lstStyle/>
          <a:p>
            <a:r>
              <a:rPr lang="ro-RO" sz="2400" dirty="0"/>
              <a:t>2.3 Determinarea forțelor de legătură pentru grupele structurale</a:t>
            </a:r>
            <a:endParaRPr lang="en-US" sz="2000" dirty="0"/>
          </a:p>
        </p:txBody>
      </p:sp>
      <p:cxnSp>
        <p:nvCxnSpPr>
          <p:cNvPr id="24" name="Straight Connector 23">
            <a:extLst>
              <a:ext uri="{FF2B5EF4-FFF2-40B4-BE49-F238E27FC236}">
                <a16:creationId xmlns:a16="http://schemas.microsoft.com/office/drawing/2014/main" id="{7C971B6F-F3AD-46FB-8D3B-3747695ED5FF}"/>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
        <p:nvSpPr>
          <p:cNvPr id="25" name="Action Button: Go Home 24">
            <a:hlinkClick r:id="rId15" action="ppaction://hlinksldjump" highlightClick="1"/>
            <a:extLst>
              <a:ext uri="{FF2B5EF4-FFF2-40B4-BE49-F238E27FC236}">
                <a16:creationId xmlns:a16="http://schemas.microsoft.com/office/drawing/2014/main" id="{5F962CB1-FEA6-469C-84E3-9B4689B2E6A6}"/>
              </a:ext>
            </a:extLst>
          </p:cNvPr>
          <p:cNvSpPr/>
          <p:nvPr/>
        </p:nvSpPr>
        <p:spPr>
          <a:xfrm>
            <a:off x="11065353" y="312477"/>
            <a:ext cx="477079" cy="427383"/>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46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8" grpId="0"/>
      <p:bldP spid="11" grpId="0"/>
      <p:bldP spid="10" grpId="0" animBg="1"/>
      <p:bldP spid="13" grpId="0"/>
      <p:bldP spid="14" grpId="0"/>
      <p:bldP spid="15" grpId="0" animBg="1"/>
      <p:bldP spid="12" grpId="0"/>
      <p:bldP spid="16" grpId="0"/>
      <p:bldP spid="17" grpId="0"/>
      <p:bldP spid="18" grpId="0"/>
      <p:bldP spid="19" grpId="0"/>
      <p:bldP spid="21" grpId="0"/>
      <p:bldP spid="2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9D2A79-EDD8-4CD9-B9A3-D62BD64C6384}"/>
              </a:ext>
            </a:extLst>
          </p:cNvPr>
          <p:cNvPicPr>
            <a:picLocks noChangeAspect="1"/>
          </p:cNvPicPr>
          <p:nvPr/>
        </p:nvPicPr>
        <p:blipFill>
          <a:blip r:embed="rId2"/>
          <a:stretch>
            <a:fillRect/>
          </a:stretch>
        </p:blipFill>
        <p:spPr>
          <a:xfrm>
            <a:off x="552348" y="2437999"/>
            <a:ext cx="5351242" cy="3592058"/>
          </a:xfrm>
          <a:prstGeom prst="rect">
            <a:avLst/>
          </a:prstGeom>
        </p:spPr>
      </p:pic>
      <p:sp>
        <p:nvSpPr>
          <p:cNvPr id="35" name="Rectangle 34">
            <a:extLst>
              <a:ext uri="{FF2B5EF4-FFF2-40B4-BE49-F238E27FC236}">
                <a16:creationId xmlns:a16="http://schemas.microsoft.com/office/drawing/2014/main" id="{A18110F9-79CC-4544-94D5-BAE34F160945}"/>
              </a:ext>
            </a:extLst>
          </p:cNvPr>
          <p:cNvSpPr/>
          <p:nvPr/>
        </p:nvSpPr>
        <p:spPr>
          <a:xfrm>
            <a:off x="649568" y="914294"/>
            <a:ext cx="1332416" cy="400110"/>
          </a:xfrm>
          <a:prstGeom prst="rect">
            <a:avLst/>
          </a:prstGeom>
        </p:spPr>
        <p:txBody>
          <a:bodyPr wrap="none">
            <a:spAutoFit/>
          </a:bodyPr>
          <a:lstStyle/>
          <a:p>
            <a:r>
              <a:rPr lang="ro-RO" sz="2000" b="1" dirty="0"/>
              <a:t>Grupa RRR</a:t>
            </a:r>
            <a:endParaRPr lang="en-US" sz="2000" b="1"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B86F9E2-DC32-4638-90DD-B653AD7AA6DE}"/>
                  </a:ext>
                </a:extLst>
              </p:cNvPr>
              <p:cNvSpPr/>
              <p:nvPr/>
            </p:nvSpPr>
            <p:spPr>
              <a:xfrm>
                <a:off x="4369618" y="1277748"/>
                <a:ext cx="3694025" cy="405304"/>
              </a:xfrm>
              <a:prstGeom prst="rect">
                <a:avLst/>
              </a:prstGeom>
            </p:spPr>
            <p:txBody>
              <a:bodyPr wrap="none">
                <a:spAutoFit/>
              </a:bodyPr>
              <a:lstStyle/>
              <a:p>
                <a14:m>
                  <m:oMath xmlns:m="http://schemas.openxmlformats.org/officeDocument/2006/math">
                    <m:sSubSup>
                      <m:sSubSupPr>
                        <m:ctrlPr>
                          <a:rPr lang="en-US" i="1" smtClean="0">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𝑡</m:t>
                        </m:r>
                      </m:sup>
                    </m:sSubSup>
                    <m:r>
                      <a:rPr lang="ro-RO" b="0" i="1" smtClean="0">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𝑛</m:t>
                        </m:r>
                      </m:sup>
                    </m:sSub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3</m:t>
                        </m:r>
                      </m:sub>
                    </m:sSub>
                    <m:r>
                      <a:rPr lang="ro-RO" b="0" i="1" smtClean="0">
                        <a:latin typeface="Cambria Math" panose="02040503050406030204" pitchFamily="18" charset="0"/>
                      </a:rPr>
                      <m:t>+</m:t>
                    </m:r>
                  </m:oMath>
                </a14:m>
                <a:r>
                  <a:rPr lang="en-US" dirty="0"/>
                  <a:t> </a:t>
                </a:r>
                <a14:m>
                  <m:oMath xmlns:m="http://schemas.openxmlformats.org/officeDocument/2006/math">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43</m:t>
                        </m:r>
                      </m:sub>
                      <m:sup>
                        <m:r>
                          <a:rPr lang="ro-RO" i="1">
                            <a:latin typeface="Cambria Math" panose="02040503050406030204" pitchFamily="18" charset="0"/>
                          </a:rPr>
                          <m:t>𝑡</m:t>
                        </m:r>
                      </m:sup>
                    </m:sSubSup>
                    <m:r>
                      <a:rPr lang="ro-RO" b="0" i="1" smtClean="0">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43</m:t>
                        </m:r>
                      </m:sub>
                      <m:sup>
                        <m:r>
                          <a:rPr lang="ro-RO" b="0" i="1" smtClean="0">
                            <a:latin typeface="Cambria Math" panose="02040503050406030204" pitchFamily="18" charset="0"/>
                          </a:rPr>
                          <m:t>𝑛</m:t>
                        </m:r>
                      </m:sup>
                    </m:sSubSup>
                    <m:r>
                      <a:rPr lang="ro-RO" b="0" i="1" smtClean="0">
                        <a:latin typeface="Cambria Math" panose="02040503050406030204" pitchFamily="18" charset="0"/>
                      </a:rPr>
                      <m:t>=0</m:t>
                    </m:r>
                  </m:oMath>
                </a14:m>
                <a:endParaRPr lang="en-US" dirty="0"/>
              </a:p>
            </p:txBody>
          </p:sp>
        </mc:Choice>
        <mc:Fallback xmlns="">
          <p:sp>
            <p:nvSpPr>
              <p:cNvPr id="12" name="Rectangle 11">
                <a:extLst>
                  <a:ext uri="{FF2B5EF4-FFF2-40B4-BE49-F238E27FC236}">
                    <a16:creationId xmlns:a16="http://schemas.microsoft.com/office/drawing/2014/main" id="{1B86F9E2-DC32-4638-90DD-B653AD7AA6DE}"/>
                  </a:ext>
                </a:extLst>
              </p:cNvPr>
              <p:cNvSpPr>
                <a:spLocks noRot="1" noChangeAspect="1" noMove="1" noResize="1" noEditPoints="1" noAdjustHandles="1" noChangeArrowheads="1" noChangeShapeType="1" noTextEdit="1"/>
              </p:cNvSpPr>
              <p:nvPr/>
            </p:nvSpPr>
            <p:spPr>
              <a:xfrm>
                <a:off x="4369618" y="1277748"/>
                <a:ext cx="3694025" cy="405304"/>
              </a:xfrm>
              <a:prstGeom prst="rect">
                <a:avLst/>
              </a:prstGeom>
              <a:blipFill>
                <a:blip r:embed="rId3"/>
                <a:stretch>
                  <a:fillRect t="-22727"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193AD64-D6F1-4835-963A-AAD112D9B997}"/>
                  </a:ext>
                </a:extLst>
              </p:cNvPr>
              <p:cNvSpPr/>
              <p:nvPr/>
            </p:nvSpPr>
            <p:spPr>
              <a:xfrm>
                <a:off x="4968240" y="1720572"/>
                <a:ext cx="487416"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o-RO" sz="1400" i="1">
                          <a:latin typeface="Cambria Math" panose="02040503050406030204" pitchFamily="18" charset="0"/>
                          <a:ea typeface="Cambria Math" panose="02040503050406030204" pitchFamily="18" charset="0"/>
                        </a:rPr>
                        <m:t>∥</m:t>
                      </m:r>
                      <m:r>
                        <a:rPr lang="ro-RO" sz="1400" i="1">
                          <a:latin typeface="Cambria Math" panose="02040503050406030204" pitchFamily="18" charset="0"/>
                          <a:ea typeface="Cambria Math" panose="02040503050406030204" pitchFamily="18" charset="0"/>
                        </a:rPr>
                        <m:t>𝐴𝐵</m:t>
                      </m:r>
                    </m:oMath>
                  </m:oMathPara>
                </a14:m>
                <a:endParaRPr lang="en-US" sz="1400" dirty="0"/>
              </a:p>
            </p:txBody>
          </p:sp>
        </mc:Choice>
        <mc:Fallback xmlns="">
          <p:sp>
            <p:nvSpPr>
              <p:cNvPr id="7" name="Rectangle 6">
                <a:extLst>
                  <a:ext uri="{FF2B5EF4-FFF2-40B4-BE49-F238E27FC236}">
                    <a16:creationId xmlns:a16="http://schemas.microsoft.com/office/drawing/2014/main" id="{D193AD64-D6F1-4835-963A-AAD112D9B997}"/>
                  </a:ext>
                </a:extLst>
              </p:cNvPr>
              <p:cNvSpPr>
                <a:spLocks noRot="1" noChangeAspect="1" noMove="1" noResize="1" noEditPoints="1" noAdjustHandles="1" noChangeArrowheads="1" noChangeShapeType="1" noTextEdit="1"/>
              </p:cNvSpPr>
              <p:nvPr/>
            </p:nvSpPr>
            <p:spPr>
              <a:xfrm>
                <a:off x="4968240" y="1720572"/>
                <a:ext cx="487416" cy="307777"/>
              </a:xfrm>
              <a:prstGeom prst="rect">
                <a:avLst/>
              </a:prstGeom>
              <a:blipFill>
                <a:blip r:embed="rId4"/>
                <a:stretch>
                  <a:fillRect r="-5000"/>
                </a:stretch>
              </a:blipFill>
            </p:spPr>
            <p:txBody>
              <a:bodyPr/>
              <a:lstStyle/>
              <a:p>
                <a:r>
                  <a:rPr lang="en-US">
                    <a:noFill/>
                  </a:rPr>
                  <a:t> </a:t>
                </a:r>
              </a:p>
            </p:txBody>
          </p:sp>
        </mc:Fallback>
      </mc:AlternateContent>
      <p:grpSp>
        <p:nvGrpSpPr>
          <p:cNvPr id="25" name="Group 24">
            <a:extLst>
              <a:ext uri="{FF2B5EF4-FFF2-40B4-BE49-F238E27FC236}">
                <a16:creationId xmlns:a16="http://schemas.microsoft.com/office/drawing/2014/main" id="{E8D82AD5-64DF-4D19-8942-402A75281226}"/>
              </a:ext>
            </a:extLst>
          </p:cNvPr>
          <p:cNvGrpSpPr/>
          <p:nvPr/>
        </p:nvGrpSpPr>
        <p:grpSpPr>
          <a:xfrm>
            <a:off x="5656580" y="1720572"/>
            <a:ext cx="213360" cy="30480"/>
            <a:chOff x="6289040" y="1932940"/>
            <a:chExt cx="213360" cy="30480"/>
          </a:xfrm>
        </p:grpSpPr>
        <p:cxnSp>
          <p:nvCxnSpPr>
            <p:cNvPr id="24" name="Straight Connector 23">
              <a:extLst>
                <a:ext uri="{FF2B5EF4-FFF2-40B4-BE49-F238E27FC236}">
                  <a16:creationId xmlns:a16="http://schemas.microsoft.com/office/drawing/2014/main" id="{5A514060-84E2-4D8C-985F-B570F3C90468}"/>
                </a:ext>
              </a:extLst>
            </p:cNvPr>
            <p:cNvCxnSpPr/>
            <p:nvPr/>
          </p:nvCxnSpPr>
          <p:spPr>
            <a:xfrm>
              <a:off x="6289040" y="1932940"/>
              <a:ext cx="2133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3D7CBD1-E901-4A1B-B8B0-C9974388981C}"/>
                </a:ext>
              </a:extLst>
            </p:cNvPr>
            <p:cNvCxnSpPr/>
            <p:nvPr/>
          </p:nvCxnSpPr>
          <p:spPr>
            <a:xfrm>
              <a:off x="6289040" y="1963420"/>
              <a:ext cx="2133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FD8B36D4-9047-47C6-A86E-8E4116FBFC9F}"/>
              </a:ext>
            </a:extLst>
          </p:cNvPr>
          <p:cNvCxnSpPr/>
          <p:nvPr/>
        </p:nvCxnSpPr>
        <p:spPr>
          <a:xfrm>
            <a:off x="7220585" y="1719024"/>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29C7EF6-41FA-4590-8C3F-1F466E1B205D}"/>
              </a:ext>
            </a:extLst>
          </p:cNvPr>
          <p:cNvGrpSpPr/>
          <p:nvPr/>
        </p:nvGrpSpPr>
        <p:grpSpPr>
          <a:xfrm>
            <a:off x="6149975" y="1719024"/>
            <a:ext cx="213360" cy="30480"/>
            <a:chOff x="6289040" y="1932940"/>
            <a:chExt cx="213360" cy="30480"/>
          </a:xfrm>
        </p:grpSpPr>
        <p:cxnSp>
          <p:nvCxnSpPr>
            <p:cNvPr id="32" name="Straight Connector 31">
              <a:extLst>
                <a:ext uri="{FF2B5EF4-FFF2-40B4-BE49-F238E27FC236}">
                  <a16:creationId xmlns:a16="http://schemas.microsoft.com/office/drawing/2014/main" id="{57FCDDE6-D349-4334-9467-8A023AA0749E}"/>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F54D7AC-6CB2-48E8-AA2D-CCD3A160CCB6}"/>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24A85ACA-2EDF-4FEC-A80B-667FC680D03B}"/>
              </a:ext>
            </a:extLst>
          </p:cNvPr>
          <p:cNvGrpSpPr/>
          <p:nvPr/>
        </p:nvGrpSpPr>
        <p:grpSpPr>
          <a:xfrm>
            <a:off x="6647180" y="1720572"/>
            <a:ext cx="213360" cy="30480"/>
            <a:chOff x="6289040" y="1932940"/>
            <a:chExt cx="213360" cy="30480"/>
          </a:xfrm>
        </p:grpSpPr>
        <p:cxnSp>
          <p:nvCxnSpPr>
            <p:cNvPr id="36" name="Straight Connector 35">
              <a:extLst>
                <a:ext uri="{FF2B5EF4-FFF2-40B4-BE49-F238E27FC236}">
                  <a16:creationId xmlns:a16="http://schemas.microsoft.com/office/drawing/2014/main" id="{894D8834-8341-4E4B-B65F-CAEC2262DC4C}"/>
                </a:ext>
              </a:extLst>
            </p:cNvPr>
            <p:cNvCxnSpPr/>
            <p:nvPr/>
          </p:nvCxnSpPr>
          <p:spPr>
            <a:xfrm>
              <a:off x="6289040" y="1932940"/>
              <a:ext cx="2133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0586853-1B59-4C7B-B326-18444E2244B6}"/>
                </a:ext>
              </a:extLst>
            </p:cNvPr>
            <p:cNvCxnSpPr/>
            <p:nvPr/>
          </p:nvCxnSpPr>
          <p:spPr>
            <a:xfrm>
              <a:off x="6289040" y="1963420"/>
              <a:ext cx="2133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398E11A6-B16C-4BFE-9C42-50C65B7E00DD}"/>
              </a:ext>
            </a:extLst>
          </p:cNvPr>
          <p:cNvGrpSpPr/>
          <p:nvPr/>
        </p:nvGrpSpPr>
        <p:grpSpPr>
          <a:xfrm>
            <a:off x="4500383" y="1718468"/>
            <a:ext cx="213360" cy="30480"/>
            <a:chOff x="6289040" y="1932940"/>
            <a:chExt cx="213360" cy="30480"/>
          </a:xfrm>
        </p:grpSpPr>
        <p:cxnSp>
          <p:nvCxnSpPr>
            <p:cNvPr id="39" name="Straight Connector 38">
              <a:extLst>
                <a:ext uri="{FF2B5EF4-FFF2-40B4-BE49-F238E27FC236}">
                  <a16:creationId xmlns:a16="http://schemas.microsoft.com/office/drawing/2014/main" id="{559A4C26-B05F-4ED9-9D93-B493D5153D72}"/>
                </a:ext>
              </a:extLst>
            </p:cNvPr>
            <p:cNvCxnSpPr/>
            <p:nvPr/>
          </p:nvCxnSpPr>
          <p:spPr>
            <a:xfrm>
              <a:off x="6289040" y="193294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8EBBCE2-4738-4FF6-9B18-246D182DB131}"/>
                </a:ext>
              </a:extLst>
            </p:cNvPr>
            <p:cNvCxnSpPr/>
            <p:nvPr/>
          </p:nvCxnSpPr>
          <p:spPr>
            <a:xfrm>
              <a:off x="6289040" y="1963420"/>
              <a:ext cx="213360"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7415BEFA-110B-4E6C-8514-8F529CC68D6D}"/>
              </a:ext>
            </a:extLst>
          </p:cNvPr>
          <p:cNvCxnSpPr/>
          <p:nvPr/>
        </p:nvCxnSpPr>
        <p:spPr>
          <a:xfrm>
            <a:off x="5071864" y="1718468"/>
            <a:ext cx="213360" cy="0"/>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7991C72E-0220-4D9A-941C-E3FB14C8DB26}"/>
                  </a:ext>
                </a:extLst>
              </p:cNvPr>
              <p:cNvSpPr/>
              <p:nvPr/>
            </p:nvSpPr>
            <p:spPr>
              <a:xfrm>
                <a:off x="7105369" y="1726107"/>
                <a:ext cx="487416"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o-RO" sz="1400" i="1" smtClean="0">
                          <a:latin typeface="Cambria Math" panose="02040503050406030204" pitchFamily="18" charset="0"/>
                          <a:ea typeface="Cambria Math" panose="02040503050406030204" pitchFamily="18" charset="0"/>
                        </a:rPr>
                        <m:t>∥</m:t>
                      </m:r>
                      <m:r>
                        <a:rPr lang="ro-RO" sz="1400" b="0" i="1" smtClean="0">
                          <a:latin typeface="Cambria Math" panose="02040503050406030204" pitchFamily="18" charset="0"/>
                          <a:ea typeface="Cambria Math" panose="02040503050406030204" pitchFamily="18" charset="0"/>
                        </a:rPr>
                        <m:t>𝐵𝐶</m:t>
                      </m:r>
                    </m:oMath>
                  </m:oMathPara>
                </a14:m>
                <a:endParaRPr lang="en-US" sz="1400" dirty="0"/>
              </a:p>
            </p:txBody>
          </p:sp>
        </mc:Choice>
        <mc:Fallback xmlns="">
          <p:sp>
            <p:nvSpPr>
              <p:cNvPr id="42" name="Rectangle 41">
                <a:extLst>
                  <a:ext uri="{FF2B5EF4-FFF2-40B4-BE49-F238E27FC236}">
                    <a16:creationId xmlns:a16="http://schemas.microsoft.com/office/drawing/2014/main" id="{7991C72E-0220-4D9A-941C-E3FB14C8DB26}"/>
                  </a:ext>
                </a:extLst>
              </p:cNvPr>
              <p:cNvSpPr>
                <a:spLocks noRot="1" noChangeAspect="1" noMove="1" noResize="1" noEditPoints="1" noAdjustHandles="1" noChangeArrowheads="1" noChangeShapeType="1" noTextEdit="1"/>
              </p:cNvSpPr>
              <p:nvPr/>
            </p:nvSpPr>
            <p:spPr>
              <a:xfrm>
                <a:off x="7105369" y="1726107"/>
                <a:ext cx="487416" cy="307777"/>
              </a:xfrm>
              <a:prstGeom prst="rect">
                <a:avLst/>
              </a:prstGeom>
              <a:blipFill>
                <a:blip r:embed="rId5"/>
                <a:stretch>
                  <a:fillRect r="-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7C3692CF-0CB3-4AFD-BDBD-1EDE0A830221}"/>
                  </a:ext>
                </a:extLst>
              </p:cNvPr>
              <p:cNvSpPr/>
              <p:nvPr/>
            </p:nvSpPr>
            <p:spPr>
              <a:xfrm>
                <a:off x="4322221" y="1736655"/>
                <a:ext cx="538207"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o-RO" sz="1400" i="1">
                          <a:latin typeface="Cambria Math" panose="02040503050406030204" pitchFamily="18" charset="0"/>
                          <a:ea typeface="Cambria Math" panose="02040503050406030204" pitchFamily="18" charset="0"/>
                        </a:rPr>
                        <m:t>⊥</m:t>
                      </m:r>
                      <m:r>
                        <a:rPr lang="ro-RO" sz="1400" i="1">
                          <a:latin typeface="Cambria Math" panose="02040503050406030204" pitchFamily="18" charset="0"/>
                          <a:ea typeface="Cambria Math" panose="02040503050406030204" pitchFamily="18" charset="0"/>
                        </a:rPr>
                        <m:t>𝐴𝐵</m:t>
                      </m:r>
                    </m:oMath>
                  </m:oMathPara>
                </a14:m>
                <a:endParaRPr lang="en-US" sz="1400" dirty="0"/>
              </a:p>
            </p:txBody>
          </p:sp>
        </mc:Choice>
        <mc:Fallback xmlns="">
          <p:sp>
            <p:nvSpPr>
              <p:cNvPr id="27" name="Rectangle 26">
                <a:extLst>
                  <a:ext uri="{FF2B5EF4-FFF2-40B4-BE49-F238E27FC236}">
                    <a16:creationId xmlns:a16="http://schemas.microsoft.com/office/drawing/2014/main" id="{7C3692CF-0CB3-4AFD-BDBD-1EDE0A830221}"/>
                  </a:ext>
                </a:extLst>
              </p:cNvPr>
              <p:cNvSpPr>
                <a:spLocks noRot="1" noChangeAspect="1" noMove="1" noResize="1" noEditPoints="1" noAdjustHandles="1" noChangeArrowheads="1" noChangeShapeType="1" noTextEdit="1"/>
              </p:cNvSpPr>
              <p:nvPr/>
            </p:nvSpPr>
            <p:spPr>
              <a:xfrm>
                <a:off x="4322221" y="1736655"/>
                <a:ext cx="538207" cy="307777"/>
              </a:xfrm>
              <a:prstGeom prst="rect">
                <a:avLst/>
              </a:prstGeom>
              <a:blipFill>
                <a:blip r:embed="rId6"/>
                <a:stretch>
                  <a:fillRect r="-11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06F3A4F0-9548-4C6E-8CCD-446CBA97427B}"/>
                  </a:ext>
                </a:extLst>
              </p:cNvPr>
              <p:cNvSpPr/>
              <p:nvPr/>
            </p:nvSpPr>
            <p:spPr>
              <a:xfrm>
                <a:off x="6448342" y="1737389"/>
                <a:ext cx="62715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o-RO" sz="1400" i="1" smtClean="0">
                          <a:latin typeface="Cambria Math" panose="02040503050406030204" pitchFamily="18" charset="0"/>
                          <a:ea typeface="Cambria Math" panose="02040503050406030204" pitchFamily="18" charset="0"/>
                        </a:rPr>
                        <m:t>⊥</m:t>
                      </m:r>
                      <m:r>
                        <a:rPr lang="ro-RO" sz="1400" b="0" i="1" smtClean="0">
                          <a:latin typeface="Cambria Math" panose="02040503050406030204" pitchFamily="18" charset="0"/>
                          <a:ea typeface="Cambria Math" panose="02040503050406030204" pitchFamily="18" charset="0"/>
                        </a:rPr>
                        <m:t>𝐵𝐶</m:t>
                      </m:r>
                    </m:oMath>
                  </m:oMathPara>
                </a14:m>
                <a:endParaRPr lang="en-US" sz="1400" dirty="0"/>
              </a:p>
            </p:txBody>
          </p:sp>
        </mc:Choice>
        <mc:Fallback xmlns="">
          <p:sp>
            <p:nvSpPr>
              <p:cNvPr id="43" name="Rectangle 42">
                <a:extLst>
                  <a:ext uri="{FF2B5EF4-FFF2-40B4-BE49-F238E27FC236}">
                    <a16:creationId xmlns:a16="http://schemas.microsoft.com/office/drawing/2014/main" id="{06F3A4F0-9548-4C6E-8CCD-446CBA97427B}"/>
                  </a:ext>
                </a:extLst>
              </p:cNvPr>
              <p:cNvSpPr>
                <a:spLocks noRot="1" noChangeAspect="1" noMove="1" noResize="1" noEditPoints="1" noAdjustHandles="1" noChangeArrowheads="1" noChangeShapeType="1" noTextEdit="1"/>
              </p:cNvSpPr>
              <p:nvPr/>
            </p:nvSpPr>
            <p:spPr>
              <a:xfrm>
                <a:off x="6448342" y="1737389"/>
                <a:ext cx="627159" cy="307777"/>
              </a:xfrm>
              <a:prstGeom prst="rect">
                <a:avLst/>
              </a:prstGeom>
              <a:blipFill>
                <a:blip r:embed="rId7"/>
                <a:stretch>
                  <a:fillRect/>
                </a:stretch>
              </a:blipFill>
            </p:spPr>
            <p:txBody>
              <a:bodyPr/>
              <a:lstStyle/>
              <a:p>
                <a:r>
                  <a:rPr lang="en-US">
                    <a:noFill/>
                  </a:rPr>
                  <a:t> </a:t>
                </a:r>
              </a:p>
            </p:txBody>
          </p:sp>
        </mc:Fallback>
      </mc:AlternateContent>
      <p:pic>
        <p:nvPicPr>
          <p:cNvPr id="44" name="Picture 43">
            <a:extLst>
              <a:ext uri="{FF2B5EF4-FFF2-40B4-BE49-F238E27FC236}">
                <a16:creationId xmlns:a16="http://schemas.microsoft.com/office/drawing/2014/main" id="{FA33EC96-454C-4A29-B857-6AB52CBC5641}"/>
              </a:ext>
            </a:extLst>
          </p:cNvPr>
          <p:cNvPicPr>
            <a:picLocks noChangeAspect="1"/>
          </p:cNvPicPr>
          <p:nvPr/>
        </p:nvPicPr>
        <p:blipFill>
          <a:blip r:embed="rId8"/>
          <a:stretch>
            <a:fillRect/>
          </a:stretch>
        </p:blipFill>
        <p:spPr>
          <a:xfrm>
            <a:off x="7433945" y="2509081"/>
            <a:ext cx="4245690" cy="4035301"/>
          </a:xfrm>
          <a:prstGeom prst="rect">
            <a:avLst/>
          </a:prstGeom>
        </p:spPr>
      </p:pic>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DAC7DBC8-8BE8-48D7-B6B2-70F05BB3F26A}"/>
                  </a:ext>
                </a:extLst>
              </p:cNvPr>
              <p:cNvSpPr/>
              <p:nvPr/>
            </p:nvSpPr>
            <p:spPr>
              <a:xfrm>
                <a:off x="5071864" y="2640598"/>
                <a:ext cx="1962845"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1</m:t>
                          </m:r>
                          <m:r>
                            <a:rPr lang="en-US" i="1">
                              <a:latin typeface="Cambria Math" panose="02040503050406030204" pitchFamily="18" charset="0"/>
                            </a:rPr>
                            <m:t>2</m:t>
                          </m:r>
                        </m:sub>
                      </m:sSub>
                      <m:r>
                        <a:rPr lang="ro-RO" i="1">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3</m:t>
                          </m:r>
                          <m:r>
                            <a:rPr lang="en-US" i="1">
                              <a:latin typeface="Cambria Math" panose="02040503050406030204" pitchFamily="18" charset="0"/>
                            </a:rPr>
                            <m:t>2</m:t>
                          </m:r>
                        </m:sub>
                      </m:sSub>
                      <m:r>
                        <a:rPr lang="ro-RO" b="0" i="1" smtClean="0">
                          <a:latin typeface="Cambria Math" panose="02040503050406030204" pitchFamily="18" charset="0"/>
                        </a:rPr>
                        <m:t>=0</m:t>
                      </m:r>
                    </m:oMath>
                  </m:oMathPara>
                </a14:m>
                <a:endParaRPr lang="en-US" dirty="0"/>
              </a:p>
            </p:txBody>
          </p:sp>
        </mc:Choice>
        <mc:Fallback xmlns="">
          <p:sp>
            <p:nvSpPr>
              <p:cNvPr id="45" name="Rectangle 44">
                <a:extLst>
                  <a:ext uri="{FF2B5EF4-FFF2-40B4-BE49-F238E27FC236}">
                    <a16:creationId xmlns:a16="http://schemas.microsoft.com/office/drawing/2014/main" id="{DAC7DBC8-8BE8-48D7-B6B2-70F05BB3F26A}"/>
                  </a:ext>
                </a:extLst>
              </p:cNvPr>
              <p:cNvSpPr>
                <a:spLocks noRot="1" noChangeAspect="1" noMove="1" noResize="1" noEditPoints="1" noAdjustHandles="1" noChangeArrowheads="1" noChangeShapeType="1" noTextEdit="1"/>
              </p:cNvSpPr>
              <p:nvPr/>
            </p:nvSpPr>
            <p:spPr>
              <a:xfrm>
                <a:off x="5071864" y="2640598"/>
                <a:ext cx="1962845" cy="402931"/>
              </a:xfrm>
              <a:prstGeom prst="rect">
                <a:avLst/>
              </a:prstGeom>
              <a:blipFill>
                <a:blip r:embed="rId9"/>
                <a:stretch>
                  <a:fillRect t="-22727"/>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F0F032DB-9C4F-4859-BA71-5AD584EE2376}"/>
              </a:ext>
            </a:extLst>
          </p:cNvPr>
          <p:cNvSpPr/>
          <p:nvPr/>
        </p:nvSpPr>
        <p:spPr>
          <a:xfrm>
            <a:off x="649568" y="311318"/>
            <a:ext cx="8230266" cy="461665"/>
          </a:xfrm>
          <a:prstGeom prst="rect">
            <a:avLst/>
          </a:prstGeom>
        </p:spPr>
        <p:txBody>
          <a:bodyPr wrap="none">
            <a:spAutoFit/>
          </a:bodyPr>
          <a:lstStyle/>
          <a:p>
            <a:r>
              <a:rPr lang="ro-RO" sz="2400" dirty="0"/>
              <a:t>2.3 Determinarea forțelor de legătură pentru grupele structurale</a:t>
            </a:r>
            <a:endParaRPr lang="en-US" sz="2000" dirty="0"/>
          </a:p>
        </p:txBody>
      </p:sp>
      <p:cxnSp>
        <p:nvCxnSpPr>
          <p:cNvPr id="30" name="Straight Connector 29">
            <a:extLst>
              <a:ext uri="{FF2B5EF4-FFF2-40B4-BE49-F238E27FC236}">
                <a16:creationId xmlns:a16="http://schemas.microsoft.com/office/drawing/2014/main" id="{95BCD2ED-10F4-402C-87A7-B024015E0697}"/>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96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42" grpId="0"/>
      <p:bldP spid="27" grpId="0"/>
      <p:bldP spid="43" grpId="0"/>
      <p:bldP spid="4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18110F9-79CC-4544-94D5-BAE34F160945}"/>
              </a:ext>
            </a:extLst>
          </p:cNvPr>
          <p:cNvSpPr/>
          <p:nvPr/>
        </p:nvSpPr>
        <p:spPr>
          <a:xfrm>
            <a:off x="649568" y="914294"/>
            <a:ext cx="1312282" cy="400110"/>
          </a:xfrm>
          <a:prstGeom prst="rect">
            <a:avLst/>
          </a:prstGeom>
        </p:spPr>
        <p:txBody>
          <a:bodyPr wrap="none">
            <a:spAutoFit/>
          </a:bodyPr>
          <a:lstStyle/>
          <a:p>
            <a:r>
              <a:rPr lang="ro-RO" sz="2000" b="1" dirty="0"/>
              <a:t>Grupa RRT</a:t>
            </a:r>
            <a:endParaRPr lang="en-US" sz="2000" b="1" dirty="0"/>
          </a:p>
        </p:txBody>
      </p:sp>
      <p:pic>
        <p:nvPicPr>
          <p:cNvPr id="2" name="Picture 1">
            <a:extLst>
              <a:ext uri="{FF2B5EF4-FFF2-40B4-BE49-F238E27FC236}">
                <a16:creationId xmlns:a16="http://schemas.microsoft.com/office/drawing/2014/main" id="{95CA298E-8EFC-4900-BC07-436CCC042A8C}"/>
              </a:ext>
            </a:extLst>
          </p:cNvPr>
          <p:cNvPicPr>
            <a:picLocks noChangeAspect="1"/>
          </p:cNvPicPr>
          <p:nvPr/>
        </p:nvPicPr>
        <p:blipFill>
          <a:blip r:embed="rId2"/>
          <a:stretch>
            <a:fillRect/>
          </a:stretch>
        </p:blipFill>
        <p:spPr>
          <a:xfrm>
            <a:off x="7162907" y="1423902"/>
            <a:ext cx="4902196" cy="242754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D1CE51F-6522-4640-BE96-8738F521CA94}"/>
                  </a:ext>
                </a:extLst>
              </p:cNvPr>
              <p:cNvSpPr txBox="1"/>
              <p:nvPr/>
            </p:nvSpPr>
            <p:spPr>
              <a:xfrm>
                <a:off x="4366835" y="2099990"/>
                <a:ext cx="908518" cy="311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𝐹</m:t>
                              </m:r>
                            </m:e>
                          </m:acc>
                        </m:e>
                        <m:sub>
                          <m:r>
                            <a:rPr lang="ro-RO" b="0" i="1" smtClean="0">
                              <a:latin typeface="Cambria Math" panose="02040503050406030204" pitchFamily="18" charset="0"/>
                            </a:rPr>
                            <m:t>12</m:t>
                          </m:r>
                        </m:sub>
                        <m:sup>
                          <m:r>
                            <a:rPr lang="ro-RO" b="0" i="1" smtClean="0">
                              <a:latin typeface="Cambria Math" panose="02040503050406030204" pitchFamily="18" charset="0"/>
                            </a:rPr>
                            <m:t>𝑛</m:t>
                          </m:r>
                        </m:sup>
                      </m:sSubSup>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𝐴𝐵</m:t>
                      </m:r>
                    </m:oMath>
                  </m:oMathPara>
                </a14:m>
                <a:endParaRPr lang="en-US" dirty="0"/>
              </a:p>
            </p:txBody>
          </p:sp>
        </mc:Choice>
        <mc:Fallback xmlns="">
          <p:sp>
            <p:nvSpPr>
              <p:cNvPr id="7" name="TextBox 6">
                <a:extLst>
                  <a:ext uri="{FF2B5EF4-FFF2-40B4-BE49-F238E27FC236}">
                    <a16:creationId xmlns:a16="http://schemas.microsoft.com/office/drawing/2014/main" id="{9D1CE51F-6522-4640-BE96-8738F521CA94}"/>
                  </a:ext>
                </a:extLst>
              </p:cNvPr>
              <p:cNvSpPr txBox="1">
                <a:spLocks noRot="1" noChangeAspect="1" noMove="1" noResize="1" noEditPoints="1" noAdjustHandles="1" noChangeArrowheads="1" noChangeShapeType="1" noTextEdit="1"/>
              </p:cNvSpPr>
              <p:nvPr/>
            </p:nvSpPr>
            <p:spPr>
              <a:xfrm>
                <a:off x="4366835" y="2099990"/>
                <a:ext cx="908518" cy="311560"/>
              </a:xfrm>
              <a:prstGeom prst="rect">
                <a:avLst/>
              </a:prstGeom>
              <a:blipFill>
                <a:blip r:embed="rId3"/>
                <a:stretch>
                  <a:fillRect l="-5369" t="-42308" r="-6040"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CDF6BA9-3B69-45FC-BA23-7248F4BA4395}"/>
                  </a:ext>
                </a:extLst>
              </p:cNvPr>
              <p:cNvSpPr txBox="1"/>
              <p:nvPr/>
            </p:nvSpPr>
            <p:spPr>
              <a:xfrm>
                <a:off x="649568" y="1514970"/>
                <a:ext cx="4488180" cy="402931"/>
              </a:xfrm>
              <a:prstGeom prst="rect">
                <a:avLst/>
              </a:prstGeom>
              <a:noFill/>
            </p:spPr>
            <p:txBody>
              <a:bodyPr wrap="square" rtlCol="0">
                <a:spAutoFit/>
              </a:bodyPr>
              <a:lstStyle/>
              <a:p>
                <a:r>
                  <a:rPr lang="en-US" dirty="0"/>
                  <a:t>Se </a:t>
                </a:r>
                <a:r>
                  <a:rPr lang="en-US" dirty="0" err="1"/>
                  <a:t>cunosc</a:t>
                </a:r>
                <a:r>
                  <a:rPr lang="en-US" dirty="0"/>
                  <a:t> </a:t>
                </a:r>
                <a:r>
                  <a:rPr lang="ro-RO" dirty="0"/>
                  <a:t>forțele </a:t>
                </a:r>
                <a14:m>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3</m:t>
                        </m:r>
                      </m:sub>
                    </m:sSub>
                  </m:oMath>
                </a14:m>
                <a:r>
                  <a:rPr lang="en-US" dirty="0"/>
                  <a:t> </a:t>
                </a:r>
                <a:r>
                  <a:rPr lang="ro-RO" dirty="0"/>
                  <a:t>și momentele </a:t>
                </a:r>
                <a14:m>
                  <m:oMath xmlns:m="http://schemas.openxmlformats.org/officeDocument/2006/math">
                    <m:sSub>
                      <m:sSubPr>
                        <m:ctrlPr>
                          <a:rPr lang="ro-RO"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2</m:t>
                        </m:r>
                      </m:sub>
                    </m:sSub>
                    <m:r>
                      <a:rPr lang="ro-RO" b="0" i="1" smtClean="0">
                        <a:latin typeface="Cambria Math" panose="02040503050406030204" pitchFamily="18" charset="0"/>
                      </a:rPr>
                      <m:t>, </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3</m:t>
                        </m:r>
                      </m:sub>
                    </m:sSub>
                  </m:oMath>
                </a14:m>
                <a:endParaRPr lang="en-US" dirty="0"/>
              </a:p>
            </p:txBody>
          </p:sp>
        </mc:Choice>
        <mc:Fallback xmlns="">
          <p:sp>
            <p:nvSpPr>
              <p:cNvPr id="8" name="TextBox 7">
                <a:extLst>
                  <a:ext uri="{FF2B5EF4-FFF2-40B4-BE49-F238E27FC236}">
                    <a16:creationId xmlns:a16="http://schemas.microsoft.com/office/drawing/2014/main" id="{5CDF6BA9-3B69-45FC-BA23-7248F4BA4395}"/>
                  </a:ext>
                </a:extLst>
              </p:cNvPr>
              <p:cNvSpPr txBox="1">
                <a:spLocks noRot="1" noChangeAspect="1" noMove="1" noResize="1" noEditPoints="1" noAdjustHandles="1" noChangeArrowheads="1" noChangeShapeType="1" noTextEdit="1"/>
              </p:cNvSpPr>
              <p:nvPr/>
            </p:nvSpPr>
            <p:spPr>
              <a:xfrm>
                <a:off x="649568" y="1514970"/>
                <a:ext cx="4488180" cy="402931"/>
              </a:xfrm>
              <a:prstGeom prst="rect">
                <a:avLst/>
              </a:prstGeom>
              <a:blipFill>
                <a:blip r:embed="rId4"/>
                <a:stretch>
                  <a:fillRect l="-1223" t="-22727"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F79F58B-5CCB-41EF-8268-958E9797C1EF}"/>
                  </a:ext>
                </a:extLst>
              </p:cNvPr>
              <p:cNvSpPr txBox="1"/>
              <p:nvPr/>
            </p:nvSpPr>
            <p:spPr>
              <a:xfrm>
                <a:off x="649568" y="2255770"/>
                <a:ext cx="3629925" cy="402931"/>
              </a:xfrm>
              <a:prstGeom prst="rect">
                <a:avLst/>
              </a:prstGeom>
              <a:noFill/>
            </p:spPr>
            <p:txBody>
              <a:bodyPr wrap="square" rtlCol="0">
                <a:spAutoFit/>
              </a:bodyPr>
              <a:lstStyle/>
              <a:p>
                <a:r>
                  <a:rPr lang="en-US" dirty="0"/>
                  <a:t>Se </a:t>
                </a:r>
                <a:r>
                  <a:rPr lang="ro-RO" dirty="0"/>
                  <a:t>introduc</a:t>
                </a:r>
                <a:r>
                  <a:rPr lang="en-US" dirty="0"/>
                  <a:t> </a:t>
                </a:r>
                <a:r>
                  <a:rPr lang="ro-RO" dirty="0"/>
                  <a:t>forțele de legătură: </a:t>
                </a:r>
                <a14:m>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e>
                      <m:sub>
                        <m:r>
                          <a:rPr lang="ro-RO" b="0" i="1" smtClean="0">
                            <a:latin typeface="Cambria Math" panose="02040503050406030204" pitchFamily="18" charset="0"/>
                          </a:rPr>
                          <m:t>1</m:t>
                        </m:r>
                        <m:r>
                          <a:rPr lang="en-US" b="0" i="1" smtClean="0">
                            <a:latin typeface="Cambria Math" panose="02040503050406030204" pitchFamily="18" charset="0"/>
                          </a:rPr>
                          <m:t>2</m:t>
                        </m:r>
                      </m:sub>
                    </m:sSub>
                  </m:oMath>
                </a14:m>
                <a:r>
                  <a:rPr lang="ro-RO" dirty="0"/>
                  <a:t> </a:t>
                </a:r>
                <a:endParaRPr lang="en-US" dirty="0"/>
              </a:p>
            </p:txBody>
          </p:sp>
        </mc:Choice>
        <mc:Fallback xmlns="">
          <p:sp>
            <p:nvSpPr>
              <p:cNvPr id="9" name="TextBox 8">
                <a:extLst>
                  <a:ext uri="{FF2B5EF4-FFF2-40B4-BE49-F238E27FC236}">
                    <a16:creationId xmlns:a16="http://schemas.microsoft.com/office/drawing/2014/main" id="{FF79F58B-5CCB-41EF-8268-958E9797C1EF}"/>
                  </a:ext>
                </a:extLst>
              </p:cNvPr>
              <p:cNvSpPr txBox="1">
                <a:spLocks noRot="1" noChangeAspect="1" noMove="1" noResize="1" noEditPoints="1" noAdjustHandles="1" noChangeArrowheads="1" noChangeShapeType="1" noTextEdit="1"/>
              </p:cNvSpPr>
              <p:nvPr/>
            </p:nvSpPr>
            <p:spPr>
              <a:xfrm>
                <a:off x="649568" y="2255770"/>
                <a:ext cx="3629925" cy="402931"/>
              </a:xfrm>
              <a:prstGeom prst="rect">
                <a:avLst/>
              </a:prstGeom>
              <a:blipFill>
                <a:blip r:embed="rId5"/>
                <a:stretch>
                  <a:fillRect l="-1513" t="-22727"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41674EB-42CE-4320-88A2-27B59021BF02}"/>
                  </a:ext>
                </a:extLst>
              </p:cNvPr>
              <p:cNvSpPr/>
              <p:nvPr/>
            </p:nvSpPr>
            <p:spPr>
              <a:xfrm>
                <a:off x="5342400" y="2211495"/>
                <a:ext cx="744178" cy="402931"/>
              </a:xfrm>
              <a:prstGeom prst="rect">
                <a:avLst/>
              </a:prstGeom>
            </p:spPr>
            <p:txBody>
              <a:bodyPr wrap="none">
                <a:spAutoFit/>
              </a:bodyPr>
              <a:lstStyle/>
              <a:p>
                <a:r>
                  <a:rPr lang="ro-RO" dirty="0"/>
                  <a:t>și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4</m:t>
                        </m:r>
                        <m:r>
                          <a:rPr lang="en-US" i="1">
                            <a:latin typeface="Cambria Math" panose="02040503050406030204" pitchFamily="18" charset="0"/>
                          </a:rPr>
                          <m:t>3</m:t>
                        </m:r>
                      </m:sub>
                    </m:sSub>
                  </m:oMath>
                </a14:m>
                <a:endParaRPr lang="en-US" dirty="0"/>
              </a:p>
            </p:txBody>
          </p:sp>
        </mc:Choice>
        <mc:Fallback xmlns="">
          <p:sp>
            <p:nvSpPr>
              <p:cNvPr id="10" name="Rectangle 9">
                <a:extLst>
                  <a:ext uri="{FF2B5EF4-FFF2-40B4-BE49-F238E27FC236}">
                    <a16:creationId xmlns:a16="http://schemas.microsoft.com/office/drawing/2014/main" id="{A41674EB-42CE-4320-88A2-27B59021BF02}"/>
                  </a:ext>
                </a:extLst>
              </p:cNvPr>
              <p:cNvSpPr>
                <a:spLocks noRot="1" noChangeAspect="1" noMove="1" noResize="1" noEditPoints="1" noAdjustHandles="1" noChangeArrowheads="1" noChangeShapeType="1" noTextEdit="1"/>
              </p:cNvSpPr>
              <p:nvPr/>
            </p:nvSpPr>
            <p:spPr>
              <a:xfrm>
                <a:off x="5342400" y="2211495"/>
                <a:ext cx="744178" cy="402931"/>
              </a:xfrm>
              <a:prstGeom prst="rect">
                <a:avLst/>
              </a:prstGeom>
              <a:blipFill>
                <a:blip r:embed="rId6"/>
                <a:stretch>
                  <a:fillRect l="-6557" t="-22727" r="-16393"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E99582E-E45F-407D-8DC4-A07521ECD1EE}"/>
                  </a:ext>
                </a:extLst>
              </p:cNvPr>
              <p:cNvSpPr txBox="1"/>
              <p:nvPr/>
            </p:nvSpPr>
            <p:spPr>
              <a:xfrm>
                <a:off x="4366835" y="2482377"/>
                <a:ext cx="953403" cy="311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ro-RO" b="0" i="1" smtClean="0">
                                  <a:latin typeface="Cambria Math" panose="02040503050406030204" pitchFamily="18" charset="0"/>
                                </a:rPr>
                                <m:t>𝐹</m:t>
                              </m:r>
                            </m:e>
                          </m:acc>
                        </m:e>
                        <m:sub>
                          <m:r>
                            <a:rPr lang="ro-RO" b="0" i="1" smtClean="0">
                              <a:latin typeface="Cambria Math" panose="02040503050406030204" pitchFamily="18" charset="0"/>
                            </a:rPr>
                            <m:t>12</m:t>
                          </m:r>
                        </m:sub>
                        <m:sup>
                          <m:r>
                            <a:rPr lang="ro-RO" b="0" i="1" smtClean="0">
                              <a:latin typeface="Cambria Math" panose="02040503050406030204" pitchFamily="18" charset="0"/>
                            </a:rPr>
                            <m:t>𝑡</m:t>
                          </m:r>
                        </m:sup>
                      </m:sSubSup>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𝐴𝐵</m:t>
                      </m:r>
                    </m:oMath>
                  </m:oMathPara>
                </a14:m>
                <a:endParaRPr lang="en-US" dirty="0"/>
              </a:p>
            </p:txBody>
          </p:sp>
        </mc:Choice>
        <mc:Fallback xmlns="">
          <p:sp>
            <p:nvSpPr>
              <p:cNvPr id="11" name="TextBox 10">
                <a:extLst>
                  <a:ext uri="{FF2B5EF4-FFF2-40B4-BE49-F238E27FC236}">
                    <a16:creationId xmlns:a16="http://schemas.microsoft.com/office/drawing/2014/main" id="{CE99582E-E45F-407D-8DC4-A07521ECD1EE}"/>
                  </a:ext>
                </a:extLst>
              </p:cNvPr>
              <p:cNvSpPr txBox="1">
                <a:spLocks noRot="1" noChangeAspect="1" noMove="1" noResize="1" noEditPoints="1" noAdjustHandles="1" noChangeArrowheads="1" noChangeShapeType="1" noTextEdit="1"/>
              </p:cNvSpPr>
              <p:nvPr/>
            </p:nvSpPr>
            <p:spPr>
              <a:xfrm>
                <a:off x="4366835" y="2482377"/>
                <a:ext cx="953403" cy="311560"/>
              </a:xfrm>
              <a:prstGeom prst="rect">
                <a:avLst/>
              </a:prstGeom>
              <a:blipFill>
                <a:blip r:embed="rId7"/>
                <a:stretch>
                  <a:fillRect l="-5096" t="-43137" r="-5096" b="-17647"/>
                </a:stretch>
              </a:blipFill>
            </p:spPr>
            <p:txBody>
              <a:bodyPr/>
              <a:lstStyle/>
              <a:p>
                <a:r>
                  <a:rPr lang="en-US">
                    <a:noFill/>
                  </a:rPr>
                  <a:t> </a:t>
                </a:r>
              </a:p>
            </p:txBody>
          </p:sp>
        </mc:Fallback>
      </mc:AlternateContent>
      <p:sp>
        <p:nvSpPr>
          <p:cNvPr id="12" name="Left Brace 11">
            <a:extLst>
              <a:ext uri="{FF2B5EF4-FFF2-40B4-BE49-F238E27FC236}">
                <a16:creationId xmlns:a16="http://schemas.microsoft.com/office/drawing/2014/main" id="{84107540-27E5-44C4-99DE-D95E70AC7935}"/>
              </a:ext>
            </a:extLst>
          </p:cNvPr>
          <p:cNvSpPr/>
          <p:nvPr/>
        </p:nvSpPr>
        <p:spPr>
          <a:xfrm>
            <a:off x="4265068" y="2099990"/>
            <a:ext cx="82550" cy="703873"/>
          </a:xfrm>
          <a:prstGeom prst="leftBrace">
            <a:avLst>
              <a:gd name="adj1" fmla="val 56380"/>
              <a:gd name="adj2" fmla="val 50000"/>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204540E-1645-4D5F-95D1-288A69AFE599}"/>
                  </a:ext>
                </a:extLst>
              </p:cNvPr>
              <p:cNvSpPr txBox="1"/>
              <p:nvPr/>
            </p:nvSpPr>
            <p:spPr>
              <a:xfrm>
                <a:off x="6200695" y="2099990"/>
                <a:ext cx="7773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43</m:t>
                          </m:r>
                        </m:sub>
                      </m:sSub>
                      <m:r>
                        <a:rPr lang="ro-RO" b="0" i="1" smtClean="0">
                          <a:latin typeface="Cambria Math" panose="02040503050406030204" pitchFamily="18" charset="0"/>
                        </a:rPr>
                        <m:t>= ?</m:t>
                      </m:r>
                    </m:oMath>
                  </m:oMathPara>
                </a14:m>
                <a:endParaRPr lang="en-US" dirty="0"/>
              </a:p>
            </p:txBody>
          </p:sp>
        </mc:Choice>
        <mc:Fallback xmlns="">
          <p:sp>
            <p:nvSpPr>
              <p:cNvPr id="13" name="TextBox 12">
                <a:extLst>
                  <a:ext uri="{FF2B5EF4-FFF2-40B4-BE49-F238E27FC236}">
                    <a16:creationId xmlns:a16="http://schemas.microsoft.com/office/drawing/2014/main" id="{5204540E-1645-4D5F-95D1-288A69AFE599}"/>
                  </a:ext>
                </a:extLst>
              </p:cNvPr>
              <p:cNvSpPr txBox="1">
                <a:spLocks noRot="1" noChangeAspect="1" noMove="1" noResize="1" noEditPoints="1" noAdjustHandles="1" noChangeArrowheads="1" noChangeShapeType="1" noTextEdit="1"/>
              </p:cNvSpPr>
              <p:nvPr/>
            </p:nvSpPr>
            <p:spPr>
              <a:xfrm>
                <a:off x="6200695" y="2099990"/>
                <a:ext cx="777392" cy="276999"/>
              </a:xfrm>
              <a:prstGeom prst="rect">
                <a:avLst/>
              </a:prstGeom>
              <a:blipFill>
                <a:blip r:embed="rId8"/>
                <a:stretch>
                  <a:fillRect l="-7031" r="-7031"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E434A6A-9523-4180-AC5E-D683B8FC4878}"/>
                  </a:ext>
                </a:extLst>
              </p:cNvPr>
              <p:cNvSpPr txBox="1"/>
              <p:nvPr/>
            </p:nvSpPr>
            <p:spPr>
              <a:xfrm>
                <a:off x="6200695" y="2482377"/>
                <a:ext cx="1181029"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4</m:t>
                          </m:r>
                          <m:r>
                            <a:rPr lang="en-US" i="1">
                              <a:latin typeface="Cambria Math" panose="02040503050406030204" pitchFamily="18" charset="0"/>
                            </a:rPr>
                            <m:t>3</m:t>
                          </m:r>
                        </m:sub>
                      </m:sSub>
                      <m:r>
                        <a:rPr lang="ro-RO" i="1">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𝑥</m:t>
                      </m:r>
                      <m:r>
                        <a:rPr lang="ro-RO" b="0" i="1" smtClean="0">
                          <a:latin typeface="Cambria Math" panose="02040503050406030204" pitchFamily="18" charset="0"/>
                          <a:ea typeface="Cambria Math" panose="02040503050406030204" pitchFamily="18" charset="0"/>
                        </a:rPr>
                        <m:t>−</m:t>
                      </m:r>
                      <m:r>
                        <a:rPr lang="ro-RO" b="0" i="1" smtClean="0">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4" name="TextBox 13">
                <a:extLst>
                  <a:ext uri="{FF2B5EF4-FFF2-40B4-BE49-F238E27FC236}">
                    <a16:creationId xmlns:a16="http://schemas.microsoft.com/office/drawing/2014/main" id="{5E434A6A-9523-4180-AC5E-D683B8FC4878}"/>
                  </a:ext>
                </a:extLst>
              </p:cNvPr>
              <p:cNvSpPr txBox="1">
                <a:spLocks noRot="1" noChangeAspect="1" noMove="1" noResize="1" noEditPoints="1" noAdjustHandles="1" noChangeArrowheads="1" noChangeShapeType="1" noTextEdit="1"/>
              </p:cNvSpPr>
              <p:nvPr/>
            </p:nvSpPr>
            <p:spPr>
              <a:xfrm>
                <a:off x="6200695" y="2482377"/>
                <a:ext cx="1181029" cy="310598"/>
              </a:xfrm>
              <a:prstGeom prst="rect">
                <a:avLst/>
              </a:prstGeom>
              <a:blipFill>
                <a:blip r:embed="rId9"/>
                <a:stretch>
                  <a:fillRect l="-4124" t="-43137" r="-1546" b="-15686"/>
                </a:stretch>
              </a:blipFill>
            </p:spPr>
            <p:txBody>
              <a:bodyPr/>
              <a:lstStyle/>
              <a:p>
                <a:r>
                  <a:rPr lang="en-US">
                    <a:noFill/>
                  </a:rPr>
                  <a:t> </a:t>
                </a:r>
              </a:p>
            </p:txBody>
          </p:sp>
        </mc:Fallback>
      </mc:AlternateContent>
      <p:sp>
        <p:nvSpPr>
          <p:cNvPr id="15" name="Left Brace 14">
            <a:extLst>
              <a:ext uri="{FF2B5EF4-FFF2-40B4-BE49-F238E27FC236}">
                <a16:creationId xmlns:a16="http://schemas.microsoft.com/office/drawing/2014/main" id="{6014F698-3157-4C55-83E6-A87B58EE0490}"/>
              </a:ext>
            </a:extLst>
          </p:cNvPr>
          <p:cNvSpPr/>
          <p:nvPr/>
        </p:nvSpPr>
        <p:spPr>
          <a:xfrm>
            <a:off x="6098928" y="2099990"/>
            <a:ext cx="82550" cy="703873"/>
          </a:xfrm>
          <a:prstGeom prst="leftBrace">
            <a:avLst>
              <a:gd name="adj1" fmla="val 56380"/>
              <a:gd name="adj2" fmla="val 50000"/>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0E3EE90-6B6C-4345-8E8F-97CD9F9145C6}"/>
                  </a:ext>
                </a:extLst>
              </p:cNvPr>
              <p:cNvSpPr/>
              <p:nvPr/>
            </p:nvSpPr>
            <p:spPr>
              <a:xfrm>
                <a:off x="3615517" y="3154237"/>
                <a:ext cx="3158557" cy="403893"/>
              </a:xfrm>
              <a:prstGeom prst="rect">
                <a:avLst/>
              </a:prstGeom>
            </p:spPr>
            <p:txBody>
              <a:bodyPr wrap="none">
                <a:spAutoFit/>
              </a:bodyPr>
              <a:lstStyle/>
              <a:p>
                <a14:m>
                  <m:oMath xmlns:m="http://schemas.openxmlformats.org/officeDocument/2006/math">
                    <m:sSubSup>
                      <m:sSubSupPr>
                        <m:ctrlPr>
                          <a:rPr lang="en-US" i="1" smtClean="0">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𝑡</m:t>
                        </m:r>
                      </m:sup>
                    </m:sSubSup>
                    <m:r>
                      <a:rPr lang="ro-RO" b="0" i="1" smtClean="0">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ro-RO" i="1">
                                <a:latin typeface="Cambria Math" panose="02040503050406030204" pitchFamily="18" charset="0"/>
                              </a:rPr>
                              <m:t>𝐹</m:t>
                            </m:r>
                          </m:e>
                        </m:acc>
                      </m:e>
                      <m:sub>
                        <m:r>
                          <a:rPr lang="ro-RO" i="1">
                            <a:latin typeface="Cambria Math" panose="02040503050406030204" pitchFamily="18" charset="0"/>
                          </a:rPr>
                          <m:t>12</m:t>
                        </m:r>
                      </m:sub>
                      <m:sup>
                        <m:r>
                          <a:rPr lang="ro-RO" i="1">
                            <a:latin typeface="Cambria Math" panose="02040503050406030204" pitchFamily="18" charset="0"/>
                          </a:rPr>
                          <m:t>𝑛</m:t>
                        </m:r>
                      </m:sup>
                    </m:sSubSup>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2</m:t>
                        </m:r>
                      </m:sub>
                    </m:sSub>
                    <m:r>
                      <a:rPr lang="ro-RO" b="0" i="1" smtClean="0">
                        <a:latin typeface="Cambria Math" panose="02040503050406030204" pitchFamily="18" charset="0"/>
                      </a:rPr>
                      <m:t>+</m:t>
                    </m:r>
                    <m:sSub>
                      <m:sSubPr>
                        <m:ctrlPr>
                          <a:rPr lang="en-US" i="1">
                            <a:latin typeface="Cambria Math" panose="02040503050406030204" pitchFamily="18" charset="0"/>
                          </a:rPr>
                        </m:ctrlPr>
                      </m:sSubPr>
                      <m:e>
                        <m:r>
                          <a:rPr lang="ro-RO"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b="0" i="1" smtClean="0">
                            <a:latin typeface="Cambria Math" panose="02040503050406030204" pitchFamily="18" charset="0"/>
                          </a:rPr>
                          <m:t>3</m:t>
                        </m:r>
                      </m:sub>
                    </m:sSub>
                    <m:r>
                      <a:rPr lang="ro-RO"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ro-RO" i="1">
                            <a:latin typeface="Cambria Math" panose="02040503050406030204" pitchFamily="18" charset="0"/>
                          </a:rPr>
                          <m:t>4</m:t>
                        </m:r>
                        <m:r>
                          <a:rPr lang="en-US" i="1">
                            <a:latin typeface="Cambria Math" panose="02040503050406030204" pitchFamily="18" charset="0"/>
                          </a:rPr>
                          <m:t>3</m:t>
                        </m:r>
                      </m:sub>
                    </m:sSub>
                    <m:r>
                      <a:rPr lang="en-US" i="1">
                        <a:latin typeface="Cambria Math" panose="02040503050406030204" pitchFamily="18" charset="0"/>
                      </a:rPr>
                      <m:t> </m:t>
                    </m:r>
                    <m:r>
                      <a:rPr lang="ro-RO" b="0" i="1" smtClean="0">
                        <a:latin typeface="Cambria Math" panose="02040503050406030204" pitchFamily="18" charset="0"/>
                      </a:rPr>
                      <m:t>=0</m:t>
                    </m:r>
                  </m:oMath>
                </a14:m>
                <a:endParaRPr lang="en-US" dirty="0"/>
              </a:p>
            </p:txBody>
          </p:sp>
        </mc:Choice>
        <mc:Fallback xmlns="">
          <p:sp>
            <p:nvSpPr>
              <p:cNvPr id="16" name="Rectangle 15">
                <a:extLst>
                  <a:ext uri="{FF2B5EF4-FFF2-40B4-BE49-F238E27FC236}">
                    <a16:creationId xmlns:a16="http://schemas.microsoft.com/office/drawing/2014/main" id="{30E3EE90-6B6C-4345-8E8F-97CD9F9145C6}"/>
                  </a:ext>
                </a:extLst>
              </p:cNvPr>
              <p:cNvSpPr>
                <a:spLocks noRot="1" noChangeAspect="1" noMove="1" noResize="1" noEditPoints="1" noAdjustHandles="1" noChangeArrowheads="1" noChangeShapeType="1" noTextEdit="1"/>
              </p:cNvSpPr>
              <p:nvPr/>
            </p:nvSpPr>
            <p:spPr>
              <a:xfrm>
                <a:off x="3615517" y="3154237"/>
                <a:ext cx="3158557" cy="403893"/>
              </a:xfrm>
              <a:prstGeom prst="rect">
                <a:avLst/>
              </a:prstGeom>
              <a:blipFill>
                <a:blip r:embed="rId10"/>
                <a:stretch>
                  <a:fillRect t="-22388"/>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214AEE76-46C4-408E-891C-D33C01DEE532}"/>
              </a:ext>
            </a:extLst>
          </p:cNvPr>
          <p:cNvSpPr/>
          <p:nvPr/>
        </p:nvSpPr>
        <p:spPr>
          <a:xfrm>
            <a:off x="659708" y="3190209"/>
            <a:ext cx="2955809" cy="369332"/>
          </a:xfrm>
          <a:prstGeom prst="rect">
            <a:avLst/>
          </a:prstGeom>
        </p:spPr>
        <p:txBody>
          <a:bodyPr wrap="none">
            <a:spAutoFit/>
          </a:bodyPr>
          <a:lstStyle/>
          <a:p>
            <a:r>
              <a:rPr lang="ro-RO" dirty="0"/>
              <a:t>Ecuația de echilibru a grupei: </a:t>
            </a:r>
            <a:endParaRPr lang="en-US" dirty="0"/>
          </a:p>
        </p:txBody>
      </p:sp>
      <p:sp>
        <p:nvSpPr>
          <p:cNvPr id="18" name="Rectangle 17">
            <a:extLst>
              <a:ext uri="{FF2B5EF4-FFF2-40B4-BE49-F238E27FC236}">
                <a16:creationId xmlns:a16="http://schemas.microsoft.com/office/drawing/2014/main" id="{A05AEA66-A520-486F-850B-7D8DA0E0E114}"/>
              </a:ext>
            </a:extLst>
          </p:cNvPr>
          <p:cNvSpPr/>
          <p:nvPr/>
        </p:nvSpPr>
        <p:spPr>
          <a:xfrm>
            <a:off x="711797" y="3956178"/>
            <a:ext cx="9216882" cy="369332"/>
          </a:xfrm>
          <a:prstGeom prst="rect">
            <a:avLst/>
          </a:prstGeom>
        </p:spPr>
        <p:txBody>
          <a:bodyPr wrap="none">
            <a:spAutoFit/>
          </a:bodyPr>
          <a:lstStyle/>
          <a:p>
            <a:r>
              <a:rPr lang="en-US" dirty="0"/>
              <a:t>Se </a:t>
            </a:r>
            <a:r>
              <a:rPr lang="ro-RO" dirty="0"/>
              <a:t>scriu ecuațiile de echilibru pt. fiecare element sub forma momentelor față de cupla centrală B:</a:t>
            </a:r>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D8BDCBE-13A5-48CF-B704-891A4614BCB2}"/>
                  </a:ext>
                </a:extLst>
              </p:cNvPr>
              <p:cNvSpPr txBox="1"/>
              <p:nvPr/>
            </p:nvSpPr>
            <p:spPr>
              <a:xfrm>
                <a:off x="2854238" y="4776621"/>
                <a:ext cx="2283510"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ro-RO" b="0" i="1" smtClean="0">
                              <a:latin typeface="Cambria Math" panose="02040503050406030204" pitchFamily="18" charset="0"/>
                            </a:rPr>
                            <m:t>𝐹</m:t>
                          </m:r>
                        </m:e>
                        <m:sub>
                          <m:r>
                            <a:rPr lang="ro-RO" b="0" i="1" smtClean="0">
                              <a:latin typeface="Cambria Math" panose="02040503050406030204" pitchFamily="18" charset="0"/>
                            </a:rPr>
                            <m:t>12</m:t>
                          </m:r>
                        </m:sub>
                        <m:sup>
                          <m:r>
                            <a:rPr lang="ro-RO" b="0" i="1" smtClean="0">
                              <a:latin typeface="Cambria Math" panose="02040503050406030204" pitchFamily="18" charset="0"/>
                            </a:rPr>
                            <m:t>𝑡</m:t>
                          </m:r>
                        </m:sup>
                      </m:sSubSup>
                      <m:sSub>
                        <m:sSubPr>
                          <m:ctrlPr>
                            <a:rPr lang="en-US" i="1" smtClean="0">
                              <a:latin typeface="Cambria Math" panose="02040503050406030204" pitchFamily="18" charset="0"/>
                            </a:rPr>
                          </m:ctrlPr>
                        </m:sSubPr>
                        <m:e>
                          <m:r>
                            <a:rPr lang="ro-RO" b="0" i="1" smtClean="0">
                              <a:latin typeface="Cambria Math" panose="02040503050406030204" pitchFamily="18" charset="0"/>
                            </a:rPr>
                            <m:t>𝑙</m:t>
                          </m:r>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2</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2</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r>
                            <a:rPr lang="ro-RO" b="0" i="1" smtClean="0">
                              <a:latin typeface="Cambria Math" panose="02040503050406030204" pitchFamily="18" charset="0"/>
                            </a:rPr>
                            <m:t>𝑀</m:t>
                          </m:r>
                        </m:e>
                        <m:sub>
                          <m:r>
                            <a:rPr lang="ro-RO" b="0" i="1" smtClean="0">
                              <a:latin typeface="Cambria Math" panose="02040503050406030204" pitchFamily="18" charset="0"/>
                            </a:rPr>
                            <m:t>2</m:t>
                          </m:r>
                        </m:sub>
                      </m:sSub>
                      <m:r>
                        <a:rPr lang="ro-RO" b="0" i="1" smtClean="0">
                          <a:latin typeface="Cambria Math" panose="02040503050406030204" pitchFamily="18" charset="0"/>
                        </a:rPr>
                        <m:t>=0</m:t>
                      </m:r>
                    </m:oMath>
                  </m:oMathPara>
                </a14:m>
                <a:endParaRPr lang="en-US" dirty="0"/>
              </a:p>
            </p:txBody>
          </p:sp>
        </mc:Choice>
        <mc:Fallback xmlns="">
          <p:sp>
            <p:nvSpPr>
              <p:cNvPr id="19" name="TextBox 18">
                <a:extLst>
                  <a:ext uri="{FF2B5EF4-FFF2-40B4-BE49-F238E27FC236}">
                    <a16:creationId xmlns:a16="http://schemas.microsoft.com/office/drawing/2014/main" id="{FD8BDCBE-13A5-48CF-B704-891A4614BCB2}"/>
                  </a:ext>
                </a:extLst>
              </p:cNvPr>
              <p:cNvSpPr txBox="1">
                <a:spLocks noRot="1" noChangeAspect="1" noMove="1" noResize="1" noEditPoints="1" noAdjustHandles="1" noChangeArrowheads="1" noChangeShapeType="1" noTextEdit="1"/>
              </p:cNvSpPr>
              <p:nvPr/>
            </p:nvSpPr>
            <p:spPr>
              <a:xfrm>
                <a:off x="2854238" y="4776621"/>
                <a:ext cx="2283510" cy="278794"/>
              </a:xfrm>
              <a:prstGeom prst="rect">
                <a:avLst/>
              </a:prstGeom>
              <a:blipFill>
                <a:blip r:embed="rId11"/>
                <a:stretch>
                  <a:fillRect l="-1867" r="-213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7246231D-D3E4-4267-B76C-D7F9DADEC178}"/>
                  </a:ext>
                </a:extLst>
              </p:cNvPr>
              <p:cNvSpPr/>
              <p:nvPr/>
            </p:nvSpPr>
            <p:spPr>
              <a:xfrm>
                <a:off x="6367168" y="4584228"/>
                <a:ext cx="1884747" cy="663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ro-RO" i="1">
                              <a:latin typeface="Cambria Math" panose="02040503050406030204" pitchFamily="18" charset="0"/>
                            </a:rPr>
                            <m:t>𝐹</m:t>
                          </m:r>
                        </m:e>
                        <m:sub>
                          <m:r>
                            <a:rPr lang="ro-RO" i="1">
                              <a:latin typeface="Cambria Math" panose="02040503050406030204" pitchFamily="18" charset="0"/>
                            </a:rPr>
                            <m:t>12</m:t>
                          </m:r>
                        </m:sub>
                        <m:sup>
                          <m:r>
                            <a:rPr lang="ro-RO" i="1">
                              <a:latin typeface="Cambria Math" panose="02040503050406030204" pitchFamily="18" charset="0"/>
                            </a:rPr>
                            <m:t>𝑡</m:t>
                          </m:r>
                        </m:sup>
                      </m:sSubSup>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i="1">
                                      <a:latin typeface="Cambria Math" panose="02040503050406030204" pitchFamily="18" charset="0"/>
                                    </a:rPr>
                                    <m:t>2</m:t>
                                  </m:r>
                                </m:sub>
                              </m:sSub>
                              <m:r>
                                <a:rPr lang="ro-RO" b="0" i="1" smtClean="0">
                                  <a:latin typeface="Cambria Math" panose="02040503050406030204" pitchFamily="18" charset="0"/>
                                </a:rPr>
                                <m:t>−</m:t>
                              </m:r>
                              <m:r>
                                <a:rPr lang="ro-RO" i="1">
                                  <a:latin typeface="Cambria Math" panose="02040503050406030204" pitchFamily="18" charset="0"/>
                                </a:rPr>
                                <m:t>𝐹</m:t>
                              </m:r>
                            </m:e>
                            <m:sub>
                              <m:r>
                                <a:rPr lang="ro-RO" i="1">
                                  <a:latin typeface="Cambria Math" panose="02040503050406030204" pitchFamily="18" charset="0"/>
                                </a:rPr>
                                <m:t>2</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2</m:t>
                              </m:r>
                            </m:sub>
                          </m:sSub>
                        </m:num>
                        <m:den>
                          <m:sSub>
                            <m:sSubPr>
                              <m:ctrlPr>
                                <a:rPr lang="en-US" i="1">
                                  <a:latin typeface="Cambria Math" panose="02040503050406030204" pitchFamily="18" charset="0"/>
                                </a:rPr>
                              </m:ctrlPr>
                            </m:sSubPr>
                            <m:e>
                              <m:r>
                                <a:rPr lang="ro-RO" i="1">
                                  <a:latin typeface="Cambria Math" panose="02040503050406030204" pitchFamily="18" charset="0"/>
                                </a:rPr>
                                <m:t>𝑙</m:t>
                              </m:r>
                            </m:e>
                            <m:sub>
                              <m:r>
                                <a:rPr lang="ro-RO" i="1">
                                  <a:latin typeface="Cambria Math" panose="02040503050406030204" pitchFamily="18" charset="0"/>
                                </a:rPr>
                                <m:t>2</m:t>
                              </m:r>
                            </m:sub>
                          </m:sSub>
                        </m:den>
                      </m:f>
                    </m:oMath>
                  </m:oMathPara>
                </a14:m>
                <a:endParaRPr lang="en-US" dirty="0"/>
              </a:p>
            </p:txBody>
          </p:sp>
        </mc:Choice>
        <mc:Fallback xmlns="">
          <p:sp>
            <p:nvSpPr>
              <p:cNvPr id="20" name="Rectangle 19">
                <a:extLst>
                  <a:ext uri="{FF2B5EF4-FFF2-40B4-BE49-F238E27FC236}">
                    <a16:creationId xmlns:a16="http://schemas.microsoft.com/office/drawing/2014/main" id="{7246231D-D3E4-4267-B76C-D7F9DADEC178}"/>
                  </a:ext>
                </a:extLst>
              </p:cNvPr>
              <p:cNvSpPr>
                <a:spLocks noRot="1" noChangeAspect="1" noMove="1" noResize="1" noEditPoints="1" noAdjustHandles="1" noChangeArrowheads="1" noChangeShapeType="1" noTextEdit="1"/>
              </p:cNvSpPr>
              <p:nvPr/>
            </p:nvSpPr>
            <p:spPr>
              <a:xfrm>
                <a:off x="6367168" y="4584228"/>
                <a:ext cx="1884747" cy="66358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507E112-5506-4791-AA3F-6FEAF2AB989B}"/>
                  </a:ext>
                </a:extLst>
              </p:cNvPr>
              <p:cNvSpPr txBox="1"/>
              <p:nvPr/>
            </p:nvSpPr>
            <p:spPr>
              <a:xfrm>
                <a:off x="2893658" y="5708260"/>
                <a:ext cx="25088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o-RO" b="0" i="1" smtClean="0">
                              <a:latin typeface="Cambria Math" panose="02040503050406030204" pitchFamily="18" charset="0"/>
                            </a:rPr>
                          </m:ctrlPr>
                        </m:sSubPr>
                        <m:e>
                          <m:r>
                            <a:rPr lang="ro-RO" b="0" i="1" smtClean="0">
                              <a:latin typeface="Cambria Math" panose="02040503050406030204" pitchFamily="18" charset="0"/>
                            </a:rPr>
                            <m:t>𝐹</m:t>
                          </m:r>
                        </m:e>
                        <m:sub>
                          <m:r>
                            <a:rPr lang="ro-RO" b="0" i="1" smtClean="0">
                              <a:latin typeface="Cambria Math" panose="02040503050406030204" pitchFamily="18" charset="0"/>
                            </a:rPr>
                            <m:t>43</m:t>
                          </m:r>
                        </m:sub>
                      </m:sSub>
                      <m:sSub>
                        <m:sSubPr>
                          <m:ctrlPr>
                            <a:rPr lang="ro-RO" b="0" i="1" smtClean="0">
                              <a:latin typeface="Cambria Math" panose="02040503050406030204" pitchFamily="18" charset="0"/>
                            </a:rPr>
                          </m:ctrlPr>
                        </m:sSubPr>
                        <m:e>
                          <m:r>
                            <a:rPr lang="ro-RO" b="0" i="1" smtClean="0">
                              <a:latin typeface="Cambria Math" panose="02040503050406030204" pitchFamily="18" charset="0"/>
                            </a:rPr>
                            <m:t>𝑑</m:t>
                          </m:r>
                        </m:e>
                        <m:sub>
                          <m:r>
                            <a:rPr lang="ro-RO" b="0" i="1" smtClean="0">
                              <a:latin typeface="Cambria Math" panose="02040503050406030204" pitchFamily="18" charset="0"/>
                            </a:rPr>
                            <m:t>43</m:t>
                          </m:r>
                        </m:sub>
                      </m:sSub>
                      <m:r>
                        <a:rPr lang="ro-RO" b="0" i="1" smtClean="0">
                          <a:latin typeface="Cambria Math" panose="02040503050406030204" pitchFamily="18" charset="0"/>
                        </a:rPr>
                        <m:t>−</m:t>
                      </m:r>
                      <m:sSub>
                        <m:sSubPr>
                          <m:ctrlPr>
                            <a:rPr lang="ro-RO" b="0" i="1" smtClean="0">
                              <a:latin typeface="Cambria Math" panose="02040503050406030204" pitchFamily="18" charset="0"/>
                            </a:rPr>
                          </m:ctrlPr>
                        </m:sSubPr>
                        <m:e>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3</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3</m:t>
                              </m:r>
                            </m:sub>
                          </m:sSub>
                          <m:r>
                            <a:rPr lang="ro-RO" b="0" i="1" smtClean="0">
                              <a:latin typeface="Cambria Math" panose="02040503050406030204" pitchFamily="18" charset="0"/>
                            </a:rPr>
                            <m:t>+</m:t>
                          </m:r>
                          <m:r>
                            <a:rPr lang="ro-RO" b="0" i="1" smtClean="0">
                              <a:latin typeface="Cambria Math" panose="02040503050406030204" pitchFamily="18" charset="0"/>
                            </a:rPr>
                            <m:t>𝑀</m:t>
                          </m:r>
                        </m:e>
                        <m:sub>
                          <m:r>
                            <a:rPr lang="ro-RO" b="0" i="1" smtClean="0">
                              <a:latin typeface="Cambria Math" panose="02040503050406030204" pitchFamily="18" charset="0"/>
                            </a:rPr>
                            <m:t>3</m:t>
                          </m:r>
                        </m:sub>
                      </m:sSub>
                      <m:r>
                        <a:rPr lang="ro-RO" b="0" i="1" smtClean="0">
                          <a:latin typeface="Cambria Math" panose="02040503050406030204" pitchFamily="18" charset="0"/>
                        </a:rPr>
                        <m:t>=0</m:t>
                      </m:r>
                    </m:oMath>
                  </m:oMathPara>
                </a14:m>
                <a:endParaRPr lang="en-US" dirty="0"/>
              </a:p>
            </p:txBody>
          </p:sp>
        </mc:Choice>
        <mc:Fallback xmlns="">
          <p:sp>
            <p:nvSpPr>
              <p:cNvPr id="21" name="TextBox 20">
                <a:extLst>
                  <a:ext uri="{FF2B5EF4-FFF2-40B4-BE49-F238E27FC236}">
                    <a16:creationId xmlns:a16="http://schemas.microsoft.com/office/drawing/2014/main" id="{0507E112-5506-4791-AA3F-6FEAF2AB989B}"/>
                  </a:ext>
                </a:extLst>
              </p:cNvPr>
              <p:cNvSpPr txBox="1">
                <a:spLocks noRot="1" noChangeAspect="1" noMove="1" noResize="1" noEditPoints="1" noAdjustHandles="1" noChangeArrowheads="1" noChangeShapeType="1" noTextEdit="1"/>
              </p:cNvSpPr>
              <p:nvPr/>
            </p:nvSpPr>
            <p:spPr>
              <a:xfrm>
                <a:off x="2893658" y="5708260"/>
                <a:ext cx="2508892" cy="276999"/>
              </a:xfrm>
              <a:prstGeom prst="rect">
                <a:avLst/>
              </a:prstGeom>
              <a:blipFill>
                <a:blip r:embed="rId13"/>
                <a:stretch>
                  <a:fillRect l="-487" r="-487"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685A845A-85FE-4362-AB0C-0AD3EB6FFFEF}"/>
                  </a:ext>
                </a:extLst>
              </p:cNvPr>
              <p:cNvSpPr/>
              <p:nvPr/>
            </p:nvSpPr>
            <p:spPr>
              <a:xfrm>
                <a:off x="6387972" y="5464209"/>
                <a:ext cx="1978555" cy="663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o-RO" i="1" smtClean="0">
                              <a:latin typeface="Cambria Math" panose="02040503050406030204" pitchFamily="18" charset="0"/>
                            </a:rPr>
                          </m:ctrlPr>
                        </m:sSubPr>
                        <m:e>
                          <m:r>
                            <a:rPr lang="ro-RO" i="1">
                              <a:latin typeface="Cambria Math" panose="02040503050406030204" pitchFamily="18" charset="0"/>
                            </a:rPr>
                            <m:t>𝑑</m:t>
                          </m:r>
                        </m:e>
                        <m:sub>
                          <m:r>
                            <a:rPr lang="ro-RO" i="1">
                              <a:latin typeface="Cambria Math" panose="02040503050406030204" pitchFamily="18" charset="0"/>
                            </a:rPr>
                            <m:t>43</m:t>
                          </m:r>
                        </m:sub>
                      </m:sSub>
                      <m:r>
                        <a:rPr lang="ro-RO" b="0" i="1" smtClean="0">
                          <a:latin typeface="Cambria Math" panose="02040503050406030204" pitchFamily="18" charset="0"/>
                        </a:rPr>
                        <m:t>=</m:t>
                      </m:r>
                      <m:f>
                        <m:fPr>
                          <m:ctrlPr>
                            <a:rPr lang="ro-RO" b="0" i="1" smtClean="0">
                              <a:latin typeface="Cambria Math" panose="02040503050406030204" pitchFamily="18" charset="0"/>
                            </a:rPr>
                          </m:ctrlPr>
                        </m:fPr>
                        <m:num>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b="0" i="1" smtClean="0">
                                  <a:latin typeface="Cambria Math" panose="02040503050406030204" pitchFamily="18" charset="0"/>
                                </a:rPr>
                                <m:t>3</m:t>
                              </m:r>
                            </m:sub>
                          </m:sSub>
                          <m:sSub>
                            <m:sSubPr>
                              <m:ctrlPr>
                                <a:rPr lang="ro-RO" i="1">
                                  <a:latin typeface="Cambria Math" panose="02040503050406030204" pitchFamily="18" charset="0"/>
                                </a:rPr>
                              </m:ctrlPr>
                            </m:sSubPr>
                            <m:e>
                              <m:r>
                                <a:rPr lang="ro-RO" i="1">
                                  <a:latin typeface="Cambria Math" panose="02040503050406030204" pitchFamily="18" charset="0"/>
                                </a:rPr>
                                <m:t>𝑑</m:t>
                              </m:r>
                            </m:e>
                            <m:sub>
                              <m:r>
                                <a:rPr lang="ro-RO" b="0" i="1" smtClean="0">
                                  <a:latin typeface="Cambria Math" panose="02040503050406030204" pitchFamily="18" charset="0"/>
                                </a:rPr>
                                <m:t>3</m:t>
                              </m:r>
                            </m:sub>
                          </m:sSub>
                          <m:r>
                            <a:rPr lang="ro-RO" b="0" i="1" smtClean="0">
                              <a:latin typeface="Cambria Math" panose="02040503050406030204" pitchFamily="18" charset="0"/>
                            </a:rPr>
                            <m:t>−</m:t>
                          </m:r>
                          <m:sSub>
                            <m:sSubPr>
                              <m:ctrlPr>
                                <a:rPr lang="ro-RO" i="1">
                                  <a:latin typeface="Cambria Math" panose="02040503050406030204" pitchFamily="18" charset="0"/>
                                </a:rPr>
                              </m:ctrlPr>
                            </m:sSubPr>
                            <m:e>
                              <m:r>
                                <a:rPr lang="ro-RO" i="1">
                                  <a:latin typeface="Cambria Math" panose="02040503050406030204" pitchFamily="18" charset="0"/>
                                </a:rPr>
                                <m:t>𝑀</m:t>
                              </m:r>
                            </m:e>
                            <m:sub>
                              <m:r>
                                <a:rPr lang="ro-RO" b="0" i="1" smtClean="0">
                                  <a:latin typeface="Cambria Math" panose="02040503050406030204" pitchFamily="18" charset="0"/>
                                </a:rPr>
                                <m:t>3</m:t>
                              </m:r>
                            </m:sub>
                          </m:sSub>
                        </m:num>
                        <m:den>
                          <m:sSub>
                            <m:sSubPr>
                              <m:ctrlPr>
                                <a:rPr lang="ro-RO" i="1">
                                  <a:latin typeface="Cambria Math" panose="02040503050406030204" pitchFamily="18" charset="0"/>
                                </a:rPr>
                              </m:ctrlPr>
                            </m:sSubPr>
                            <m:e>
                              <m:r>
                                <a:rPr lang="ro-RO" i="1">
                                  <a:latin typeface="Cambria Math" panose="02040503050406030204" pitchFamily="18" charset="0"/>
                                </a:rPr>
                                <m:t>𝐹</m:t>
                              </m:r>
                            </m:e>
                            <m:sub>
                              <m:r>
                                <a:rPr lang="ro-RO" i="1">
                                  <a:latin typeface="Cambria Math" panose="02040503050406030204" pitchFamily="18" charset="0"/>
                                </a:rPr>
                                <m:t>43</m:t>
                              </m:r>
                            </m:sub>
                          </m:sSub>
                        </m:den>
                      </m:f>
                    </m:oMath>
                  </m:oMathPara>
                </a14:m>
                <a:endParaRPr lang="en-US" dirty="0"/>
              </a:p>
            </p:txBody>
          </p:sp>
        </mc:Choice>
        <mc:Fallback xmlns="">
          <p:sp>
            <p:nvSpPr>
              <p:cNvPr id="22" name="Rectangle 21">
                <a:extLst>
                  <a:ext uri="{FF2B5EF4-FFF2-40B4-BE49-F238E27FC236}">
                    <a16:creationId xmlns:a16="http://schemas.microsoft.com/office/drawing/2014/main" id="{685A845A-85FE-4362-AB0C-0AD3EB6FFFEF}"/>
                  </a:ext>
                </a:extLst>
              </p:cNvPr>
              <p:cNvSpPr>
                <a:spLocks noRot="1" noChangeAspect="1" noMove="1" noResize="1" noEditPoints="1" noAdjustHandles="1" noChangeArrowheads="1" noChangeShapeType="1" noTextEdit="1"/>
              </p:cNvSpPr>
              <p:nvPr/>
            </p:nvSpPr>
            <p:spPr>
              <a:xfrm>
                <a:off x="6387972" y="5464209"/>
                <a:ext cx="1978555" cy="663580"/>
              </a:xfrm>
              <a:prstGeom prst="rect">
                <a:avLst/>
              </a:prstGeom>
              <a:blipFill>
                <a:blip r:embed="rId14"/>
                <a:stretch>
                  <a:fillRect/>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7CDDF914-0CE3-4EA6-BD34-A15409DBCAC4}"/>
              </a:ext>
            </a:extLst>
          </p:cNvPr>
          <p:cNvSpPr/>
          <p:nvPr/>
        </p:nvSpPr>
        <p:spPr>
          <a:xfrm>
            <a:off x="649568" y="311318"/>
            <a:ext cx="8230266" cy="461665"/>
          </a:xfrm>
          <a:prstGeom prst="rect">
            <a:avLst/>
          </a:prstGeom>
        </p:spPr>
        <p:txBody>
          <a:bodyPr wrap="none">
            <a:spAutoFit/>
          </a:bodyPr>
          <a:lstStyle/>
          <a:p>
            <a:r>
              <a:rPr lang="ro-RO" sz="2400" dirty="0"/>
              <a:t>2.3 Determinarea forțelor de legătură pentru grupele structurale</a:t>
            </a:r>
            <a:endParaRPr lang="en-US" sz="2000" dirty="0"/>
          </a:p>
        </p:txBody>
      </p:sp>
      <p:cxnSp>
        <p:nvCxnSpPr>
          <p:cNvPr id="24" name="Straight Connector 23">
            <a:extLst>
              <a:ext uri="{FF2B5EF4-FFF2-40B4-BE49-F238E27FC236}">
                <a16:creationId xmlns:a16="http://schemas.microsoft.com/office/drawing/2014/main" id="{EAF7D966-E1EA-4028-A141-16FDABBF15F7}"/>
              </a:ext>
            </a:extLst>
          </p:cNvPr>
          <p:cNvCxnSpPr>
            <a:cxnSpLocks/>
          </p:cNvCxnSpPr>
          <p:nvPr/>
        </p:nvCxnSpPr>
        <p:spPr>
          <a:xfrm flipV="1">
            <a:off x="649568" y="785582"/>
            <a:ext cx="10892864" cy="2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6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animBg="1"/>
      <p:bldP spid="13" grpId="0"/>
      <p:bldP spid="14" grpId="0"/>
      <p:bldP spid="15" grpId="0" animBg="1"/>
      <p:bldP spid="16" grpId="0"/>
      <p:bldP spid="17" grpId="0"/>
      <p:bldP spid="18" grpId="0"/>
      <p:bldP spid="19" grpId="0"/>
      <p:bldP spid="20" grpId="0"/>
      <p:bldP spid="21"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1727</TotalTime>
  <Words>13760</Words>
  <Application>Microsoft Office PowerPoint</Application>
  <PresentationFormat>Widescreen</PresentationFormat>
  <Paragraphs>1547</Paragraphs>
  <Slides>177</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177</vt:i4>
      </vt:variant>
    </vt:vector>
  </HeadingPairs>
  <TitlesOfParts>
    <vt:vector size="185" baseType="lpstr">
      <vt:lpstr>Arial</vt:lpstr>
      <vt:lpstr>Calibri Light</vt:lpstr>
      <vt:lpstr>Cambria Math</vt:lpstr>
      <vt:lpstr>Times New Roman</vt:lpstr>
      <vt:lpstr>Calibri</vt:lpstr>
      <vt:lpstr>Symbol</vt:lpstr>
      <vt:lpstr>Office Theme</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Calin Rusu</dc:creator>
  <cp:lastModifiedBy>Calin Rusu</cp:lastModifiedBy>
  <cp:revision>202</cp:revision>
  <dcterms:created xsi:type="dcterms:W3CDTF">2020-04-01T10:19:59Z</dcterms:created>
  <dcterms:modified xsi:type="dcterms:W3CDTF">2021-01-14T16:08:49Z</dcterms:modified>
</cp:coreProperties>
</file>